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10" r:id="rId23"/>
    <p:sldId id="312" r:id="rId24"/>
    <p:sldId id="314" r:id="rId25"/>
    <p:sldId id="313" r:id="rId26"/>
    <p:sldId id="315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85A9C-C505-4321-ABA7-30F691F1A9DD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070A4-BE22-41EF-801B-9989C4D5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0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9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2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6134-A54E-4DB6-A0F5-62DE0554F8A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From Words to Major Phrase Types</a:t>
            </a:r>
            <a:br>
              <a:rPr lang="en-US" dirty="0" smtClean="0"/>
            </a:br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ENGT 243 </a:t>
            </a:r>
          </a:p>
          <a:p>
            <a:r>
              <a:rPr lang="en-US" dirty="0"/>
              <a:t>Morphology &amp; Syntax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Phrasal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Perhaps most of us would intuitively assign the structure given in (48a), but not those in (</a:t>
            </a:r>
            <a:r>
              <a:rPr lang="en-US" dirty="0" smtClean="0"/>
              <a:t>48b) or </a:t>
            </a:r>
            <a:r>
              <a:rPr lang="en-US" dirty="0"/>
              <a:t>(48c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(48)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</a:t>
            </a:r>
            <a:r>
              <a:rPr lang="en-US" dirty="0"/>
              <a:t>. [The student] [enjoyed [his English syntax class last semester</a:t>
            </a:r>
            <a:r>
              <a:rPr lang="en-US" dirty="0" smtClean="0"/>
              <a:t>]].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 [The] [student enjoyed] [his English syntax class] [last semester</a:t>
            </a:r>
            <a:r>
              <a:rPr lang="en-US" dirty="0" smtClean="0"/>
              <a:t>].</a:t>
            </a:r>
          </a:p>
          <a:p>
            <a:pPr marL="0" indent="0">
              <a:buNone/>
            </a:pPr>
            <a:r>
              <a:rPr lang="en-US" dirty="0"/>
              <a:t>c. [The student] [[enjoyed his English] [syntax class last semester]].</a:t>
            </a:r>
          </a:p>
        </p:txBody>
      </p:sp>
    </p:spTree>
    <p:extLst>
      <p:ext uri="{BB962C8B-B14F-4D97-AF65-F5344CB8AC3E}">
        <p14:creationId xmlns:p14="http://schemas.microsoft.com/office/powerpoint/2010/main" val="88572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Phrasal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Semantic coherence </a:t>
            </a:r>
            <a:r>
              <a:rPr lang="en-US" dirty="0" smtClean="0"/>
              <a:t>helps demonstrating constituency</a:t>
            </a:r>
            <a:r>
              <a:rPr lang="en-US" dirty="0"/>
              <a:t>?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clear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syntactic or distributional tests </a:t>
            </a:r>
            <a:r>
              <a:rPr lang="en-US" dirty="0"/>
              <a:t>which demonstrate the </a:t>
            </a:r>
            <a:r>
              <a:rPr lang="en-US" dirty="0" smtClean="0"/>
              <a:t>appropriate grouping </a:t>
            </a:r>
            <a:r>
              <a:rPr lang="en-US" dirty="0"/>
              <a:t>of words or specific </a:t>
            </a:r>
            <a:r>
              <a:rPr lang="en-US" dirty="0" smtClean="0"/>
              <a:t>constituencies.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93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cleft </a:t>
            </a:r>
            <a:r>
              <a:rPr lang="en-US" dirty="0" smtClean="0"/>
              <a:t>construction places </a:t>
            </a:r>
            <a:r>
              <a:rPr lang="en-US" dirty="0"/>
              <a:t>an emphasized or focused element in the X position</a:t>
            </a:r>
          </a:p>
          <a:p>
            <a:pPr marL="0" indent="0">
              <a:buNone/>
            </a:pPr>
            <a:r>
              <a:rPr lang="en-US" dirty="0"/>
              <a:t>in the pattern ‘It is/was X that . . . </a:t>
            </a:r>
            <a:r>
              <a:rPr lang="en-US" dirty="0" smtClean="0"/>
              <a:t>’,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hrasal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units. 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cleft</a:t>
            </a:r>
            <a:r>
              <a:rPr lang="en-US" dirty="0"/>
              <a:t> almost all the constituents we can </a:t>
            </a:r>
            <a:r>
              <a:rPr lang="en-US" dirty="0" smtClean="0"/>
              <a:t>get from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49)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policeman met several young students in the park last night.</a:t>
            </a:r>
          </a:p>
        </p:txBody>
      </p:sp>
    </p:spTree>
    <p:extLst>
      <p:ext uri="{BB962C8B-B14F-4D97-AF65-F5344CB8AC3E}">
        <p14:creationId xmlns:p14="http://schemas.microsoft.com/office/powerpoint/2010/main" val="221512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(50)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It was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[the policeman] </a:t>
            </a:r>
            <a:r>
              <a:rPr lang="en-US" dirty="0"/>
              <a:t>that met several young students in the park last night.</a:t>
            </a:r>
          </a:p>
          <a:p>
            <a:pPr marL="0" indent="0">
              <a:buNone/>
            </a:pPr>
            <a:r>
              <a:rPr lang="en-US" dirty="0"/>
              <a:t>b. It was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[several young students] </a:t>
            </a:r>
            <a:r>
              <a:rPr lang="en-US" dirty="0"/>
              <a:t>that the policeman met in the park last night.</a:t>
            </a:r>
          </a:p>
          <a:p>
            <a:pPr marL="0" indent="0">
              <a:buNone/>
            </a:pPr>
            <a:r>
              <a:rPr lang="en-US" dirty="0"/>
              <a:t>c. It was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[in the park] </a:t>
            </a:r>
            <a:r>
              <a:rPr lang="en-US" dirty="0"/>
              <a:t>that the policeman met several young students last night.</a:t>
            </a:r>
          </a:p>
          <a:p>
            <a:pPr marL="0" indent="0">
              <a:buNone/>
            </a:pPr>
            <a:r>
              <a:rPr lang="en-US" dirty="0"/>
              <a:t>d. It was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[last night] </a:t>
            </a:r>
            <a:r>
              <a:rPr lang="en-US" dirty="0"/>
              <a:t>that the policeman met several young students in the park.</a:t>
            </a:r>
          </a:p>
        </p:txBody>
      </p:sp>
    </p:spTree>
    <p:extLst>
      <p:ext uri="{BB962C8B-B14F-4D97-AF65-F5344CB8AC3E}">
        <p14:creationId xmlns:p14="http://schemas.microsoft.com/office/powerpoint/2010/main" val="6386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Constituent </a:t>
            </a:r>
            <a:r>
              <a:rPr lang="en-US" dirty="0"/>
              <a:t>Questions and Stand-Alone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Phrasal categories </a:t>
            </a:r>
            <a:r>
              <a:rPr lang="en-US" dirty="0"/>
              <a:t>can be found in the answers to ‘constituent questions’,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involve a </a:t>
            </a:r>
            <a:r>
              <a:rPr lang="en-US" dirty="0" err="1"/>
              <a:t>wh</a:t>
            </a:r>
            <a:r>
              <a:rPr lang="en-US" dirty="0"/>
              <a:t>-word </a:t>
            </a:r>
            <a:r>
              <a:rPr lang="en-US" dirty="0" smtClean="0"/>
              <a:t>such as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where, when, how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any given 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-question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answer can either be a full </a:t>
            </a:r>
            <a:r>
              <a:rPr lang="en-US" dirty="0" smtClean="0"/>
              <a:t>sentence or </a:t>
            </a:r>
            <a:r>
              <a:rPr lang="en-US" dirty="0"/>
              <a:t>a fragment.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stand-alone fragment is a constituent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(52)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Where did the policeman meet several young students?</a:t>
            </a:r>
          </a:p>
          <a:p>
            <a:pPr marL="0" indent="0">
              <a:buNone/>
            </a:pPr>
            <a:r>
              <a:rPr lang="en-US" dirty="0"/>
              <a:t>B: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park.</a:t>
            </a:r>
          </a:p>
          <a:p>
            <a:pPr marL="0" indent="0">
              <a:buNone/>
            </a:pPr>
            <a:r>
              <a:rPr lang="en-US" dirty="0"/>
              <a:t>(53)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Who(m) did the policeman meet in the park?</a:t>
            </a:r>
          </a:p>
          <a:p>
            <a:pPr marL="0" indent="0">
              <a:buNone/>
            </a:pPr>
            <a:r>
              <a:rPr lang="en-US" dirty="0"/>
              <a:t>B: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young students</a:t>
            </a:r>
            <a:r>
              <a:rPr lang="en-US" dirty="0" smtClean="0"/>
              <a:t>.                                  Read P. 20&amp;21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Substitution </a:t>
            </a:r>
            <a:r>
              <a:rPr lang="en-US" dirty="0"/>
              <a:t>by a </a:t>
            </a:r>
            <a:r>
              <a:rPr lang="en-US" dirty="0" smtClean="0"/>
              <a:t>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English use pronouns to refer </a:t>
            </a:r>
            <a:r>
              <a:rPr lang="en-US" dirty="0"/>
              <a:t>back </a:t>
            </a:r>
            <a:r>
              <a:rPr lang="en-US" dirty="0" smtClean="0"/>
              <a:t>to individuals </a:t>
            </a:r>
            <a:r>
              <a:rPr lang="en-US" dirty="0"/>
              <a:t>or </a:t>
            </a:r>
            <a:r>
              <a:rPr lang="en-US" dirty="0" smtClean="0"/>
              <a:t>entities.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instance,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62)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What do you think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the man who is standing by the door</a:t>
            </a:r>
            <a:r>
              <a:rPr lang="en-US" dirty="0"/>
              <a:t> is doing now?</a:t>
            </a:r>
          </a:p>
          <a:p>
            <a:pPr marL="0" indent="0">
              <a:buNone/>
            </a:pPr>
            <a:r>
              <a:rPr lang="en-US" dirty="0"/>
              <a:t>b. What do you think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he</a:t>
            </a:r>
            <a:r>
              <a:rPr lang="en-US" dirty="0"/>
              <a:t> is doing now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9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Substitution </a:t>
            </a:r>
            <a:r>
              <a:rPr lang="en-US" dirty="0"/>
              <a:t>by a </a:t>
            </a:r>
            <a:r>
              <a:rPr lang="en-US" dirty="0" smtClean="0"/>
              <a:t>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There are other pronouns such as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there, so, as, </a:t>
            </a:r>
            <a:r>
              <a:rPr lang="en-US" dirty="0"/>
              <a:t>and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n-US" dirty="0"/>
              <a:t>, which also refer back to other constituents.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63)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Have you been [to Seoul]? I have never been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b. John might [go home],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dirty="0"/>
              <a:t> might Bill.</a:t>
            </a:r>
          </a:p>
          <a:p>
            <a:pPr marL="0" indent="0">
              <a:buNone/>
            </a:pPr>
            <a:r>
              <a:rPr lang="en-US" dirty="0"/>
              <a:t>c. John might [pass the exam], and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en-US" dirty="0"/>
              <a:t> might Bill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d. If John can [speak French fluently] –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n-US" dirty="0"/>
              <a:t> we all know he can – we will </a:t>
            </a:r>
            <a:r>
              <a:rPr lang="en-US" dirty="0" smtClean="0"/>
              <a:t>have no </a:t>
            </a:r>
            <a:r>
              <a:rPr lang="en-US" dirty="0"/>
              <a:t>problems.</a:t>
            </a:r>
          </a:p>
        </p:txBody>
      </p:sp>
    </p:spTree>
    <p:extLst>
      <p:ext uri="{BB962C8B-B14F-4D97-AF65-F5344CB8AC3E}">
        <p14:creationId xmlns:p14="http://schemas.microsoft.com/office/powerpoint/2010/main" val="16582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Words and phrases can be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coordinated</a:t>
            </a:r>
            <a:r>
              <a:rPr lang="en-US" dirty="0" smtClean="0"/>
              <a:t> by </a:t>
            </a:r>
            <a:r>
              <a:rPr lang="en-US" dirty="0"/>
              <a:t>conjunctions, and each conjunct is typically the same kind of constituent as </a:t>
            </a:r>
            <a:r>
              <a:rPr lang="en-US" dirty="0" smtClean="0"/>
              <a:t>the other </a:t>
            </a:r>
            <a:r>
              <a:rPr lang="en-US" dirty="0"/>
              <a:t>conjuncts: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65)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girls [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played in the water</a:t>
            </a:r>
            <a:r>
              <a:rPr lang="en-US" dirty="0"/>
              <a:t>]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dirty="0"/>
              <a:t> [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swam under the bridge</a:t>
            </a:r>
            <a:r>
              <a:rPr lang="en-US" dirty="0"/>
              <a:t>].</a:t>
            </a:r>
          </a:p>
          <a:p>
            <a:pPr marL="0" indent="0">
              <a:buNone/>
            </a:pPr>
            <a:r>
              <a:rPr lang="en-US" dirty="0"/>
              <a:t>b. The children were neither [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their rooms</a:t>
            </a:r>
            <a:r>
              <a:rPr lang="en-US" dirty="0"/>
              <a:t>]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</a:t>
            </a:r>
            <a:r>
              <a:rPr lang="en-US" dirty="0"/>
              <a:t> [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porch</a:t>
            </a:r>
            <a:r>
              <a:rPr lang="en-US" dirty="0"/>
              <a:t>].</a:t>
            </a:r>
          </a:p>
          <a:p>
            <a:pPr marL="0" indent="0">
              <a:buNone/>
            </a:pPr>
            <a:r>
              <a:rPr lang="en-US" dirty="0"/>
              <a:t>c. She was [</a:t>
            </a:r>
            <a:r>
              <a:rPr lang="en-US" b="1" dirty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</a:t>
            </a:r>
            <a:r>
              <a:rPr lang="en-US" dirty="0"/>
              <a:t>]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dirty="0"/>
              <a:t> [</a:t>
            </a:r>
            <a:r>
              <a:rPr lang="en-US" b="1" dirty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quite happy</a:t>
            </a:r>
            <a:r>
              <a:rPr lang="en-US" dirty="0"/>
              <a:t>].</a:t>
            </a:r>
          </a:p>
          <a:p>
            <a:pPr marL="0" indent="0">
              <a:buNone/>
            </a:pPr>
            <a:r>
              <a:rPr lang="en-US" dirty="0"/>
              <a:t>d. Many people drink [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beer</a:t>
            </a:r>
            <a:r>
              <a:rPr lang="en-US" dirty="0"/>
              <a:t>]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</a:t>
            </a:r>
            <a:r>
              <a:rPr lang="en-US" dirty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6437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we try to coordinate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unlike constituents</a:t>
            </a:r>
            <a:r>
              <a:rPr lang="en-US" dirty="0"/>
              <a:t>, </a:t>
            </a:r>
            <a:r>
              <a:rPr lang="en-US" dirty="0" smtClean="0"/>
              <a:t>the results </a:t>
            </a:r>
            <a:r>
              <a:rPr lang="en-US" dirty="0"/>
              <a:t>are typically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ungrammatical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66)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Mary waited [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bus</a:t>
            </a:r>
            <a:r>
              <a:rPr lang="en-US" dirty="0"/>
              <a:t>]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/>
              <a:t>[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 home</a:t>
            </a:r>
            <a:r>
              <a:rPr lang="en-US" dirty="0"/>
              <a:t>].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Lee went [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store</a:t>
            </a:r>
            <a:r>
              <a:rPr lang="en-US" dirty="0"/>
              <a:t>]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dirty="0"/>
              <a:t> [</a:t>
            </a:r>
            <a:r>
              <a:rPr lang="en-US" b="1" dirty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crazy</a:t>
            </a:r>
            <a:r>
              <a:rPr lang="en-US" dirty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1956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2.5 Phrase Structure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Phrases </a:t>
            </a:r>
            <a:r>
              <a:rPr lang="en-US" dirty="0"/>
              <a:t>are </a:t>
            </a:r>
            <a:r>
              <a:rPr lang="en-US" dirty="0" smtClean="0"/>
              <a:t>projected from </a:t>
            </a:r>
            <a:r>
              <a:rPr lang="en-US" dirty="0"/>
              <a:t>lexical </a:t>
            </a:r>
            <a:r>
              <a:rPr lang="en-US" dirty="0" smtClean="0"/>
              <a:t>categories to have </a:t>
            </a:r>
            <a:r>
              <a:rPr lang="en-US" dirty="0"/>
              <a:t>phrases such as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NP, VP, PP</a:t>
            </a:r>
            <a:r>
              <a:rPr lang="en-US" dirty="0"/>
              <a:t>, and so 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use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distributional evidence </a:t>
            </a:r>
            <a:r>
              <a:rPr lang="en-US" dirty="0"/>
              <a:t>to classify each type, and then specify rules to account for </a:t>
            </a:r>
            <a:r>
              <a:rPr lang="en-US" dirty="0" smtClean="0"/>
              <a:t>the distributions </a:t>
            </a:r>
            <a:r>
              <a:rPr lang="en-US" dirty="0"/>
              <a:t>we have observed.</a:t>
            </a:r>
          </a:p>
        </p:txBody>
      </p:sp>
    </p:spTree>
    <p:extLst>
      <p:ext uri="{BB962C8B-B14F-4D97-AF65-F5344CB8AC3E}">
        <p14:creationId xmlns:p14="http://schemas.microsoft.com/office/powerpoint/2010/main" val="33500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Grammar with Lexical Categories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(35) </a:t>
            </a:r>
            <a:endParaRPr lang="en-US" sz="3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a</a:t>
            </a:r>
            <a:r>
              <a:rPr lang="en-US" sz="3600" dirty="0">
                <a:solidFill>
                  <a:prstClr val="black"/>
                </a:solidFill>
              </a:rPr>
              <a:t>. A man kicked the ball.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b. A tall boy threw the ball.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c. The cat chased the long string.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d. The happy student played the piano</a:t>
            </a:r>
            <a:r>
              <a:rPr lang="en-US" sz="36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n-US" sz="3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2.5.1 NP: Noun Phrase</a:t>
            </a:r>
          </a:p>
          <a:p>
            <a:r>
              <a:rPr lang="en-US" dirty="0" smtClean="0"/>
              <a:t>Consider</a:t>
            </a:r>
            <a:endParaRPr lang="en-US" dirty="0"/>
          </a:p>
          <a:p>
            <a:r>
              <a:rPr lang="en-US" dirty="0"/>
              <a:t>(67) </a:t>
            </a:r>
            <a:r>
              <a:rPr lang="en-US" dirty="0" smtClean="0"/>
              <a:t>___[</a:t>
            </a:r>
            <a:r>
              <a:rPr lang="en-US" dirty="0"/>
              <a:t>liked ice cream].</a:t>
            </a:r>
          </a:p>
          <a:p>
            <a:r>
              <a:rPr lang="en-US" dirty="0"/>
              <a:t>The expressions that can </a:t>
            </a:r>
            <a:r>
              <a:rPr lang="en-US" dirty="0" smtClean="0"/>
              <a:t>occur</a:t>
            </a:r>
          </a:p>
          <a:p>
            <a:pPr marL="0" indent="0">
              <a:buNone/>
            </a:pPr>
            <a:endParaRPr lang="en-US" dirty="0" smtClean="0"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</a:rPr>
              <a:t>Mary</a:t>
            </a:r>
            <a:r>
              <a:rPr lang="en-US" dirty="0">
                <a:latin typeface="Times New Roman"/>
              </a:rPr>
              <a:t>, I, you, students, the students, the tall students, the students from Seoul, </a:t>
            </a:r>
            <a:r>
              <a:rPr lang="en-US" dirty="0" smtClean="0">
                <a:latin typeface="Times New Roman"/>
              </a:rPr>
              <a:t>the students </a:t>
            </a:r>
            <a:r>
              <a:rPr lang="en-US" dirty="0">
                <a:latin typeface="Times New Roman"/>
              </a:rPr>
              <a:t>who came from Seoul, etc</a:t>
            </a:r>
            <a:r>
              <a:rPr lang="en-US" dirty="0" smtClean="0">
                <a:latin typeface="Times New Roman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pt-BR" dirty="0">
                <a:latin typeface="Times New Roman"/>
              </a:rPr>
              <a:t>(69) </a:t>
            </a:r>
            <a:r>
              <a:rPr lang="pt-BR" dirty="0" smtClean="0">
                <a:latin typeface="Times New Roman"/>
              </a:rPr>
              <a:t>NP</a:t>
            </a:r>
            <a:r>
              <a:rPr lang="pt-BR" dirty="0" smtClean="0">
                <a:latin typeface="CMSY10"/>
                <a:sym typeface="Wingdings" pitchFamily="2" charset="2"/>
              </a:rPr>
              <a:t> </a:t>
            </a:r>
            <a:r>
              <a:rPr lang="pt-BR" dirty="0" smtClean="0">
                <a:latin typeface="Times New Roman"/>
              </a:rPr>
              <a:t>(Det</a:t>
            </a:r>
            <a:r>
              <a:rPr lang="pt-BR" dirty="0">
                <a:latin typeface="Times New Roman"/>
              </a:rPr>
              <a:t>) A* N (PP/S)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73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</a:rPr>
              <a:t>A simple test environment for VP is given in (72).</a:t>
            </a:r>
          </a:p>
          <a:p>
            <a:r>
              <a:rPr lang="en-US" dirty="0">
                <a:latin typeface="Times New Roman"/>
              </a:rPr>
              <a:t>(72) The </a:t>
            </a:r>
            <a:r>
              <a:rPr lang="en-US" dirty="0" smtClean="0">
                <a:latin typeface="Times New Roman"/>
              </a:rPr>
              <a:t>student ___ </a:t>
            </a:r>
            <a:r>
              <a:rPr lang="en-US" dirty="0">
                <a:latin typeface="Times New Roman"/>
              </a:rPr>
              <a:t>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(</a:t>
            </a:r>
            <a:r>
              <a:rPr lang="en-US" dirty="0">
                <a:latin typeface="Times New Roman"/>
              </a:rPr>
              <a:t>73) snored, ran, sang, loved music, walked the dog through the park, lifted 50 </a:t>
            </a:r>
            <a:r>
              <a:rPr lang="en-US" dirty="0" smtClean="0">
                <a:latin typeface="Times New Roman"/>
              </a:rPr>
              <a:t>pounds, thought </a:t>
            </a:r>
            <a:r>
              <a:rPr lang="en-US" dirty="0">
                <a:latin typeface="Times New Roman"/>
              </a:rPr>
              <a:t>Tom is honest, warned us that storms were coming, etc.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(</a:t>
            </a:r>
            <a:r>
              <a:rPr lang="en-US" dirty="0">
                <a:latin typeface="Times New Roman"/>
              </a:rPr>
              <a:t>74) </a:t>
            </a:r>
            <a:r>
              <a:rPr lang="en-US" dirty="0" smtClean="0">
                <a:latin typeface="Times New Roman"/>
              </a:rPr>
              <a:t>VP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V </a:t>
            </a:r>
            <a:r>
              <a:rPr lang="en-US" dirty="0">
                <a:latin typeface="Times New Roman"/>
              </a:rPr>
              <a:t>(NP) (PP/S)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</a:rPr>
              <a:t>(82) </a:t>
            </a:r>
            <a:r>
              <a:rPr lang="en-US" dirty="0" smtClean="0">
                <a:latin typeface="Times New Roman"/>
              </a:rPr>
              <a:t>VP</a:t>
            </a:r>
            <a:r>
              <a:rPr lang="en-US" dirty="0" smtClean="0">
                <a:latin typeface="CMSY10"/>
              </a:rPr>
              <a:t> </a:t>
            </a:r>
            <a:r>
              <a:rPr lang="en-US" dirty="0" smtClean="0">
                <a:latin typeface="CMSY10"/>
                <a:sym typeface="Wingdings" pitchFamily="2" charset="2"/>
              </a:rPr>
              <a:t> </a:t>
            </a:r>
            <a:r>
              <a:rPr lang="en-US" dirty="0" smtClean="0">
                <a:latin typeface="Times New Roman"/>
              </a:rPr>
              <a:t>V[AUX </a:t>
            </a:r>
            <a:r>
              <a:rPr lang="en-US" dirty="0">
                <a:latin typeface="Times New Roman"/>
              </a:rPr>
              <a:t>+] </a:t>
            </a:r>
            <a:r>
              <a:rPr lang="en-US" dirty="0" smtClean="0">
                <a:latin typeface="Times New Roman"/>
              </a:rPr>
              <a:t>VP</a:t>
            </a:r>
          </a:p>
          <a:p>
            <a:r>
              <a:rPr lang="en-US" dirty="0" smtClean="0">
                <a:latin typeface="Times New Roman"/>
              </a:rPr>
              <a:t>(84</a:t>
            </a:r>
            <a:r>
              <a:rPr lang="en-US" dirty="0">
                <a:latin typeface="Times New Roman"/>
              </a:rPr>
              <a:t>) </a:t>
            </a:r>
            <a:r>
              <a:rPr lang="en-US" dirty="0" smtClean="0">
                <a:latin typeface="Times New Roman"/>
              </a:rPr>
              <a:t>VP</a:t>
            </a:r>
            <a:r>
              <a:rPr lang="en-US" dirty="0" smtClean="0">
                <a:latin typeface="CMSY10"/>
              </a:rPr>
              <a:t> 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VP </a:t>
            </a:r>
            <a:r>
              <a:rPr lang="en-US" dirty="0" err="1">
                <a:latin typeface="Times New Roman"/>
              </a:rPr>
              <a:t>Adv</a:t>
            </a:r>
            <a:r>
              <a:rPr lang="en-US" dirty="0">
                <a:latin typeface="Times New Roman"/>
              </a:rPr>
              <a:t>/PP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Times New Roman"/>
              </a:rPr>
              <a:t>2.5.3 AP: Adjective Phrase</a:t>
            </a:r>
          </a:p>
          <a:p>
            <a:r>
              <a:rPr lang="en-US" dirty="0">
                <a:latin typeface="Times New Roman"/>
              </a:rPr>
              <a:t>The most common environment where an adjective phrase (AP) occurs is in ‘linking </a:t>
            </a:r>
            <a:r>
              <a:rPr lang="en-US" dirty="0" smtClean="0">
                <a:latin typeface="Times New Roman"/>
              </a:rPr>
              <a:t>verb’ constructions </a:t>
            </a:r>
            <a:r>
              <a:rPr lang="en-US" dirty="0">
                <a:latin typeface="Times New Roman"/>
              </a:rPr>
              <a:t>as in (86):</a:t>
            </a:r>
          </a:p>
          <a:p>
            <a:r>
              <a:rPr lang="en-US" dirty="0">
                <a:latin typeface="Times New Roman"/>
              </a:rPr>
              <a:t>(86) John </a:t>
            </a:r>
            <a:r>
              <a:rPr lang="en-US" dirty="0" smtClean="0">
                <a:latin typeface="Times New Roman"/>
              </a:rPr>
              <a:t>feels __ </a:t>
            </a:r>
            <a:r>
              <a:rPr lang="en-US" dirty="0">
                <a:latin typeface="Times New Roman"/>
              </a:rPr>
              <a:t>.</a:t>
            </a:r>
          </a:p>
          <a:p>
            <a:r>
              <a:rPr lang="en-US" dirty="0">
                <a:latin typeface="Times New Roman"/>
              </a:rPr>
              <a:t>Expressions like those in (87) can occur in the blank space here:</a:t>
            </a:r>
          </a:p>
          <a:p>
            <a:r>
              <a:rPr lang="en-US" dirty="0">
                <a:latin typeface="Times New Roman"/>
              </a:rPr>
              <a:t>(87) happy, uncomfortable, terrified, sad, proud of her, proud to be his student, proud </a:t>
            </a:r>
            <a:r>
              <a:rPr lang="en-US" dirty="0" smtClean="0">
                <a:latin typeface="Times New Roman"/>
              </a:rPr>
              <a:t>that he </a:t>
            </a:r>
            <a:r>
              <a:rPr lang="en-US" dirty="0">
                <a:latin typeface="Times New Roman"/>
              </a:rPr>
              <a:t>passed the exam, etc</a:t>
            </a:r>
            <a:r>
              <a:rPr lang="en-US" dirty="0" smtClean="0">
                <a:latin typeface="Times New Roman"/>
              </a:rPr>
              <a:t>.</a:t>
            </a:r>
          </a:p>
          <a:p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(88) </a:t>
            </a:r>
            <a:r>
              <a:rPr lang="en-US" dirty="0" smtClean="0">
                <a:latin typeface="Times New Roman"/>
              </a:rPr>
              <a:t>AP</a:t>
            </a:r>
            <a:r>
              <a:rPr lang="en-US" dirty="0" smtClean="0">
                <a:latin typeface="CMSY10"/>
                <a:sym typeface="Wingdings" pitchFamily="2" charset="2"/>
              </a:rPr>
              <a:t> </a:t>
            </a:r>
            <a:r>
              <a:rPr lang="en-US" dirty="0" smtClean="0">
                <a:latin typeface="Times New Roman"/>
              </a:rPr>
              <a:t>A </a:t>
            </a:r>
            <a:r>
              <a:rPr lang="en-US" dirty="0">
                <a:latin typeface="Times New Roman"/>
              </a:rPr>
              <a:t>(PP/VP/S)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68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Times New Roman"/>
              </a:rPr>
              <a:t>2.5.4 </a:t>
            </a:r>
            <a:r>
              <a:rPr lang="en-US" b="1" dirty="0" err="1">
                <a:latin typeface="Times New Roman"/>
              </a:rPr>
              <a:t>AdvP</a:t>
            </a:r>
            <a:r>
              <a:rPr lang="en-US" b="1" dirty="0">
                <a:latin typeface="Times New Roman"/>
              </a:rPr>
              <a:t>: Adverb Phrase</a:t>
            </a:r>
          </a:p>
          <a:p>
            <a:r>
              <a:rPr lang="en-US" dirty="0">
                <a:latin typeface="Times New Roman"/>
              </a:rPr>
              <a:t>Another phrasal syntactic category is adverb phrase (</a:t>
            </a:r>
            <a:r>
              <a:rPr lang="en-US" dirty="0" err="1">
                <a:latin typeface="Times New Roman"/>
              </a:rPr>
              <a:t>AdvP</a:t>
            </a:r>
            <a:r>
              <a:rPr lang="en-US" dirty="0">
                <a:latin typeface="Times New Roman"/>
              </a:rPr>
              <a:t>), as exemplified in (92</a:t>
            </a:r>
            <a:r>
              <a:rPr lang="en-US" dirty="0" smtClean="0">
                <a:latin typeface="Times New Roman"/>
              </a:rPr>
              <a:t>).</a:t>
            </a:r>
          </a:p>
          <a:p>
            <a:pPr marL="0" indent="0">
              <a:buNone/>
            </a:pPr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(92) soundly, well, clearly, extremely, carefully, very soundly, almost certainly, </a:t>
            </a:r>
            <a:r>
              <a:rPr lang="en-US" dirty="0" smtClean="0">
                <a:latin typeface="Times New Roman"/>
              </a:rPr>
              <a:t>very slowly</a:t>
            </a:r>
            <a:r>
              <a:rPr lang="en-US" dirty="0">
                <a:latin typeface="Times New Roman"/>
              </a:rPr>
              <a:t>, etc.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These </a:t>
            </a:r>
            <a:r>
              <a:rPr lang="en-US" dirty="0">
                <a:latin typeface="Times New Roman"/>
              </a:rPr>
              <a:t>phrases are often used to modify verbs, adjectives, and adverbs themselves, and they </a:t>
            </a:r>
            <a:r>
              <a:rPr lang="en-US" dirty="0" smtClean="0">
                <a:latin typeface="Times New Roman"/>
              </a:rPr>
              <a:t>can all </a:t>
            </a:r>
            <a:r>
              <a:rPr lang="en-US" dirty="0">
                <a:latin typeface="Times New Roman"/>
              </a:rPr>
              <a:t>occur in principle in the following environments:</a:t>
            </a:r>
          </a:p>
          <a:p>
            <a:r>
              <a:rPr lang="en-US" dirty="0">
                <a:latin typeface="Times New Roman"/>
              </a:rPr>
              <a:t>(93) a. He behaved very </a:t>
            </a:r>
            <a:r>
              <a:rPr lang="en-US" dirty="0" smtClean="0">
                <a:latin typeface="Times New Roman"/>
              </a:rPr>
              <a:t>___.</a:t>
            </a:r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b. They worded the sentence very </a:t>
            </a:r>
            <a:r>
              <a:rPr lang="en-US" dirty="0" smtClean="0">
                <a:latin typeface="Times New Roman"/>
              </a:rPr>
              <a:t>___.</a:t>
            </a:r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c. He treated her very </a:t>
            </a:r>
            <a:r>
              <a:rPr lang="en-US" dirty="0" smtClean="0">
                <a:latin typeface="Times New Roman"/>
              </a:rPr>
              <a:t>___.</a:t>
            </a:r>
          </a:p>
          <a:p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(94) </a:t>
            </a:r>
            <a:r>
              <a:rPr lang="en-US" dirty="0" err="1" smtClean="0">
                <a:latin typeface="Times New Roman"/>
              </a:rPr>
              <a:t>AdvP</a:t>
            </a:r>
            <a:r>
              <a:rPr lang="en-US" dirty="0" smtClean="0">
                <a:latin typeface="CMSY10"/>
                <a:sym typeface="Wingdings" pitchFamily="2" charset="2"/>
              </a:rPr>
              <a:t> </a:t>
            </a:r>
            <a:r>
              <a:rPr lang="en-US" dirty="0" smtClean="0">
                <a:latin typeface="Times New Roman"/>
              </a:rPr>
              <a:t>(</a:t>
            </a:r>
            <a:r>
              <a:rPr lang="en-US" dirty="0" err="1" smtClean="0">
                <a:latin typeface="Times New Roman"/>
              </a:rPr>
              <a:t>AdvP</a:t>
            </a:r>
            <a:r>
              <a:rPr lang="en-US" dirty="0">
                <a:latin typeface="Times New Roman"/>
              </a:rPr>
              <a:t>) </a:t>
            </a:r>
            <a:r>
              <a:rPr lang="en-US" dirty="0" err="1">
                <a:latin typeface="Times New Roman"/>
              </a:rPr>
              <a:t>Adv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Times New Roman"/>
              </a:rPr>
              <a:t>2.5.5 PP: Preposition Phrase</a:t>
            </a:r>
          </a:p>
          <a:p>
            <a:r>
              <a:rPr lang="en-US" dirty="0">
                <a:latin typeface="Times New Roman"/>
              </a:rPr>
              <a:t>Another major phrasal category is preposition phrase (PP). PPs like those in (95), </a:t>
            </a:r>
            <a:r>
              <a:rPr lang="en-US" dirty="0" smtClean="0">
                <a:latin typeface="Times New Roman"/>
              </a:rPr>
              <a:t>generally consist </a:t>
            </a:r>
            <a:r>
              <a:rPr lang="en-US" dirty="0">
                <a:latin typeface="Times New Roman"/>
              </a:rPr>
              <a:t>of a preposition plus an NP</a:t>
            </a:r>
            <a:r>
              <a:rPr lang="en-US" dirty="0" smtClean="0">
                <a:latin typeface="Times New Roman"/>
              </a:rPr>
              <a:t>.</a:t>
            </a:r>
          </a:p>
          <a:p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(95) from Seoul, in the box, in the hotel, into the soup, with John and his dog, under </a:t>
            </a:r>
            <a:r>
              <a:rPr lang="en-US" dirty="0" smtClean="0">
                <a:latin typeface="Times New Roman"/>
              </a:rPr>
              <a:t>the table</a:t>
            </a:r>
            <a:r>
              <a:rPr lang="en-US" dirty="0">
                <a:latin typeface="Times New Roman"/>
              </a:rPr>
              <a:t>, etc.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These </a:t>
            </a:r>
            <a:r>
              <a:rPr lang="en-US" dirty="0">
                <a:latin typeface="Times New Roman"/>
              </a:rPr>
              <a:t>PPs can appear in a wide range of environments:</a:t>
            </a:r>
          </a:p>
          <a:p>
            <a:r>
              <a:rPr lang="en-US" dirty="0">
                <a:latin typeface="Times New Roman"/>
              </a:rPr>
              <a:t>(96) a. John came from Seoul.</a:t>
            </a:r>
          </a:p>
          <a:p>
            <a:r>
              <a:rPr lang="en-US" dirty="0">
                <a:latin typeface="Times New Roman"/>
              </a:rPr>
              <a:t>b. They put the book in the box.</a:t>
            </a:r>
          </a:p>
          <a:p>
            <a:r>
              <a:rPr lang="en-US" dirty="0">
                <a:latin typeface="Times New Roman"/>
              </a:rPr>
              <a:t>c. They stayed in the hotel.</a:t>
            </a:r>
          </a:p>
          <a:p>
            <a:r>
              <a:rPr lang="en-US" dirty="0">
                <a:latin typeface="Times New Roman"/>
              </a:rPr>
              <a:t>d. The fly fell into the soup</a:t>
            </a:r>
            <a:r>
              <a:rPr lang="en-US" dirty="0" smtClean="0">
                <a:latin typeface="Times New Roman"/>
              </a:rPr>
              <a:t>.</a:t>
            </a:r>
          </a:p>
          <a:p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(99) </a:t>
            </a:r>
            <a:r>
              <a:rPr lang="en-US" dirty="0" smtClean="0">
                <a:latin typeface="Times New Roman"/>
              </a:rPr>
              <a:t>PP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CMSY10"/>
              </a:rPr>
              <a:t> </a:t>
            </a:r>
            <a:r>
              <a:rPr lang="en-US" dirty="0">
                <a:latin typeface="Times New Roman"/>
              </a:rPr>
              <a:t>P 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63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latin typeface="Times New Roman"/>
              </a:rPr>
              <a:t>2.6 Grammar with Phrases</a:t>
            </a:r>
          </a:p>
          <a:p>
            <a:r>
              <a:rPr lang="en-US" dirty="0" smtClean="0">
                <a:latin typeface="Times New Roman"/>
              </a:rPr>
              <a:t>A </a:t>
            </a:r>
            <a:r>
              <a:rPr lang="en-US" dirty="0">
                <a:latin typeface="Times New Roman"/>
              </a:rPr>
              <a:t>set of PS rules, some of which we have already seen, is given in (101).</a:t>
            </a:r>
            <a:r>
              <a:rPr lang="en-US" sz="800" dirty="0" smtClean="0">
                <a:latin typeface="Times New Roman"/>
              </a:rPr>
              <a:t>20</a:t>
            </a:r>
          </a:p>
          <a:p>
            <a:endParaRPr lang="en-US" sz="800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(101) </a:t>
            </a:r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</a:t>
            </a:r>
            <a:r>
              <a:rPr lang="en-US" dirty="0">
                <a:latin typeface="Times New Roman"/>
              </a:rPr>
              <a:t>. </a:t>
            </a:r>
            <a:r>
              <a:rPr lang="en-US" dirty="0" smtClean="0">
                <a:latin typeface="Times New Roman"/>
              </a:rPr>
              <a:t>S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NP </a:t>
            </a:r>
            <a:r>
              <a:rPr lang="en-US" dirty="0">
                <a:latin typeface="Times New Roman"/>
              </a:rPr>
              <a:t>VP</a:t>
            </a:r>
          </a:p>
          <a:p>
            <a:r>
              <a:rPr lang="pt-BR" dirty="0">
                <a:latin typeface="Times New Roman"/>
              </a:rPr>
              <a:t>b. </a:t>
            </a:r>
            <a:r>
              <a:rPr lang="pt-BR" dirty="0" smtClean="0">
                <a:latin typeface="Times New Roman"/>
              </a:rPr>
              <a:t>NP</a:t>
            </a:r>
            <a:r>
              <a:rPr lang="pt-BR" dirty="0" smtClean="0">
                <a:latin typeface="CMSY10"/>
                <a:sym typeface="Wingdings" pitchFamily="2" charset="2"/>
              </a:rPr>
              <a:t></a:t>
            </a:r>
            <a:r>
              <a:rPr lang="pt-BR" dirty="0" smtClean="0">
                <a:latin typeface="Times New Roman"/>
              </a:rPr>
              <a:t>(Det</a:t>
            </a:r>
            <a:r>
              <a:rPr lang="pt-BR" dirty="0">
                <a:latin typeface="Times New Roman"/>
              </a:rPr>
              <a:t>) A* N (PP/S)</a:t>
            </a:r>
          </a:p>
          <a:p>
            <a:r>
              <a:rPr lang="en-US" dirty="0">
                <a:latin typeface="Times New Roman"/>
              </a:rPr>
              <a:t>c. </a:t>
            </a:r>
            <a:r>
              <a:rPr lang="en-US" dirty="0" smtClean="0">
                <a:latin typeface="Times New Roman"/>
              </a:rPr>
              <a:t>VP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V </a:t>
            </a:r>
            <a:r>
              <a:rPr lang="en-US" dirty="0">
                <a:latin typeface="Times New Roman"/>
              </a:rPr>
              <a:t>(NP) (PP/S/VP)</a:t>
            </a:r>
          </a:p>
          <a:p>
            <a:r>
              <a:rPr lang="en-US" dirty="0">
                <a:latin typeface="Times New Roman"/>
              </a:rPr>
              <a:t>d. </a:t>
            </a:r>
            <a:r>
              <a:rPr lang="en-US" dirty="0" smtClean="0">
                <a:latin typeface="Times New Roman"/>
              </a:rPr>
              <a:t>AP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A </a:t>
            </a:r>
            <a:r>
              <a:rPr lang="en-US" dirty="0">
                <a:latin typeface="Times New Roman"/>
              </a:rPr>
              <a:t>(PP/S)</a:t>
            </a:r>
          </a:p>
          <a:p>
            <a:r>
              <a:rPr lang="en-US" dirty="0">
                <a:latin typeface="Times New Roman"/>
              </a:rPr>
              <a:t>e. </a:t>
            </a:r>
            <a:r>
              <a:rPr lang="en-US" dirty="0" err="1" smtClean="0">
                <a:latin typeface="Times New Roman"/>
              </a:rPr>
              <a:t>AdvP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(</a:t>
            </a:r>
            <a:r>
              <a:rPr lang="en-US" dirty="0" err="1" smtClean="0">
                <a:latin typeface="Times New Roman"/>
              </a:rPr>
              <a:t>AdvP</a:t>
            </a:r>
            <a:r>
              <a:rPr lang="en-US" dirty="0">
                <a:latin typeface="Times New Roman"/>
              </a:rPr>
              <a:t>) </a:t>
            </a:r>
            <a:r>
              <a:rPr lang="en-US" dirty="0" err="1">
                <a:latin typeface="Times New Roman"/>
              </a:rPr>
              <a:t>Adv</a:t>
            </a:r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f. </a:t>
            </a:r>
            <a:r>
              <a:rPr lang="en-US" dirty="0" smtClean="0">
                <a:latin typeface="Times New Roman"/>
              </a:rPr>
              <a:t>PP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P </a:t>
            </a:r>
            <a:r>
              <a:rPr lang="en-US" dirty="0">
                <a:latin typeface="Times New Roman"/>
              </a:rPr>
              <a:t>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59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>
                <a:latin typeface="Times New Roman"/>
              </a:rPr>
              <a:t>(105) </a:t>
            </a:r>
            <a:endParaRPr lang="en-US" sz="4000" dirty="0" smtClean="0">
              <a:latin typeface="Times New Roman"/>
            </a:endParaRPr>
          </a:p>
          <a:p>
            <a:r>
              <a:rPr lang="en-US" sz="4000" dirty="0" smtClean="0">
                <a:latin typeface="Times New Roman"/>
              </a:rPr>
              <a:t>a</a:t>
            </a:r>
            <a:r>
              <a:rPr lang="en-US" sz="4000" dirty="0">
                <a:latin typeface="Times New Roman"/>
              </a:rPr>
              <a:t>. </a:t>
            </a:r>
            <a:r>
              <a:rPr lang="en-US" sz="4000" dirty="0" smtClean="0">
                <a:latin typeface="Times New Roman"/>
              </a:rPr>
              <a:t>S</a:t>
            </a:r>
            <a:r>
              <a:rPr lang="en-US" sz="4000" dirty="0" smtClean="0">
                <a:latin typeface="CMSY10"/>
                <a:sym typeface="Wingdings" pitchFamily="2" charset="2"/>
              </a:rPr>
              <a:t></a:t>
            </a:r>
            <a:r>
              <a:rPr lang="en-US" sz="4000" dirty="0" smtClean="0">
                <a:latin typeface="Times New Roman"/>
              </a:rPr>
              <a:t>NP </a:t>
            </a:r>
            <a:r>
              <a:rPr lang="en-US" sz="4000" dirty="0">
                <a:latin typeface="Times New Roman"/>
              </a:rPr>
              <a:t>VP</a:t>
            </a:r>
          </a:p>
          <a:p>
            <a:r>
              <a:rPr lang="en-US" sz="4000" dirty="0">
                <a:latin typeface="Times New Roman"/>
              </a:rPr>
              <a:t>b. </a:t>
            </a:r>
            <a:r>
              <a:rPr lang="en-US" sz="4000" dirty="0" smtClean="0">
                <a:latin typeface="Times New Roman"/>
              </a:rPr>
              <a:t>VP</a:t>
            </a:r>
            <a:r>
              <a:rPr lang="en-US" sz="4000" dirty="0" smtClean="0">
                <a:latin typeface="CMSY10"/>
                <a:sym typeface="Wingdings" pitchFamily="2" charset="2"/>
              </a:rPr>
              <a:t>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</a:rPr>
              <a:t>V</a:t>
            </a:r>
            <a:r>
              <a:rPr lang="en-US" sz="4000" dirty="0" smtClean="0">
                <a:latin typeface="Times New Roman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Times New Roman"/>
              </a:rPr>
              <a:t>S</a:t>
            </a:r>
          </a:p>
          <a:p>
            <a:endParaRPr lang="en-US" sz="4000" dirty="0">
              <a:latin typeface="Times New Roman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/>
              </a:rPr>
              <a:t>John 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</a:rPr>
              <a:t>believes</a:t>
            </a:r>
            <a:r>
              <a:rPr lang="en-US" sz="4000" dirty="0" smtClean="0">
                <a:latin typeface="Times New Roman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Times New Roman"/>
              </a:rPr>
              <a:t>Mary is honest.</a:t>
            </a:r>
          </a:p>
          <a:p>
            <a:pPr marL="0" indent="0">
              <a:buNone/>
            </a:pPr>
            <a:endParaRPr lang="en-US" sz="4000" b="1" dirty="0" smtClean="0">
              <a:latin typeface="Times New Roman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Recursive Application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</a:rPr>
              <a:t>(</a:t>
            </a:r>
            <a:r>
              <a:rPr lang="en-US" dirty="0">
                <a:latin typeface="Times New Roman"/>
              </a:rPr>
              <a:t>107) </a:t>
            </a:r>
            <a:endParaRPr lang="en-US" dirty="0" smtClean="0"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</a:rPr>
              <a:t>a</a:t>
            </a:r>
            <a:r>
              <a:rPr lang="en-US" dirty="0">
                <a:latin typeface="Times New Roman"/>
              </a:rPr>
              <a:t>. Bill claims John believes Mary thinks Tom is honest.</a:t>
            </a:r>
          </a:p>
          <a:p>
            <a:pPr marL="0" indent="0">
              <a:buNone/>
            </a:pPr>
            <a:r>
              <a:rPr lang="en-US" dirty="0">
                <a:latin typeface="Times New Roman"/>
              </a:rPr>
              <a:t>b. Jane imagines Bill claims John believes Mary thinks Tom is honest.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37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Times New Roman"/>
              </a:rPr>
              <a:t>(82) VP</a:t>
            </a:r>
            <a:r>
              <a:rPr lang="en-US" dirty="0">
                <a:solidFill>
                  <a:prstClr val="black"/>
                </a:solidFill>
                <a:latin typeface="CMSY10"/>
              </a:rPr>
              <a:t> </a:t>
            </a:r>
            <a:r>
              <a:rPr lang="en-US" dirty="0">
                <a:solidFill>
                  <a:prstClr val="black"/>
                </a:solidFill>
                <a:latin typeface="CMSY1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Times New Roman"/>
              </a:rPr>
              <a:t>V[AUX +] VP</a:t>
            </a:r>
          </a:p>
          <a:p>
            <a:pPr marL="0" indent="0">
              <a:buNone/>
            </a:pPr>
            <a:endParaRPr lang="en-US" sz="4000" dirty="0">
              <a:latin typeface="Times New Roman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/>
              </a:rPr>
              <a:t>They will study English syntax</a:t>
            </a:r>
          </a:p>
          <a:p>
            <a:pPr marL="0" indent="0">
              <a:buNone/>
            </a:pPr>
            <a:endParaRPr lang="en-US" sz="4000" b="1" dirty="0" smtClean="0">
              <a:latin typeface="Times New Roman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Recursive Application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</a:rPr>
              <a:t>They will have been studying English syntax.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77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</a:rPr>
              <a:t>Hierarchical Structures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Times New Roman"/>
            </a:endParaRPr>
          </a:p>
          <a:p>
            <a:r>
              <a:rPr lang="en-US" dirty="0">
                <a:latin typeface="Times New Roman"/>
              </a:rPr>
              <a:t>Depending on which PS rules we apply, for the sentences here, we will have different </a:t>
            </a:r>
            <a:r>
              <a:rPr lang="en-US" dirty="0" smtClean="0">
                <a:latin typeface="Times New Roman"/>
              </a:rPr>
              <a:t>hierarchical tree </a:t>
            </a:r>
            <a:r>
              <a:rPr lang="en-US" dirty="0">
                <a:latin typeface="Times New Roman"/>
              </a:rPr>
              <a:t>structures. </a:t>
            </a:r>
            <a:endParaRPr lang="en-US" dirty="0" smtClean="0">
              <a:latin typeface="Times New Roman"/>
            </a:endParaRPr>
          </a:p>
          <a:p>
            <a:endParaRPr lang="en-US" dirty="0">
              <a:solidFill>
                <a:srgbClr val="00B050"/>
              </a:solidFill>
              <a:latin typeface="Times New Roman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/>
              </a:rPr>
              <a:t>h</a:t>
            </a:r>
            <a:r>
              <a:rPr lang="en-US" b="1" dirty="0" smtClean="0">
                <a:solidFill>
                  <a:srgbClr val="002060"/>
                </a:solidFill>
                <a:latin typeface="Times New Roman"/>
              </a:rPr>
              <a:t>it the child with the toy.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Grammar with Lexical Categories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(36) </a:t>
            </a:r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dirty="0" err="1" smtClean="0">
                <a:solidFill>
                  <a:prstClr val="black"/>
                </a:solidFill>
              </a:rPr>
              <a:t>Det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(A) N V </a:t>
            </a:r>
            <a:r>
              <a:rPr lang="en-US" dirty="0" err="1">
                <a:solidFill>
                  <a:prstClr val="black"/>
                </a:solidFill>
              </a:rPr>
              <a:t>Det</a:t>
            </a:r>
            <a:r>
              <a:rPr lang="en-US" dirty="0">
                <a:solidFill>
                  <a:prstClr val="black"/>
                </a:solidFill>
              </a:rPr>
              <a:t> (A) N</a:t>
            </a: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>
                <a:solidFill>
                  <a:prstClr val="black"/>
                </a:solidFill>
              </a:rPr>
              <a:t>rule tells us what S can consist of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it must contain the items mentioned, except that </a:t>
            </a:r>
            <a:r>
              <a:rPr lang="en-US" dirty="0" smtClean="0">
                <a:solidFill>
                  <a:prstClr val="black"/>
                </a:solidFill>
              </a:rPr>
              <a:t>those which </a:t>
            </a:r>
            <a:r>
              <a:rPr lang="en-US" dirty="0">
                <a:solidFill>
                  <a:prstClr val="black"/>
                </a:solidFill>
              </a:rPr>
              <a:t>are in parentheses are optional. 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So </a:t>
            </a:r>
            <a:r>
              <a:rPr lang="en-US" dirty="0">
                <a:solidFill>
                  <a:prstClr val="black"/>
                </a:solidFill>
              </a:rPr>
              <a:t>this rule characterizes any sentence which consists </a:t>
            </a:r>
            <a:r>
              <a:rPr lang="en-US" dirty="0" smtClean="0">
                <a:solidFill>
                  <a:prstClr val="black"/>
                </a:solidFill>
              </a:rPr>
              <a:t>of a </a:t>
            </a:r>
            <a:r>
              <a:rPr lang="en-US" dirty="0" err="1">
                <a:solidFill>
                  <a:prstClr val="black"/>
                </a:solidFill>
              </a:rPr>
              <a:t>Det</a:t>
            </a:r>
            <a:r>
              <a:rPr lang="en-US" dirty="0">
                <a:solidFill>
                  <a:prstClr val="black"/>
                </a:solidFill>
              </a:rPr>
              <a:t>, N, V, </a:t>
            </a:r>
            <a:r>
              <a:rPr lang="en-US" dirty="0" err="1">
                <a:solidFill>
                  <a:prstClr val="black"/>
                </a:solidFill>
              </a:rPr>
              <a:t>Det</a:t>
            </a:r>
            <a:r>
              <a:rPr lang="en-US" dirty="0">
                <a:solidFill>
                  <a:prstClr val="black"/>
                </a:solidFill>
              </a:rPr>
              <a:t>, and N, in that order, possibly with an A in front </a:t>
            </a:r>
            <a:r>
              <a:rPr lang="en-US" dirty="0" smtClean="0">
                <a:solidFill>
                  <a:prstClr val="black"/>
                </a:solidFill>
              </a:rPr>
              <a:t>of either </a:t>
            </a:r>
            <a:r>
              <a:rPr lang="en-US" dirty="0">
                <a:solidFill>
                  <a:prstClr val="black"/>
                </a:solidFill>
              </a:rPr>
              <a:t>N. </a:t>
            </a:r>
          </a:p>
        </p:txBody>
      </p:sp>
    </p:spTree>
    <p:extLst>
      <p:ext uri="{BB962C8B-B14F-4D97-AF65-F5344CB8AC3E}">
        <p14:creationId xmlns:p14="http://schemas.microsoft.com/office/powerpoint/2010/main" val="32268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1000"/>
            <a:ext cx="6258493" cy="6202363"/>
          </a:xfrm>
        </p:spPr>
      </p:pic>
    </p:spTree>
    <p:extLst>
      <p:ext uri="{BB962C8B-B14F-4D97-AF65-F5344CB8AC3E}">
        <p14:creationId xmlns:p14="http://schemas.microsoft.com/office/powerpoint/2010/main" val="12590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>
                <a:latin typeface="Times New Roman"/>
              </a:rPr>
              <a:t>(113) </a:t>
            </a:r>
            <a:r>
              <a:rPr lang="en-US" dirty="0" smtClean="0">
                <a:latin typeface="Times New Roman"/>
              </a:rPr>
              <a:t>XP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XP</a:t>
            </a:r>
            <a:r>
              <a:rPr lang="en-US" sz="800" dirty="0" smtClean="0">
                <a:latin typeface="CMSY7"/>
              </a:rPr>
              <a:t> </a:t>
            </a:r>
            <a:r>
              <a:rPr lang="en-US" dirty="0" err="1">
                <a:latin typeface="Times New Roman"/>
              </a:rPr>
              <a:t>Conj</a:t>
            </a:r>
            <a:r>
              <a:rPr lang="en-US" dirty="0">
                <a:latin typeface="Times New Roman"/>
              </a:rPr>
              <a:t> XP</a:t>
            </a:r>
          </a:p>
          <a:p>
            <a:endParaRPr lang="en-US" dirty="0" smtClean="0"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</a:rPr>
              <a:t>The </a:t>
            </a:r>
            <a:r>
              <a:rPr lang="en-US" dirty="0">
                <a:latin typeface="Times New Roman"/>
              </a:rPr>
              <a:t>rule says two identical XP categories can be coordinated and form the same category XP.</a:t>
            </a:r>
          </a:p>
          <a:p>
            <a:pPr marL="0" indent="0">
              <a:buNone/>
            </a:pPr>
            <a:endParaRPr lang="en-US" dirty="0" smtClean="0"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</a:rPr>
              <a:t>Applying </a:t>
            </a:r>
            <a:r>
              <a:rPr lang="en-US" dirty="0">
                <a:latin typeface="Times New Roman"/>
              </a:rPr>
              <a:t>this PS rule, we will then allow (114a) but not (114b):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8355786" cy="5043012"/>
          </a:xfrm>
        </p:spPr>
      </p:pic>
    </p:spTree>
    <p:extLst>
      <p:ext uri="{BB962C8B-B14F-4D97-AF65-F5344CB8AC3E}">
        <p14:creationId xmlns:p14="http://schemas.microsoft.com/office/powerpoint/2010/main" val="8237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Phrasal Verbs</a:t>
            </a:r>
          </a:p>
          <a:p>
            <a:pPr marL="0" indent="0">
              <a:buNone/>
            </a:pPr>
            <a:r>
              <a:rPr lang="en-US" dirty="0">
                <a:latin typeface="Times New Roman"/>
              </a:rPr>
              <a:t>(117) </a:t>
            </a:r>
            <a:r>
              <a:rPr lang="en-US" dirty="0" smtClean="0">
                <a:latin typeface="Times New Roman"/>
              </a:rPr>
              <a:t>VP</a:t>
            </a:r>
            <a:r>
              <a:rPr lang="en-US" dirty="0" smtClean="0">
                <a:latin typeface="CMSY10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</a:rPr>
              <a:t>V </a:t>
            </a:r>
            <a:r>
              <a:rPr lang="en-US" dirty="0">
                <a:latin typeface="Times New Roman"/>
              </a:rPr>
              <a:t>(Part) (NP) (Part) </a:t>
            </a:r>
            <a:r>
              <a:rPr lang="en-US" dirty="0" smtClean="0">
                <a:latin typeface="Times New Roman"/>
              </a:rPr>
              <a:t>PP</a:t>
            </a:r>
          </a:p>
          <a:p>
            <a:pPr marL="0" indent="0">
              <a:buNone/>
            </a:pPr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(115) </a:t>
            </a:r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a</a:t>
            </a:r>
            <a:r>
              <a:rPr lang="en-US" dirty="0">
                <a:latin typeface="Times New Roman"/>
              </a:rPr>
              <a:t>. John suddenly got </a:t>
            </a:r>
            <a:r>
              <a:rPr lang="en-US" i="1" dirty="0">
                <a:latin typeface="Times New Roman"/>
              </a:rPr>
              <a:t>off </a:t>
            </a:r>
            <a:r>
              <a:rPr lang="en-US" dirty="0">
                <a:latin typeface="Times New Roman"/>
              </a:rPr>
              <a:t>the bus.</a:t>
            </a:r>
          </a:p>
          <a:p>
            <a:r>
              <a:rPr lang="en-US" dirty="0">
                <a:latin typeface="Times New Roman"/>
              </a:rPr>
              <a:t>b. John suddenly put </a:t>
            </a:r>
            <a:r>
              <a:rPr lang="en-US" i="1" dirty="0">
                <a:latin typeface="Times New Roman"/>
              </a:rPr>
              <a:t>off </a:t>
            </a:r>
            <a:r>
              <a:rPr lang="en-US" dirty="0">
                <a:latin typeface="Times New Roman"/>
              </a:rPr>
              <a:t>the customers.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6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593536" cy="4343400"/>
          </a:xfrm>
        </p:spPr>
      </p:pic>
    </p:spTree>
    <p:extLst>
      <p:ext uri="{BB962C8B-B14F-4D97-AF65-F5344CB8AC3E}">
        <p14:creationId xmlns:p14="http://schemas.microsoft.com/office/powerpoint/2010/main" val="36947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33400"/>
            <a:ext cx="5931876" cy="6029722"/>
          </a:xfrm>
        </p:spPr>
      </p:pic>
    </p:spTree>
    <p:extLst>
      <p:ext uri="{BB962C8B-B14F-4D97-AF65-F5344CB8AC3E}">
        <p14:creationId xmlns:p14="http://schemas.microsoft.com/office/powerpoint/2010/main" val="38592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Grammar with Lexical Categories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We can </a:t>
            </a:r>
            <a:r>
              <a:rPr lang="en-US" dirty="0" smtClean="0">
                <a:solidFill>
                  <a:prstClr val="black"/>
                </a:solidFill>
              </a:rPr>
              <a:t>represent the </a:t>
            </a:r>
            <a:r>
              <a:rPr lang="en-US" dirty="0">
                <a:solidFill>
                  <a:prstClr val="black"/>
                </a:solidFill>
              </a:rPr>
              <a:t>core items in a tree structure as in (37</a:t>
            </a:r>
            <a:r>
              <a:rPr lang="en-US" dirty="0" smtClean="0">
                <a:solidFill>
                  <a:prstClr val="black"/>
                </a:solidFill>
              </a:rPr>
              <a:t>):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731826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Grammar with Lexical Categories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(38) 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a. </a:t>
            </a:r>
            <a:r>
              <a:rPr lang="en-US" sz="2800" dirty="0" err="1" smtClean="0">
                <a:solidFill>
                  <a:prstClr val="black"/>
                </a:solidFill>
              </a:rPr>
              <a:t>Det</a:t>
            </a:r>
            <a:r>
              <a:rPr lang="en-US" sz="2800" dirty="0" smtClean="0">
                <a:solidFill>
                  <a:prstClr val="black"/>
                </a:solidFill>
              </a:rPr>
              <a:t>: a, that, the, this, . . .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b. N: ball, man, piano, string, student, . . .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c. V: kicked, hit, played, sang, threw, . . .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d. A: handsome, happy, kind, long, tall, . . .</a:t>
            </a:r>
          </a:p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39)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en-US" sz="2800" dirty="0">
                <a:solidFill>
                  <a:prstClr val="black"/>
                </a:solidFill>
              </a:rPr>
              <a:t>. That ball hit a student.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b. The piano played a song.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c. The piano kicked a student.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d. That ball sang a student.</a:t>
            </a:r>
          </a:p>
        </p:txBody>
      </p:sp>
    </p:spTree>
    <p:extLst>
      <p:ext uri="{BB962C8B-B14F-4D97-AF65-F5344CB8AC3E}">
        <p14:creationId xmlns:p14="http://schemas.microsoft.com/office/powerpoint/2010/main" val="37887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Grammar with Lexical Categories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Now</a:t>
            </a:r>
            <a:r>
              <a:rPr lang="en-US" sz="2800" dirty="0">
                <a:solidFill>
                  <a:prstClr val="black"/>
                </a:solidFill>
              </a:rPr>
              <a:t>, consider the following examples:</a:t>
            </a:r>
          </a:p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John saw the man with a telescope.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I like chocolate cakes and pies.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We need more intelligent leaders.</a:t>
            </a:r>
          </a:p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These </a:t>
            </a:r>
            <a:r>
              <a:rPr lang="en-US" sz="2800" dirty="0">
                <a:solidFill>
                  <a:prstClr val="black"/>
                </a:solidFill>
              </a:rPr>
              <a:t>sentences have different meanings depending on how we group the words.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Grammar with Lexical Categories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45a) will have the following two different constituent structures:</a:t>
            </a:r>
          </a:p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46) 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John saw [the man with a telescope].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man had the telescope)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John [[saw the man] with a telescope].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used the telescope)</a:t>
            </a:r>
          </a:p>
        </p:txBody>
      </p:sp>
    </p:spTree>
    <p:extLst>
      <p:ext uri="{BB962C8B-B14F-4D97-AF65-F5344CB8AC3E}">
        <p14:creationId xmlns:p14="http://schemas.microsoft.com/office/powerpoint/2010/main" val="1236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Grammar with Lexical Categories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Even </a:t>
            </a:r>
            <a:r>
              <a:rPr lang="en-US" sz="2800" dirty="0">
                <a:solidFill>
                  <a:prstClr val="black"/>
                </a:solidFill>
              </a:rPr>
              <a:t>these very cursory observations indicate that a 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with only lexical categories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adequate </a:t>
            </a:r>
            <a:r>
              <a:rPr lang="en-US" sz="2800" dirty="0">
                <a:solidFill>
                  <a:prstClr val="black"/>
                </a:solidFill>
              </a:rPr>
              <a:t>for describing syntax.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In </a:t>
            </a:r>
            <a:r>
              <a:rPr lang="en-US" sz="2800" dirty="0">
                <a:solidFill>
                  <a:prstClr val="black"/>
                </a:solidFill>
              </a:rPr>
              <a:t>addition,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need a notion of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‘constituent’, </a:t>
            </a:r>
            <a:r>
              <a:rPr lang="en-US" sz="2800" dirty="0">
                <a:solidFill>
                  <a:prstClr val="black"/>
                </a:solidFill>
              </a:rPr>
              <a:t>and need </a:t>
            </a:r>
            <a:r>
              <a:rPr lang="en-US" sz="2800" dirty="0" smtClean="0">
                <a:solidFill>
                  <a:prstClr val="black"/>
                </a:solidFill>
              </a:rPr>
              <a:t>to consider </a:t>
            </a:r>
            <a:r>
              <a:rPr lang="en-US" sz="2800" dirty="0">
                <a:solidFill>
                  <a:prstClr val="black"/>
                </a:solidFill>
              </a:rPr>
              <a:t>how phrases may be formed, grouping certain words together.</a:t>
            </a:r>
          </a:p>
        </p:txBody>
      </p:sp>
    </p:spTree>
    <p:extLst>
      <p:ext uri="{BB962C8B-B14F-4D97-AF65-F5344CB8AC3E}">
        <p14:creationId xmlns:p14="http://schemas.microsoft.com/office/powerpoint/2010/main" val="24435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Phrasal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intuitions may also lead us to hypothesize</a:t>
            </a:r>
          </a:p>
          <a:p>
            <a:pPr marL="0" indent="0">
              <a:buNone/>
            </a:pPr>
            <a:r>
              <a:rPr lang="en-US" dirty="0"/>
              <a:t>constituency.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were asked to group the words in (47) into phrases, what constituents </a:t>
            </a:r>
            <a:r>
              <a:rPr lang="en-US" dirty="0" smtClean="0"/>
              <a:t>would you </a:t>
            </a:r>
            <a:r>
              <a:rPr lang="en-US" dirty="0"/>
              <a:t>come up with?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47) </a:t>
            </a:r>
            <a:r>
              <a:rPr lang="en-US" i="1" dirty="0">
                <a:solidFill>
                  <a:srgbClr val="002060"/>
                </a:solidFill>
              </a:rPr>
              <a:t>The student enjoyed his English syntax class last semester.</a:t>
            </a:r>
          </a:p>
        </p:txBody>
      </p:sp>
    </p:spTree>
    <p:extLst>
      <p:ext uri="{BB962C8B-B14F-4D97-AF65-F5344CB8AC3E}">
        <p14:creationId xmlns:p14="http://schemas.microsoft.com/office/powerpoint/2010/main" val="323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1895</Words>
  <Application>Microsoft Office PowerPoint</Application>
  <PresentationFormat>On-screen Show (4:3)</PresentationFormat>
  <Paragraphs>236</Paragraphs>
  <Slides>35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2 From Words to Major Phrase Types Part II</vt:lpstr>
      <vt:lpstr>2.3 Grammar with Lexical Categories</vt:lpstr>
      <vt:lpstr>2.3 Grammar with Lexical Categories</vt:lpstr>
      <vt:lpstr>2.3 Grammar with Lexical Categories</vt:lpstr>
      <vt:lpstr>2.3 Grammar with Lexical Categories</vt:lpstr>
      <vt:lpstr>2.3 Grammar with Lexical Categories</vt:lpstr>
      <vt:lpstr>2.3 Grammar with Lexical Categories</vt:lpstr>
      <vt:lpstr>2.3 Grammar with Lexical Categories</vt:lpstr>
      <vt:lpstr>2.4 Phrasal Categories</vt:lpstr>
      <vt:lpstr>2.4 Phrasal Categories</vt:lpstr>
      <vt:lpstr>2.4 Phrasal Categories</vt:lpstr>
      <vt:lpstr>1. Cleft</vt:lpstr>
      <vt:lpstr>1. Cleft</vt:lpstr>
      <vt:lpstr>2. Constituent Questions and Stand-Alone Test</vt:lpstr>
      <vt:lpstr>3. Substitution by a Pronoun</vt:lpstr>
      <vt:lpstr>3. Substitution by a Pronoun</vt:lpstr>
      <vt:lpstr>4. Coordination</vt:lpstr>
      <vt:lpstr>4. Coordination</vt:lpstr>
      <vt:lpstr>2.5 Phrase Structure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From Words to Major Phrase Types</dc:title>
  <dc:creator>AlGhamdi</dc:creator>
  <cp:lastModifiedBy>ksu</cp:lastModifiedBy>
  <cp:revision>32</cp:revision>
  <dcterms:created xsi:type="dcterms:W3CDTF">2016-03-26T13:33:04Z</dcterms:created>
  <dcterms:modified xsi:type="dcterms:W3CDTF">2016-12-07T06:54:33Z</dcterms:modified>
</cp:coreProperties>
</file>