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9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1841-AE7B-45FA-9E4C-C6930EC674D8}" type="datetimeFigureOut">
              <a:rPr lang="en-US" smtClean="0"/>
              <a:t>02-Oct-18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C11B-D05B-45CB-81AB-87387551E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2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1841-AE7B-45FA-9E4C-C6930EC674D8}" type="datetimeFigureOut">
              <a:rPr lang="en-US" smtClean="0"/>
              <a:t>02-Oct-18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C11B-D05B-45CB-81AB-87387551E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87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1841-AE7B-45FA-9E4C-C6930EC674D8}" type="datetimeFigureOut">
              <a:rPr lang="en-US" smtClean="0"/>
              <a:t>02-Oct-18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C11B-D05B-45CB-81AB-87387551E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8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1841-AE7B-45FA-9E4C-C6930EC674D8}" type="datetimeFigureOut">
              <a:rPr lang="en-US" smtClean="0"/>
              <a:t>02-Oct-18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C11B-D05B-45CB-81AB-87387551E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78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1841-AE7B-45FA-9E4C-C6930EC674D8}" type="datetimeFigureOut">
              <a:rPr lang="en-US" smtClean="0"/>
              <a:t>02-Oct-18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C11B-D05B-45CB-81AB-87387551E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1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1841-AE7B-45FA-9E4C-C6930EC674D8}" type="datetimeFigureOut">
              <a:rPr lang="en-US" smtClean="0"/>
              <a:t>02-Oct-18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C11B-D05B-45CB-81AB-87387551E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0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1841-AE7B-45FA-9E4C-C6930EC674D8}" type="datetimeFigureOut">
              <a:rPr lang="en-US" smtClean="0"/>
              <a:t>02-Oct-18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C11B-D05B-45CB-81AB-87387551E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5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1841-AE7B-45FA-9E4C-C6930EC674D8}" type="datetimeFigureOut">
              <a:rPr lang="en-US" smtClean="0"/>
              <a:t>02-Oct-18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C11B-D05B-45CB-81AB-87387551E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16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1841-AE7B-45FA-9E4C-C6930EC674D8}" type="datetimeFigureOut">
              <a:rPr lang="en-US" smtClean="0"/>
              <a:t>02-Oct-18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C11B-D05B-45CB-81AB-87387551E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4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1841-AE7B-45FA-9E4C-C6930EC674D8}" type="datetimeFigureOut">
              <a:rPr lang="en-US" smtClean="0"/>
              <a:t>02-Oct-18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C11B-D05B-45CB-81AB-87387551E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4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1841-AE7B-45FA-9E4C-C6930EC674D8}" type="datetimeFigureOut">
              <a:rPr lang="en-US" smtClean="0"/>
              <a:t>02-Oct-18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C11B-D05B-45CB-81AB-87387551E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A1841-AE7B-45FA-9E4C-C6930EC674D8}" type="datetimeFigureOut">
              <a:rPr lang="en-US" smtClean="0"/>
              <a:t>02-Oct-18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3C11B-D05B-45CB-81AB-87387551E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3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21" Type="http://schemas.openxmlformats.org/officeDocument/2006/relationships/image" Target="../media/image2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24" Type="http://schemas.openxmlformats.org/officeDocument/2006/relationships/image" Target="../media/image31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23" Type="http://schemas.openxmlformats.org/officeDocument/2006/relationships/image" Target="../media/image30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Relationship Id="rId22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0.png"/><Relationship Id="rId7" Type="http://schemas.openxmlformats.org/officeDocument/2006/relationships/image" Target="../media/image4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jpeg"/><Relationship Id="rId9" Type="http://schemas.openxmlformats.org/officeDocument/2006/relationships/image" Target="../media/image4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5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17" Type="http://schemas.openxmlformats.org/officeDocument/2006/relationships/image" Target="../media/image59.png"/><Relationship Id="rId2" Type="http://schemas.openxmlformats.org/officeDocument/2006/relationships/image" Target="../media/image44.png"/><Relationship Id="rId16" Type="http://schemas.openxmlformats.org/officeDocument/2006/relationships/image" Target="../media/image5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5" Type="http://schemas.openxmlformats.org/officeDocument/2006/relationships/image" Target="../media/image5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Relationship Id="rId14" Type="http://schemas.openxmlformats.org/officeDocument/2006/relationships/image" Target="../media/image5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Relationship Id="rId9" Type="http://schemas.openxmlformats.org/officeDocument/2006/relationships/image" Target="../media/image6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42181" y="0"/>
            <a:ext cx="1763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Exercise 1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8453" y="664902"/>
            <a:ext cx="93874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Find the step response for a system whose transfer function is:</a:t>
            </a:r>
            <a:endParaRPr lang="en-US" sz="20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259" y="504747"/>
            <a:ext cx="2157822" cy="824599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275771" y="1562071"/>
            <a:ext cx="11534183" cy="461665"/>
            <a:chOff x="275771" y="1699567"/>
            <a:chExt cx="11534183" cy="46166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635439" y="1930399"/>
              <a:ext cx="1017451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275771" y="1699567"/>
              <a:ext cx="135966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chemeClr val="accent5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Solution</a:t>
              </a:r>
              <a:endParaRPr lang="en-US" sz="24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-1" y="2298539"/>
            <a:ext cx="71845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latin typeface="Comic Sans MS" panose="030F0702030302020204" pitchFamily="66" charset="0"/>
                <a:ea typeface="Times New Roman" panose="02020603050405020304" pitchFamily="18" charset="0"/>
              </a:rPr>
              <a:t>the step response for a system whose transfer function is: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9371" y="2110674"/>
            <a:ext cx="1823994" cy="74452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142690" y="3425105"/>
                <a:ext cx="5485027" cy="8710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 panose="02040503050406030204" pitchFamily="18" charset="0"/>
                        </a:rPr>
                        <m:t>R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eqArr>
                            <m:eqAr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+4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+8</m:t>
                                  </m:r>
                                </m:e>
                              </m:d>
                            </m:e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</m:e>
                          </m:eqAr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+4)(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+8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2690" y="3425105"/>
                <a:ext cx="5485027" cy="8710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849770" y="2804174"/>
            <a:ext cx="1875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Input: unit step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2725606" y="2804174"/>
            <a:ext cx="304800" cy="3183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041876" y="2667871"/>
                <a:ext cx="1100814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0" smtClean="0">
                          <a:latin typeface="Cambria Math" panose="02040503050406030204" pitchFamily="18" charset="0"/>
                        </a:rPr>
                        <m:t>R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876" y="2667871"/>
                <a:ext cx="1100814" cy="6127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849770" y="3642055"/>
            <a:ext cx="3122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Output (System Response):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592283" y="4604194"/>
                <a:ext cx="2298578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+8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2283" y="4604194"/>
                <a:ext cx="2298578" cy="61734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631826" y="4479936"/>
            <a:ext cx="2563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  <a:ea typeface="Times New Roman" panose="02020603050405020304" pitchFamily="18" charset="0"/>
              </a:rPr>
              <a:t>Using Partial </a:t>
            </a:r>
            <a:r>
              <a:rPr lang="en-US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fraction:</a:t>
            </a:r>
            <a:endParaRPr lang="en-US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7184570" y="4152362"/>
                <a:ext cx="4310924" cy="10102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=−4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eqArr>
                                    <m:eqArr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+8</m:t>
                                          </m:r>
                                        </m:e>
                                      </m:d>
                                    </m:e>
                                    <m:e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&amp;</m:t>
                                      </m:r>
                                    </m:e>
                                  </m:eqAr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=−4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570" y="4152362"/>
                <a:ext cx="4310924" cy="10102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ight Arrow 18"/>
          <p:cNvSpPr/>
          <p:nvPr/>
        </p:nvSpPr>
        <p:spPr>
          <a:xfrm>
            <a:off x="6453405" y="4801878"/>
            <a:ext cx="304800" cy="3183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7179716" y="5384565"/>
                <a:ext cx="4532908" cy="10106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=−8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eqArr>
                                    <m:eqArr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US" b="0" i="0" smtClean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e>
                                      </m:d>
                                    </m:e>
                                    <m:e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&amp;</m:t>
                                      </m:r>
                                    </m:e>
                                  </m:eqAr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=−8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9716" y="5384565"/>
                <a:ext cx="4532908" cy="10106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/>
          <p:nvPr/>
        </p:nvCxnSpPr>
        <p:spPr>
          <a:xfrm flipH="1">
            <a:off x="7179716" y="4296113"/>
            <a:ext cx="4854" cy="20991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97910" y="5498908"/>
            <a:ext cx="3826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Using Inverse Laplace Transform:</a:t>
            </a:r>
            <a:endParaRPr lang="en-US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072422" y="6046658"/>
                <a:ext cx="2718245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𝒄</m:t>
                      </m:r>
                      <m:d>
                        <m:d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0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d>
                        <m:d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000" b="1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p>
                          </m:sSup>
                          <m:r>
                            <a:rPr lang="en-US" sz="2000" b="1" i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000" b="1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0"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422" y="6046658"/>
                <a:ext cx="2718245" cy="66851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424118" y="5221542"/>
                <a:ext cx="2298578" cy="7966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+8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4118" y="5221542"/>
                <a:ext cx="2298578" cy="79669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327222" y="6196250"/>
            <a:ext cx="3815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time response of the system: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1468770"/>
            <a:ext cx="12192000" cy="524640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96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5169" y="623145"/>
            <a:ext cx="118872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 following differential equation, find the solution c(t) if r(t) is a unit step function. Assume all initial conditions are zeros.</a:t>
            </a:r>
          </a:p>
        </p:txBody>
      </p:sp>
      <p:sp>
        <p:nvSpPr>
          <p:cNvPr id="5" name="Rectangle 4"/>
          <p:cNvSpPr/>
          <p:nvPr/>
        </p:nvSpPr>
        <p:spPr>
          <a:xfrm>
            <a:off x="4842181" y="0"/>
            <a:ext cx="1763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Exercise 2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79276" y="1579665"/>
            <a:ext cx="11534183" cy="461665"/>
            <a:chOff x="275771" y="1699567"/>
            <a:chExt cx="11534183" cy="46166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635439" y="1930399"/>
              <a:ext cx="1017451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275771" y="1699567"/>
              <a:ext cx="135966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chemeClr val="accent5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Solution</a:t>
              </a:r>
              <a:endParaRPr lang="en-US" sz="24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727591" y="1063574"/>
                <a:ext cx="3503651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+2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𝑑𝑐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7591" y="1063574"/>
                <a:ext cx="3503651" cy="6481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585066" y="2366144"/>
                <a:ext cx="2142638" cy="669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5066" y="2366144"/>
                <a:ext cx="2142638" cy="6690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622431" y="3098181"/>
                <a:ext cx="2440540" cy="6619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2431" y="3098181"/>
                <a:ext cx="2440540" cy="6619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160196" y="6262583"/>
                <a:ext cx="645099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𝒄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  <m:r>
                            <a:rPr lang="en-US" sz="2400" b="1" i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sz="2400" b="1" i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400" b="1" i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US" sz="2400" b="1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1" i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sz="2400" b="1" i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400" b="1" i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sSup>
                                <m:sSup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2400" b="1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𝒄𝒐𝒔</m:t>
                                  </m:r>
                                  <m:r>
                                    <a:rPr lang="en-US" sz="2400" b="1" i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  <m:r>
                                    <a:rPr lang="en-US" sz="2400" b="1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400" b="1" i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  <m:r>
                                    <a:rPr lang="en-US" sz="2400" b="1" i="0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US" sz="2400" b="1" i="0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𝒔𝒊𝒏</m:t>
                                  </m:r>
                                  <m:r>
                                    <a:rPr lang="en-US" sz="2400" b="1" i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sz="2400" b="1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0196" y="6262583"/>
                <a:ext cx="6450997" cy="461665"/>
              </a:xfrm>
              <a:prstGeom prst="rect">
                <a:avLst/>
              </a:prstGeom>
              <a:blipFill>
                <a:blip r:embed="rId5"/>
                <a:stretch>
                  <a:fillRect t="-130263" r="-10387" b="-194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301130" y="3239166"/>
            <a:ext cx="1875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Input: unit step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2176966" y="3239166"/>
            <a:ext cx="304800" cy="3183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493236" y="3102863"/>
                <a:ext cx="1100814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0" smtClean="0">
                          <a:latin typeface="Cambria Math" panose="02040503050406030204" pitchFamily="18" charset="0"/>
                        </a:rPr>
                        <m:t>R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236" y="3102863"/>
                <a:ext cx="1100814" cy="6127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605805" y="2437449"/>
                <a:ext cx="2684517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5805" y="2437449"/>
                <a:ext cx="2684517" cy="61734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ight Arrow 17"/>
          <p:cNvSpPr/>
          <p:nvPr/>
        </p:nvSpPr>
        <p:spPr>
          <a:xfrm>
            <a:off x="5950079" y="2613144"/>
            <a:ext cx="304800" cy="3183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4007796" y="3283866"/>
            <a:ext cx="304800" cy="3183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37283" y="3283866"/>
            <a:ext cx="3122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Output (System Response):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908960" y="3759284"/>
                <a:ext cx="2650021" cy="6619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960" y="3759284"/>
                <a:ext cx="2650021" cy="66191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345438" y="3951519"/>
            <a:ext cx="2563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  <a:ea typeface="Times New Roman" panose="02020603050405020304" pitchFamily="18" charset="0"/>
              </a:rPr>
              <a:t>Using Partial </a:t>
            </a:r>
            <a:r>
              <a:rPr lang="en-US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fraction:</a:t>
            </a:r>
            <a:endParaRPr lang="en-US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55169" y="2052654"/>
            <a:ext cx="2922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Using Laplace Transform:</a:t>
            </a:r>
            <a:endParaRPr lang="en-US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350512" y="2034020"/>
                <a:ext cx="37294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 smtClean="0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512" y="2034020"/>
                <a:ext cx="3729419" cy="369332"/>
              </a:xfrm>
              <a:prstGeom prst="rect">
                <a:avLst/>
              </a:prstGeom>
              <a:blipFill>
                <a:blip r:embed="rId9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ight Arrow 24"/>
          <p:cNvSpPr/>
          <p:nvPr/>
        </p:nvSpPr>
        <p:spPr>
          <a:xfrm>
            <a:off x="7200279" y="2079504"/>
            <a:ext cx="304800" cy="3183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2993616" y="2562802"/>
            <a:ext cx="304800" cy="3183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7869207" y="2034020"/>
                <a:ext cx="29670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9207" y="2034020"/>
                <a:ext cx="2967031" cy="369332"/>
              </a:xfrm>
              <a:prstGeom prst="rect">
                <a:avLst/>
              </a:prstGeom>
              <a:blipFill>
                <a:blip r:embed="rId10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155169" y="6244694"/>
            <a:ext cx="3815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time response of the system: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216573" y="3146833"/>
                <a:ext cx="158267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=−16&lt;0</m:t>
                      </m:r>
                    </m:oMath>
                  </m:oMathPara>
                </a14:m>
                <a:endParaRPr lang="en-US" b="0" i="1" dirty="0" smtClean="0">
                  <a:solidFill>
                    <a:schemeClr val="accent5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𝑐𝑜𝑚𝑝𝑙𝑒𝑥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𝑟𝑜𝑜𝑡𝑠</m:t>
                      </m:r>
                    </m:oMath>
                  </m:oMathPara>
                </a14:m>
                <a:endParaRPr lang="en-US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6573" y="3146833"/>
                <a:ext cx="1582677" cy="553998"/>
              </a:xfrm>
              <a:prstGeom prst="rect">
                <a:avLst/>
              </a:prstGeom>
              <a:blipFill>
                <a:blip r:embed="rId11"/>
                <a:stretch>
                  <a:fillRect l="-1538" r="-2308" b="-16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V="1">
            <a:off x="10025147" y="3423832"/>
            <a:ext cx="257926" cy="178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ight Arrow 36"/>
          <p:cNvSpPr/>
          <p:nvPr/>
        </p:nvSpPr>
        <p:spPr>
          <a:xfrm>
            <a:off x="9383041" y="4465517"/>
            <a:ext cx="304800" cy="3183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6091724" y="4128201"/>
            <a:ext cx="9396" cy="147166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6283014" y="4060190"/>
                <a:ext cx="9916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3014" y="4060190"/>
                <a:ext cx="991618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6266327" y="4483007"/>
                <a:ext cx="31015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(2)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6327" y="4483007"/>
                <a:ext cx="3101555" cy="369332"/>
              </a:xfrm>
              <a:prstGeom prst="rect">
                <a:avLst/>
              </a:prstGeom>
              <a:blipFill>
                <a:blip r:embed="rId1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9835610" y="4437983"/>
                <a:ext cx="19066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5610" y="4437983"/>
                <a:ext cx="1906676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657369" y="4473612"/>
                <a:ext cx="54390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69" y="4473612"/>
                <a:ext cx="5439053" cy="369332"/>
              </a:xfrm>
              <a:prstGeom prst="rect">
                <a:avLst/>
              </a:prstGeom>
              <a:blipFill>
                <a:blip r:embed="rId15"/>
                <a:stretch>
                  <a:fillRect t="-121667" b="-18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ight Arrow 45"/>
          <p:cNvSpPr/>
          <p:nvPr/>
        </p:nvSpPr>
        <p:spPr>
          <a:xfrm>
            <a:off x="291108" y="4479054"/>
            <a:ext cx="304800" cy="3183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140488" y="4951021"/>
                <a:ext cx="33925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0.6</m:t>
                      </m:r>
                      <m:d>
                        <m:dPr>
                          <m:begChr m:val="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88" y="4951021"/>
                <a:ext cx="3392532" cy="369332"/>
              </a:xfrm>
              <a:prstGeom prst="rect">
                <a:avLst/>
              </a:prstGeom>
              <a:blipFill>
                <a:blip r:embed="rId16"/>
                <a:stretch>
                  <a:fillRect t="-119672" b="-183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ight Arrow 47"/>
          <p:cNvSpPr/>
          <p:nvPr/>
        </p:nvSpPr>
        <p:spPr>
          <a:xfrm>
            <a:off x="3561151" y="4977233"/>
            <a:ext cx="304800" cy="3183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3982837" y="5174620"/>
                <a:ext cx="13954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+1.2=0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2837" y="5174620"/>
                <a:ext cx="1395447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3996877" y="4811039"/>
                <a:ext cx="14059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+0.6=0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6877" y="4811039"/>
                <a:ext cx="1405962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Connector 50"/>
          <p:cNvCxnSpPr/>
          <p:nvPr/>
        </p:nvCxnSpPr>
        <p:spPr>
          <a:xfrm>
            <a:off x="4011661" y="4842944"/>
            <a:ext cx="9396" cy="6767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249994" y="5541038"/>
                <a:ext cx="3983976" cy="6790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0.6 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=0.6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94" y="5541038"/>
                <a:ext cx="3983976" cy="6790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7626694" y="4026798"/>
                <a:ext cx="10020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6694" y="4026798"/>
                <a:ext cx="1002005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9214568" y="3977994"/>
                <a:ext cx="9914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4568" y="3977994"/>
                <a:ext cx="991490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6324794" y="4954087"/>
                <a:ext cx="25271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794" y="4954087"/>
                <a:ext cx="2527167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ight Arrow 56"/>
          <p:cNvSpPr/>
          <p:nvPr/>
        </p:nvSpPr>
        <p:spPr>
          <a:xfrm>
            <a:off x="8923235" y="4983940"/>
            <a:ext cx="304800" cy="3183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9214568" y="4958425"/>
                <a:ext cx="2097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4568" y="4958425"/>
                <a:ext cx="2097690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Right Arrow 58"/>
          <p:cNvSpPr/>
          <p:nvPr/>
        </p:nvSpPr>
        <p:spPr>
          <a:xfrm>
            <a:off x="4348927" y="5763872"/>
            <a:ext cx="304800" cy="3183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5276050" y="5752623"/>
                <a:ext cx="335264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0.6(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050" y="5752623"/>
                <a:ext cx="3352649" cy="369332"/>
              </a:xfrm>
              <a:prstGeom prst="rect">
                <a:avLst/>
              </a:prstGeom>
              <a:blipFill>
                <a:blip r:embed="rId2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/>
          <p:cNvSpPr/>
          <p:nvPr/>
        </p:nvSpPr>
        <p:spPr>
          <a:xfrm>
            <a:off x="4732368" y="5745865"/>
            <a:ext cx="663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ILT: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-4276" y="1711700"/>
            <a:ext cx="12196276" cy="51462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24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32756" y="1612984"/>
            <a:ext cx="8312727" cy="461665"/>
            <a:chOff x="275771" y="1699567"/>
            <a:chExt cx="11270725" cy="46166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244042" y="1930399"/>
              <a:ext cx="930245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275771" y="1699567"/>
              <a:ext cx="135966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chemeClr val="accent5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Solution</a:t>
              </a:r>
              <a:endParaRPr lang="en-US" sz="24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8484" y="0"/>
            <a:ext cx="3590925" cy="16859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32756" y="354523"/>
                <a:ext cx="4961615" cy="8105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  <a:latin typeface="Verdana" panose="020B0604030504040204" pitchFamily="34" charset="0"/>
                  </a:rPr>
                  <a:t>Consider the following electrical system, </a:t>
                </a:r>
              </a:p>
              <a:p>
                <a:r>
                  <a:rPr lang="en-US" dirty="0">
                    <a:solidFill>
                      <a:srgbClr val="000000"/>
                    </a:solidFill>
                    <a:latin typeface="Verdana" panose="020B0604030504040204" pitchFamily="34" charset="0"/>
                  </a:rPr>
                  <a:t>Find the transfer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756" y="354523"/>
                <a:ext cx="4961615" cy="810543"/>
              </a:xfrm>
              <a:prstGeom prst="rect">
                <a:avLst/>
              </a:prstGeom>
              <a:blipFill>
                <a:blip r:embed="rId3"/>
                <a:stretch>
                  <a:fillRect l="-983" t="-3759" r="-123" b="-3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4842181" y="0"/>
            <a:ext cx="1763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Exercise 3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2756" y="2198340"/>
            <a:ext cx="3826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Mesh equation for this circuit is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2181" y="2074649"/>
            <a:ext cx="2502362" cy="68378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60245" y="3086294"/>
            <a:ext cx="5918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Substitute, the current passing through capacitor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6730" y="2814074"/>
            <a:ext cx="1334107" cy="91377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48714" y="3063815"/>
            <a:ext cx="2797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in the above equation.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681" y="3610656"/>
            <a:ext cx="5352312" cy="15616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748145" y="5709719"/>
            <a:ext cx="4718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Verdana" panose="020B0604030504040204" pitchFamily="34" charset="0"/>
              </a:rPr>
              <a:t>Apply Laplace transform on both sides.</a:t>
            </a:r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78852" y="4246468"/>
            <a:ext cx="5570557" cy="2337212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6278852" y="4106487"/>
            <a:ext cx="0" cy="2477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ight Arrow 19"/>
          <p:cNvSpPr/>
          <p:nvPr/>
        </p:nvSpPr>
        <p:spPr>
          <a:xfrm>
            <a:off x="5466873" y="5802052"/>
            <a:ext cx="626489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-4276" y="1612984"/>
            <a:ext cx="12196276" cy="52450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86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0" y="517761"/>
                <a:ext cx="7713715" cy="5527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Consider the inverting amplifier, Find the transfer function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endParaRPr lang="en-US" sz="2000" dirty="0"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7761"/>
                <a:ext cx="7713715" cy="552780"/>
              </a:xfrm>
              <a:prstGeom prst="rect">
                <a:avLst/>
              </a:prstGeom>
              <a:blipFill>
                <a:blip r:embed="rId3"/>
                <a:stretch>
                  <a:fillRect l="-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842181" y="0"/>
            <a:ext cx="1763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Exercise 4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61502" y="1828167"/>
            <a:ext cx="8312727" cy="461665"/>
            <a:chOff x="275771" y="1699567"/>
            <a:chExt cx="11270725" cy="46166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244042" y="1930399"/>
              <a:ext cx="930245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275771" y="1699567"/>
              <a:ext cx="135966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chemeClr val="accent5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Solution</a:t>
              </a:r>
              <a:endParaRPr lang="en-US" sz="24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pic>
        <p:nvPicPr>
          <p:cNvPr id="8" name="Picture 2" descr="fig_02_13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2134" y="0"/>
            <a:ext cx="2773285" cy="3656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61502" y="1126637"/>
                <a:ext cx="47437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𝑀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Ω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en-US" dirty="0" smtClean="0"/>
                  <a:t>F,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𝑀</m:t>
                    </m:r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Ω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0.</m:t>
                    </m:r>
                    <m:r>
                      <a:rPr 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en-US" dirty="0"/>
                  <a:t>F, 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502" y="1126637"/>
                <a:ext cx="4743735" cy="369332"/>
              </a:xfrm>
              <a:prstGeom prst="rect">
                <a:avLst/>
              </a:prstGeom>
              <a:blipFill>
                <a:blip r:embed="rId5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806167" y="4322997"/>
                <a:ext cx="6519029" cy="10840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 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−6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7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−6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den>
                          </m:f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6167" y="4322997"/>
                <a:ext cx="6519029" cy="10840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706367" y="3174103"/>
                <a:ext cx="2591863" cy="6918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sup>
                          </m:sSup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6367" y="3174103"/>
                <a:ext cx="2591863" cy="6918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730464" y="2516038"/>
                <a:ext cx="3818674" cy="658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−6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0464" y="2516038"/>
                <a:ext cx="3818674" cy="6580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2706367" y="2516038"/>
            <a:ext cx="0" cy="13499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61502" y="2665444"/>
                <a:ext cx="1859803" cy="669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 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502" y="2665444"/>
                <a:ext cx="1859803" cy="66909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235954" y="2230063"/>
            <a:ext cx="2576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transfer function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-4276" y="1698171"/>
            <a:ext cx="9081774" cy="51598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64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0" y="107722"/>
                <a:ext cx="10127709" cy="10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Consider the mechanical system shown in Figure, find:</a:t>
                </a:r>
              </a:p>
              <a:p>
                <a:r>
                  <a:rPr lang="en-US" sz="2000" dirty="0" smtClean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Block diagram of the mechanical </a:t>
                </a:r>
                <a:r>
                  <a:rPr lang="en-US" sz="2000" dirty="0" smtClean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system 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𝑖𝑛𝑝𝑢𝑡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):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𝑜𝑢𝑡𝑝𝑢𝑡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en-US" sz="2000" dirty="0" smtClean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2. State space representation of the system (state variables: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̇"/>
                        <m:ctrlPr>
                          <a:rPr lang="en-US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2000" dirty="0"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7722"/>
                <a:ext cx="10127709" cy="1053943"/>
              </a:xfrm>
              <a:prstGeom prst="rect">
                <a:avLst/>
              </a:prstGeom>
              <a:blipFill>
                <a:blip r:embed="rId2"/>
                <a:stretch>
                  <a:fillRect l="-602" t="-3468" b="-5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6958090" y="0"/>
            <a:ext cx="1763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Exercise 5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1142142"/>
            <a:ext cx="8312727" cy="461665"/>
            <a:chOff x="275771" y="1699567"/>
            <a:chExt cx="11270725" cy="46166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244042" y="1930399"/>
              <a:ext cx="930245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275771" y="1699567"/>
              <a:ext cx="135966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chemeClr val="accent5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Solution</a:t>
              </a:r>
              <a:endParaRPr lang="en-US" sz="24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4944" y="58462"/>
            <a:ext cx="1906428" cy="329585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6452" y="1643446"/>
            <a:ext cx="4752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From the diagram, the system </a:t>
            </a:r>
            <a:r>
              <a:rPr lang="en-US" dirty="0" smtClean="0"/>
              <a:t>equation (SISO) is: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8587" y="1603807"/>
            <a:ext cx="2783935" cy="45209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9268" y="2191812"/>
            <a:ext cx="4546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This system is of second order</a:t>
            </a:r>
            <a:r>
              <a:rPr lang="en-US" dirty="0" smtClean="0"/>
              <a:t>, state variables: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2187" y="2191812"/>
                <a:ext cx="348453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𝑎𝑛𝑑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acc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2187" y="2191812"/>
                <a:ext cx="3484533" cy="369332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ight Arrow 12"/>
          <p:cNvSpPr/>
          <p:nvPr/>
        </p:nvSpPr>
        <p:spPr>
          <a:xfrm>
            <a:off x="6532679" y="2851475"/>
            <a:ext cx="263359" cy="238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0375" y="2722788"/>
            <a:ext cx="1332143" cy="4354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484175" y="2755855"/>
                <a:ext cx="6392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𝑎𝑛𝑑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175" y="2755855"/>
                <a:ext cx="63921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53597" y="2686169"/>
            <a:ext cx="2962150" cy="59243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86034" y="2530190"/>
            <a:ext cx="2656755" cy="1055890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7186034" y="2687486"/>
            <a:ext cx="0" cy="692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66374" y="3238699"/>
            <a:ext cx="2370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output equation is 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37023" y="3124126"/>
            <a:ext cx="1240105" cy="69445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13268" y="4056011"/>
            <a:ext cx="6216892" cy="2192355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6958113" y="6348965"/>
            <a:ext cx="3935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Block diagram of the mechanical system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168778" y="4056011"/>
            <a:ext cx="263359" cy="238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45685" y="3677268"/>
            <a:ext cx="5223276" cy="130581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09349" y="5053401"/>
            <a:ext cx="1970127" cy="65670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877128" y="5033789"/>
            <a:ext cx="1527656" cy="69593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66374" y="5766015"/>
            <a:ext cx="1893689" cy="100878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696064" y="5818890"/>
            <a:ext cx="1036359" cy="95410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813450" y="6018472"/>
            <a:ext cx="2719229" cy="507319"/>
          </a:xfrm>
          <a:prstGeom prst="rect">
            <a:avLst/>
          </a:prstGeom>
        </p:spPr>
      </p:pic>
      <p:sp>
        <p:nvSpPr>
          <p:cNvPr id="32" name="Right Arrow 31"/>
          <p:cNvSpPr/>
          <p:nvPr/>
        </p:nvSpPr>
        <p:spPr>
          <a:xfrm>
            <a:off x="596843" y="2782836"/>
            <a:ext cx="263359" cy="238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8514411" y="3576424"/>
            <a:ext cx="3262175" cy="605929"/>
            <a:chOff x="8567985" y="3627466"/>
            <a:chExt cx="3262175" cy="605929"/>
          </a:xfrm>
        </p:grpSpPr>
        <p:sp>
          <p:nvSpPr>
            <p:cNvPr id="31" name="Rectangle 30"/>
            <p:cNvSpPr/>
            <p:nvPr/>
          </p:nvSpPr>
          <p:spPr>
            <a:xfrm>
              <a:off x="8567985" y="3627466"/>
              <a:ext cx="32621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rgbClr val="0070C0"/>
                  </a:solidFill>
                </a:rPr>
                <a:t>the outputs of the integrators are state variables</a:t>
              </a:r>
              <a:r>
                <a:rPr lang="en-US" dirty="0"/>
                <a:t>.</a:t>
              </a: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10232785" y="3994464"/>
              <a:ext cx="1018232" cy="23893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>
              <a:off x="9559636" y="3968241"/>
              <a:ext cx="673150" cy="2651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-4276" y="1142143"/>
            <a:ext cx="12196276" cy="5715858"/>
            <a:chOff x="-4276" y="1210926"/>
            <a:chExt cx="12196276" cy="5647074"/>
          </a:xfrm>
        </p:grpSpPr>
        <p:sp>
          <p:nvSpPr>
            <p:cNvPr id="41" name="Rectangle 40"/>
            <p:cNvSpPr/>
            <p:nvPr/>
          </p:nvSpPr>
          <p:spPr>
            <a:xfrm>
              <a:off x="7784873" y="3516368"/>
              <a:ext cx="4407127" cy="33387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-4276" y="1210926"/>
              <a:ext cx="9847065" cy="56470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65557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082" y="2100034"/>
            <a:ext cx="3338925" cy="158273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66511" y="668079"/>
            <a:ext cx="46826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Consider the system shown in 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Figure. </a:t>
            </a:r>
          </a:p>
          <a:p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Simplify this diagram</a:t>
            </a:r>
            <a:endParaRPr lang="en-US" sz="2000" dirty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84349" y="0"/>
            <a:ext cx="1763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Exercise 6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65759" y="1633767"/>
            <a:ext cx="8312727" cy="461665"/>
            <a:chOff x="275771" y="1699567"/>
            <a:chExt cx="11270725" cy="46166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244042" y="1930399"/>
              <a:ext cx="930245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275771" y="1699567"/>
              <a:ext cx="135966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chemeClr val="accent5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Solution</a:t>
              </a:r>
              <a:endParaRPr lang="en-US" sz="24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3556" y="46428"/>
            <a:ext cx="5558443" cy="2037125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>
            <a:off x="33250" y="2553474"/>
            <a:ext cx="198939" cy="377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995095" y="2749155"/>
            <a:ext cx="275236" cy="3628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92707" y="4326096"/>
            <a:ext cx="198939" cy="377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7991965" y="4275352"/>
            <a:ext cx="390371" cy="439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4549" y="2162870"/>
            <a:ext cx="3217535" cy="147979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02626" y="2082126"/>
            <a:ext cx="3516061" cy="161467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6191" y="3787871"/>
            <a:ext cx="3558904" cy="167035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0850" y="3871934"/>
            <a:ext cx="3118367" cy="139401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82336" y="3969502"/>
            <a:ext cx="3578461" cy="116490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79589" y="5446128"/>
            <a:ext cx="5691850" cy="983473"/>
          </a:xfrm>
          <a:prstGeom prst="rect">
            <a:avLst/>
          </a:prstGeom>
        </p:spPr>
      </p:pic>
      <p:sp>
        <p:nvSpPr>
          <p:cNvPr id="32" name="Right Arrow 31"/>
          <p:cNvSpPr/>
          <p:nvPr/>
        </p:nvSpPr>
        <p:spPr>
          <a:xfrm>
            <a:off x="4178546" y="4415062"/>
            <a:ext cx="208853" cy="4159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7745902" y="2721319"/>
            <a:ext cx="275236" cy="3628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3614937" y="5827030"/>
            <a:ext cx="390371" cy="439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-4276" y="1972492"/>
            <a:ext cx="12196276" cy="48855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61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303</Words>
  <Application>Microsoft Office PowerPoint</Application>
  <PresentationFormat>Widescreen</PresentationFormat>
  <Paragraphs>82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Comic Sans MS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33</cp:revision>
  <dcterms:created xsi:type="dcterms:W3CDTF">2018-09-18T12:53:02Z</dcterms:created>
  <dcterms:modified xsi:type="dcterms:W3CDTF">2018-10-02T12:52:23Z</dcterms:modified>
</cp:coreProperties>
</file>