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73" r:id="rId5"/>
    <p:sldId id="259" r:id="rId6"/>
    <p:sldId id="274" r:id="rId7"/>
    <p:sldId id="260" r:id="rId8"/>
    <p:sldId id="261" r:id="rId9"/>
    <p:sldId id="262" r:id="rId10"/>
    <p:sldId id="271" r:id="rId11"/>
    <p:sldId id="264" r:id="rId12"/>
    <p:sldId id="265" r:id="rId13"/>
    <p:sldId id="266" r:id="rId14"/>
    <p:sldId id="267" r:id="rId15"/>
    <p:sldId id="263" r:id="rId16"/>
    <p:sldId id="268" r:id="rId17"/>
    <p:sldId id="269" r:id="rId18"/>
    <p:sldId id="270"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3"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18" y="16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21FBB5-6E71-4D25-B2E5-AE7D00F38AB1}" type="datetimeFigureOut">
              <a:rPr lang="en-GB" smtClean="0"/>
              <a:t>30/03/2015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57736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21FBB5-6E71-4D25-B2E5-AE7D00F38AB1}" type="datetimeFigureOut">
              <a:rPr lang="en-GB" smtClean="0"/>
              <a:t>30/03/2015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359320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21FBB5-6E71-4D25-B2E5-AE7D00F38AB1}" type="datetimeFigureOut">
              <a:rPr lang="en-GB" smtClean="0"/>
              <a:t>30/03/2015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379524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21FBB5-6E71-4D25-B2E5-AE7D00F38AB1}" type="datetimeFigureOut">
              <a:rPr lang="en-GB" smtClean="0"/>
              <a:t>30/03/2015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182096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1FBB5-6E71-4D25-B2E5-AE7D00F38AB1}" type="datetimeFigureOut">
              <a:rPr lang="en-GB" smtClean="0"/>
              <a:t>30/03/2015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135233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21FBB5-6E71-4D25-B2E5-AE7D00F38AB1}" type="datetimeFigureOut">
              <a:rPr lang="en-GB" smtClean="0"/>
              <a:t>30/03/2015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354554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21FBB5-6E71-4D25-B2E5-AE7D00F38AB1}" type="datetimeFigureOut">
              <a:rPr lang="en-GB" smtClean="0"/>
              <a:t>30/03/2015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53330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21FBB5-6E71-4D25-B2E5-AE7D00F38AB1}" type="datetimeFigureOut">
              <a:rPr lang="en-GB" smtClean="0"/>
              <a:t>30/03/2015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211031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1FBB5-6E71-4D25-B2E5-AE7D00F38AB1}" type="datetimeFigureOut">
              <a:rPr lang="en-GB" smtClean="0"/>
              <a:t>30/03/2015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30891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1FBB5-6E71-4D25-B2E5-AE7D00F38AB1}" type="datetimeFigureOut">
              <a:rPr lang="en-GB" smtClean="0"/>
              <a:t>30/03/2015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306847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1FBB5-6E71-4D25-B2E5-AE7D00F38AB1}" type="datetimeFigureOut">
              <a:rPr lang="en-GB" smtClean="0"/>
              <a:t>30/03/2015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65A99-2610-4B27-8418-80C8E440C27E}" type="slidenum">
              <a:rPr lang="en-GB" smtClean="0"/>
              <a:t>‹#›</a:t>
            </a:fld>
            <a:endParaRPr lang="en-GB"/>
          </a:p>
        </p:txBody>
      </p:sp>
    </p:spTree>
    <p:extLst>
      <p:ext uri="{BB962C8B-B14F-4D97-AF65-F5344CB8AC3E}">
        <p14:creationId xmlns:p14="http://schemas.microsoft.com/office/powerpoint/2010/main" val="131739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1FBB5-6E71-4D25-B2E5-AE7D00F38AB1}" type="datetimeFigureOut">
              <a:rPr lang="en-GB" smtClean="0"/>
              <a:t>30/03/2015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65A99-2610-4B27-8418-80C8E440C27E}" type="slidenum">
              <a:rPr lang="en-GB" smtClean="0"/>
              <a:t>‹#›</a:t>
            </a:fld>
            <a:endParaRPr lang="en-GB"/>
          </a:p>
        </p:txBody>
      </p:sp>
    </p:spTree>
    <p:extLst>
      <p:ext uri="{BB962C8B-B14F-4D97-AF65-F5344CB8AC3E}">
        <p14:creationId xmlns:p14="http://schemas.microsoft.com/office/powerpoint/2010/main" val="177123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normAutofit/>
          </a:bodyPr>
          <a:lstStyle/>
          <a:p>
            <a:pPr rtl="1"/>
            <a:r>
              <a:rPr lang="ar-EG" sz="3600" b="1" dirty="0" smtClean="0">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sz="3600" b="1" dirty="0">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3" name="Subtitle 2"/>
          <p:cNvSpPr>
            <a:spLocks noGrp="1"/>
          </p:cNvSpPr>
          <p:nvPr>
            <p:ph type="subTitle" idx="1"/>
          </p:nvPr>
        </p:nvSpPr>
        <p:spPr>
          <a:xfrm>
            <a:off x="1371600" y="2999383"/>
            <a:ext cx="6400800" cy="2736304"/>
          </a:xfrm>
        </p:spPr>
        <p:txBody>
          <a:bodyPr>
            <a:noAutofit/>
          </a:bodyPr>
          <a:lstStyle/>
          <a:p>
            <a:pPr rtl="1"/>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rPr>
              <a:t>إعداد</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t> </a:t>
            </a:r>
            <a:endPar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endParaRPr>
          </a:p>
          <a:p>
            <a:pPr rtl="1"/>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rPr>
              <a:t>عبد العزيز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effectLst>
                <a:latin typeface="Traditional Arabic" pitchFamily="18" charset="-78"/>
                <a:ea typeface="+mj-ea"/>
                <a:cs typeface="Traditional Arabic" pitchFamily="18" charset="-78"/>
              </a:rPr>
              <a:t>السليم</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rPr>
              <a:t> </a:t>
            </a:r>
          </a:p>
          <a:p>
            <a:pPr rtl="1"/>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rPr>
              <a:t>أشراف </a:t>
            </a:r>
          </a:p>
          <a:p>
            <a:pPr rtl="1"/>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rPr>
              <a:t>أ.د/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rPr>
              <a:t>راشد </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rPr>
              <a:t>الجساس </a:t>
            </a:r>
            <a:endParaRPr lang="en-GB"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620688"/>
            <a:ext cx="1980953" cy="761905"/>
          </a:xfrm>
          <a:prstGeom prst="rect">
            <a:avLst/>
          </a:prstGeom>
        </p:spPr>
      </p:pic>
    </p:spTree>
    <p:extLst>
      <p:ext uri="{BB962C8B-B14F-4D97-AF65-F5344CB8AC3E}">
        <p14:creationId xmlns:p14="http://schemas.microsoft.com/office/powerpoint/2010/main" val="35787425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EG" b="1" dirty="0">
                <a:latin typeface="Traditional Arabic" pitchFamily="18" charset="-78"/>
                <a:cs typeface="Traditional Arabic" pitchFamily="18" charset="-78"/>
              </a:rPr>
              <a:t>أنواع </a:t>
            </a:r>
            <a:r>
              <a:rPr lang="ar-EG" b="1" dirty="0" smtClean="0">
                <a:latin typeface="Traditional Arabic" pitchFamily="18" charset="-78"/>
                <a:cs typeface="Traditional Arabic" pitchFamily="18" charset="-78"/>
              </a:rPr>
              <a:t>الكفايات</a:t>
            </a:r>
            <a:endParaRPr lang="ar-EG" b="1" dirty="0">
              <a:latin typeface="Traditional Arabic" pitchFamily="18" charset="-78"/>
              <a:cs typeface="Traditional Arabic" pitchFamily="18" charset="-78"/>
            </a:endParaRPr>
          </a:p>
          <a:p>
            <a:pPr marL="0" indent="0" algn="just" rtl="1">
              <a:buNone/>
            </a:pPr>
            <a:r>
              <a:rPr lang="ar-EG" b="1" dirty="0" smtClean="0">
                <a:latin typeface="Traditional Arabic" pitchFamily="18" charset="-78"/>
                <a:cs typeface="Traditional Arabic" pitchFamily="18" charset="-78"/>
              </a:rPr>
              <a:t>الكفايات </a:t>
            </a:r>
            <a:r>
              <a:rPr lang="ar-EG" b="1" dirty="0">
                <a:latin typeface="Traditional Arabic" pitchFamily="18" charset="-78"/>
                <a:cs typeface="Traditional Arabic" pitchFamily="18" charset="-78"/>
              </a:rPr>
              <a:t>الآدائية</a:t>
            </a:r>
            <a:r>
              <a:rPr lang="ar-EG" dirty="0">
                <a:latin typeface="Traditional Arabic" pitchFamily="18" charset="-78"/>
                <a:cs typeface="Traditional Arabic" pitchFamily="18" charset="-78"/>
              </a:rPr>
              <a:t>: وهى التى تشير إلى سلوك المعلم، كما يقوم به فى حجرة الدراسة، ويتم اشتقاق الكفايات الآدائية من مصدرين أساسين هما: تحليل العمل أو المهام وتحليل التفاعل بين المعلم والتلميذ. وأكثر الطرق مناسبة لقياس الكفايات الأدائية طريقة التقويم الذاتى (الاختبارات) وملاحظة سلوك </a:t>
            </a:r>
            <a:r>
              <a:rPr lang="ar-EG" dirty="0" smtClean="0">
                <a:latin typeface="Traditional Arabic" pitchFamily="18" charset="-78"/>
                <a:cs typeface="Traditional Arabic" pitchFamily="18" charset="-78"/>
              </a:rPr>
              <a:t>التدريس.</a:t>
            </a:r>
            <a:endParaRPr lang="en-GB"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spTree>
    <p:extLst>
      <p:ext uri="{BB962C8B-B14F-4D97-AF65-F5344CB8AC3E}">
        <p14:creationId xmlns:p14="http://schemas.microsoft.com/office/powerpoint/2010/main" val="1012961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EG" b="1" dirty="0">
                <a:latin typeface="Traditional Arabic" pitchFamily="18" charset="-78"/>
                <a:cs typeface="Traditional Arabic" pitchFamily="18" charset="-78"/>
              </a:rPr>
              <a:t>أنواع </a:t>
            </a:r>
            <a:r>
              <a:rPr lang="ar-EG" b="1" dirty="0" smtClean="0">
                <a:latin typeface="Traditional Arabic" pitchFamily="18" charset="-78"/>
                <a:cs typeface="Traditional Arabic" pitchFamily="18" charset="-78"/>
              </a:rPr>
              <a:t>الكفايات</a:t>
            </a:r>
            <a:endParaRPr lang="ar-EG" b="1" dirty="0">
              <a:latin typeface="Traditional Arabic" pitchFamily="18" charset="-78"/>
              <a:cs typeface="Traditional Arabic" pitchFamily="18" charset="-78"/>
            </a:endParaRPr>
          </a:p>
          <a:p>
            <a:pPr marL="0" indent="0" algn="just" rtl="1">
              <a:buNone/>
            </a:pPr>
            <a:r>
              <a:rPr lang="ar-EG" sz="2800" b="1" dirty="0" smtClean="0">
                <a:latin typeface="Traditional Arabic" pitchFamily="18" charset="-78"/>
                <a:cs typeface="Traditional Arabic" pitchFamily="18" charset="-78"/>
              </a:rPr>
              <a:t>الكفايات </a:t>
            </a:r>
            <a:r>
              <a:rPr lang="ar-EG" sz="2800" b="1" dirty="0">
                <a:latin typeface="Traditional Arabic" pitchFamily="18" charset="-78"/>
                <a:cs typeface="Traditional Arabic" pitchFamily="18" charset="-78"/>
              </a:rPr>
              <a:t>الوجدانية</a:t>
            </a:r>
            <a:r>
              <a:rPr lang="ar-EG" sz="2800" dirty="0">
                <a:latin typeface="Traditional Arabic" pitchFamily="18" charset="-78"/>
                <a:cs typeface="Traditional Arabic" pitchFamily="18" charset="-78"/>
              </a:rPr>
              <a:t>: وهى الكفايات المتصلة بالميول والاتجاهات والاستعدادات والقيم الأخلاقية، ويمكن اشتقاقها من القيم الأخلاقية والمبادﺉ السائدة فى أى نظام، وهذا النوع من الكفايات يقاس بواسطة مقاييس الاتجاهات، وتجمع معظم الدراسات والبحوث على صعوبة تحديد هذه الكفايات وقياسها مما يوضح السبب فى تضمين برامج إعداد وتدريب المعلمين لعدد محدود من هذه الكفايات .</a:t>
            </a:r>
            <a:endParaRPr lang="en-GB" sz="28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spTree>
    <p:extLst>
      <p:ext uri="{BB962C8B-B14F-4D97-AF65-F5344CB8AC3E}">
        <p14:creationId xmlns:p14="http://schemas.microsoft.com/office/powerpoint/2010/main" val="29220786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EG" sz="2800" b="1" dirty="0">
                <a:latin typeface="Traditional Arabic" pitchFamily="18" charset="-78"/>
                <a:cs typeface="Traditional Arabic" pitchFamily="18" charset="-78"/>
              </a:rPr>
              <a:t>أهم الأساليب المستخدمة فى البرامج القائمة على الكفايات.</a:t>
            </a:r>
          </a:p>
          <a:p>
            <a:pPr marL="0" indent="0" algn="just" rtl="1">
              <a:buNone/>
            </a:pPr>
            <a:r>
              <a:rPr lang="ar-EG" sz="2800" b="1" dirty="0">
                <a:latin typeface="Traditional Arabic" pitchFamily="18" charset="-78"/>
                <a:cs typeface="Traditional Arabic" pitchFamily="18" charset="-78"/>
              </a:rPr>
              <a:t>- الحقائب التعليمية أو الرزم التعليمية.</a:t>
            </a:r>
            <a:endParaRPr lang="en-GB" sz="2800" b="1" dirty="0">
              <a:latin typeface="Traditional Arabic" pitchFamily="18" charset="-78"/>
              <a:cs typeface="Traditional Arabic" pitchFamily="18" charset="-78"/>
            </a:endParaRPr>
          </a:p>
          <a:p>
            <a:pPr marL="0" indent="0" algn="just" rtl="1">
              <a:buNone/>
            </a:pPr>
            <a:r>
              <a:rPr lang="ar-EG" sz="2800" dirty="0">
                <a:latin typeface="Traditional Arabic" pitchFamily="18" charset="-78"/>
                <a:cs typeface="Traditional Arabic" pitchFamily="18" charset="-78"/>
              </a:rPr>
              <a:t>     تعد الرزم التعليمية أو الحقائب التعليمية من الأساليب الشائعة فى برامج إعداد المعلمين وتدريبهم القائمة على الكفايات، ويطلق عليها أحيانا برامج التعلم وفقا للحاجات وهى أحد أشكال التعلم الذاتى، الذى يهدف إلى إيجابية المتعلم وسعيه الذاتى لتنمية نفسه، وتزويده بالمهارات الأساسية التى تمكنه من مواصلة التعلم معتمدا على نفسه، كما يراعى هذا الأسلوب الفروق الفردية بين المتعلمين، وتفاعل المتعلم مع المواقف التعليمية، وتقويم نفسه بنفسه ليتعرف على نقاط ضعفه والعمل على علاجها، ومواطن قوته والعمل على تطويرها، يضاف إلى ذلك تأكيده على إتقان المتعلم للخبرات التى يقوم بدراستها </a:t>
            </a:r>
            <a:r>
              <a:rPr lang="ar-EG" sz="2400" dirty="0" smtClean="0"/>
              <a:t>.</a:t>
            </a:r>
            <a:endParaRPr lang="en-GB"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6146" name="Picture 2" descr="C:\Users\Dr.Atef\Desktop\عبد العزيز سعودية\صور تكنولوجيا التعليم\imagesCAKQA2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77071"/>
            <a:ext cx="2664296" cy="138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12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EG" sz="2800" b="1" dirty="0">
                <a:latin typeface="Traditional Arabic" pitchFamily="18" charset="-78"/>
                <a:cs typeface="Traditional Arabic" pitchFamily="18" charset="-78"/>
              </a:rPr>
              <a:t>أهم الأساليب المستخدمة فى البرامج القائمة على الكفايات.</a:t>
            </a:r>
          </a:p>
          <a:p>
            <a:pPr marL="0" indent="0" algn="just" rtl="1">
              <a:buNone/>
            </a:pPr>
            <a:r>
              <a:rPr lang="ar-EG" sz="2800" b="1" dirty="0">
                <a:latin typeface="Traditional Arabic" pitchFamily="18" charset="-78"/>
                <a:cs typeface="Traditional Arabic" pitchFamily="18" charset="-78"/>
              </a:rPr>
              <a:t>التعليم المصغر.</a:t>
            </a:r>
            <a:endParaRPr lang="en-GB" sz="2800" b="1" dirty="0">
              <a:latin typeface="Traditional Arabic" pitchFamily="18" charset="-78"/>
              <a:cs typeface="Traditional Arabic" pitchFamily="18" charset="-78"/>
            </a:endParaRPr>
          </a:p>
          <a:p>
            <a:pPr marL="0" indent="0" algn="just" rtl="1">
              <a:buNone/>
            </a:pPr>
            <a:r>
              <a:rPr lang="ar-EG" sz="2800" dirty="0" smtClean="0">
                <a:latin typeface="Traditional Arabic" pitchFamily="18" charset="-78"/>
                <a:cs typeface="Traditional Arabic" pitchFamily="18" charset="-78"/>
              </a:rPr>
              <a:t>يعتبر </a:t>
            </a:r>
            <a:r>
              <a:rPr lang="ar-EG" sz="2800" dirty="0">
                <a:latin typeface="Traditional Arabic" pitchFamily="18" charset="-78"/>
                <a:cs typeface="Traditional Arabic" pitchFamily="18" charset="-78"/>
              </a:rPr>
              <a:t>التعليم المصغر من الوسائل التكنولوجية الحديثة التى كان لها دور كبير فى إعداد المعلم. وتقوم فكرة التدريس المصغر على تهيئة موقف معين للتدريس تقل فيه التعقيدات والصعوبات التى توجد فى الموقف العادى أى تصغير هذا الموقف بالنسبة للمعلم المتدرب الذى يجد نفسه أثناء إلقاء دروسه أمام موقف صعب، فالتدريس المصغر وسيلة ليست بديلة لأى من وسائل التدريب الحالية، ولكن يمكن أن يكون وسيلة تمهيد أو وسيلة تكملة أو وسيلة إضافة لبرامج تدريب الطلاب وإعدادهم لمهنة التدريس.</a:t>
            </a:r>
            <a:endParaRPr lang="en-GB" sz="2800" dirty="0">
              <a:latin typeface="Traditional Arabic" pitchFamily="18" charset="-78"/>
              <a:cs typeface="Traditional Arabic" pitchFamily="18" charset="-78"/>
            </a:endParaRPr>
          </a:p>
          <a:p>
            <a:pPr marL="0" indent="0" algn="just" rtl="1">
              <a:buNone/>
            </a:pPr>
            <a:r>
              <a:rPr lang="ar-EG" sz="2800" dirty="0">
                <a:latin typeface="Traditional Arabic" pitchFamily="18" charset="-78"/>
                <a:cs typeface="Traditional Arabic" pitchFamily="18" charset="-78"/>
              </a:rPr>
              <a:t>     ومن مزايا التدريس المصغر أنه يسهم فى توصيف مهارات التدريس، وتطوير خطط التدريب، كما يعمل على تخفيف حدة الموقف التدريسى الحقيقى، ودرجة تعقيده، كما أنه يراعى قدرات المتعلم وإمكاناته .</a:t>
            </a:r>
            <a:endParaRPr lang="en-GB" sz="28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7170" name="Picture 2" descr="C:\Users\Dr.Atef\Desktop\عبد العزيز سعودية\صور تكنولوجيا التعليم\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124745"/>
            <a:ext cx="2184871" cy="154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935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1309"/>
            <a:ext cx="8229600" cy="4525963"/>
          </a:xfrm>
        </p:spPr>
        <p:txBody>
          <a:bodyPr>
            <a:noAutofit/>
          </a:bodyPr>
          <a:lstStyle/>
          <a:p>
            <a:pPr marL="0" indent="0" algn="just" rtl="1">
              <a:buNone/>
            </a:pPr>
            <a:r>
              <a:rPr lang="ar-EG" sz="2800" b="1" dirty="0">
                <a:latin typeface="Traditional Arabic" pitchFamily="18" charset="-78"/>
                <a:cs typeface="Traditional Arabic" pitchFamily="18" charset="-78"/>
              </a:rPr>
              <a:t>أهم الأساليب المستخدمة فى البرامج القائمة على الكفايات.</a:t>
            </a:r>
          </a:p>
          <a:p>
            <a:pPr marL="0" indent="0" algn="just" rtl="1">
              <a:buNone/>
            </a:pPr>
            <a:r>
              <a:rPr lang="ar-EG" sz="2800" dirty="0">
                <a:latin typeface="Traditional Arabic" pitchFamily="18" charset="-78"/>
                <a:cs typeface="Traditional Arabic" pitchFamily="18" charset="-78"/>
              </a:rPr>
              <a:t>- </a:t>
            </a:r>
            <a:r>
              <a:rPr lang="ar-EG" sz="2800" b="1" dirty="0">
                <a:latin typeface="Traditional Arabic" pitchFamily="18" charset="-78"/>
                <a:cs typeface="Traditional Arabic" pitchFamily="18" charset="-78"/>
              </a:rPr>
              <a:t>الموديول</a:t>
            </a:r>
            <a:r>
              <a:rPr lang="ar-EG" sz="2800" dirty="0">
                <a:latin typeface="Traditional Arabic" pitchFamily="18" charset="-78"/>
                <a:cs typeface="Traditional Arabic" pitchFamily="18" charset="-78"/>
              </a:rPr>
              <a:t>.</a:t>
            </a:r>
            <a:endParaRPr lang="en-GB" sz="2800" dirty="0">
              <a:latin typeface="Traditional Arabic" pitchFamily="18" charset="-78"/>
              <a:cs typeface="Traditional Arabic" pitchFamily="18" charset="-78"/>
            </a:endParaRPr>
          </a:p>
          <a:p>
            <a:pPr marL="0" indent="0" algn="just" rtl="1">
              <a:buNone/>
            </a:pPr>
            <a:r>
              <a:rPr lang="ar-EG" sz="2800" dirty="0">
                <a:latin typeface="Traditional Arabic" pitchFamily="18" charset="-78"/>
                <a:cs typeface="Traditional Arabic" pitchFamily="18" charset="-78"/>
              </a:rPr>
              <a:t>     تهدف التربية الحديثة إلى تحقيق ظروف التعلم الأمثل، والأكثر مناسبة لقدرات ومعدلات المتعلم، انطلاقا من حقيقة الفروق الفردية بين الأفراد، ولذا ظهرت أساليب ومستحدثات تعليمية استخدمها المربون فى محاولات لتحقيق التعليم الفردى، واقترحت وحدات تعليمية ضغيرة </a:t>
            </a:r>
            <a:r>
              <a:rPr lang="en-US" sz="2800" dirty="0">
                <a:latin typeface="Traditional Arabic" pitchFamily="18" charset="-78"/>
                <a:cs typeface="Traditional Arabic" pitchFamily="18" charset="-78"/>
              </a:rPr>
              <a:t>Modules</a:t>
            </a:r>
            <a:r>
              <a:rPr lang="ar-EG" sz="2800" dirty="0">
                <a:latin typeface="Traditional Arabic" pitchFamily="18" charset="-78"/>
                <a:cs typeface="Traditional Arabic" pitchFamily="18" charset="-78"/>
              </a:rPr>
              <a:t>، وهى طريقة تدخل ضمن ما يسمى بالتعلم الذاتى، حيث تتناول كل وحدة منها موضوعا معينا من موضوعات الدراسة، وكل وحدة مستقلة أو قائمة فى ذاتها تتكامل فيها مكوناتها التعليمية، ويمكن فى نفس الوقت تصميم عدد من هذه الوحدات، بحيث يتناول كل واحد منها موضوعا دراسيا معينا ويدرسها المتعلم وفق تتتابع وتكامل مخطط لها، وهى فى مجموعها تكون مقررا أو برنامجا دراسيا كاملا </a:t>
            </a:r>
            <a:r>
              <a:rPr lang="ar-EG" sz="2800" dirty="0" smtClean="0">
                <a:latin typeface="Traditional Arabic" pitchFamily="18" charset="-78"/>
                <a:cs typeface="Traditional Arabic" pitchFamily="18" charset="-78"/>
              </a:rPr>
              <a:t>.</a:t>
            </a:r>
            <a:endParaRPr lang="en-GB" sz="2800" dirty="0">
              <a:latin typeface="Traditional Arabic" pitchFamily="18" charset="-78"/>
              <a:cs typeface="Traditional Arabic" pitchFamily="18" charset="-78"/>
            </a:endParaRPr>
          </a:p>
          <a:p>
            <a:pPr marL="0" indent="0" algn="just" rtl="1">
              <a:buNone/>
            </a:pPr>
            <a:r>
              <a:rPr lang="ar-EG" sz="2800" dirty="0">
                <a:latin typeface="Traditional Arabic" pitchFamily="18" charset="-78"/>
                <a:cs typeface="Traditional Arabic" pitchFamily="18" charset="-78"/>
              </a:rPr>
              <a:t>     وتعد الموديولات التعليمية من الأساليب المستخدمة فى البرامج القائمة على الكفايات، كما أنها تعطى نتائج إيجابية أثناء استخدامها لتنمية الكفايات اللازمة للمعلم المتدرب.</a:t>
            </a:r>
            <a:endParaRPr lang="en-GB" sz="28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spTree>
    <p:extLst>
      <p:ext uri="{BB962C8B-B14F-4D97-AF65-F5344CB8AC3E}">
        <p14:creationId xmlns:p14="http://schemas.microsoft.com/office/powerpoint/2010/main" val="39730803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YE" sz="2800" b="1" dirty="0">
                <a:latin typeface="Traditional Arabic" pitchFamily="18" charset="-78"/>
                <a:cs typeface="Traditional Arabic" pitchFamily="18" charset="-78"/>
              </a:rPr>
              <a:t>كفايات إعداد المقررات إلكترونيًا</a:t>
            </a:r>
            <a:r>
              <a:rPr lang="ar-EG" sz="2800" b="1" dirty="0">
                <a:latin typeface="Traditional Arabic" pitchFamily="18" charset="-78"/>
                <a:cs typeface="Traditional Arabic" pitchFamily="18" charset="-78"/>
              </a:rPr>
              <a:t> :</a:t>
            </a:r>
            <a:endParaRPr lang="en-GB" sz="2800" b="1" dirty="0">
              <a:latin typeface="Traditional Arabic" pitchFamily="18" charset="-78"/>
              <a:cs typeface="Traditional Arabic" pitchFamily="18" charset="-78"/>
            </a:endParaRPr>
          </a:p>
          <a:p>
            <a:pPr marL="0" indent="0" algn="just" rtl="1">
              <a:buNone/>
            </a:pPr>
            <a:r>
              <a:rPr lang="ar-YE" sz="2800" b="1" dirty="0">
                <a:latin typeface="Traditional Arabic" pitchFamily="18" charset="-78"/>
                <a:cs typeface="Traditional Arabic" pitchFamily="18" charset="-78"/>
              </a:rPr>
              <a:t>كفايات التخطيط</a:t>
            </a:r>
            <a:r>
              <a:rPr lang="ar-EG" sz="2800" b="1" dirty="0">
                <a:latin typeface="Traditional Arabic" pitchFamily="18" charset="-78"/>
                <a:cs typeface="Traditional Arabic" pitchFamily="18" charset="-78"/>
              </a:rPr>
              <a:t> </a:t>
            </a:r>
            <a:r>
              <a:rPr lang="ar-EG" sz="2800" dirty="0">
                <a:latin typeface="Traditional Arabic" pitchFamily="18" charset="-78"/>
                <a:cs typeface="Traditional Arabic" pitchFamily="18" charset="-78"/>
              </a:rPr>
              <a:t>.</a:t>
            </a:r>
          </a:p>
          <a:p>
            <a:pPr marL="0" indent="0" algn="just" rtl="1">
              <a:buNone/>
            </a:pPr>
            <a:r>
              <a:rPr lang="ar-YE" sz="2800" dirty="0">
                <a:latin typeface="Traditional Arabic" pitchFamily="18" charset="-78"/>
                <a:cs typeface="Traditional Arabic" pitchFamily="18" charset="-78"/>
              </a:rPr>
              <a:t>وتتضمن مجموعة من الكفايات الفرعية المتمثلة في:</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الأهداف العامة للمقرر المراد إعداده إلكترونيًا.</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مدى ملاءمة المقرر لطرحه على الشبكة.</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من هم المستفيدون من المقرر، وخبراتهم السابقة وخصائصهم النفسية والاجتماعية.</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المتطلبات المادية والبشرية اللازمة لإعداد المقرر إلكترونيًا.</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فريق عمل إنجاز المقرر إلكترونيًا وتحديد مهام كل عضو بالفريق.</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جدول زمني لإنجاز المهام الموكلة لكل عضو بفريق العمل.</a:t>
            </a:r>
            <a:endParaRPr lang="en-GB" sz="2800" dirty="0">
              <a:latin typeface="Traditional Arabic" pitchFamily="18" charset="-78"/>
              <a:cs typeface="Traditional Arabic" pitchFamily="18" charset="-78"/>
            </a:endParaRPr>
          </a:p>
          <a:p>
            <a:pPr marL="0" indent="0" algn="just" rtl="1">
              <a:buNone/>
            </a:pPr>
            <a:endParaRPr lang="ar-EG" sz="28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8194" name="Picture 2" descr="C:\Users\Dr.Atef\Desktop\عبد العزيز سعودية\صور تكنولوجيا التعليم\im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18" y="1495425"/>
            <a:ext cx="3254976" cy="265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7471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YE" sz="2800" b="1" dirty="0">
                <a:latin typeface="Traditional Arabic" pitchFamily="18" charset="-78"/>
                <a:cs typeface="Traditional Arabic" pitchFamily="18" charset="-78"/>
              </a:rPr>
              <a:t>كفايات إعداد المقررات إلكترونيًا</a:t>
            </a:r>
            <a:r>
              <a:rPr lang="ar-EG" sz="2800" b="1" dirty="0">
                <a:latin typeface="Traditional Arabic" pitchFamily="18" charset="-78"/>
                <a:cs typeface="Traditional Arabic" pitchFamily="18" charset="-78"/>
              </a:rPr>
              <a:t> :</a:t>
            </a:r>
            <a:endParaRPr lang="en-GB" sz="2800" b="1" dirty="0">
              <a:latin typeface="Traditional Arabic" pitchFamily="18" charset="-78"/>
              <a:cs typeface="Traditional Arabic" pitchFamily="18" charset="-78"/>
            </a:endParaRPr>
          </a:p>
          <a:p>
            <a:pPr marL="0" indent="0" algn="just" rtl="1">
              <a:buNone/>
            </a:pPr>
            <a:r>
              <a:rPr lang="ar-YE" sz="2800" b="1" dirty="0">
                <a:latin typeface="Traditional Arabic" pitchFamily="18" charset="-78"/>
                <a:cs typeface="Traditional Arabic" pitchFamily="18" charset="-78"/>
              </a:rPr>
              <a:t>كفايات التصميم والتطوير</a:t>
            </a:r>
            <a:r>
              <a:rPr lang="ar-EG" sz="2800" b="1" dirty="0">
                <a:latin typeface="Traditional Arabic" pitchFamily="18" charset="-78"/>
                <a:cs typeface="Traditional Arabic" pitchFamily="18" charset="-78"/>
              </a:rPr>
              <a:t> .</a:t>
            </a:r>
            <a:endParaRPr lang="en-GB" sz="2800" b="1" dirty="0">
              <a:latin typeface="Traditional Arabic" pitchFamily="18" charset="-78"/>
              <a:cs typeface="Traditional Arabic" pitchFamily="18" charset="-78"/>
            </a:endParaRPr>
          </a:p>
          <a:p>
            <a:pPr marL="0" indent="0" algn="just" rtl="1">
              <a:buNone/>
            </a:pPr>
            <a:r>
              <a:rPr lang="ar-YE" sz="2800" dirty="0" smtClean="0">
                <a:latin typeface="Traditional Arabic" pitchFamily="18" charset="-78"/>
                <a:cs typeface="Traditional Arabic" pitchFamily="18" charset="-78"/>
              </a:rPr>
              <a:t>وتتضمن </a:t>
            </a:r>
            <a:r>
              <a:rPr lang="ar-YE" sz="2800" dirty="0">
                <a:latin typeface="Traditional Arabic" pitchFamily="18" charset="-78"/>
                <a:cs typeface="Traditional Arabic" pitchFamily="18" charset="-78"/>
              </a:rPr>
              <a:t>مجموعة من الكفايات الفرعية المتمثلة في:</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الأهداف التعليمية للمقرر الإلكتروني.</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استراتيجيات التدريس اللازمة لتحقيق أهداف المقرر.</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أنشطة التعلم التي تشجع التفاعل بين المتعلمين.</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الوسائل المتعددة التي ستضمن في المقرر الإلكتروني.</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إعداد السيناريو التعليمي للمقرر الإلكتروني.</a:t>
            </a:r>
            <a:endParaRPr lang="en-GB" sz="28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9219" name="Picture 3" descr="C:\Users\Dr.Atef\Desktop\عبد العزيز سعودية\صور تكنولوجيا التعليم\imagesCAE29H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60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YE" sz="2800" b="1" dirty="0">
                <a:latin typeface="Traditional Arabic" pitchFamily="18" charset="-78"/>
                <a:cs typeface="Traditional Arabic" pitchFamily="18" charset="-78"/>
              </a:rPr>
              <a:t>كفايات إعداد المقررات إلكترونيًا</a:t>
            </a:r>
            <a:r>
              <a:rPr lang="ar-EG" sz="2800" b="1" dirty="0">
                <a:latin typeface="Traditional Arabic" pitchFamily="18" charset="-78"/>
                <a:cs typeface="Traditional Arabic" pitchFamily="18" charset="-78"/>
              </a:rPr>
              <a:t> :</a:t>
            </a:r>
            <a:endParaRPr lang="en-GB" sz="2800" b="1" dirty="0">
              <a:latin typeface="Traditional Arabic" pitchFamily="18" charset="-78"/>
              <a:cs typeface="Traditional Arabic" pitchFamily="18" charset="-78"/>
            </a:endParaRPr>
          </a:p>
          <a:p>
            <a:pPr marL="0" indent="0" algn="just" rtl="1">
              <a:buNone/>
            </a:pPr>
            <a:r>
              <a:rPr lang="ar-YE" sz="2800" b="1" dirty="0">
                <a:latin typeface="Traditional Arabic" pitchFamily="18" charset="-78"/>
                <a:cs typeface="Traditional Arabic" pitchFamily="18" charset="-78"/>
              </a:rPr>
              <a:t>كفايات التقويم</a:t>
            </a:r>
            <a:r>
              <a:rPr lang="ar-EG" sz="2800" b="1" dirty="0">
                <a:latin typeface="Traditional Arabic" pitchFamily="18" charset="-78"/>
                <a:cs typeface="Traditional Arabic" pitchFamily="18" charset="-78"/>
              </a:rPr>
              <a:t> .</a:t>
            </a:r>
          </a:p>
          <a:p>
            <a:pPr marL="0" indent="0" algn="just" rtl="1">
              <a:buNone/>
            </a:pPr>
            <a:r>
              <a:rPr lang="ar-YE" sz="2800" dirty="0" smtClean="0">
                <a:latin typeface="Traditional Arabic" pitchFamily="18" charset="-78"/>
                <a:cs typeface="Traditional Arabic" pitchFamily="18" charset="-78"/>
              </a:rPr>
              <a:t>وتتضمن </a:t>
            </a:r>
            <a:r>
              <a:rPr lang="ar-YE" sz="2800" dirty="0">
                <a:latin typeface="Traditional Arabic" pitchFamily="18" charset="-78"/>
                <a:cs typeface="Traditional Arabic" pitchFamily="18" charset="-78"/>
              </a:rPr>
              <a:t>مجموعة من الكفايات الفرعية المتمثلة في:</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استخدام وتطبيق أساليب مختلفة للتقويم الإلكتروني من خلال الشبكة.</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تحديد نقاط القوة والضعف لدى الطلاب.</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إعداد برامج إثرائية وعلاجية للطلاب.</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وضع معايير علمية يتم في ضوئها تقويم الطلاب.</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تقديم التغذية الراجعة للطلاب</a:t>
            </a:r>
            <a:r>
              <a:rPr lang="ar-YE" sz="2800" dirty="0" smtClean="0"/>
              <a:t>.</a:t>
            </a:r>
            <a:endParaRPr lang="en-GB"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spTree>
    <p:extLst>
      <p:ext uri="{BB962C8B-B14F-4D97-AF65-F5344CB8AC3E}">
        <p14:creationId xmlns:p14="http://schemas.microsoft.com/office/powerpoint/2010/main" val="1500088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5285"/>
            <a:ext cx="8229600" cy="4525963"/>
          </a:xfrm>
        </p:spPr>
        <p:txBody>
          <a:bodyPr>
            <a:noAutofit/>
          </a:bodyPr>
          <a:lstStyle/>
          <a:p>
            <a:pPr marL="0" indent="0" algn="just" rtl="1">
              <a:buNone/>
            </a:pPr>
            <a:r>
              <a:rPr lang="ar-YE" sz="2800" b="1" dirty="0">
                <a:latin typeface="Traditional Arabic" pitchFamily="18" charset="-78"/>
                <a:cs typeface="Traditional Arabic" pitchFamily="18" charset="-78"/>
              </a:rPr>
              <a:t>كفايات إعداد المقررات إلكترونيًا</a:t>
            </a:r>
            <a:r>
              <a:rPr lang="ar-EG" sz="2800" b="1" dirty="0">
                <a:latin typeface="Traditional Arabic" pitchFamily="18" charset="-78"/>
                <a:cs typeface="Traditional Arabic" pitchFamily="18" charset="-78"/>
              </a:rPr>
              <a:t> :</a:t>
            </a:r>
            <a:endParaRPr lang="en-GB" sz="2800" b="1" dirty="0">
              <a:latin typeface="Traditional Arabic" pitchFamily="18" charset="-78"/>
              <a:cs typeface="Traditional Arabic" pitchFamily="18" charset="-78"/>
            </a:endParaRPr>
          </a:p>
          <a:p>
            <a:pPr marL="0" indent="0" algn="just" rtl="1">
              <a:buNone/>
            </a:pPr>
            <a:r>
              <a:rPr lang="ar-YE" sz="2800" b="1" dirty="0">
                <a:latin typeface="Traditional Arabic" pitchFamily="18" charset="-78"/>
                <a:cs typeface="Traditional Arabic" pitchFamily="18" charset="-78"/>
              </a:rPr>
              <a:t>كفايات إدارة المقرر على الشبكة</a:t>
            </a:r>
            <a:r>
              <a:rPr lang="ar-EG" sz="2800" b="1" dirty="0">
                <a:latin typeface="Traditional Arabic" pitchFamily="18" charset="-78"/>
                <a:cs typeface="Traditional Arabic" pitchFamily="18" charset="-78"/>
              </a:rPr>
              <a:t> </a:t>
            </a:r>
            <a:r>
              <a:rPr lang="ar-EG" sz="2800" dirty="0">
                <a:latin typeface="Traditional Arabic" pitchFamily="18" charset="-78"/>
                <a:cs typeface="Traditional Arabic" pitchFamily="18" charset="-78"/>
              </a:rPr>
              <a:t>. </a:t>
            </a:r>
          </a:p>
          <a:p>
            <a:pPr marL="0" indent="0" algn="just" rtl="1">
              <a:buNone/>
            </a:pPr>
            <a:r>
              <a:rPr lang="ar-YE" sz="2800" dirty="0">
                <a:latin typeface="Traditional Arabic" pitchFamily="18" charset="-78"/>
                <a:cs typeface="Traditional Arabic" pitchFamily="18" charset="-78"/>
              </a:rPr>
              <a:t>وتتضمن مجموعة من الكفايات الفرعية المتمثلة في:</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القدرة على تنظيم الوقت لتقديم المقرر من خلال الشبكة.</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تهيئة الطلاب لتحمل مسئولية التعلم من خلال المقررات الإلكترونية عبر الشبكة.</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تزويد الطلاب بالمصادر الكافية للتعلم من خلال الشبكة.</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تتبع أداء الطلاب ومدى تقدمهم في التعلم لتقديم المشورة والنصح.</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تشجيع التفاعل مع المقررات الإلكترونية.</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تشجيع التفاعل بين الطلاب بعضهم بعضا، وبينهم وبين المعلم.</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إدارة النقاش في مجموعات النقاش المتاحة عبر الشبكة.</a:t>
            </a:r>
            <a:endParaRPr lang="en-GB" sz="2800" dirty="0">
              <a:latin typeface="Traditional Arabic" pitchFamily="18" charset="-78"/>
              <a:cs typeface="Traditional Arabic" pitchFamily="18" charset="-78"/>
            </a:endParaRPr>
          </a:p>
          <a:p>
            <a:pPr marL="0" indent="0" algn="just" rtl="1">
              <a:buNone/>
            </a:pPr>
            <a:r>
              <a:rPr lang="ar-YE" sz="2800" dirty="0">
                <a:latin typeface="Traditional Arabic" pitchFamily="18" charset="-78"/>
                <a:cs typeface="Traditional Arabic" pitchFamily="18" charset="-78"/>
              </a:rPr>
              <a:t>- إدارة المقرر إلكترونيًا من خلال الشبكة.</a:t>
            </a:r>
            <a:endParaRPr lang="en-GB" sz="28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10243" name="Picture 3" descr="C:\Users\Dr.Atef\Desktop\عبد العزيز سعودية\صور تكنولوجيا التعليم\imagesCAA3E5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50" y="119675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45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Dr.Atef\Desktop\عبد العزيز سعودية\صور تكنولوجيا التعليم\19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869160"/>
            <a:ext cx="7772400" cy="1470025"/>
          </a:xfrm>
        </p:spPr>
        <p:txBody>
          <a:bodyPr>
            <a:noAutofit/>
          </a:bodyPr>
          <a:lstStyle/>
          <a:p>
            <a:pPr rtl="1"/>
            <a:r>
              <a:rPr lang="ar-EG" sz="9600" b="1" dirty="0" smtClean="0">
                <a:ln w="1905"/>
                <a:solidFill>
                  <a:srgbClr val="002060"/>
                </a:solidFill>
                <a:effectLst>
                  <a:glow rad="228600">
                    <a:schemeClr val="accent3">
                      <a:satMod val="175000"/>
                      <a:alpha val="40000"/>
                    </a:schemeClr>
                  </a:glow>
                  <a:innerShdw blurRad="69850" dist="43180" dir="5400000">
                    <a:srgbClr val="000000">
                      <a:alpha val="65000"/>
                    </a:srgbClr>
                  </a:innerShdw>
                </a:effectLst>
                <a:latin typeface="Traditional Arabic" pitchFamily="18" charset="-78"/>
                <a:cs typeface="Traditional Arabic" pitchFamily="18" charset="-78"/>
              </a:rPr>
              <a:t>شكراً لحسن أستماعكم </a:t>
            </a:r>
            <a:endParaRPr lang="en-GB" sz="9600" b="1" dirty="0">
              <a:ln w="1905"/>
              <a:solidFill>
                <a:srgbClr val="002060"/>
              </a:solidFill>
              <a:effectLst>
                <a:glow rad="228600">
                  <a:schemeClr val="accent3">
                    <a:satMod val="175000"/>
                    <a:alpha val="40000"/>
                  </a:schemeClr>
                </a:glow>
                <a:innerShdw blurRad="69850" dist="43180" dir="5400000">
                  <a:srgbClr val="000000">
                    <a:alpha val="65000"/>
                  </a:srgbClr>
                </a:innerShdw>
              </a:effectLst>
              <a:latin typeface="Traditional Arabic" pitchFamily="18" charset="-78"/>
              <a:cs typeface="Traditional Arabic" pitchFamily="18"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620688"/>
            <a:ext cx="1980953" cy="761905"/>
          </a:xfrm>
          <a:prstGeom prst="rect">
            <a:avLst/>
          </a:prstGeom>
        </p:spPr>
      </p:pic>
    </p:spTree>
    <p:extLst>
      <p:ext uri="{BB962C8B-B14F-4D97-AF65-F5344CB8AC3E}">
        <p14:creationId xmlns:p14="http://schemas.microsoft.com/office/powerpoint/2010/main" val="40461940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99383"/>
            <a:ext cx="6400800" cy="2736304"/>
          </a:xfrm>
        </p:spPr>
        <p:txBody>
          <a:bodyPr>
            <a:noAutofit/>
          </a:bodyPr>
          <a:lstStyle/>
          <a:p>
            <a:pPr rtl="1"/>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rPr>
              <a:t> </a:t>
            </a:r>
            <a:endParaRPr lang="en-GB"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latin typeface="Traditional Arabic" pitchFamily="18" charset="-78"/>
              <a:ea typeface="+mj-ea"/>
              <a:cs typeface="Traditional Arabic"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54388"/>
            <a:ext cx="6159563" cy="3020555"/>
          </a:xfrm>
          <a:prstGeom prst="rect">
            <a:avLst/>
          </a:prstGeom>
        </p:spPr>
      </p:pic>
    </p:spTree>
    <p:extLst>
      <p:ext uri="{BB962C8B-B14F-4D97-AF65-F5344CB8AC3E}">
        <p14:creationId xmlns:p14="http://schemas.microsoft.com/office/powerpoint/2010/main" val="107356320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600200"/>
            <a:ext cx="4114800" cy="4525963"/>
          </a:xfrm>
        </p:spPr>
        <p:txBody>
          <a:bodyPr>
            <a:normAutofit/>
          </a:bodyPr>
          <a:lstStyle/>
          <a:p>
            <a:pPr marL="0" indent="0" algn="just" rtl="1">
              <a:buNone/>
            </a:pPr>
            <a:r>
              <a:rPr lang="ar-EG" sz="2800" dirty="0" smtClean="0">
                <a:latin typeface="Traditional Arabic" pitchFamily="18" charset="-78"/>
                <a:cs typeface="Traditional Arabic" pitchFamily="18" charset="-78"/>
              </a:rPr>
              <a:t>      	يعيش </a:t>
            </a:r>
            <a:r>
              <a:rPr lang="ar-EG" sz="2800" dirty="0">
                <a:latin typeface="Traditional Arabic" pitchFamily="18" charset="-78"/>
                <a:cs typeface="Traditional Arabic" pitchFamily="18" charset="-78"/>
              </a:rPr>
              <a:t>المجتمع العالمي حقبة من التقدم الانساني نتيجة للتطورات العلمية والتكنولوجية المذهلة التي حدثت في القرن العشرين حيث اتسم الربع الاخير من القرن الماضي وعلي الاخص السنوات العشر الاخيرة بالتطور الهائل في مجال تكنولوجيا المعلومات والاتصالات نتيجة للتقدم في علوم الحاسبات والشبكات وسرعة انتشار الشبكة العلمية للمعلومات والانترنت </a:t>
            </a:r>
            <a:r>
              <a:rPr lang="ar-EG" sz="2800" dirty="0" smtClean="0">
                <a:latin typeface="Traditional Arabic" pitchFamily="18" charset="-78"/>
                <a:cs typeface="Traditional Arabic" pitchFamily="18" charset="-78"/>
              </a:rPr>
              <a:t>.</a:t>
            </a:r>
            <a:endParaRPr lang="en-GB" sz="2800" dirty="0">
              <a:latin typeface="Traditional Arabic" pitchFamily="18" charset="-78"/>
              <a:cs typeface="Traditional Arabic" pitchFamily="18" charset="-78"/>
            </a:endParaRPr>
          </a:p>
          <a:p>
            <a:pPr marL="0" indent="0" algn="just" rtl="1">
              <a:buNone/>
            </a:pPr>
            <a:r>
              <a:rPr lang="ar-EG" sz="2800" dirty="0">
                <a:latin typeface="Traditional Arabic" pitchFamily="18" charset="-78"/>
                <a:cs typeface="Traditional Arabic" pitchFamily="18" charset="-78"/>
              </a:rPr>
              <a:t>	</a:t>
            </a:r>
            <a:endParaRPr lang="en-GB" sz="28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4" name="Picture 3" descr="C:\Users\Dr.Atef\Desktop\عبد العزيز سعودية\صور تكنولوجيا التعليم\imagesCARMMG2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636" y="170080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r.Atef\Desktop\عبد العزيز سعودية\صور تكنولوجيا التعليم\imagesCAIM4T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636" y="38610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8708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4114800" cy="4525963"/>
          </a:xfrm>
        </p:spPr>
        <p:txBody>
          <a:bodyPr>
            <a:normAutofit/>
          </a:bodyPr>
          <a:lstStyle/>
          <a:p>
            <a:pPr marL="0" indent="0" algn="just" rtl="1">
              <a:buNone/>
            </a:pPr>
            <a:r>
              <a:rPr lang="ar-EG" sz="2800" dirty="0" smtClean="0">
                <a:latin typeface="Traditional Arabic" pitchFamily="18" charset="-78"/>
                <a:cs typeface="Traditional Arabic" pitchFamily="18" charset="-78"/>
              </a:rPr>
              <a:t>      	وفي </a:t>
            </a:r>
            <a:r>
              <a:rPr lang="ar-EG" sz="2800" dirty="0">
                <a:latin typeface="Traditional Arabic" pitchFamily="18" charset="-78"/>
                <a:cs typeface="Traditional Arabic" pitchFamily="18" charset="-78"/>
              </a:rPr>
              <a:t>ضوء هذه المتغيرات المعاصرة المتلاحقة وفي ظل حالة </a:t>
            </a:r>
            <a:r>
              <a:rPr lang="ar-EG" sz="2800" dirty="0" smtClean="0">
                <a:latin typeface="Traditional Arabic" pitchFamily="18" charset="-78"/>
                <a:cs typeface="Traditional Arabic" pitchFamily="18" charset="-78"/>
              </a:rPr>
              <a:t>العولمة </a:t>
            </a:r>
            <a:r>
              <a:rPr lang="ar-EG" sz="2800" dirty="0">
                <a:latin typeface="Traditional Arabic" pitchFamily="18" charset="-78"/>
                <a:cs typeface="Traditional Arabic" pitchFamily="18" charset="-78"/>
              </a:rPr>
              <a:t>التي يشهدها العالم قد احدثت انعكاسات علي التربية ، وفرضت تحديات عليها كان من نتائجها تغيير دور المؤسسات التعليمية في التعليم قبل الجامعي والجامعي وبالتالي في ادوار المعلمين واعضاء هيئة التدريس . </a:t>
            </a:r>
            <a:endParaRPr lang="en-GB" sz="28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2050" name="Picture 2" descr="C:\Users\Dr.Atef\Desktop\عبد العزيز سعودية\صور تكنولوجيا التعليم\untitl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907" y="1988840"/>
            <a:ext cx="396729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5283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0" y="1268760"/>
            <a:ext cx="3754760" cy="4525963"/>
          </a:xfrm>
        </p:spPr>
        <p:txBody>
          <a:bodyPr>
            <a:noAutofit/>
          </a:bodyPr>
          <a:lstStyle/>
          <a:p>
            <a:pPr marL="0" indent="0" algn="just" rtl="1">
              <a:buNone/>
            </a:pPr>
            <a:r>
              <a:rPr lang="ar-EG" sz="2700" b="1" dirty="0" smtClean="0">
                <a:latin typeface="Traditional Arabic" pitchFamily="18" charset="-78"/>
                <a:cs typeface="Traditional Arabic" pitchFamily="18" charset="-78"/>
              </a:rPr>
              <a:t>مفهوم </a:t>
            </a:r>
            <a:r>
              <a:rPr lang="ar-EG" sz="2700" b="1" dirty="0">
                <a:latin typeface="Traditional Arabic" pitchFamily="18" charset="-78"/>
                <a:cs typeface="Traditional Arabic" pitchFamily="18" charset="-78"/>
              </a:rPr>
              <a:t>تكنولوجيا التعليم :</a:t>
            </a:r>
            <a:endParaRPr lang="en-GB" sz="2700" dirty="0">
              <a:latin typeface="Traditional Arabic" pitchFamily="18" charset="-78"/>
              <a:cs typeface="Traditional Arabic" pitchFamily="18" charset="-78"/>
            </a:endParaRPr>
          </a:p>
          <a:p>
            <a:pPr marL="0" indent="0" algn="just" rtl="1">
              <a:buNone/>
            </a:pPr>
            <a:r>
              <a:rPr lang="ar-EG" sz="2700" dirty="0">
                <a:latin typeface="Traditional Arabic" pitchFamily="18" charset="-78"/>
                <a:cs typeface="Traditional Arabic" pitchFamily="18" charset="-78"/>
              </a:rPr>
              <a:t>	ان كلمة تكنولوجيا مصطلح ذات شقين الاول ( تكنو ) وهي تعني الفنية ، والثاني (لوجيا) وهي تعني العلم وبذلك تكنولوجيا تعني فنية العلم ، او بمعني اخر اعم واشمل نقول ان كلمة تكنولوجيا تعني تطبيق النظريات العلمية الحديثة علي جوانب الحياة المختلفة  لتحقيق التقدم وازدهار الحضارة </a:t>
            </a:r>
            <a:r>
              <a:rPr lang="ar-EG" sz="2700" dirty="0" smtClean="0">
                <a:latin typeface="Traditional Arabic" pitchFamily="18" charset="-78"/>
                <a:cs typeface="Traditional Arabic" pitchFamily="18" charset="-78"/>
              </a:rPr>
              <a:t>.                                                                </a:t>
            </a:r>
          </a:p>
          <a:p>
            <a:pPr marL="0" indent="0" algn="just" rtl="1">
              <a:buNone/>
            </a:pPr>
            <a:r>
              <a:rPr lang="ar-EG" sz="2700" dirty="0" smtClean="0">
                <a:latin typeface="Traditional Arabic" pitchFamily="18" charset="-78"/>
                <a:cs typeface="Traditional Arabic" pitchFamily="18" charset="-78"/>
              </a:rPr>
              <a:t> </a:t>
            </a:r>
            <a:endParaRPr lang="en-GB" sz="27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3074" name="Picture 2" descr="C:\Users\Dr.Atef\Desktop\عبد العزيز سعودية\صور تكنولوجيا التعليم\imagesCAS1B7T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100599"/>
            <a:ext cx="4345111" cy="288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392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268760"/>
            <a:ext cx="7776864" cy="4525963"/>
          </a:xfrm>
        </p:spPr>
        <p:txBody>
          <a:bodyPr>
            <a:noAutofit/>
          </a:bodyPr>
          <a:lstStyle/>
          <a:p>
            <a:pPr marL="0" indent="0" algn="just" rtl="1">
              <a:buNone/>
            </a:pPr>
            <a:r>
              <a:rPr lang="ar-EG" sz="2700" b="1" dirty="0" smtClean="0">
                <a:latin typeface="Traditional Arabic" pitchFamily="18" charset="-78"/>
                <a:cs typeface="Traditional Arabic" pitchFamily="18" charset="-78"/>
              </a:rPr>
              <a:t>تعريف </a:t>
            </a:r>
            <a:r>
              <a:rPr lang="ar-EG" sz="2700" b="1" dirty="0">
                <a:latin typeface="Traditional Arabic" pitchFamily="18" charset="-78"/>
                <a:cs typeface="Traditional Arabic" pitchFamily="18" charset="-78"/>
              </a:rPr>
              <a:t>التكنولوجيا :</a:t>
            </a:r>
            <a:endParaRPr lang="en-GB" sz="2700" dirty="0">
              <a:latin typeface="Traditional Arabic" pitchFamily="18" charset="-78"/>
              <a:cs typeface="Traditional Arabic" pitchFamily="18" charset="-78"/>
            </a:endParaRPr>
          </a:p>
          <a:p>
            <a:pPr marL="0" indent="0" algn="just" rtl="1">
              <a:buNone/>
            </a:pPr>
            <a:r>
              <a:rPr lang="ar-EG" sz="2700" dirty="0">
                <a:latin typeface="Traditional Arabic" pitchFamily="18" charset="-78"/>
                <a:cs typeface="Traditional Arabic" pitchFamily="18" charset="-78"/>
              </a:rPr>
              <a:t>	يري </a:t>
            </a:r>
            <a:r>
              <a:rPr lang="ar-EG" sz="2700" b="1" dirty="0">
                <a:latin typeface="Traditional Arabic" pitchFamily="18" charset="-78"/>
                <a:cs typeface="Traditional Arabic" pitchFamily="18" charset="-78"/>
              </a:rPr>
              <a:t>مصطفي عبد السميع محمد</a:t>
            </a:r>
            <a:r>
              <a:rPr lang="ar-EG" sz="2700" dirty="0">
                <a:latin typeface="Traditional Arabic" pitchFamily="18" charset="-78"/>
                <a:cs typeface="Traditional Arabic" pitchFamily="18" charset="-78"/>
              </a:rPr>
              <a:t> (1999م) ان كثير من العاملين في ميدان التعليم يصنعون امالا واسعة علي الدور الذي يمكن لتكنولوجيا التعليم ان تلعبه في العملية التربوية ، كما يؤكدون علي ان تكنولوجيا التعليم بمفهومها الحديث من اجهزة وادوات ومواد وموقف تعليمية واستراتيجيات وتقييم مستمرو تغذية راجعة دائمة ودور جديد للمعلم ومشاركة فعالة للطلاب تدخل في المجالات التربوية مما يسهم في تطوير التربية عامة وزيادة فعاليتها وان نجاح التقنيات التعليمية مرهقة بمدي قناعة مستخدميها ومدي تقبلهم لها . </a:t>
            </a:r>
            <a:endParaRPr lang="en-GB" sz="27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spTree>
    <p:extLst>
      <p:ext uri="{BB962C8B-B14F-4D97-AF65-F5344CB8AC3E}">
        <p14:creationId xmlns:p14="http://schemas.microsoft.com/office/powerpoint/2010/main" val="4102302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EG" sz="2800" b="1" dirty="0">
                <a:latin typeface="Traditional Arabic" pitchFamily="18" charset="-78"/>
                <a:cs typeface="Traditional Arabic" pitchFamily="18" charset="-78"/>
              </a:rPr>
              <a:t>أهمية تكنولوجيا التعليم في التربية الرياضية :</a:t>
            </a:r>
            <a:endParaRPr lang="en-GB" sz="2800" dirty="0">
              <a:latin typeface="Traditional Arabic" pitchFamily="18" charset="-78"/>
              <a:cs typeface="Traditional Arabic" pitchFamily="18" charset="-78"/>
            </a:endParaRPr>
          </a:p>
          <a:p>
            <a:pPr marL="0" indent="0" algn="just" rtl="1">
              <a:buNone/>
            </a:pPr>
            <a:r>
              <a:rPr lang="ar-EG" sz="2800" b="1" dirty="0">
                <a:latin typeface="Traditional Arabic" pitchFamily="18" charset="-78"/>
                <a:cs typeface="Traditional Arabic" pitchFamily="18" charset="-78"/>
              </a:rPr>
              <a:t>1- تعدد مصادر التعليم .</a:t>
            </a:r>
            <a:endParaRPr lang="ar-EG" sz="2800" b="1" dirty="0" smtClean="0">
              <a:latin typeface="Traditional Arabic" pitchFamily="18" charset="-78"/>
              <a:cs typeface="Traditional Arabic" pitchFamily="18" charset="-78"/>
            </a:endParaRPr>
          </a:p>
          <a:p>
            <a:pPr marL="0" indent="0" algn="just" rtl="1">
              <a:buNone/>
            </a:pPr>
            <a:r>
              <a:rPr lang="ar-EG" sz="2800" dirty="0" smtClean="0">
                <a:latin typeface="Traditional Arabic" pitchFamily="18" charset="-78"/>
                <a:cs typeface="Traditional Arabic" pitchFamily="18" charset="-78"/>
              </a:rPr>
              <a:t>2</a:t>
            </a:r>
            <a:r>
              <a:rPr lang="ar-EG" sz="2800" b="1" dirty="0" smtClean="0">
                <a:latin typeface="Traditional Arabic" pitchFamily="18" charset="-78"/>
                <a:cs typeface="Traditional Arabic" pitchFamily="18" charset="-78"/>
              </a:rPr>
              <a:t>- </a:t>
            </a:r>
            <a:r>
              <a:rPr lang="ar-EG" sz="2800" b="1" dirty="0">
                <a:latin typeface="Traditional Arabic" pitchFamily="18" charset="-78"/>
                <a:cs typeface="Traditional Arabic" pitchFamily="18" charset="-78"/>
              </a:rPr>
              <a:t>مراعاة الفروق الفردية .</a:t>
            </a:r>
            <a:endParaRPr lang="ar-EG" sz="2800" b="1" dirty="0" smtClean="0">
              <a:latin typeface="Traditional Arabic" pitchFamily="18" charset="-78"/>
              <a:cs typeface="Traditional Arabic" pitchFamily="18" charset="-78"/>
            </a:endParaRPr>
          </a:p>
          <a:p>
            <a:pPr marL="0" indent="0" algn="just" rtl="1">
              <a:buNone/>
            </a:pPr>
            <a:r>
              <a:rPr lang="ar-EG" sz="2800" b="1" dirty="0" smtClean="0">
                <a:latin typeface="Traditional Arabic" pitchFamily="18" charset="-78"/>
                <a:cs typeface="Traditional Arabic" pitchFamily="18" charset="-78"/>
              </a:rPr>
              <a:t>3- </a:t>
            </a:r>
            <a:r>
              <a:rPr lang="ar-EG" sz="2800" b="1" dirty="0">
                <a:latin typeface="Traditional Arabic" pitchFamily="18" charset="-78"/>
                <a:cs typeface="Traditional Arabic" pitchFamily="18" charset="-78"/>
              </a:rPr>
              <a:t>تتم من خلال اسلوب النظم .</a:t>
            </a:r>
            <a:endParaRPr lang="en-GB" sz="2800" dirty="0">
              <a:latin typeface="Traditional Arabic" pitchFamily="18" charset="-78"/>
              <a:cs typeface="Traditional Arabic" pitchFamily="18" charset="-78"/>
            </a:endParaRPr>
          </a:p>
          <a:p>
            <a:pPr marL="0" indent="0" algn="just" rtl="1">
              <a:buNone/>
            </a:pPr>
            <a:r>
              <a:rPr lang="ar-EG" sz="2800" b="1" dirty="0">
                <a:latin typeface="Traditional Arabic" pitchFamily="18" charset="-78"/>
                <a:cs typeface="Traditional Arabic" pitchFamily="18" charset="-78"/>
              </a:rPr>
              <a:t>4- التنوع .</a:t>
            </a:r>
            <a:endParaRPr lang="ar-EG" sz="2800" b="1" dirty="0" smtClean="0">
              <a:latin typeface="Traditional Arabic" pitchFamily="18" charset="-78"/>
              <a:cs typeface="Traditional Arabic" pitchFamily="18" charset="-78"/>
            </a:endParaRPr>
          </a:p>
          <a:p>
            <a:pPr marL="0" indent="0" algn="just" rtl="1">
              <a:buNone/>
            </a:pPr>
            <a:r>
              <a:rPr lang="ar-EG" sz="2800" b="1" dirty="0" smtClean="0">
                <a:latin typeface="Traditional Arabic" pitchFamily="18" charset="-78"/>
                <a:cs typeface="Traditional Arabic" pitchFamily="18" charset="-78"/>
              </a:rPr>
              <a:t>5- </a:t>
            </a:r>
            <a:r>
              <a:rPr lang="ar-EG" sz="2800" b="1" dirty="0">
                <a:latin typeface="Traditional Arabic" pitchFamily="18" charset="-78"/>
                <a:cs typeface="Traditional Arabic" pitchFamily="18" charset="-78"/>
              </a:rPr>
              <a:t>تكنولوجيا التعليم نشاط حيوي وحتمي لتحقيق هدف التربية الرياضية .</a:t>
            </a:r>
            <a:endParaRPr lang="en-GB" sz="2800" dirty="0">
              <a:latin typeface="Traditional Arabic" pitchFamily="18" charset="-78"/>
              <a:cs typeface="Traditional Arabic" pitchFamily="18" charset="-78"/>
            </a:endParaRPr>
          </a:p>
          <a:p>
            <a:pPr marL="0" indent="0" algn="just" rtl="1">
              <a:buNone/>
            </a:pPr>
            <a:r>
              <a:rPr lang="ar-EG" sz="2800" b="1" dirty="0">
                <a:latin typeface="Traditional Arabic" pitchFamily="18" charset="-78"/>
                <a:cs typeface="Traditional Arabic" pitchFamily="18" charset="-78"/>
              </a:rPr>
              <a:t>6- تسهيل عملية التدريس والتعليم والتعلم .</a:t>
            </a:r>
            <a:endParaRPr lang="ar-EG" sz="2800" b="1" dirty="0" smtClean="0">
              <a:latin typeface="Traditional Arabic" pitchFamily="18" charset="-78"/>
              <a:cs typeface="Traditional Arabic" pitchFamily="18" charset="-78"/>
            </a:endParaRPr>
          </a:p>
          <a:p>
            <a:pPr marL="0" indent="0" algn="just" rtl="1">
              <a:buNone/>
            </a:pPr>
            <a:r>
              <a:rPr lang="ar-EG" sz="2800" b="1" dirty="0" smtClean="0">
                <a:latin typeface="Traditional Arabic" pitchFamily="18" charset="-78"/>
                <a:cs typeface="Traditional Arabic" pitchFamily="18" charset="-78"/>
              </a:rPr>
              <a:t>7- </a:t>
            </a:r>
            <a:r>
              <a:rPr lang="ar-EG" sz="2800" b="1" dirty="0">
                <a:latin typeface="Traditional Arabic" pitchFamily="18" charset="-78"/>
                <a:cs typeface="Traditional Arabic" pitchFamily="18" charset="-78"/>
              </a:rPr>
              <a:t>دقة التنفيذ .</a:t>
            </a:r>
            <a:r>
              <a:rPr lang="ar-EG" sz="2800" dirty="0" smtClean="0">
                <a:latin typeface="Traditional Arabic" pitchFamily="18" charset="-78"/>
                <a:cs typeface="Traditional Arabic" pitchFamily="18" charset="-78"/>
              </a:rPr>
              <a:t> </a:t>
            </a:r>
            <a:endParaRPr lang="en-GB" sz="27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4098" name="Picture 2" descr="C:\Users\Dr.Atef\Desktop\عبد العزيز سعودية\صور تكنولوجيا التعليم\imagesCACYZK2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4300451"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83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EG" sz="2800" b="1" dirty="0">
                <a:latin typeface="Traditional Arabic" pitchFamily="18" charset="-78"/>
                <a:cs typeface="Traditional Arabic" pitchFamily="18" charset="-78"/>
              </a:rPr>
              <a:t>أهمية تكنولوجيا التعليم في التربية الرياضية :</a:t>
            </a:r>
            <a:endParaRPr lang="en-GB" sz="2800" dirty="0">
              <a:latin typeface="Traditional Arabic" pitchFamily="18" charset="-78"/>
              <a:cs typeface="Traditional Arabic" pitchFamily="18" charset="-78"/>
            </a:endParaRPr>
          </a:p>
          <a:p>
            <a:pPr marL="0" indent="0" algn="just" rtl="1">
              <a:buNone/>
            </a:pPr>
            <a:r>
              <a:rPr lang="ar-EG" sz="2800" b="1" dirty="0" smtClean="0">
                <a:latin typeface="Traditional Arabic" pitchFamily="18" charset="-78"/>
                <a:cs typeface="Traditional Arabic" pitchFamily="18" charset="-78"/>
              </a:rPr>
              <a:t>8- </a:t>
            </a:r>
            <a:r>
              <a:rPr lang="ar-EG" sz="2800" b="1" dirty="0">
                <a:latin typeface="Traditional Arabic" pitchFamily="18" charset="-78"/>
                <a:cs typeface="Traditional Arabic" pitchFamily="18" charset="-78"/>
              </a:rPr>
              <a:t>تحقيق مبدا السرعة في عملية التعلم </a:t>
            </a:r>
            <a:r>
              <a:rPr lang="ar-EG" sz="2800" b="1" dirty="0" smtClean="0">
                <a:latin typeface="Traditional Arabic" pitchFamily="18" charset="-78"/>
                <a:cs typeface="Traditional Arabic" pitchFamily="18" charset="-78"/>
              </a:rPr>
              <a:t>.</a:t>
            </a:r>
            <a:endParaRPr lang="en-GB" sz="2800" dirty="0">
              <a:latin typeface="Traditional Arabic" pitchFamily="18" charset="-78"/>
              <a:cs typeface="Traditional Arabic" pitchFamily="18" charset="-78"/>
            </a:endParaRPr>
          </a:p>
          <a:p>
            <a:pPr marL="0" indent="0" algn="just" rtl="1">
              <a:buNone/>
            </a:pPr>
            <a:r>
              <a:rPr lang="ar-EG" sz="2800" b="1" dirty="0">
                <a:latin typeface="Traditional Arabic" pitchFamily="18" charset="-78"/>
                <a:cs typeface="Traditional Arabic" pitchFamily="18" charset="-78"/>
              </a:rPr>
              <a:t>9- الانفجار المعرفي .</a:t>
            </a:r>
            <a:endParaRPr lang="en-GB" sz="2800" dirty="0">
              <a:latin typeface="Traditional Arabic" pitchFamily="18" charset="-78"/>
              <a:cs typeface="Traditional Arabic" pitchFamily="18" charset="-78"/>
            </a:endParaRPr>
          </a:p>
          <a:p>
            <a:pPr marL="0" indent="0" algn="just" rtl="1">
              <a:buNone/>
            </a:pPr>
            <a:r>
              <a:rPr lang="ar-EG" sz="2800" b="1" dirty="0">
                <a:latin typeface="Traditional Arabic" pitchFamily="18" charset="-78"/>
                <a:cs typeface="Traditional Arabic" pitchFamily="18" charset="-78"/>
              </a:rPr>
              <a:t>10- تحسين كفاءة اعداد وتدريب مدرسي التربية الرياضية </a:t>
            </a:r>
            <a:r>
              <a:rPr lang="ar-EG" sz="2800" dirty="0" smtClean="0">
                <a:latin typeface="Traditional Arabic" pitchFamily="18" charset="-78"/>
                <a:cs typeface="Traditional Arabic" pitchFamily="18" charset="-78"/>
              </a:rPr>
              <a:t> .</a:t>
            </a:r>
            <a:endParaRPr lang="en-GB" sz="2800" dirty="0">
              <a:latin typeface="Traditional Arabic" pitchFamily="18" charset="-78"/>
              <a:cs typeface="Traditional Arabic" pitchFamily="18" charset="-78"/>
            </a:endParaRPr>
          </a:p>
          <a:p>
            <a:pPr marL="0" indent="0" algn="just" rtl="1">
              <a:buNone/>
            </a:pPr>
            <a:r>
              <a:rPr lang="ar-EG" sz="2800" b="1" dirty="0">
                <a:latin typeface="Traditional Arabic" pitchFamily="18" charset="-78"/>
                <a:cs typeface="Traditional Arabic" pitchFamily="18" charset="-78"/>
              </a:rPr>
              <a:t>11-رفع كفاءة العملية التربوية </a:t>
            </a:r>
            <a:r>
              <a:rPr lang="ar-EG" sz="2800" dirty="0" smtClean="0">
                <a:latin typeface="Traditional Arabic" pitchFamily="18" charset="-78"/>
                <a:cs typeface="Traditional Arabic" pitchFamily="18" charset="-78"/>
              </a:rPr>
              <a:t>. </a:t>
            </a:r>
            <a:endParaRPr lang="en-GB" sz="2700"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pic>
        <p:nvPicPr>
          <p:cNvPr id="5123" name="Picture 3" descr="C:\Users\Dr.Atef\Desktop\عبد العزيز سعودية\صور تكنولوجيا التعليم\imagesCAHZ0T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4" y="1278956"/>
            <a:ext cx="2494567" cy="22220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r.Atef\Desktop\عبد العزيز سعودية\صور تكنولوجيا التعليم\imagesCAIHH3H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789040"/>
            <a:ext cx="3929062" cy="261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4550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rtl="1">
              <a:buNone/>
            </a:pPr>
            <a:r>
              <a:rPr lang="ar-EG" b="1" dirty="0">
                <a:latin typeface="Traditional Arabic" pitchFamily="18" charset="-78"/>
                <a:cs typeface="Traditional Arabic" pitchFamily="18" charset="-78"/>
              </a:rPr>
              <a:t>أنواع الكفايات</a:t>
            </a:r>
            <a:endParaRPr lang="en-GB" b="1" dirty="0">
              <a:latin typeface="Traditional Arabic" pitchFamily="18" charset="-78"/>
              <a:cs typeface="Traditional Arabic" pitchFamily="18" charset="-78"/>
            </a:endParaRPr>
          </a:p>
          <a:p>
            <a:pPr marL="0" indent="0" algn="just" rtl="1">
              <a:buNone/>
            </a:pPr>
            <a:r>
              <a:rPr lang="ar-EG" sz="2800" dirty="0">
                <a:latin typeface="Traditional Arabic" pitchFamily="18" charset="-78"/>
                <a:cs typeface="Traditional Arabic" pitchFamily="18" charset="-78"/>
              </a:rPr>
              <a:t>     توضح أدبيات البحث التربوى فى مجال الكفايات أن أنواع الكفايات التعليمية يمكن تصنيفها إلى الأنواع التالية:</a:t>
            </a:r>
            <a:endParaRPr lang="en-GB" sz="2800" dirty="0">
              <a:latin typeface="Traditional Arabic" pitchFamily="18" charset="-78"/>
              <a:cs typeface="Traditional Arabic" pitchFamily="18" charset="-78"/>
            </a:endParaRPr>
          </a:p>
          <a:p>
            <a:pPr marL="457200" lvl="1" indent="0" algn="just" rtl="1">
              <a:buNone/>
            </a:pPr>
            <a:r>
              <a:rPr lang="ar-EG" b="1" dirty="0">
                <a:latin typeface="Traditional Arabic" pitchFamily="18" charset="-78"/>
                <a:cs typeface="Traditional Arabic" pitchFamily="18" charset="-78"/>
              </a:rPr>
              <a:t>الكفايات المعرفية</a:t>
            </a:r>
            <a:r>
              <a:rPr lang="ar-EG" dirty="0">
                <a:latin typeface="Traditional Arabic" pitchFamily="18" charset="-78"/>
                <a:cs typeface="Traditional Arabic" pitchFamily="18" charset="-78"/>
              </a:rPr>
              <a:t>: وهى التى تتضمن المعارف التى يظهرها المعلم، وتشتق من عمليات التدريس أو محتوى المادة الدراسية، وتتضمن عمليات التدريس (كفايات مهنية) مثل قدرة المعلم على وصف الأساليب الفعالة ﻹدارة الفصل ومشاركة التلاميذ فى العملية التعليمية، أما محتوى المادة الدراسية (كفايات المحتوى)، مثل معرفة المعلم بأهداف التربية الرياضية فى المرحلة الابتدائية </a:t>
            </a:r>
            <a:r>
              <a:rPr lang="ar-EG" dirty="0" smtClean="0">
                <a:latin typeface="Traditional Arabic" pitchFamily="18" charset="-78"/>
                <a:cs typeface="Traditional Arabic" pitchFamily="18" charset="-78"/>
              </a:rPr>
              <a:t>.</a:t>
            </a:r>
            <a:endParaRPr lang="en-GB" dirty="0">
              <a:latin typeface="Traditional Arabic" pitchFamily="18" charset="-78"/>
              <a:cs typeface="Traditional Arabic" pitchFamily="18" charset="-78"/>
            </a:endParaRPr>
          </a:p>
          <a:p>
            <a:pPr marL="457200" lvl="1" indent="0" algn="just" rtl="1">
              <a:buNone/>
            </a:pPr>
            <a:r>
              <a:rPr lang="ar-EG" sz="5400" b="1" dirty="0" smtClean="0">
                <a:latin typeface="Traditional Arabic" pitchFamily="18" charset="-78"/>
                <a:cs typeface="Traditional Arabic" pitchFamily="18" charset="-78"/>
              </a:rPr>
              <a:t> </a:t>
            </a:r>
            <a:endParaRPr lang="en-GB" sz="5400" b="1" dirty="0">
              <a:latin typeface="Traditional Arabic" pitchFamily="18" charset="-78"/>
              <a:cs typeface="Traditional Arabic" pitchFamily="18"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60648"/>
            <a:ext cx="825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62734"/>
            <a:ext cx="6271064" cy="790002"/>
          </a:xfrm>
        </p:spPr>
        <p:txBody>
          <a:bodyPr/>
          <a:lstStyle/>
          <a:p>
            <a:r>
              <a:rPr lang="ar-EG" b="1" dirty="0" smtClean="0">
                <a:solidFill>
                  <a:schemeClr val="bg1"/>
                </a:solidFill>
                <a:effectLst>
                  <a:glow rad="228600">
                    <a:schemeClr val="accent1">
                      <a:satMod val="175000"/>
                      <a:alpha val="40000"/>
                    </a:schemeClr>
                  </a:glow>
                  <a:outerShdw blurRad="38100" dist="38100" dir="2700000" algn="tl">
                    <a:srgbClr val="000000">
                      <a:alpha val="43137"/>
                    </a:srgbClr>
                  </a:outerShdw>
                </a:effectLst>
                <a:latin typeface="Traditional Arabic" pitchFamily="18" charset="-78"/>
                <a:cs typeface="Traditional Arabic" pitchFamily="18" charset="-78"/>
              </a:rPr>
              <a:t>إعداد معلم التربية البدنية تكنولوجيا</a:t>
            </a:r>
            <a:endParaRPr lang="en-GB" dirty="0">
              <a:solidFill>
                <a:schemeClr val="bg1"/>
              </a:solidFill>
            </a:endParaRPr>
          </a:p>
        </p:txBody>
      </p:sp>
    </p:spTree>
    <p:extLst>
      <p:ext uri="{BB962C8B-B14F-4D97-AF65-F5344CB8AC3E}">
        <p14:creationId xmlns:p14="http://schemas.microsoft.com/office/powerpoint/2010/main" val="11722825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1077</Words>
  <Application>Microsoft Office PowerPoint</Application>
  <PresentationFormat>عرض على الشاشة (3:4)‏</PresentationFormat>
  <Paragraphs>99</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Office Theme</vt:lpstr>
      <vt:lpstr>إعداد معلم التربية البدنية تكنولوجيا</vt:lpstr>
      <vt:lpstr>عرض تقديمي في PowerPoint</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إعداد معلم التربية البدنية تكنولوجيا</vt:lpstr>
      <vt:lpstr>شكراً لحسن أستماعكم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إعداد معلم التربية البدنية تكنولوجيا</dc:title>
  <dc:creator>Dr.Atef</dc:creator>
  <cp:lastModifiedBy>mainsoft</cp:lastModifiedBy>
  <cp:revision>33</cp:revision>
  <dcterms:created xsi:type="dcterms:W3CDTF">2015-03-22T16:33:20Z</dcterms:created>
  <dcterms:modified xsi:type="dcterms:W3CDTF">2015-03-29T23:03:14Z</dcterms:modified>
</cp:coreProperties>
</file>