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4"/>
  </p:notesMasterIdLst>
  <p:handoutMasterIdLst>
    <p:handoutMasterId r:id="rId55"/>
  </p:handoutMasterIdLst>
  <p:sldIdLst>
    <p:sldId id="301" r:id="rId3"/>
    <p:sldId id="306" r:id="rId4"/>
    <p:sldId id="307" r:id="rId5"/>
    <p:sldId id="308" r:id="rId6"/>
    <p:sldId id="309" r:id="rId7"/>
    <p:sldId id="310" r:id="rId8"/>
    <p:sldId id="325"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6" r:id="rId23"/>
    <p:sldId id="330" r:id="rId24"/>
    <p:sldId id="331" r:id="rId25"/>
    <p:sldId id="332" r:id="rId26"/>
    <p:sldId id="342" r:id="rId27"/>
    <p:sldId id="333" r:id="rId28"/>
    <p:sldId id="334" r:id="rId29"/>
    <p:sldId id="335" r:id="rId30"/>
    <p:sldId id="336" r:id="rId31"/>
    <p:sldId id="337" r:id="rId32"/>
    <p:sldId id="338" r:id="rId33"/>
    <p:sldId id="339" r:id="rId34"/>
    <p:sldId id="341" r:id="rId35"/>
    <p:sldId id="340" r:id="rId36"/>
    <p:sldId id="354" r:id="rId37"/>
    <p:sldId id="327" r:id="rId38"/>
    <p:sldId id="328" r:id="rId39"/>
    <p:sldId id="329" r:id="rId40"/>
    <p:sldId id="343" r:id="rId41"/>
    <p:sldId id="344" r:id="rId42"/>
    <p:sldId id="345" r:id="rId43"/>
    <p:sldId id="346" r:id="rId44"/>
    <p:sldId id="347" r:id="rId45"/>
    <p:sldId id="348" r:id="rId46"/>
    <p:sldId id="349" r:id="rId47"/>
    <p:sldId id="350" r:id="rId48"/>
    <p:sldId id="351" r:id="rId49"/>
    <p:sldId id="352" r:id="rId50"/>
    <p:sldId id="359" r:id="rId51"/>
    <p:sldId id="357" r:id="rId52"/>
    <p:sldId id="355"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3838" userDrawn="1">
          <p15:clr>
            <a:srgbClr val="A4A3A4"/>
          </p15:clr>
        </p15:guide>
        <p15:guide id="2" pos="272" userDrawn="1">
          <p15:clr>
            <a:srgbClr val="A4A3A4"/>
          </p15:clr>
        </p15:guide>
        <p15:guide id="3" orient="horz" pos="1003" userDrawn="1">
          <p15:clr>
            <a:srgbClr val="A4A3A4"/>
          </p15:clr>
        </p15:guide>
        <p15:guide id="4" pos="680" userDrawn="1">
          <p15:clr>
            <a:srgbClr val="A4A3A4"/>
          </p15:clr>
        </p15:guide>
        <p15:guide id="5" orient="horz" pos="7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73" autoAdjust="0"/>
    <p:restoredTop sz="94364" autoAdjust="0"/>
  </p:normalViewPr>
  <p:slideViewPr>
    <p:cSldViewPr snapToGrid="0" snapToObjects="1">
      <p:cViewPr varScale="1">
        <p:scale>
          <a:sx n="69" d="100"/>
          <a:sy n="69" d="100"/>
        </p:scale>
        <p:origin x="-198" y="-96"/>
      </p:cViewPr>
      <p:guideLst>
        <p:guide orient="horz" pos="3838"/>
        <p:guide orient="horz" pos="1003"/>
        <p:guide orient="horz" pos="709"/>
        <p:guide pos="272"/>
        <p:guide pos="680"/>
      </p:guideLst>
    </p:cSldViewPr>
  </p:slideViewPr>
  <p:outlineViewPr>
    <p:cViewPr>
      <p:scale>
        <a:sx n="33" d="100"/>
        <a:sy n="33" d="100"/>
      </p:scale>
      <p:origin x="0" y="-2037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a:p>
        </p:txBody>
      </p:sp>
    </p:spTree>
    <p:extLst>
      <p:ext uri="{BB962C8B-B14F-4D97-AF65-F5344CB8AC3E}">
        <p14:creationId xmlns=""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 xmlns:p14="http://schemas.microsoft.com/office/powerpoint/2010/main" val="1461762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1"/>
            <a:ext cx="8229600" cy="63500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2304000"/>
            <a:ext cx="8229600" cy="63360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3"/>
          </p:nvPr>
        </p:nvSpPr>
        <p:spPr>
          <a:xfrm>
            <a:off x="442686" y="3077257"/>
            <a:ext cx="8246642" cy="638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4"/>
          </p:nvPr>
        </p:nvSpPr>
        <p:spPr>
          <a:xfrm>
            <a:off x="457201" y="3831999"/>
            <a:ext cx="8232128" cy="6969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5"/>
          </p:nvPr>
        </p:nvSpPr>
        <p:spPr>
          <a:xfrm>
            <a:off x="457200" y="4659764"/>
            <a:ext cx="8232775" cy="796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785010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1"/>
            <a:ext cx="8229600" cy="63500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2336805"/>
            <a:ext cx="8229600" cy="62411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3"/>
          </p:nvPr>
        </p:nvSpPr>
        <p:spPr>
          <a:xfrm>
            <a:off x="442686" y="3077257"/>
            <a:ext cx="8246642" cy="6384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4"/>
          </p:nvPr>
        </p:nvSpPr>
        <p:spPr>
          <a:xfrm>
            <a:off x="457201" y="3831999"/>
            <a:ext cx="8232128" cy="6969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4744379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p:nvPr>
        </p:nvSpPr>
        <p:spPr>
          <a:xfrm>
            <a:off x="457200" y="1600201"/>
            <a:ext cx="8229600" cy="63500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2336805"/>
            <a:ext cx="8229600" cy="62411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3"/>
          </p:nvPr>
        </p:nvSpPr>
        <p:spPr>
          <a:xfrm>
            <a:off x="461736" y="3077257"/>
            <a:ext cx="8229600" cy="622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6670621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306885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2950387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 xmlns:p14="http://schemas.microsoft.com/office/powerpoint/2010/main" val="34289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044794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45592" y="6504723"/>
            <a:ext cx="6036720" cy="17199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73" r:id="rId4"/>
    <p:sldLayoutId id="2147483668" r:id="rId5"/>
    <p:sldLayoutId id="2147483669" r:id="rId6"/>
    <p:sldLayoutId id="2147483651" r:id="rId7"/>
    <p:sldLayoutId id="2147483654" r:id="rId8"/>
    <p:sldLayoutId id="2147483655" r:id="rId9"/>
    <p:sldLayoutId id="2147483656" r:id="rId10"/>
    <p:sldLayoutId id="2147483667" r:id="rId11"/>
    <p:sldLayoutId id="2147483670" r:id="rId12"/>
    <p:sldLayoutId id="2147483671" r:id="rId13"/>
    <p:sldLayoutId id="2147483672" r:id="rId14"/>
    <p:sldLayoutId id="214748365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2735"/>
            <a:ext cx="8363663" cy="1031499"/>
          </a:xfrm>
        </p:spPr>
        <p:txBody>
          <a:bodyPr anchor="b"/>
          <a:lstStyle/>
          <a:p>
            <a:r>
              <a:rPr lang="en-US" dirty="0" smtClean="0"/>
              <a:t>Introduction to Management </a:t>
            </a:r>
            <a:r>
              <a:rPr lang="en-US" dirty="0"/>
              <a:t>Science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238864"/>
            <a:ext cx="8229600" cy="478970"/>
          </a:xfrm>
        </p:spPr>
        <p:txBody>
          <a:bodyPr/>
          <a:lstStyle/>
          <a:p>
            <a:r>
              <a:rPr lang="en-US" dirty="0" smtClean="0"/>
              <a:t>Thirteenth Edition, Global Edition</a:t>
            </a:r>
            <a:endParaRPr lang="en-US" dirty="0"/>
          </a:p>
        </p:txBody>
      </p:sp>
      <p:sp>
        <p:nvSpPr>
          <p:cNvPr id="4" name="Text Placeholder 3"/>
          <p:cNvSpPr>
            <a:spLocks noGrp="1"/>
          </p:cNvSpPr>
          <p:nvPr>
            <p:ph type="body" idx="2"/>
          </p:nvPr>
        </p:nvSpPr>
        <p:spPr>
          <a:xfrm>
            <a:off x="5029200" y="1923051"/>
            <a:ext cx="3657600" cy="1102032"/>
          </a:xfrm>
        </p:spPr>
        <p:txBody>
          <a:bodyPr/>
          <a:lstStyle/>
          <a:p>
            <a:pPr lvl="0" algn="ctr"/>
            <a:r>
              <a:rPr lang="en-US" b="1" dirty="0">
                <a:latin typeface="+mn-lt"/>
              </a:rPr>
              <a:t>Chapter </a:t>
            </a:r>
            <a:r>
              <a:rPr lang="en-US" b="1" dirty="0" smtClean="0">
                <a:latin typeface="+mn-lt"/>
              </a:rPr>
              <a:t>7</a:t>
            </a:r>
            <a:endParaRPr lang="en-US" b="1" dirty="0">
              <a:latin typeface="+mn-lt"/>
            </a:endParaRPr>
          </a:p>
        </p:txBody>
      </p:sp>
      <p:sp>
        <p:nvSpPr>
          <p:cNvPr id="5" name="Text Placeholder 4"/>
          <p:cNvSpPr>
            <a:spLocks noGrp="1"/>
          </p:cNvSpPr>
          <p:nvPr>
            <p:ph type="body" idx="3"/>
          </p:nvPr>
        </p:nvSpPr>
        <p:spPr>
          <a:xfrm>
            <a:off x="5029200" y="3114462"/>
            <a:ext cx="3657600" cy="570848"/>
          </a:xfrm>
        </p:spPr>
        <p:txBody>
          <a:bodyPr/>
          <a:lstStyle/>
          <a:p>
            <a:pPr marL="342900" indent="-342900" algn="ctr">
              <a:spcBef>
                <a:spcPct val="20000"/>
              </a:spcBef>
              <a:buClr>
                <a:schemeClr val="tx2"/>
              </a:buClr>
              <a:buSzPct val="70000"/>
              <a:defRPr/>
            </a:pPr>
            <a:r>
              <a:rPr lang="en-US" dirty="0">
                <a:solidFill>
                  <a:schemeClr val="tx1"/>
                </a:solidFill>
                <a:latin typeface="+mn-lt"/>
              </a:rPr>
              <a:t>Network Flow Models</a:t>
            </a:r>
          </a:p>
        </p:txBody>
      </p:sp>
      <p:sp>
        <p:nvSpPr>
          <p:cNvPr id="6" name="Text Placeholder 5"/>
          <p:cNvSpPr>
            <a:spLocks noGrp="1"/>
          </p:cNvSpPr>
          <p:nvPr>
            <p:ph type="body" idx="13"/>
          </p:nvPr>
        </p:nvSpPr>
        <p:spPr>
          <a:xfrm>
            <a:off x="2645592" y="6504723"/>
            <a:ext cx="6036720" cy="171990"/>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Introduction to Management Science Thirteenth Edition by Taylor.">
            <a:extLst>
              <a:ext uri="{FF2B5EF4-FFF2-40B4-BE49-F238E27FC236}">
                <a16:creationId xmlns="" xmlns:a16="http://schemas.microsoft.com/office/drawing/2014/main" id="{132A3CE5-6FFC-4B59-89DD-E4B27BBEA315}"/>
              </a:ext>
            </a:extLst>
          </p:cNvPr>
          <p:cNvPicPr>
            <a:picLocks noChangeAspect="1"/>
          </p:cNvPicPr>
          <p:nvPr/>
        </p:nvPicPr>
        <p:blipFill>
          <a:blip r:embed="rId3"/>
          <a:stretch>
            <a:fillRect/>
          </a:stretch>
        </p:blipFill>
        <p:spPr>
          <a:xfrm>
            <a:off x="740748" y="1894915"/>
            <a:ext cx="3364797" cy="4205996"/>
          </a:xfrm>
          <a:prstGeom prst="rect">
            <a:avLst/>
          </a:prstGeom>
          <a:ln w="9525">
            <a:solidFill>
              <a:schemeClr val="tx1"/>
            </a:solidFill>
          </a:ln>
        </p:spPr>
      </p:pic>
    </p:spTree>
    <p:extLst>
      <p:ext uri="{BB962C8B-B14F-4D97-AF65-F5344CB8AC3E}">
        <p14:creationId xmlns=""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Solution Approach 1 </a:t>
            </a:r>
            <a:r>
              <a:rPr lang="en-US" altLang="en-US" sz="2000" b="0" dirty="0" smtClean="0"/>
              <a:t>(1 </a:t>
            </a:r>
            <a:r>
              <a:rPr lang="en-US" altLang="en-US" sz="2000" b="0" dirty="0"/>
              <a:t>of 8</a:t>
            </a:r>
            <a:r>
              <a:rPr lang="en-US" altLang="en-US" sz="2000" b="0" dirty="0" smtClean="0"/>
              <a:t>)</a:t>
            </a:r>
            <a:endParaRPr lang="en-US" sz="2000" b="0" dirty="0"/>
          </a:p>
        </p:txBody>
      </p:sp>
      <p:sp>
        <p:nvSpPr>
          <p:cNvPr id="6" name="Text Placeholder 5"/>
          <p:cNvSpPr>
            <a:spLocks noGrp="1"/>
          </p:cNvSpPr>
          <p:nvPr>
            <p:ph type="body" idx="1"/>
          </p:nvPr>
        </p:nvSpPr>
        <p:spPr>
          <a:xfrm>
            <a:off x="457200" y="1600201"/>
            <a:ext cx="8229600" cy="736604"/>
          </a:xfrm>
        </p:spPr>
        <p:txBody>
          <a:bodyPr/>
          <a:lstStyle/>
          <a:p>
            <a:pPr marL="0" indent="0">
              <a:buNone/>
            </a:pPr>
            <a:r>
              <a:rPr lang="en-US" altLang="en-US" sz="2000" dirty="0">
                <a:latin typeface="+mn-lt"/>
              </a:rPr>
              <a:t>Determine the initial shortest route from the origin (node 1) to the closest node (3</a:t>
            </a:r>
            <a:r>
              <a:rPr lang="en-US" altLang="en-US" sz="2000" dirty="0" smtClean="0">
                <a:latin typeface="+mn-lt"/>
              </a:rPr>
              <a:t>).</a:t>
            </a:r>
            <a:endParaRPr lang="en-US" altLang="en-US" sz="2000" dirty="0">
              <a:latin typeface="+mn-lt"/>
            </a:endParaRPr>
          </a:p>
        </p:txBody>
      </p:sp>
      <p:sp>
        <p:nvSpPr>
          <p:cNvPr id="7" name="Text Placeholder 6"/>
          <p:cNvSpPr>
            <a:spLocks noGrp="1"/>
          </p:cNvSpPr>
          <p:nvPr>
            <p:ph type="body" idx="2"/>
          </p:nvPr>
        </p:nvSpPr>
        <p:spPr>
          <a:xfrm>
            <a:off x="457200" y="2410899"/>
            <a:ext cx="8229600" cy="624110"/>
          </a:xfrm>
        </p:spPr>
        <p:txBody>
          <a:bodyPr/>
          <a:lstStyle/>
          <a:p>
            <a:pPr marL="0" indent="0">
              <a:buNone/>
            </a:pPr>
            <a:r>
              <a:rPr lang="en-US" sz="2000" dirty="0">
                <a:solidFill>
                  <a:schemeClr val="tx1"/>
                </a:solidFill>
                <a:latin typeface="+mn-lt"/>
              </a:rPr>
              <a:t>The </a:t>
            </a:r>
            <a:r>
              <a:rPr lang="en-US" sz="2000" b="1" dirty="0">
                <a:solidFill>
                  <a:schemeClr val="tx1"/>
                </a:solidFill>
                <a:latin typeface="+mn-lt"/>
              </a:rPr>
              <a:t>permanent set </a:t>
            </a:r>
            <a:r>
              <a:rPr lang="en-US" sz="2000" dirty="0">
                <a:solidFill>
                  <a:schemeClr val="tx1"/>
                </a:solidFill>
                <a:latin typeface="+mn-lt"/>
              </a:rPr>
              <a:t>indicates the nodes for which the shortest route to has been found.</a:t>
            </a:r>
          </a:p>
        </p:txBody>
      </p:sp>
      <p:sp>
        <p:nvSpPr>
          <p:cNvPr id="8" name="Content Placeholder 7"/>
          <p:cNvSpPr>
            <a:spLocks noGrp="1"/>
          </p:cNvSpPr>
          <p:nvPr>
            <p:ph sz="quarter" idx="13"/>
          </p:nvPr>
        </p:nvSpPr>
        <p:spPr>
          <a:xfrm>
            <a:off x="463848" y="3236918"/>
            <a:ext cx="6275948" cy="408503"/>
          </a:xfrm>
        </p:spPr>
        <p:txBody>
          <a:bodyPr/>
          <a:lstStyle/>
          <a:p>
            <a:pPr marL="0" indent="0">
              <a:buNone/>
            </a:pPr>
            <a:r>
              <a:rPr lang="en-US" sz="2000" b="1" dirty="0">
                <a:latin typeface="+mn-lt"/>
                <a:cs typeface="Times New Roman" pitchFamily="18" charset="0"/>
              </a:rPr>
              <a:t>Figure </a:t>
            </a:r>
            <a:r>
              <a:rPr lang="en-US" sz="2000" b="1" dirty="0" smtClean="0">
                <a:latin typeface="+mn-lt"/>
                <a:cs typeface="Times New Roman" pitchFamily="18" charset="0"/>
              </a:rPr>
              <a:t>7.4 </a:t>
            </a:r>
            <a:r>
              <a:rPr lang="en-US" sz="2000" dirty="0" smtClean="0">
                <a:latin typeface="+mn-lt"/>
                <a:cs typeface="Times" pitchFamily="18" charset="0"/>
              </a:rPr>
              <a:t>Network </a:t>
            </a:r>
            <a:r>
              <a:rPr lang="en-US" sz="2000" dirty="0">
                <a:latin typeface="+mn-lt"/>
                <a:cs typeface="Times" pitchFamily="18" charset="0"/>
              </a:rPr>
              <a:t>with node 1 in the permanent </a:t>
            </a:r>
            <a:r>
              <a:rPr lang="en-US" sz="2000" dirty="0" smtClean="0">
                <a:latin typeface="+mn-lt"/>
                <a:cs typeface="Times" pitchFamily="18" charset="0"/>
              </a:rPr>
              <a:t>set</a:t>
            </a:r>
            <a:endParaRPr lang="en-US" sz="2000" dirty="0">
              <a:latin typeface="+mn-lt"/>
            </a:endParaRPr>
          </a:p>
        </p:txBody>
      </p:sp>
      <p:pic>
        <p:nvPicPr>
          <p:cNvPr id="9" name="Picture 8" descr="A network with a reference table has branches extending from node 1 to nodes 2 through 4. The branches are labeled with times, summarized as follows: 16 hours from 1 to 2. 9 hours from 1 to 3. 35 hours from 1 to 4. A reference table lists the permanent set as left bracket 1 right bracket. The table also lists the branches and times for each, as follows. Branch 1 to 2. Time, 16. Branch 1 to 4. Time, 35. Branch 1 to 3. Time, 9. The time 9 at node 3 in both the network and table is boxed with a star next to it. This branch, from node 1 to node 3, is drawn thicker than the other branches."/>
          <p:cNvPicPr>
            <a:picLocks noChangeAspect="1"/>
          </p:cNvPicPr>
          <p:nvPr/>
        </p:nvPicPr>
        <p:blipFill rotWithShape="1">
          <a:blip r:embed="rId2"/>
          <a:srcRect l="3661" t="4195" b="2132"/>
          <a:stretch/>
        </p:blipFill>
        <p:spPr>
          <a:xfrm>
            <a:off x="1499225" y="3973065"/>
            <a:ext cx="5613416" cy="2363070"/>
          </a:xfrm>
          <a:prstGeom prst="rect">
            <a:avLst/>
          </a:prstGeom>
        </p:spPr>
      </p:pic>
    </p:spTree>
    <p:extLst>
      <p:ext uri="{BB962C8B-B14F-4D97-AF65-F5344CB8AC3E}">
        <p14:creationId xmlns="" xmlns:p14="http://schemas.microsoft.com/office/powerpoint/2010/main" val="2932591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Solution Approach 1 </a:t>
            </a:r>
            <a:r>
              <a:rPr lang="en-US" altLang="en-US" sz="2000" b="0" dirty="0" smtClean="0"/>
              <a:t>(2 </a:t>
            </a:r>
            <a:r>
              <a:rPr lang="en-US" altLang="en-US" sz="2000" b="0" dirty="0"/>
              <a:t>of 8</a:t>
            </a:r>
            <a:r>
              <a:rPr lang="en-US" altLang="en-US" sz="2000" b="0" dirty="0" smtClean="0"/>
              <a:t>)</a:t>
            </a:r>
            <a:endParaRPr lang="en-US" sz="2000" b="0" dirty="0"/>
          </a:p>
        </p:txBody>
      </p:sp>
      <p:sp>
        <p:nvSpPr>
          <p:cNvPr id="5" name="Text Placeholder 4"/>
          <p:cNvSpPr>
            <a:spLocks noGrp="1"/>
          </p:cNvSpPr>
          <p:nvPr>
            <p:ph type="body" idx="1"/>
          </p:nvPr>
        </p:nvSpPr>
        <p:spPr>
          <a:xfrm>
            <a:off x="457200" y="1600200"/>
            <a:ext cx="8498114" cy="562429"/>
          </a:xfrm>
        </p:spPr>
        <p:txBody>
          <a:bodyPr/>
          <a:lstStyle/>
          <a:p>
            <a:pPr marL="0" indent="0">
              <a:buNone/>
            </a:pPr>
            <a:r>
              <a:rPr lang="en-US" altLang="en-US" sz="2400" dirty="0">
                <a:latin typeface="+mn-lt"/>
              </a:rPr>
              <a:t>Determine all nodes directly connected to the permanent set</a:t>
            </a:r>
            <a:r>
              <a:rPr lang="en-US" altLang="en-US" sz="2400" dirty="0" smtClean="0">
                <a:latin typeface="+mn-lt"/>
              </a:rPr>
              <a:t>.</a:t>
            </a:r>
            <a:endParaRPr lang="en-US" altLang="en-US" sz="2400" dirty="0">
              <a:latin typeface="+mn-lt"/>
            </a:endParaRPr>
          </a:p>
        </p:txBody>
      </p:sp>
      <p:sp>
        <p:nvSpPr>
          <p:cNvPr id="6" name="Text Placeholder 5"/>
          <p:cNvSpPr>
            <a:spLocks noGrp="1"/>
          </p:cNvSpPr>
          <p:nvPr>
            <p:ph type="body" idx="2"/>
          </p:nvPr>
        </p:nvSpPr>
        <p:spPr>
          <a:xfrm>
            <a:off x="457200" y="2304468"/>
            <a:ext cx="8382000" cy="378506"/>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7.5 </a:t>
            </a:r>
            <a:r>
              <a:rPr lang="en-US" sz="2400" dirty="0" smtClean="0">
                <a:latin typeface="+mn-lt"/>
                <a:cs typeface="Times" pitchFamily="18" charset="0"/>
              </a:rPr>
              <a:t>Network </a:t>
            </a:r>
            <a:r>
              <a:rPr lang="en-US" sz="2400" dirty="0">
                <a:latin typeface="+mn-lt"/>
                <a:cs typeface="Times" pitchFamily="18" charset="0"/>
              </a:rPr>
              <a:t>with nodes 1 and 3 in the permanent </a:t>
            </a:r>
            <a:r>
              <a:rPr lang="en-US" sz="2400" dirty="0" smtClean="0">
                <a:latin typeface="+mn-lt"/>
                <a:cs typeface="Times" pitchFamily="18" charset="0"/>
              </a:rPr>
              <a:t>set</a:t>
            </a:r>
            <a:endParaRPr lang="en-US" sz="2400" dirty="0">
              <a:latin typeface="+mn-lt"/>
            </a:endParaRPr>
          </a:p>
        </p:txBody>
      </p:sp>
      <p:pic>
        <p:nvPicPr>
          <p:cNvPr id="7" name="Picture 6" descr="A network and reference table. The previous network has 2 more branches extending from node 3, to node 4 and an added node 6. The new network is summarized as follows: 16 hours from 1 to 2. 9 hours from 1 to 3. From 3, 15 hours to 4 and 22 hours to 6. 35 hours from 1 to 4. The reference table states the permanent set as left bracket 1, 3 right bracket. The branches and times are as follows. Branch 1 to 2. Time, 16. Branch 1 to 4. Time, 35. Branch 3 to 4. Time, 24. Branch 3 to 6. Time, 31. In the network, the time 16 at node 2 is boxed with a star next to it, and the branch to it is thick. The time 9 at node 3 is also boxed, with the branch to it thick."/>
          <p:cNvPicPr>
            <a:picLocks noChangeAspect="1"/>
          </p:cNvPicPr>
          <p:nvPr/>
        </p:nvPicPr>
        <p:blipFill rotWithShape="1">
          <a:blip r:embed="rId2"/>
          <a:srcRect l="2380" t="2979" r="1995" b="2592"/>
          <a:stretch/>
        </p:blipFill>
        <p:spPr>
          <a:xfrm>
            <a:off x="1071548" y="3069771"/>
            <a:ext cx="7228114" cy="3193143"/>
          </a:xfrm>
          <a:prstGeom prst="rect">
            <a:avLst/>
          </a:prstGeom>
        </p:spPr>
      </p:pic>
    </p:spTree>
    <p:extLst>
      <p:ext uri="{BB962C8B-B14F-4D97-AF65-F5344CB8AC3E}">
        <p14:creationId xmlns="" xmlns:p14="http://schemas.microsoft.com/office/powerpoint/2010/main" val="3332551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1 </a:t>
            </a:r>
            <a:r>
              <a:rPr lang="en-US" altLang="en-US" sz="2000" b="0" dirty="0" smtClean="0"/>
              <a:t>(3 </a:t>
            </a:r>
            <a:r>
              <a:rPr lang="en-US" altLang="en-US" sz="2000" b="0" dirty="0"/>
              <a:t>of 8)</a:t>
            </a:r>
            <a:endParaRPr lang="en-US" dirty="0"/>
          </a:p>
        </p:txBody>
      </p:sp>
      <p:sp>
        <p:nvSpPr>
          <p:cNvPr id="4" name="Text Placeholder 3"/>
          <p:cNvSpPr>
            <a:spLocks noGrp="1"/>
          </p:cNvSpPr>
          <p:nvPr>
            <p:ph type="body" idx="1"/>
          </p:nvPr>
        </p:nvSpPr>
        <p:spPr>
          <a:xfrm>
            <a:off x="457200" y="1600200"/>
            <a:ext cx="4085771" cy="504371"/>
          </a:xfrm>
        </p:spPr>
        <p:txBody>
          <a:bodyPr/>
          <a:lstStyle/>
          <a:p>
            <a:pPr marL="0" indent="0">
              <a:buNone/>
            </a:pPr>
            <a:r>
              <a:rPr lang="en-US" altLang="en-US" sz="2400" dirty="0">
                <a:latin typeface="+mn-lt"/>
              </a:rPr>
              <a:t>Redefine the permanent set</a:t>
            </a:r>
            <a:r>
              <a:rPr lang="en-US" altLang="en-US" sz="2400" dirty="0" smtClean="0">
                <a:latin typeface="+mn-lt"/>
              </a:rPr>
              <a:t>.</a:t>
            </a:r>
            <a:endParaRPr lang="en-US" altLang="en-US" sz="2400" dirty="0">
              <a:latin typeface="+mn-lt"/>
            </a:endParaRPr>
          </a:p>
        </p:txBody>
      </p:sp>
      <p:sp>
        <p:nvSpPr>
          <p:cNvPr id="5" name="Text Placeholder 4"/>
          <p:cNvSpPr>
            <a:spLocks noGrp="1"/>
          </p:cNvSpPr>
          <p:nvPr>
            <p:ph type="body" idx="2"/>
          </p:nvPr>
        </p:nvSpPr>
        <p:spPr>
          <a:xfrm>
            <a:off x="430028" y="2162627"/>
            <a:ext cx="8254914" cy="783772"/>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7.6 </a:t>
            </a:r>
            <a:r>
              <a:rPr lang="en-US" sz="2400" dirty="0" smtClean="0">
                <a:latin typeface="+mn-lt"/>
                <a:cs typeface="Times" pitchFamily="18" charset="0"/>
              </a:rPr>
              <a:t>Network </a:t>
            </a:r>
            <a:r>
              <a:rPr lang="en-US" sz="2400" dirty="0">
                <a:latin typeface="+mn-lt"/>
                <a:cs typeface="Times" pitchFamily="18" charset="0"/>
              </a:rPr>
              <a:t>with nodes 1, 2, and 3 in the permanent </a:t>
            </a:r>
            <a:r>
              <a:rPr lang="en-US" sz="2400" dirty="0" smtClean="0">
                <a:latin typeface="+mn-lt"/>
                <a:cs typeface="Times" pitchFamily="18" charset="0"/>
              </a:rPr>
              <a:t>set</a:t>
            </a:r>
            <a:endParaRPr lang="en-US" sz="2400" dirty="0">
              <a:latin typeface="+mn-lt"/>
            </a:endParaRPr>
          </a:p>
        </p:txBody>
      </p:sp>
      <p:pic>
        <p:nvPicPr>
          <p:cNvPr id="6" name="Picture 5" descr="A network and reference table. The previous network has 2 more branches extending from node 2, to node 4 and an added node 5. The new network is summarized as follows: 16 hours from 1 to 2. From 2, 12 hours to 4 and 25 hours to 5. 9 hours from 1 to 3. From 3, 15 hours to 4 and 22 hours to 6. 35 hours from 1 to 4. The reference table states the permanent set as left bracket 1, 2, 3 right bracket. The branches and times are as follows: Branch 1 to 4. Time, 35. Branch 2 to 4. Time, 28. Branch 2 to 5. Time, 41. Branch 3 to 4. Time, 24. Branch 3 to 6. Time, 31. In the network, the time 24 at node 4 is boxed with a star next to it. Times 9 at node 3 and 16 at node 2 are boxed. Branches 1 to 2, 1 to 3, and 3 to 4 are thick."/>
          <p:cNvPicPr>
            <a:picLocks noChangeAspect="1"/>
          </p:cNvPicPr>
          <p:nvPr/>
        </p:nvPicPr>
        <p:blipFill rotWithShape="1">
          <a:blip r:embed="rId2"/>
          <a:srcRect l="1620" t="2114" r="1177" b="1768"/>
          <a:stretch/>
        </p:blipFill>
        <p:spPr>
          <a:xfrm>
            <a:off x="823036" y="3184403"/>
            <a:ext cx="7026442" cy="3064043"/>
          </a:xfrm>
          <a:prstGeom prst="rect">
            <a:avLst/>
          </a:prstGeom>
        </p:spPr>
      </p:pic>
    </p:spTree>
    <p:extLst>
      <p:ext uri="{BB962C8B-B14F-4D97-AF65-F5344CB8AC3E}">
        <p14:creationId xmlns="" xmlns:p14="http://schemas.microsoft.com/office/powerpoint/2010/main" val="328066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1 </a:t>
            </a:r>
            <a:r>
              <a:rPr lang="en-US" altLang="en-US" sz="2000" b="0" dirty="0" smtClean="0"/>
              <a:t>(4 </a:t>
            </a:r>
            <a:r>
              <a:rPr lang="en-US" altLang="en-US" sz="2000" b="0" dirty="0"/>
              <a:t>of 8)</a:t>
            </a:r>
            <a:endParaRPr lang="en-US" sz="2000" dirty="0"/>
          </a:p>
        </p:txBody>
      </p:sp>
      <p:sp>
        <p:nvSpPr>
          <p:cNvPr id="3" name="Text Placeholder 2"/>
          <p:cNvSpPr>
            <a:spLocks noGrp="1"/>
          </p:cNvSpPr>
          <p:nvPr>
            <p:ph type="body" idx="1"/>
          </p:nvPr>
        </p:nvSpPr>
        <p:spPr>
          <a:xfrm>
            <a:off x="457200" y="1600201"/>
            <a:ext cx="7644062" cy="765628"/>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7.7 </a:t>
            </a:r>
            <a:r>
              <a:rPr lang="en-US" sz="2400" dirty="0" smtClean="0">
                <a:latin typeface="+mn-lt"/>
                <a:cs typeface="Times" pitchFamily="18" charset="0"/>
              </a:rPr>
              <a:t>Network </a:t>
            </a:r>
            <a:r>
              <a:rPr lang="en-US" sz="2400" dirty="0">
                <a:latin typeface="+mn-lt"/>
                <a:cs typeface="Times" pitchFamily="18" charset="0"/>
              </a:rPr>
              <a:t>with nodes 1, 2, 3, and 4 in the permanent </a:t>
            </a:r>
            <a:r>
              <a:rPr lang="en-US" sz="2400" dirty="0" smtClean="0">
                <a:latin typeface="+mn-lt"/>
                <a:cs typeface="Times" pitchFamily="18" charset="0"/>
              </a:rPr>
              <a:t>set</a:t>
            </a:r>
            <a:endParaRPr lang="en-US" sz="2400" dirty="0">
              <a:latin typeface="+mn-lt"/>
            </a:endParaRPr>
          </a:p>
        </p:txBody>
      </p:sp>
      <p:pic>
        <p:nvPicPr>
          <p:cNvPr id="4" name="Picture 3" descr="A network and reference table. The previous network has some branches removed and 2 more branches extending from node 4, to node 6 and an added node 7. The new network is summarized as follows: 16 hours from 1 to 2. From 2, 25 hours to 5. 9 hours from 1 to 3. From 3, 15 hours to 4 and 22 hours to 6. From 4, 14 hours to 5, 19 hours to 7, and 17 hours to 6. The reference table states the permanent set as left bracket 1, 2, 3, 4 right bracket. The branches and times are as follows. Branch 2 to 5. Time, 41. Branch 3 to 6. Time, 31. Branch 4 to 5. Time, 38. Branch 4 to 7. Time, 43. Branch 4 to 6. Time, 41. In the network, the time 31 at node 6 is boxed with a star next to it. Times 9 at node 3, 16 at node 2, and 24 at node 4 are boxed. Branches 1 to 2, 1 to 3, 3 to 4, and 3 to 6 are thick."/>
          <p:cNvPicPr>
            <a:picLocks noChangeAspect="1"/>
          </p:cNvPicPr>
          <p:nvPr/>
        </p:nvPicPr>
        <p:blipFill rotWithShape="1">
          <a:blip r:embed="rId2"/>
          <a:srcRect l="1577" t="2987" r="1675" b="2459"/>
          <a:stretch/>
        </p:blipFill>
        <p:spPr>
          <a:xfrm>
            <a:off x="645694" y="2739381"/>
            <a:ext cx="7267073" cy="3577389"/>
          </a:xfrm>
          <a:prstGeom prst="rect">
            <a:avLst/>
          </a:prstGeom>
        </p:spPr>
      </p:pic>
    </p:spTree>
    <p:extLst>
      <p:ext uri="{BB962C8B-B14F-4D97-AF65-F5344CB8AC3E}">
        <p14:creationId xmlns="" xmlns:p14="http://schemas.microsoft.com/office/powerpoint/2010/main" val="70797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1 </a:t>
            </a:r>
            <a:r>
              <a:rPr lang="en-US" altLang="en-US" sz="2000" b="0" dirty="0" smtClean="0"/>
              <a:t>(5 </a:t>
            </a:r>
            <a:r>
              <a:rPr lang="en-US" altLang="en-US" sz="2000" b="0" dirty="0"/>
              <a:t>of 8)</a:t>
            </a:r>
            <a:endParaRPr lang="en-US" dirty="0"/>
          </a:p>
        </p:txBody>
      </p:sp>
      <p:sp>
        <p:nvSpPr>
          <p:cNvPr id="3" name="Text Placeholder 2"/>
          <p:cNvSpPr>
            <a:spLocks noGrp="1"/>
          </p:cNvSpPr>
          <p:nvPr>
            <p:ph type="body" idx="1"/>
          </p:nvPr>
        </p:nvSpPr>
        <p:spPr>
          <a:xfrm>
            <a:off x="457200" y="1600200"/>
            <a:ext cx="7708900" cy="852714"/>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7.8 </a:t>
            </a:r>
            <a:r>
              <a:rPr lang="en-US" sz="2400" dirty="0" smtClean="0">
                <a:latin typeface="+mn-lt"/>
                <a:cs typeface="Times" pitchFamily="18" charset="0"/>
              </a:rPr>
              <a:t>Network </a:t>
            </a:r>
            <a:r>
              <a:rPr lang="en-US" sz="2400" dirty="0">
                <a:latin typeface="+mn-lt"/>
                <a:cs typeface="Times" pitchFamily="18" charset="0"/>
              </a:rPr>
              <a:t>with </a:t>
            </a:r>
            <a:r>
              <a:rPr lang="en-US" sz="2400" dirty="0" smtClean="0">
                <a:latin typeface="+mn-lt"/>
                <a:cs typeface="Times" pitchFamily="18" charset="0"/>
              </a:rPr>
              <a:t>nodes </a:t>
            </a:r>
            <a:r>
              <a:rPr lang="en-US" sz="2400" dirty="0">
                <a:latin typeface="+mn-lt"/>
                <a:cs typeface="Times" pitchFamily="18" charset="0"/>
              </a:rPr>
              <a:t>1, 2, 3, 4, &amp; 6 in the permanent </a:t>
            </a:r>
            <a:r>
              <a:rPr lang="en-US" sz="2400" dirty="0" smtClean="0">
                <a:latin typeface="+mn-lt"/>
                <a:cs typeface="Times" pitchFamily="18" charset="0"/>
              </a:rPr>
              <a:t>set</a:t>
            </a:r>
            <a:endParaRPr lang="en-US" sz="2400" dirty="0">
              <a:latin typeface="+mn-lt"/>
            </a:endParaRPr>
          </a:p>
        </p:txBody>
      </p:sp>
      <p:pic>
        <p:nvPicPr>
          <p:cNvPr id="4" name="Picture 3" descr="A network and reference table. The previous network has some branches removed and one added from node 4 to node 7. The new network is summarized as follows: 16 hours from 1 to 2. From 2, 25 hours to 5. 9 hours from 1 to 3. From 3, 15 hours to 4 and 22 hours to 6. From 6, 14 hours to 7. From 4, 14 hours to 5 and 19 hours to 7. The reference table states the permanent set as left bracket 1, 2, 3, 4, 6 right bracket. The branches and times are as follows: Branch 2 to 5. Time, 41. Branch 4 to 5. Time, 38. Branch 4 to 7. Time, 43. Branch 6 to 7. Time, 45. In the network, the time 38 at node 5 is boxed with a star next to it. Times 9 at node 3, 16 at node 2, 24 at node 4, and 31 at node 6 are boxed. Branches 1 to 2, 1 to 3, 3 to 4, 3 to 6, and 4 to 5 are thick."/>
          <p:cNvPicPr>
            <a:picLocks noChangeAspect="1"/>
          </p:cNvPicPr>
          <p:nvPr/>
        </p:nvPicPr>
        <p:blipFill rotWithShape="1">
          <a:blip r:embed="rId2"/>
          <a:srcRect l="662" t="2114" r="1260" b="1191"/>
          <a:stretch/>
        </p:blipFill>
        <p:spPr>
          <a:xfrm>
            <a:off x="1060424" y="2718897"/>
            <a:ext cx="6493765" cy="3555712"/>
          </a:xfrm>
          <a:prstGeom prst="rect">
            <a:avLst/>
          </a:prstGeom>
        </p:spPr>
      </p:pic>
    </p:spTree>
    <p:extLst>
      <p:ext uri="{BB962C8B-B14F-4D97-AF65-F5344CB8AC3E}">
        <p14:creationId xmlns="" xmlns:p14="http://schemas.microsoft.com/office/powerpoint/2010/main" val="3128991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1 </a:t>
            </a:r>
            <a:r>
              <a:rPr lang="en-US" altLang="en-US" sz="2000" b="0" dirty="0" smtClean="0"/>
              <a:t>(6 </a:t>
            </a:r>
            <a:r>
              <a:rPr lang="en-US" altLang="en-US" sz="2000" b="0" dirty="0"/>
              <a:t>of 8)</a:t>
            </a:r>
            <a:endParaRPr lang="en-US" dirty="0"/>
          </a:p>
        </p:txBody>
      </p:sp>
      <p:sp>
        <p:nvSpPr>
          <p:cNvPr id="3" name="Text Placeholder 2"/>
          <p:cNvSpPr>
            <a:spLocks noGrp="1"/>
          </p:cNvSpPr>
          <p:nvPr>
            <p:ph type="body" idx="1"/>
          </p:nvPr>
        </p:nvSpPr>
        <p:spPr>
          <a:xfrm>
            <a:off x="457200" y="1600200"/>
            <a:ext cx="7835900" cy="794657"/>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7.9 </a:t>
            </a:r>
            <a:r>
              <a:rPr lang="en-US" sz="2400" dirty="0" smtClean="0">
                <a:latin typeface="+mn-lt"/>
                <a:cs typeface="Times" pitchFamily="18" charset="0"/>
              </a:rPr>
              <a:t>Network </a:t>
            </a:r>
            <a:r>
              <a:rPr lang="en-US" sz="2400" dirty="0">
                <a:latin typeface="+mn-lt"/>
                <a:cs typeface="Times" pitchFamily="18" charset="0"/>
              </a:rPr>
              <a:t>with nodes 1, 2, 3, 4, 5 &amp; 6 in the permanent </a:t>
            </a:r>
            <a:r>
              <a:rPr lang="en-US" sz="2400" dirty="0" smtClean="0">
                <a:latin typeface="+mn-lt"/>
                <a:cs typeface="Times" pitchFamily="18" charset="0"/>
              </a:rPr>
              <a:t>set</a:t>
            </a:r>
            <a:endParaRPr lang="en-US" sz="2400" dirty="0">
              <a:latin typeface="+mn-lt"/>
            </a:endParaRPr>
          </a:p>
        </p:txBody>
      </p:sp>
      <p:pic>
        <p:nvPicPr>
          <p:cNvPr id="4" name="Picture 3" descr="A network and reference table. The previous network has some branches removed and one added from node 5 to node 7. The new network is summarized as follows: 16 hours from 1 to 2. 9 hours from 1 to 3. From 3, 15 hours to 4 and 22 hours to 6. From 6, 14 hours to 7. From 4, 14 hours to 5 and 19 hours to 7. 8 hours from 5 to 7. The reference table states the permanent set as left bracket 1, 2, 3, 4, 5, 6 right bracket. The branches and times are as follows: Branch 4 to 7. Time, 43. Branch 6 to 7. Time, 45. Branch 5 to 7. Time, 46. In the network, the time 43 at node 7 is boxed with a star next to it. Times 0 at node 1, 9 at node 3, 16 at node 2, 24 at node 4, 31 at 6, and 38 at node 5 are boxed. Branches 1 to 2, 1 to 3, 3 to 4, 3 to 6, 4 to 5, and 4 to 7 are thick."/>
          <p:cNvPicPr>
            <a:picLocks noChangeAspect="1"/>
          </p:cNvPicPr>
          <p:nvPr/>
        </p:nvPicPr>
        <p:blipFill rotWithShape="1">
          <a:blip r:embed="rId2"/>
          <a:srcRect l="2596" t="2675" r="925" b="1012"/>
          <a:stretch/>
        </p:blipFill>
        <p:spPr>
          <a:xfrm>
            <a:off x="994612" y="2720697"/>
            <a:ext cx="6737685" cy="3675100"/>
          </a:xfrm>
          <a:prstGeom prst="rect">
            <a:avLst/>
          </a:prstGeom>
        </p:spPr>
      </p:pic>
    </p:spTree>
    <p:extLst>
      <p:ext uri="{BB962C8B-B14F-4D97-AF65-F5344CB8AC3E}">
        <p14:creationId xmlns="" xmlns:p14="http://schemas.microsoft.com/office/powerpoint/2010/main" val="4117769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1 </a:t>
            </a:r>
            <a:r>
              <a:rPr lang="en-US" altLang="en-US" sz="2000" b="0" dirty="0" smtClean="0"/>
              <a:t>(7 </a:t>
            </a:r>
            <a:r>
              <a:rPr lang="en-US" altLang="en-US" sz="2000" b="0" dirty="0"/>
              <a:t>of 8)</a:t>
            </a:r>
            <a:endParaRPr lang="en-US" dirty="0"/>
          </a:p>
        </p:txBody>
      </p:sp>
      <p:sp>
        <p:nvSpPr>
          <p:cNvPr id="3" name="Text Placeholder 2"/>
          <p:cNvSpPr>
            <a:spLocks noGrp="1"/>
          </p:cNvSpPr>
          <p:nvPr>
            <p:ph type="body" idx="1"/>
          </p:nvPr>
        </p:nvSpPr>
        <p:spPr>
          <a:xfrm>
            <a:off x="457200" y="1600200"/>
            <a:ext cx="7835900" cy="867229"/>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7.10 </a:t>
            </a:r>
            <a:r>
              <a:rPr lang="en-US" sz="2400" dirty="0" smtClean="0">
                <a:latin typeface="+mn-lt"/>
                <a:cs typeface="Times" pitchFamily="18" charset="0"/>
              </a:rPr>
              <a:t>Network </a:t>
            </a:r>
            <a:r>
              <a:rPr lang="en-US" sz="2400" dirty="0">
                <a:latin typeface="+mn-lt"/>
                <a:cs typeface="Times" pitchFamily="18" charset="0"/>
              </a:rPr>
              <a:t>with optimal routes from </a:t>
            </a:r>
            <a:r>
              <a:rPr lang="en-US" sz="2400" dirty="0" smtClean="0">
                <a:latin typeface="+mn-lt"/>
                <a:cs typeface="Times" pitchFamily="18" charset="0"/>
              </a:rPr>
              <a:t>L</a:t>
            </a:r>
            <a:r>
              <a:rPr lang="en-US" sz="100" dirty="0" smtClean="0">
                <a:latin typeface="+mn-lt"/>
                <a:cs typeface="Times" pitchFamily="18" charset="0"/>
              </a:rPr>
              <a:t> </a:t>
            </a:r>
            <a:r>
              <a:rPr lang="en-US" sz="2400" dirty="0" smtClean="0">
                <a:latin typeface="+mn-lt"/>
                <a:cs typeface="Times" pitchFamily="18" charset="0"/>
              </a:rPr>
              <a:t>A </a:t>
            </a:r>
            <a:r>
              <a:rPr lang="en-US" sz="2400" dirty="0">
                <a:latin typeface="+mn-lt"/>
                <a:cs typeface="Times" pitchFamily="18" charset="0"/>
              </a:rPr>
              <a:t>to all </a:t>
            </a:r>
            <a:r>
              <a:rPr lang="en-US" sz="2400" dirty="0" smtClean="0">
                <a:latin typeface="+mn-lt"/>
                <a:cs typeface="Times" pitchFamily="18" charset="0"/>
              </a:rPr>
              <a:t>destinations</a:t>
            </a:r>
            <a:endParaRPr lang="en-US" sz="2400" dirty="0">
              <a:latin typeface="+mn-lt"/>
            </a:endParaRPr>
          </a:p>
        </p:txBody>
      </p:sp>
      <p:pic>
        <p:nvPicPr>
          <p:cNvPr id="4" name="Picture 3" descr="The final optimal network is summarized as follows: 16 hours from 1 to 2. 9 hours from 1 to 3. From 3, 22 hours to 6 and 15 hours to 4. From 4, 14 hours to 5 and 19 hours to 7."/>
          <p:cNvPicPr>
            <a:picLocks noChangeAspect="1"/>
          </p:cNvPicPr>
          <p:nvPr/>
        </p:nvPicPr>
        <p:blipFill rotWithShape="1">
          <a:blip r:embed="rId2"/>
          <a:srcRect l="4937" t="3961" r="2214" b="4952"/>
          <a:stretch/>
        </p:blipFill>
        <p:spPr>
          <a:xfrm>
            <a:off x="1155033" y="2672156"/>
            <a:ext cx="6224336" cy="3689684"/>
          </a:xfrm>
          <a:prstGeom prst="rect">
            <a:avLst/>
          </a:prstGeom>
        </p:spPr>
      </p:pic>
    </p:spTree>
    <p:extLst>
      <p:ext uri="{BB962C8B-B14F-4D97-AF65-F5344CB8AC3E}">
        <p14:creationId xmlns="" xmlns:p14="http://schemas.microsoft.com/office/powerpoint/2010/main" val="1646370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1 </a:t>
            </a:r>
            <a:r>
              <a:rPr lang="en-US" altLang="en-US" sz="2000" b="0" dirty="0" smtClean="0"/>
              <a:t>(8 </a:t>
            </a:r>
            <a:r>
              <a:rPr lang="en-US" altLang="en-US" sz="2000" b="0" dirty="0"/>
              <a:t>of 8)</a:t>
            </a:r>
            <a:endParaRPr lang="en-US" dirty="0"/>
          </a:p>
        </p:txBody>
      </p:sp>
      <p:sp>
        <p:nvSpPr>
          <p:cNvPr id="3" name="Text Placeholder 2"/>
          <p:cNvSpPr>
            <a:spLocks noGrp="1"/>
          </p:cNvSpPr>
          <p:nvPr>
            <p:ph type="body" idx="1"/>
          </p:nvPr>
        </p:nvSpPr>
        <p:spPr>
          <a:xfrm>
            <a:off x="457201" y="1600201"/>
            <a:ext cx="7932056" cy="823685"/>
          </a:xfrm>
        </p:spPr>
        <p:txBody>
          <a:bodyPr/>
          <a:lstStyle/>
          <a:p>
            <a:pPr marL="0" indent="0">
              <a:buNone/>
            </a:pPr>
            <a:r>
              <a:rPr lang="en-US" sz="2400" b="1" dirty="0">
                <a:latin typeface="+mn-lt"/>
              </a:rPr>
              <a:t>Table </a:t>
            </a:r>
            <a:r>
              <a:rPr lang="en-US" sz="2400" b="1" dirty="0" smtClean="0">
                <a:latin typeface="+mn-lt"/>
              </a:rPr>
              <a:t>7.1 </a:t>
            </a:r>
            <a:r>
              <a:rPr lang="en-US" sz="2400" dirty="0" smtClean="0">
                <a:latin typeface="+mn-lt"/>
              </a:rPr>
              <a:t>Shortest </a:t>
            </a:r>
            <a:r>
              <a:rPr lang="en-US" sz="2400" dirty="0">
                <a:latin typeface="+mn-lt"/>
              </a:rPr>
              <a:t>travel time from origin to each </a:t>
            </a:r>
            <a:r>
              <a:rPr lang="en-US" sz="2400" dirty="0" smtClean="0">
                <a:latin typeface="+mn-lt"/>
              </a:rPr>
              <a:t>destination</a:t>
            </a:r>
            <a:endParaRPr lang="en-US" sz="24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4030955389"/>
              </p:ext>
            </p:extLst>
          </p:nvPr>
        </p:nvGraphicFramePr>
        <p:xfrm>
          <a:off x="1080267" y="2834764"/>
          <a:ext cx="6525878" cy="2836245"/>
        </p:xfrm>
        <a:graphic>
          <a:graphicData uri="http://schemas.openxmlformats.org/drawingml/2006/table">
            <a:tbl>
              <a:tblPr firstRow="1" bandRow="1">
                <a:tableStyleId>{40F9630F-82C1-40B7-BC3A-925EFCFF5E92}</a:tableStyleId>
              </a:tblPr>
              <a:tblGrid>
                <a:gridCol w="2903620">
                  <a:extLst>
                    <a:ext uri="{9D8B030D-6E8A-4147-A177-3AD203B41FA5}">
                      <a16:colId xmlns="" xmlns:a16="http://schemas.microsoft.com/office/drawing/2014/main" val="3175239878"/>
                    </a:ext>
                  </a:extLst>
                </a:gridCol>
                <a:gridCol w="1779604">
                  <a:extLst>
                    <a:ext uri="{9D8B030D-6E8A-4147-A177-3AD203B41FA5}">
                      <a16:colId xmlns="" xmlns:a16="http://schemas.microsoft.com/office/drawing/2014/main" val="1298883366"/>
                    </a:ext>
                  </a:extLst>
                </a:gridCol>
                <a:gridCol w="1842654">
                  <a:extLst>
                    <a:ext uri="{9D8B030D-6E8A-4147-A177-3AD203B41FA5}">
                      <a16:colId xmlns="" xmlns:a16="http://schemas.microsoft.com/office/drawing/2014/main" val="784035705"/>
                    </a:ext>
                  </a:extLst>
                </a:gridCol>
              </a:tblGrid>
              <a:tr h="431800">
                <a:tc>
                  <a:txBody>
                    <a:bodyPr/>
                    <a:lstStyle/>
                    <a:p>
                      <a:pPr algn="l"/>
                      <a:r>
                        <a:rPr lang="en-US" sz="1800" b="1" i="0" u="none" strike="noStrike" cap="none" baseline="0" dirty="0" smtClean="0">
                          <a:solidFill>
                            <a:schemeClr val="dk1"/>
                          </a:solidFill>
                          <a:latin typeface="+mn-lt"/>
                          <a:ea typeface="Arial"/>
                          <a:cs typeface="Arial"/>
                          <a:sym typeface="Arial"/>
                        </a:rPr>
                        <a:t>From Los Angeles 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i="0" u="none" strike="noStrike" cap="none" baseline="0" dirty="0" smtClean="0">
                          <a:solidFill>
                            <a:schemeClr val="dk1"/>
                          </a:solidFill>
                          <a:latin typeface="+mn-lt"/>
                          <a:ea typeface="Arial"/>
                          <a:cs typeface="Arial"/>
                          <a:sym typeface="Arial"/>
                        </a:rPr>
                        <a:t>Route</a:t>
                      </a:r>
                      <a:endParaRPr lang="en-US" sz="18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i="0" u="none" strike="noStrike" cap="none" baseline="0" dirty="0" smtClean="0">
                          <a:solidFill>
                            <a:schemeClr val="dk1"/>
                          </a:solidFill>
                          <a:latin typeface="+mn-lt"/>
                          <a:ea typeface="Arial"/>
                          <a:cs typeface="Arial"/>
                          <a:sym typeface="Arial"/>
                        </a:rPr>
                        <a:t>Total Hours</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69782865"/>
                  </a:ext>
                </a:extLst>
              </a:tr>
              <a:tr h="401053">
                <a:tc>
                  <a:txBody>
                    <a:bodyPr/>
                    <a:lstStyle/>
                    <a:p>
                      <a:pPr algn="l"/>
                      <a:r>
                        <a:rPr lang="en-US" sz="1800" b="0" i="0" u="none" strike="noStrike" cap="none" baseline="0" dirty="0" smtClean="0">
                          <a:solidFill>
                            <a:schemeClr val="dk1"/>
                          </a:solidFill>
                          <a:latin typeface="+mn-lt"/>
                          <a:ea typeface="Arial"/>
                          <a:cs typeface="Arial"/>
                          <a:sym typeface="Arial"/>
                        </a:rPr>
                        <a:t>Salt Lake City (node 2)</a:t>
                      </a:r>
                      <a:endParaRPr lang="en-US" sz="18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u="none" strike="noStrike" cap="none" baseline="0" dirty="0" smtClean="0">
                          <a:solidFill>
                            <a:schemeClr val="dk1"/>
                          </a:solidFill>
                          <a:latin typeface="+mn-lt"/>
                          <a:ea typeface="Arial"/>
                          <a:cs typeface="Arial"/>
                          <a:sym typeface="Arial"/>
                        </a:rPr>
                        <a:t>1–2</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u="none" strike="noStrike" cap="none" baseline="0" dirty="0" smtClean="0">
                          <a:solidFill>
                            <a:schemeClr val="dk1"/>
                          </a:solidFill>
                          <a:latin typeface="+mn-lt"/>
                          <a:ea typeface="Arial"/>
                          <a:cs typeface="Arial"/>
                          <a:sym typeface="Arial"/>
                        </a:rPr>
                        <a:t>16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257033460"/>
                  </a:ext>
                </a:extLst>
              </a:tr>
              <a:tr h="400117">
                <a:tc>
                  <a:txBody>
                    <a:bodyPr/>
                    <a:lstStyle/>
                    <a:p>
                      <a:pPr algn="l"/>
                      <a:r>
                        <a:rPr lang="en-US" sz="1800" b="0" i="0" u="none" strike="noStrike" cap="none" baseline="0" dirty="0" smtClean="0">
                          <a:solidFill>
                            <a:schemeClr val="dk1"/>
                          </a:solidFill>
                          <a:latin typeface="+mn-lt"/>
                          <a:ea typeface="Arial"/>
                          <a:cs typeface="Arial"/>
                          <a:sym typeface="Arial"/>
                        </a:rPr>
                        <a:t>Phoenix (node 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u="none" strike="noStrike" cap="none" baseline="0" dirty="0" smtClean="0">
                          <a:solidFill>
                            <a:schemeClr val="dk1"/>
                          </a:solidFill>
                          <a:latin typeface="+mn-lt"/>
                          <a:ea typeface="Arial"/>
                          <a:cs typeface="Arial"/>
                          <a:sym typeface="Arial"/>
                        </a:rPr>
                        <a:t>1–3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u="none" strike="noStrike" cap="none" baseline="0" dirty="0" smtClean="0">
                          <a:solidFill>
                            <a:schemeClr val="dk1"/>
                          </a:solidFill>
                          <a:latin typeface="+mn-lt"/>
                          <a:ea typeface="Arial"/>
                          <a:cs typeface="Arial"/>
                          <a:sym typeface="Arial"/>
                        </a:rPr>
                        <a:t>  9</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978148379"/>
                  </a:ext>
                </a:extLst>
              </a:tr>
              <a:tr h="400117">
                <a:tc>
                  <a:txBody>
                    <a:bodyPr/>
                    <a:lstStyle/>
                    <a:p>
                      <a:pPr algn="l"/>
                      <a:r>
                        <a:rPr lang="en-US" sz="1800" b="0" i="0" u="none" strike="noStrike" cap="none" baseline="0" dirty="0" smtClean="0">
                          <a:solidFill>
                            <a:schemeClr val="dk1"/>
                          </a:solidFill>
                          <a:latin typeface="+mn-lt"/>
                          <a:ea typeface="Arial"/>
                          <a:cs typeface="Arial"/>
                          <a:sym typeface="Arial"/>
                        </a:rPr>
                        <a:t>Denver (node 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u="none" strike="noStrike" cap="none" baseline="0" dirty="0" smtClean="0">
                          <a:solidFill>
                            <a:schemeClr val="dk1"/>
                          </a:solidFill>
                          <a:latin typeface="+mn-lt"/>
                          <a:ea typeface="Arial"/>
                          <a:cs typeface="Arial"/>
                          <a:sym typeface="Arial"/>
                        </a:rPr>
                        <a:t>1–3–4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u="none" strike="noStrike" cap="none" baseline="0" dirty="0" smtClean="0">
                          <a:solidFill>
                            <a:schemeClr val="dk1"/>
                          </a:solidFill>
                          <a:latin typeface="+mn-lt"/>
                          <a:ea typeface="Arial"/>
                          <a:cs typeface="Arial"/>
                          <a:sym typeface="Arial"/>
                        </a:rPr>
                        <a:t>24</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30209405"/>
                  </a:ext>
                </a:extLst>
              </a:tr>
              <a:tr h="402924">
                <a:tc>
                  <a:txBody>
                    <a:bodyPr/>
                    <a:lstStyle/>
                    <a:p>
                      <a:pPr algn="l"/>
                      <a:r>
                        <a:rPr lang="en-US" sz="1800" b="0" i="0" u="none" strike="noStrike" cap="none" baseline="0" dirty="0" smtClean="0">
                          <a:solidFill>
                            <a:schemeClr val="dk1"/>
                          </a:solidFill>
                          <a:latin typeface="+mn-lt"/>
                          <a:ea typeface="Arial"/>
                          <a:cs typeface="Arial"/>
                          <a:sym typeface="Arial"/>
                        </a:rPr>
                        <a:t>Des Moines (node 5)</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u="none" strike="noStrike" cap="none" baseline="0" dirty="0" smtClean="0">
                          <a:solidFill>
                            <a:schemeClr val="dk1"/>
                          </a:solidFill>
                          <a:latin typeface="+mn-lt"/>
                          <a:ea typeface="Arial"/>
                          <a:cs typeface="Arial"/>
                          <a:sym typeface="Arial"/>
                        </a:rPr>
                        <a:t>1–3–4–5</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u="none" strike="noStrike" cap="none" baseline="0" dirty="0" smtClean="0">
                          <a:solidFill>
                            <a:schemeClr val="dk1"/>
                          </a:solidFill>
                          <a:latin typeface="+mn-lt"/>
                          <a:ea typeface="Arial"/>
                          <a:cs typeface="Arial"/>
                          <a:sym typeface="Arial"/>
                        </a:rPr>
                        <a:t>38</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807541431"/>
                  </a:ext>
                </a:extLst>
              </a:tr>
              <a:tr h="400117">
                <a:tc>
                  <a:txBody>
                    <a:bodyPr/>
                    <a:lstStyle/>
                    <a:p>
                      <a:pPr algn="l"/>
                      <a:r>
                        <a:rPr lang="en-US" sz="1800" b="0" i="0" u="none" strike="noStrike" cap="none" baseline="0" dirty="0" smtClean="0">
                          <a:solidFill>
                            <a:schemeClr val="dk1"/>
                          </a:solidFill>
                          <a:latin typeface="+mn-lt"/>
                          <a:ea typeface="Arial"/>
                          <a:cs typeface="Arial"/>
                          <a:sym typeface="Arial"/>
                        </a:rPr>
                        <a:t>Dallas (node 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u="none" strike="noStrike" cap="none" baseline="0" dirty="0" smtClean="0">
                          <a:solidFill>
                            <a:schemeClr val="dk1"/>
                          </a:solidFill>
                          <a:latin typeface="+mn-lt"/>
                          <a:ea typeface="Arial"/>
                          <a:cs typeface="Arial"/>
                          <a:sym typeface="Arial"/>
                        </a:rPr>
                        <a:t>1–3–6</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u="none" strike="noStrike" cap="none" baseline="0" dirty="0" smtClean="0">
                          <a:solidFill>
                            <a:schemeClr val="dk1"/>
                          </a:solidFill>
                          <a:latin typeface="+mn-lt"/>
                          <a:ea typeface="Arial"/>
                          <a:cs typeface="Arial"/>
                          <a:sym typeface="Arial"/>
                        </a:rPr>
                        <a:t>31</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2199408620"/>
                  </a:ext>
                </a:extLst>
              </a:tr>
              <a:tr h="400117">
                <a:tc>
                  <a:txBody>
                    <a:bodyPr/>
                    <a:lstStyle/>
                    <a:p>
                      <a:pPr algn="l"/>
                      <a:r>
                        <a:rPr lang="en-US" sz="1800" b="0" i="0" u="none" strike="noStrike" cap="none" baseline="0" dirty="0" smtClean="0">
                          <a:solidFill>
                            <a:schemeClr val="dk1"/>
                          </a:solidFill>
                          <a:latin typeface="+mn-lt"/>
                          <a:ea typeface="Arial"/>
                          <a:cs typeface="Arial"/>
                          <a:sym typeface="Arial"/>
                        </a:rPr>
                        <a:t>St. Louis (node 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i="0" u="none" strike="noStrike" cap="none" baseline="0" dirty="0" smtClean="0">
                          <a:solidFill>
                            <a:schemeClr val="dk1"/>
                          </a:solidFill>
                          <a:latin typeface="+mn-lt"/>
                          <a:ea typeface="Arial"/>
                          <a:cs typeface="Arial"/>
                          <a:sym typeface="Arial"/>
                        </a:rPr>
                        <a:t>1–3–4–7</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0" i="0" u="none" strike="noStrike" cap="none" baseline="0" dirty="0" smtClean="0">
                          <a:solidFill>
                            <a:schemeClr val="dk1"/>
                          </a:solidFill>
                          <a:latin typeface="+mn-lt"/>
                          <a:ea typeface="Arial"/>
                          <a:cs typeface="Arial"/>
                          <a:sym typeface="Arial"/>
                        </a:rPr>
                        <a:t>43</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223626338"/>
                  </a:ext>
                </a:extLst>
              </a:tr>
            </a:tbl>
          </a:graphicData>
        </a:graphic>
      </p:graphicFrame>
    </p:spTree>
    <p:extLst>
      <p:ext uri="{BB962C8B-B14F-4D97-AF65-F5344CB8AC3E}">
        <p14:creationId xmlns="" xmlns:p14="http://schemas.microsoft.com/office/powerpoint/2010/main" val="177902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Solution </a:t>
            </a:r>
            <a:r>
              <a:rPr lang="en-US" altLang="en-US" dirty="0"/>
              <a:t>Method </a:t>
            </a:r>
            <a:r>
              <a:rPr lang="en-US" altLang="en-US" dirty="0" smtClean="0"/>
              <a:t>Summary 1</a:t>
            </a:r>
            <a:endParaRPr lang="en-US" dirty="0"/>
          </a:p>
        </p:txBody>
      </p:sp>
      <p:sp>
        <p:nvSpPr>
          <p:cNvPr id="3" name="Text Placeholder 2"/>
          <p:cNvSpPr>
            <a:spLocks noGrp="1"/>
          </p:cNvSpPr>
          <p:nvPr>
            <p:ph type="body" idx="1"/>
          </p:nvPr>
        </p:nvSpPr>
        <p:spPr/>
        <p:txBody>
          <a:bodyPr/>
          <a:lstStyle/>
          <a:p>
            <a:pPr marL="432000" indent="-432000">
              <a:buClr>
                <a:schemeClr val="tx2"/>
              </a:buClr>
              <a:buFont typeface="+mj-lt"/>
              <a:buAutoNum type="arabicPeriod"/>
            </a:pPr>
            <a:r>
              <a:rPr lang="en-US" altLang="en-US" sz="2400" dirty="0">
                <a:solidFill>
                  <a:schemeClr val="tx1"/>
                </a:solidFill>
                <a:latin typeface="+mn-lt"/>
              </a:rPr>
              <a:t>Select the node with the shortest direct route from the origin.</a:t>
            </a:r>
          </a:p>
          <a:p>
            <a:pPr marL="432000" indent="-432000">
              <a:buClr>
                <a:schemeClr val="tx2"/>
              </a:buClr>
              <a:buFont typeface="+mj-lt"/>
              <a:buAutoNum type="arabicPeriod"/>
            </a:pPr>
            <a:r>
              <a:rPr lang="en-US" altLang="en-US" sz="2400" dirty="0">
                <a:solidFill>
                  <a:schemeClr val="tx1"/>
                </a:solidFill>
                <a:latin typeface="+mn-lt"/>
              </a:rPr>
              <a:t>Establish a </a:t>
            </a:r>
            <a:r>
              <a:rPr lang="en-US" altLang="en-US" sz="2400" b="1" dirty="0">
                <a:solidFill>
                  <a:schemeClr val="tx1"/>
                </a:solidFill>
                <a:latin typeface="+mn-lt"/>
              </a:rPr>
              <a:t>permanent set </a:t>
            </a:r>
            <a:r>
              <a:rPr lang="en-US" altLang="en-US" sz="2400" dirty="0">
                <a:solidFill>
                  <a:schemeClr val="tx1"/>
                </a:solidFill>
                <a:latin typeface="+mn-lt"/>
              </a:rPr>
              <a:t>with the origin node and the node that was selected in step 1.</a:t>
            </a:r>
          </a:p>
          <a:p>
            <a:pPr marL="432000" indent="-432000">
              <a:buClr>
                <a:schemeClr val="tx2"/>
              </a:buClr>
              <a:buFont typeface="+mj-lt"/>
              <a:buAutoNum type="arabicPeriod"/>
            </a:pPr>
            <a:r>
              <a:rPr lang="en-US" altLang="en-US" sz="2400" dirty="0">
                <a:solidFill>
                  <a:schemeClr val="tx1"/>
                </a:solidFill>
                <a:latin typeface="+mn-lt"/>
              </a:rPr>
              <a:t>Determine all nodes directly connected to the permanent set nodes.</a:t>
            </a:r>
          </a:p>
          <a:p>
            <a:pPr marL="432000" indent="-432000">
              <a:buClr>
                <a:schemeClr val="tx2"/>
              </a:buClr>
              <a:buFont typeface="+mj-lt"/>
              <a:buAutoNum type="arabicPeriod"/>
            </a:pPr>
            <a:r>
              <a:rPr lang="en-US" altLang="en-US" sz="2400" dirty="0">
                <a:solidFill>
                  <a:schemeClr val="tx1"/>
                </a:solidFill>
                <a:latin typeface="+mn-lt"/>
              </a:rPr>
              <a:t>Select the node with the shortest route from the group of nodes directly connected to the permanent set </a:t>
            </a:r>
            <a:r>
              <a:rPr lang="en-US" altLang="en-US" sz="2400" dirty="0" smtClean="0">
                <a:solidFill>
                  <a:schemeClr val="tx1"/>
                </a:solidFill>
                <a:latin typeface="+mn-lt"/>
              </a:rPr>
              <a:t>nodes.</a:t>
            </a:r>
          </a:p>
          <a:p>
            <a:pPr marL="432000" indent="-432000">
              <a:buClr>
                <a:schemeClr val="tx2"/>
              </a:buClr>
              <a:buFont typeface="+mj-lt"/>
              <a:buAutoNum type="arabicPeriod"/>
            </a:pPr>
            <a:r>
              <a:rPr lang="en-US" altLang="en-US" sz="2400" dirty="0" smtClean="0">
                <a:solidFill>
                  <a:schemeClr val="tx1"/>
                </a:solidFill>
                <a:latin typeface="+mn-lt"/>
              </a:rPr>
              <a:t>Repeat </a:t>
            </a:r>
            <a:r>
              <a:rPr lang="en-US" altLang="en-US" sz="2400" dirty="0">
                <a:solidFill>
                  <a:schemeClr val="tx1"/>
                </a:solidFill>
                <a:latin typeface="+mn-lt"/>
              </a:rPr>
              <a:t>steps 3 &amp; 4 until all nodes have joined the permanent set</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 xmlns:p14="http://schemas.microsoft.com/office/powerpoint/2010/main" val="2859017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7855528" cy="1097279"/>
          </a:xfrm>
        </p:spPr>
        <p:txBody>
          <a:bodyPr/>
          <a:lstStyle/>
          <a:p>
            <a:r>
              <a:rPr lang="en-US" altLang="en-US" dirty="0" smtClean="0"/>
              <a:t>Computer Solution with Q</a:t>
            </a:r>
            <a:r>
              <a:rPr lang="en-US" altLang="en-US" sz="100" dirty="0" smtClean="0"/>
              <a:t> </a:t>
            </a:r>
            <a:r>
              <a:rPr lang="en-US" altLang="en-US" dirty="0" smtClean="0"/>
              <a:t>M </a:t>
            </a:r>
            <a:r>
              <a:rPr lang="en-US" altLang="en-US" dirty="0"/>
              <a:t>for </a:t>
            </a:r>
            <a:r>
              <a:rPr lang="en-US" altLang="en-US" dirty="0" smtClean="0"/>
              <a:t>Windows 1 </a:t>
            </a:r>
            <a:r>
              <a:rPr lang="en-US" altLang="en-US" sz="2000" b="0" dirty="0" smtClean="0"/>
              <a:t>(1 </a:t>
            </a:r>
            <a:r>
              <a:rPr lang="en-US" altLang="en-US" sz="2000" b="0" dirty="0"/>
              <a:t>of 2</a:t>
            </a:r>
            <a:r>
              <a:rPr lang="en-US" altLang="en-US" sz="2000" b="0" dirty="0" smtClean="0"/>
              <a:t>)</a:t>
            </a:r>
            <a:endParaRPr lang="en-US" sz="2000" b="0" dirty="0"/>
          </a:p>
        </p:txBody>
      </p:sp>
      <p:sp>
        <p:nvSpPr>
          <p:cNvPr id="3" name="Text Placeholder 2"/>
          <p:cNvSpPr>
            <a:spLocks noGrp="1"/>
          </p:cNvSpPr>
          <p:nvPr>
            <p:ph type="body" idx="1"/>
          </p:nvPr>
        </p:nvSpPr>
        <p:spPr>
          <a:xfrm>
            <a:off x="457200" y="1600200"/>
            <a:ext cx="1908629" cy="452887"/>
          </a:xfrm>
        </p:spPr>
        <p:txBody>
          <a:bodyPr/>
          <a:lstStyle/>
          <a:p>
            <a:pPr marL="0" indent="0">
              <a:buNone/>
            </a:pPr>
            <a:r>
              <a:rPr lang="en-US" sz="2400" b="1" dirty="0">
                <a:latin typeface="+mn-lt"/>
                <a:cs typeface="Times New Roman" pitchFamily="18" charset="0"/>
              </a:rPr>
              <a:t>Exhibit </a:t>
            </a:r>
            <a:r>
              <a:rPr lang="en-US" sz="2400" b="1" dirty="0" smtClean="0">
                <a:latin typeface="+mn-lt"/>
                <a:cs typeface="Times New Roman" pitchFamily="18" charset="0"/>
              </a:rPr>
              <a:t>7.1</a:t>
            </a:r>
            <a:endParaRPr lang="en-US" sz="2400" dirty="0">
              <a:latin typeface="+mn-lt"/>
            </a:endParaRPr>
          </a:p>
        </p:txBody>
      </p:sp>
      <p:pic>
        <p:nvPicPr>
          <p:cNvPr id="4" name="Picture 3" descr="A Q M for Windows screen displays a data table for Stagecoach Shopping Company solution. The table has rows for 3 route segments, and columns for start node, end node, distance, and cumulative distance. The total distance, 43, is stated in the first cell of the table. The table is reproduced as follows: The table has 3 rows and 5 columns. The columns have the following headings from left to right. Total distance = 43, Start node, End node, Distance, Cumulative distance. The row entries are as follows. Row 1. Los Angeles to Phoenix, 1, 3, 9, 9. Row 2. Phoenix to Denver, 3, 4, 15, 24. Row 3. Denver to Saint Louis, 4, 7, 19, 43.">
            <a:extLst>
              <a:ext uri="{FF2B5EF4-FFF2-40B4-BE49-F238E27FC236}">
                <a16:creationId xmlns="" xmlns:a16="http://schemas.microsoft.com/office/drawing/2014/main" id="{82EBBFA2-6B10-405C-8392-E87A7D90427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5135" y="2590800"/>
            <a:ext cx="7807332" cy="2331720"/>
          </a:xfrm>
          <a:prstGeom prst="rect">
            <a:avLst/>
          </a:prstGeom>
        </p:spPr>
      </p:pic>
    </p:spTree>
    <p:extLst>
      <p:ext uri="{BB962C8B-B14F-4D97-AF65-F5344CB8AC3E}">
        <p14:creationId xmlns="" xmlns:p14="http://schemas.microsoft.com/office/powerpoint/2010/main" val="310412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Objectives</a:t>
            </a:r>
            <a:endParaRPr lang="en-IN" dirty="0"/>
          </a:p>
        </p:txBody>
      </p:sp>
      <p:sp>
        <p:nvSpPr>
          <p:cNvPr id="3" name="Text Placeholder 2"/>
          <p:cNvSpPr>
            <a:spLocks noGrp="1"/>
          </p:cNvSpPr>
          <p:nvPr>
            <p:ph idx="1"/>
          </p:nvPr>
        </p:nvSpPr>
        <p:spPr/>
        <p:txBody>
          <a:bodyPr/>
          <a:lstStyle/>
          <a:p>
            <a:pPr marL="0" indent="0">
              <a:buClr>
                <a:schemeClr val="tx2"/>
              </a:buClr>
              <a:buNone/>
            </a:pPr>
            <a:r>
              <a:rPr lang="en-US" altLang="en-US" sz="2400" b="1" dirty="0" smtClean="0">
                <a:solidFill>
                  <a:schemeClr val="tx2"/>
                </a:solidFill>
                <a:latin typeface="+mn-lt"/>
              </a:rPr>
              <a:t>7.1</a:t>
            </a:r>
            <a:r>
              <a:rPr lang="en-US" altLang="en-US" sz="2400" dirty="0" smtClean="0">
                <a:latin typeface="+mn-lt"/>
              </a:rPr>
              <a:t> Network Components</a:t>
            </a:r>
          </a:p>
          <a:p>
            <a:pPr marL="0" indent="0">
              <a:buClr>
                <a:schemeClr val="tx2"/>
              </a:buClr>
              <a:buNone/>
            </a:pPr>
            <a:r>
              <a:rPr lang="en-US" altLang="en-US" sz="2400" b="1" dirty="0" smtClean="0">
                <a:solidFill>
                  <a:schemeClr val="tx2"/>
                </a:solidFill>
                <a:latin typeface="+mn-lt"/>
              </a:rPr>
              <a:t>7.2</a:t>
            </a:r>
            <a:r>
              <a:rPr lang="en-US" altLang="en-US" sz="2400" dirty="0" smtClean="0">
                <a:latin typeface="+mn-lt"/>
              </a:rPr>
              <a:t> The </a:t>
            </a:r>
            <a:r>
              <a:rPr lang="en-US" altLang="en-US" sz="2400" dirty="0">
                <a:latin typeface="+mn-lt"/>
              </a:rPr>
              <a:t>Shortest Route </a:t>
            </a:r>
            <a:r>
              <a:rPr lang="en-US" altLang="en-US" sz="2400" dirty="0" smtClean="0">
                <a:latin typeface="+mn-lt"/>
              </a:rPr>
              <a:t>Problem</a:t>
            </a:r>
          </a:p>
          <a:p>
            <a:pPr marL="0" indent="0">
              <a:buClr>
                <a:schemeClr val="tx2"/>
              </a:buClr>
              <a:buNone/>
            </a:pPr>
            <a:r>
              <a:rPr lang="en-US" altLang="en-US" sz="2400" b="1" dirty="0" smtClean="0">
                <a:solidFill>
                  <a:schemeClr val="tx2"/>
                </a:solidFill>
                <a:latin typeface="+mn-lt"/>
              </a:rPr>
              <a:t>7.3</a:t>
            </a:r>
            <a:r>
              <a:rPr lang="en-US" altLang="en-US" sz="2400" dirty="0" smtClean="0">
                <a:latin typeface="+mn-lt"/>
              </a:rPr>
              <a:t> The </a:t>
            </a:r>
            <a:r>
              <a:rPr lang="en-US" altLang="en-US" sz="2400" dirty="0">
                <a:latin typeface="+mn-lt"/>
              </a:rPr>
              <a:t>Minimal Spanning Tree </a:t>
            </a:r>
            <a:r>
              <a:rPr lang="en-US" altLang="en-US" sz="2400" dirty="0" smtClean="0">
                <a:latin typeface="+mn-lt"/>
              </a:rPr>
              <a:t>Problem</a:t>
            </a:r>
          </a:p>
          <a:p>
            <a:pPr marL="0" indent="0">
              <a:buClr>
                <a:schemeClr val="tx2"/>
              </a:buClr>
              <a:buNone/>
            </a:pPr>
            <a:r>
              <a:rPr lang="en-US" altLang="en-US" sz="2400" b="1" dirty="0" smtClean="0">
                <a:solidFill>
                  <a:schemeClr val="tx2"/>
                </a:solidFill>
                <a:latin typeface="+mn-lt"/>
              </a:rPr>
              <a:t>7.4</a:t>
            </a:r>
            <a:r>
              <a:rPr lang="en-US" altLang="en-US" sz="2400" dirty="0" smtClean="0">
                <a:latin typeface="+mn-lt"/>
              </a:rPr>
              <a:t> The </a:t>
            </a:r>
            <a:r>
              <a:rPr lang="en-US" altLang="en-US" sz="2400" dirty="0">
                <a:latin typeface="+mn-lt"/>
              </a:rPr>
              <a:t>Maximal Flow Problem</a:t>
            </a:r>
          </a:p>
        </p:txBody>
      </p:sp>
    </p:spTree>
    <p:extLst>
      <p:ext uri="{BB962C8B-B14F-4D97-AF65-F5344CB8AC3E}">
        <p14:creationId xmlns="" xmlns:p14="http://schemas.microsoft.com/office/powerpoint/2010/main" val="67647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7910946" cy="1097279"/>
          </a:xfrm>
        </p:spPr>
        <p:txBody>
          <a:bodyPr/>
          <a:lstStyle/>
          <a:p>
            <a:r>
              <a:rPr lang="en-US" altLang="en-US" dirty="0"/>
              <a:t>Computer Solution with Q</a:t>
            </a:r>
            <a:r>
              <a:rPr lang="en-US" altLang="en-US" sz="100" dirty="0"/>
              <a:t> </a:t>
            </a:r>
            <a:r>
              <a:rPr lang="en-US" altLang="en-US" dirty="0"/>
              <a:t>M for </a:t>
            </a:r>
            <a:r>
              <a:rPr lang="en-US" altLang="en-US" dirty="0" smtClean="0"/>
              <a:t>Windows 1 </a:t>
            </a:r>
            <a:r>
              <a:rPr lang="en-US" altLang="en-US" sz="2000" b="0" dirty="0" smtClean="0"/>
              <a:t>(2 </a:t>
            </a:r>
            <a:r>
              <a:rPr lang="en-US" altLang="en-US" sz="2000" b="0" dirty="0"/>
              <a:t>of 2)</a:t>
            </a:r>
            <a:endParaRPr lang="en-US" dirty="0"/>
          </a:p>
        </p:txBody>
      </p:sp>
      <p:sp>
        <p:nvSpPr>
          <p:cNvPr id="3" name="Text Placeholder 2"/>
          <p:cNvSpPr>
            <a:spLocks noGrp="1"/>
          </p:cNvSpPr>
          <p:nvPr>
            <p:ph type="body" idx="1"/>
          </p:nvPr>
        </p:nvSpPr>
        <p:spPr>
          <a:xfrm>
            <a:off x="457201" y="1600200"/>
            <a:ext cx="1995714" cy="504645"/>
          </a:xfrm>
        </p:spPr>
        <p:txBody>
          <a:bodyPr/>
          <a:lstStyle/>
          <a:p>
            <a:pPr marL="0" indent="0">
              <a:buNone/>
            </a:pPr>
            <a:r>
              <a:rPr lang="en-US" sz="2400" b="1" dirty="0">
                <a:latin typeface="+mn-lt"/>
                <a:cs typeface="Times New Roman" pitchFamily="18" charset="0"/>
              </a:rPr>
              <a:t>Exhibit </a:t>
            </a:r>
            <a:r>
              <a:rPr lang="en-US" sz="2400" b="1" dirty="0" smtClean="0">
                <a:latin typeface="+mn-lt"/>
                <a:cs typeface="Times New Roman" pitchFamily="18" charset="0"/>
              </a:rPr>
              <a:t>7.2</a:t>
            </a:r>
            <a:endParaRPr lang="en-US" sz="2400" dirty="0">
              <a:latin typeface="+mn-lt"/>
            </a:endParaRPr>
          </a:p>
        </p:txBody>
      </p:sp>
      <p:pic>
        <p:nvPicPr>
          <p:cNvPr id="4" name="Picture 3" descr="A Q M for Windows screen displays a data table for Stagecoach Shopping Company solution. Above the table, network type undirected, origin 1, and destination 5 are selected. The table is the same as in the previous exhibit, with the last row replaced with data for Denver to Des Moines."/>
          <p:cNvPicPr>
            <a:picLocks noChangeAspect="1"/>
          </p:cNvPicPr>
          <p:nvPr/>
        </p:nvPicPr>
        <p:blipFill rotWithShape="1">
          <a:blip r:embed="rId2"/>
          <a:srcRect b="1019"/>
          <a:stretch/>
        </p:blipFill>
        <p:spPr>
          <a:xfrm>
            <a:off x="891540" y="2268752"/>
            <a:ext cx="7737049" cy="4010128"/>
          </a:xfrm>
          <a:prstGeom prst="rect">
            <a:avLst/>
          </a:prstGeom>
        </p:spPr>
      </p:pic>
    </p:spTree>
    <p:extLst>
      <p:ext uri="{BB962C8B-B14F-4D97-AF65-F5344CB8AC3E}">
        <p14:creationId xmlns="" xmlns:p14="http://schemas.microsoft.com/office/powerpoint/2010/main" val="4051560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1 </a:t>
            </a:r>
            <a:r>
              <a:rPr lang="en-US" altLang="en-US" sz="2000" b="0" dirty="0" smtClean="0"/>
              <a:t>(1 </a:t>
            </a:r>
            <a:r>
              <a:rPr lang="en-US" altLang="en-US" sz="2000" b="0" dirty="0"/>
              <a:t>of 4)</a:t>
            </a:r>
            <a:endParaRPr lang="en-US" sz="2000" b="0" dirty="0"/>
          </a:p>
        </p:txBody>
      </p:sp>
      <p:sp>
        <p:nvSpPr>
          <p:cNvPr id="4" name="Text Placeholder 3"/>
          <p:cNvSpPr>
            <a:spLocks noGrp="1"/>
          </p:cNvSpPr>
          <p:nvPr>
            <p:ph type="body" idx="1"/>
          </p:nvPr>
        </p:nvSpPr>
        <p:spPr>
          <a:xfrm>
            <a:off x="457200" y="1600200"/>
            <a:ext cx="8229600" cy="495299"/>
          </a:xfrm>
        </p:spPr>
        <p:txBody>
          <a:bodyPr/>
          <a:lstStyle/>
          <a:p>
            <a:pPr marL="0" indent="0" eaLnBrk="0" hangingPunct="0">
              <a:buNone/>
              <a:tabLst>
                <a:tab pos="1320800" algn="l"/>
              </a:tabLst>
            </a:pPr>
            <a:r>
              <a:rPr lang="en-US" altLang="en-US" sz="2400" dirty="0">
                <a:latin typeface="+mn-lt"/>
              </a:rPr>
              <a:t>Formulation as a </a:t>
            </a:r>
            <a:r>
              <a:rPr lang="en-US" altLang="en-US" sz="2400" dirty="0" smtClean="0">
                <a:latin typeface="+mn-lt"/>
              </a:rPr>
              <a:t>0–1 </a:t>
            </a:r>
            <a:r>
              <a:rPr lang="en-US" altLang="en-US" sz="2400" dirty="0">
                <a:latin typeface="+mn-lt"/>
              </a:rPr>
              <a:t>integer linear programming </a:t>
            </a:r>
            <a:r>
              <a:rPr lang="en-US" altLang="en-US" sz="2400" dirty="0" smtClean="0">
                <a:latin typeface="+mn-lt"/>
              </a:rPr>
              <a:t>problem.</a:t>
            </a:r>
            <a:endParaRPr lang="en-US" altLang="en-US" sz="2000" dirty="0">
              <a:latin typeface="+mn-lt"/>
            </a:endParaRPr>
          </a:p>
        </p:txBody>
      </p:sp>
      <p:graphicFrame>
        <p:nvGraphicFramePr>
          <p:cNvPr id="7" name="Object 6" descr="x sub i j = 0"/>
          <p:cNvGraphicFramePr>
            <a:graphicFrameLocks noChangeAspect="1"/>
          </p:cNvGraphicFramePr>
          <p:nvPr>
            <p:extLst>
              <p:ext uri="{D42A27DB-BD31-4B8C-83A1-F6EECF244321}">
                <p14:modId xmlns="" xmlns:p14="http://schemas.microsoft.com/office/powerpoint/2010/main" val="4151486293"/>
              </p:ext>
            </p:extLst>
          </p:nvPr>
        </p:nvGraphicFramePr>
        <p:xfrm>
          <a:off x="466725" y="2068513"/>
          <a:ext cx="787400" cy="427037"/>
        </p:xfrm>
        <a:graphic>
          <a:graphicData uri="http://schemas.openxmlformats.org/presentationml/2006/ole">
            <p:oleObj spid="_x0000_s1672" name="Equation" r:id="rId3" imgW="444240" imgH="241200" progId="Equation.DSMT4">
              <p:embed/>
            </p:oleObj>
          </a:graphicData>
        </a:graphic>
      </p:graphicFrame>
      <p:sp>
        <p:nvSpPr>
          <p:cNvPr id="6" name="Text Placeholder 5"/>
          <p:cNvSpPr>
            <a:spLocks noGrp="1"/>
          </p:cNvSpPr>
          <p:nvPr>
            <p:ph type="body" idx="2"/>
          </p:nvPr>
        </p:nvSpPr>
        <p:spPr>
          <a:xfrm>
            <a:off x="1205263" y="1987555"/>
            <a:ext cx="7135173" cy="446647"/>
          </a:xfrm>
        </p:spPr>
        <p:txBody>
          <a:bodyPr/>
          <a:lstStyle/>
          <a:p>
            <a:pPr marL="0" indent="0">
              <a:buNone/>
            </a:pPr>
            <a:r>
              <a:rPr lang="en-US" altLang="en-US" sz="2400" dirty="0">
                <a:latin typeface="+mn-lt"/>
              </a:rPr>
              <a:t>if branch </a:t>
            </a:r>
            <a:r>
              <a:rPr lang="en-US" altLang="en-US" sz="2400" i="1" dirty="0" smtClean="0">
                <a:latin typeface="+mn-lt"/>
              </a:rPr>
              <a:t>i</a:t>
            </a:r>
            <a:r>
              <a:rPr lang="en-US" altLang="en-US" sz="2400" dirty="0" smtClean="0">
                <a:latin typeface="+mn-lt"/>
              </a:rPr>
              <a:t>–</a:t>
            </a:r>
            <a:r>
              <a:rPr lang="en-US" altLang="en-US" sz="2400" i="1" dirty="0" smtClean="0">
                <a:latin typeface="+mn-lt"/>
              </a:rPr>
              <a:t>j</a:t>
            </a:r>
            <a:r>
              <a:rPr lang="en-US" altLang="en-US" sz="2400" dirty="0" smtClean="0">
                <a:latin typeface="+mn-lt"/>
              </a:rPr>
              <a:t> </a:t>
            </a:r>
            <a:r>
              <a:rPr lang="en-US" altLang="en-US" sz="2400" dirty="0">
                <a:latin typeface="+mn-lt"/>
              </a:rPr>
              <a:t>is not selected as part of the </a:t>
            </a:r>
            <a:r>
              <a:rPr lang="en-US" altLang="en-US" sz="2400" dirty="0" smtClean="0">
                <a:latin typeface="+mn-lt"/>
              </a:rPr>
              <a:t>shortest</a:t>
            </a:r>
            <a:endParaRPr lang="en-US" sz="2400" dirty="0">
              <a:latin typeface="+mn-lt"/>
            </a:endParaRPr>
          </a:p>
        </p:txBody>
      </p:sp>
      <p:sp>
        <p:nvSpPr>
          <p:cNvPr id="8" name="Content Placeholder 7"/>
          <p:cNvSpPr>
            <a:spLocks noGrp="1"/>
          </p:cNvSpPr>
          <p:nvPr>
            <p:ph sz="quarter" idx="13"/>
          </p:nvPr>
        </p:nvSpPr>
        <p:spPr>
          <a:xfrm>
            <a:off x="455386" y="2338839"/>
            <a:ext cx="3913414" cy="467556"/>
          </a:xfrm>
        </p:spPr>
        <p:txBody>
          <a:bodyPr/>
          <a:lstStyle/>
          <a:p>
            <a:pPr marL="0" indent="0">
              <a:buNone/>
            </a:pPr>
            <a:r>
              <a:rPr lang="en-US" altLang="en-US" sz="2400" dirty="0">
                <a:latin typeface="+mn-lt"/>
              </a:rPr>
              <a:t>route and 1 if it is selected</a:t>
            </a:r>
            <a:r>
              <a:rPr lang="en-US" altLang="en-US" sz="2400" dirty="0" smtClean="0">
                <a:latin typeface="+mn-lt"/>
              </a:rPr>
              <a:t>. </a:t>
            </a:r>
            <a:endParaRPr lang="en-US" sz="2400" dirty="0">
              <a:latin typeface="+mn-lt"/>
            </a:endParaRPr>
          </a:p>
        </p:txBody>
      </p:sp>
      <p:graphicFrame>
        <p:nvGraphicFramePr>
          <p:cNvPr id="10" name="Object 9" descr="Minimize Z = 16 x sub 12 + 9 x sub 13 + 35 x sub 14 + 12 x sub 24 + 25 x sub 55 + 15 x sub 34 + 22 x sub 36 + 14 x sub 45 + 17 x sub 46 + 19 x sub 47 + 8 x sub 57 + 14 x sub 67. Subject to: x sub 12 + x sub 13 + x sub 14 = 1. x sub 12 minus x sub 24 minus x sub 25 = 0. x sub 13 minus x sub 34 minus x sub 36 = 0. x sub 14 + x sub 24 + x sub 34 minus x sub 45 minus x sub 46 minus x sub 47 = 0. x sub 25 + x sub 45 minus x sub 57 = 0. x sub 36 + x sub 46 minus x sub 67 = 0. x sub 47 + x sub 57 + x sub 67 = 1. x sub i j = 0 or 1."/>
          <p:cNvGraphicFramePr>
            <a:graphicFrameLocks noChangeAspect="1"/>
          </p:cNvGraphicFramePr>
          <p:nvPr>
            <p:extLst>
              <p:ext uri="{D42A27DB-BD31-4B8C-83A1-F6EECF244321}">
                <p14:modId xmlns="" xmlns:p14="http://schemas.microsoft.com/office/powerpoint/2010/main" val="2760006465"/>
              </p:ext>
            </p:extLst>
          </p:nvPr>
        </p:nvGraphicFramePr>
        <p:xfrm>
          <a:off x="819564" y="2867742"/>
          <a:ext cx="6511335" cy="3560707"/>
        </p:xfrm>
        <a:graphic>
          <a:graphicData uri="http://schemas.openxmlformats.org/presentationml/2006/ole">
            <p:oleObj spid="_x0000_s1673" name="Equation" r:id="rId4" imgW="3924000" imgH="2145960" progId="Equation.DSMT4">
              <p:embed/>
            </p:oleObj>
          </a:graphicData>
        </a:graphic>
      </p:graphicFrame>
    </p:spTree>
    <p:extLst>
      <p:ext uri="{BB962C8B-B14F-4D97-AF65-F5344CB8AC3E}">
        <p14:creationId xmlns="" xmlns:p14="http://schemas.microsoft.com/office/powerpoint/2010/main" val="1668073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1 </a:t>
            </a:r>
            <a:r>
              <a:rPr lang="en-US" altLang="en-US" sz="2000" b="0" dirty="0" smtClean="0"/>
              <a:t>(2 </a:t>
            </a:r>
            <a:r>
              <a:rPr lang="en-US" altLang="en-US" sz="2000" b="0" dirty="0"/>
              <a:t>of 4)</a:t>
            </a:r>
            <a:endParaRPr lang="en-US" dirty="0"/>
          </a:p>
        </p:txBody>
      </p:sp>
      <p:sp>
        <p:nvSpPr>
          <p:cNvPr id="15" name="Text Placeholder 14"/>
          <p:cNvSpPr>
            <a:spLocks noGrp="1"/>
          </p:cNvSpPr>
          <p:nvPr>
            <p:ph type="body" idx="1"/>
          </p:nvPr>
        </p:nvSpPr>
        <p:spPr>
          <a:xfrm>
            <a:off x="457199" y="1600200"/>
            <a:ext cx="1908629" cy="548221"/>
          </a:xfrm>
        </p:spPr>
        <p:txBody>
          <a:bodyPr/>
          <a:lstStyle/>
          <a:p>
            <a:pPr marL="0" indent="0">
              <a:buNone/>
            </a:pPr>
            <a:r>
              <a:rPr lang="en-US" sz="2400" b="1" dirty="0">
                <a:latin typeface="+mn-lt"/>
              </a:rPr>
              <a:t>Exhibit </a:t>
            </a:r>
            <a:r>
              <a:rPr lang="en-US" sz="2400" b="1" dirty="0" smtClean="0">
                <a:latin typeface="+mn-lt"/>
              </a:rPr>
              <a:t>7.3</a:t>
            </a:r>
            <a:endParaRPr lang="en-US" sz="2400" b="1" dirty="0">
              <a:latin typeface="+mn-lt"/>
            </a:endParaRPr>
          </a:p>
        </p:txBody>
      </p:sp>
      <p:pic>
        <p:nvPicPr>
          <p:cNvPr id="14" name="Picture 13" descr="An Excel sheet of the stagecoach shipping company data. An Excel sheet has data, organized into 2 tables, as summarized as follows: The first table has columns for select branch, node, city, node, city, and distance in columns A through F, respectively. Decision variables are the values in column A, for select branch. The total distance, in hours, is calculated in cell F 18, with the formula = SUM PRODUCT left parenthesis A 6 colon A 17 comma F 6 colon F 17 right parenthesis. Another table lists nodes 1 through 7, in column H and rows 6 through 12, and lists network flows beside them in column I. The formula for the first constraint, the network flow for node 1, in cell I 6, is = A 6 + A 7 + A 8. Or, the sum of the select branch values for Los Angeles. The formula for the constraint for node 2, in cell I 7, is = A 6 minus A 9 minus A 10. Or, the value for branch 1 to 2, minus the value for branch 2 to 4, minus the value for branch 2 to 5."/>
          <p:cNvPicPr>
            <a:picLocks noChangeAspect="1"/>
          </p:cNvPicPr>
          <p:nvPr/>
        </p:nvPicPr>
        <p:blipFill>
          <a:blip r:embed="rId2"/>
          <a:stretch>
            <a:fillRect/>
          </a:stretch>
        </p:blipFill>
        <p:spPr>
          <a:xfrm>
            <a:off x="1452338" y="2357174"/>
            <a:ext cx="6326411" cy="4013530"/>
          </a:xfrm>
          <a:prstGeom prst="rect">
            <a:avLst/>
          </a:prstGeom>
        </p:spPr>
      </p:pic>
    </p:spTree>
    <p:extLst>
      <p:ext uri="{BB962C8B-B14F-4D97-AF65-F5344CB8AC3E}">
        <p14:creationId xmlns="" xmlns:p14="http://schemas.microsoft.com/office/powerpoint/2010/main" val="2544097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1 </a:t>
            </a:r>
            <a:r>
              <a:rPr lang="en-US" altLang="en-US" sz="2000" b="0" dirty="0" smtClean="0"/>
              <a:t>(3 </a:t>
            </a:r>
            <a:r>
              <a:rPr lang="en-US" altLang="en-US" sz="2000" b="0" dirty="0"/>
              <a:t>of 4)</a:t>
            </a:r>
            <a:endParaRPr lang="en-US" dirty="0"/>
          </a:p>
        </p:txBody>
      </p:sp>
      <p:sp>
        <p:nvSpPr>
          <p:cNvPr id="3" name="Text Placeholder 2"/>
          <p:cNvSpPr>
            <a:spLocks noGrp="1"/>
          </p:cNvSpPr>
          <p:nvPr>
            <p:ph type="body" idx="1"/>
          </p:nvPr>
        </p:nvSpPr>
        <p:spPr>
          <a:xfrm>
            <a:off x="457200" y="1600201"/>
            <a:ext cx="1879600" cy="431800"/>
          </a:xfrm>
        </p:spPr>
        <p:txBody>
          <a:bodyPr/>
          <a:lstStyle/>
          <a:p>
            <a:pPr marL="0" indent="0">
              <a:buNone/>
            </a:pPr>
            <a:r>
              <a:rPr lang="en-US" sz="2400" b="1" dirty="0">
                <a:latin typeface="+mn-lt"/>
              </a:rPr>
              <a:t>Exhibit </a:t>
            </a:r>
            <a:r>
              <a:rPr lang="en-US" sz="2400" b="1" dirty="0" smtClean="0">
                <a:latin typeface="+mn-lt"/>
              </a:rPr>
              <a:t>7.4</a:t>
            </a:r>
            <a:endParaRPr lang="en-US" sz="2400" b="1" dirty="0">
              <a:latin typeface="+mn-lt"/>
            </a:endParaRPr>
          </a:p>
        </p:txBody>
      </p:sp>
      <p:pic>
        <p:nvPicPr>
          <p:cNvPr id="5" name="Picture 4" descr="A solver parameters screen is filled in with data as follows: Set objective, F 18. To, Min. By changing variable cells, A 6 through A 17. Subject to the constraints, with 4 listed, provided after this list. Make unconstrained variable non-negative selected. Select a solving method, simplex L P. The 4 constraints listed are as follows: A 6 through A 17 = integer. I 12 = 1. I 6 = 1. I 7 through I 11 = 0. The second and third constraints represent one truck leaves node 1, and one truck ends at node 7. The last constraint represents flow constraints."/>
          <p:cNvPicPr>
            <a:picLocks noChangeAspect="1"/>
          </p:cNvPicPr>
          <p:nvPr/>
        </p:nvPicPr>
        <p:blipFill>
          <a:blip r:embed="rId2"/>
          <a:stretch>
            <a:fillRect/>
          </a:stretch>
        </p:blipFill>
        <p:spPr>
          <a:xfrm>
            <a:off x="1214058" y="2411846"/>
            <a:ext cx="6118478" cy="3967408"/>
          </a:xfrm>
          <a:prstGeom prst="rect">
            <a:avLst/>
          </a:prstGeom>
        </p:spPr>
      </p:pic>
    </p:spTree>
    <p:extLst>
      <p:ext uri="{BB962C8B-B14F-4D97-AF65-F5344CB8AC3E}">
        <p14:creationId xmlns="" xmlns:p14="http://schemas.microsoft.com/office/powerpoint/2010/main" val="2320741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1 </a:t>
            </a:r>
            <a:r>
              <a:rPr lang="en-US" altLang="en-US" sz="2000" b="0" dirty="0" smtClean="0"/>
              <a:t>(4 </a:t>
            </a:r>
            <a:r>
              <a:rPr lang="en-US" altLang="en-US" sz="2000" b="0" dirty="0"/>
              <a:t>of 4)</a:t>
            </a:r>
            <a:endParaRPr lang="en-US" dirty="0"/>
          </a:p>
        </p:txBody>
      </p:sp>
      <p:sp>
        <p:nvSpPr>
          <p:cNvPr id="3" name="Text Placeholder 2"/>
          <p:cNvSpPr>
            <a:spLocks noGrp="1"/>
          </p:cNvSpPr>
          <p:nvPr>
            <p:ph type="body" idx="1"/>
          </p:nvPr>
        </p:nvSpPr>
        <p:spPr>
          <a:xfrm>
            <a:off x="457199" y="1600200"/>
            <a:ext cx="2053771" cy="402771"/>
          </a:xfrm>
        </p:spPr>
        <p:txBody>
          <a:bodyPr/>
          <a:lstStyle/>
          <a:p>
            <a:pPr marL="0" indent="0">
              <a:buNone/>
            </a:pPr>
            <a:r>
              <a:rPr lang="en-US" sz="2400" b="1" dirty="0">
                <a:latin typeface="+mn-lt"/>
              </a:rPr>
              <a:t>Exhibit </a:t>
            </a:r>
            <a:r>
              <a:rPr lang="en-US" sz="2400" b="1" dirty="0" smtClean="0">
                <a:latin typeface="+mn-lt"/>
              </a:rPr>
              <a:t>7.5</a:t>
            </a:r>
            <a:endParaRPr lang="en-US" sz="2400" b="1" dirty="0">
              <a:latin typeface="+mn-lt"/>
            </a:endParaRPr>
          </a:p>
        </p:txBody>
      </p:sp>
      <p:pic>
        <p:nvPicPr>
          <p:cNvPr id="4" name="Picture 3" descr="An Excel sheet of stagecoach shipping company solution data displays the solution data. The table with nodes and network flows, in column H and I, have values 1 for nodes 1 and 7 and values 0 for the other nodes. This shows one truck flows out of node 1 and one truck flows into node 7. The other data table is reproduced as follows: A table titled, Stagecoach Shipping Company Shortest Route Problem, has 14 rows and 7 columns. The columns have the following headings from left to right. Row, A, B, C, D, E, F. The row entries are as follows: Row 1. 5, Select branch, Node, City, Node, City, Distance, hours. Row 2. 6, 0, 1, Los Angeles, 2, Salt Lake City, 16. Row 3. 7, 1, 1, Los Angeles, 3, Phoenix, 9. Row 4. 8, 0, 1, Los Angeles, 4, Denver, 35. Row 5. 9, 0, 2, Salt Lake City, 4, Denver, 12. Row 6. 10, 0, 2, Salt Lake City, 5, Des Moines, 25. Row 7. 11, 1, 3, Phoenix, 4, Denver, 15. Row 8. 12, 0, 3, Phoenix, 6, Dallas, 22. Row 9. 13, 0, 4, Denver, 5, Des Moines, 14. Row 10. 14, 0, 4, Denver, 6, Dallas, 17. Row 11. 15, 1, 4, Denver, 7, Saint Louis, 19. Row 12. 16, 0, 5, Des Moines, 7, Saint Louis, 8. Row 13. 17, 0, 6, Dallas, 7, Saint Louis, 14. Row 14. 18, Blank, Blank, Blank, Blank, Total, 43."/>
          <p:cNvPicPr>
            <a:picLocks noChangeAspect="1"/>
          </p:cNvPicPr>
          <p:nvPr/>
        </p:nvPicPr>
        <p:blipFill>
          <a:blip r:embed="rId2"/>
          <a:stretch>
            <a:fillRect/>
          </a:stretch>
        </p:blipFill>
        <p:spPr>
          <a:xfrm>
            <a:off x="1060189" y="2203746"/>
            <a:ext cx="7401487" cy="4076108"/>
          </a:xfrm>
          <a:prstGeom prst="rect">
            <a:avLst/>
          </a:prstGeom>
        </p:spPr>
      </p:pic>
    </p:spTree>
    <p:extLst>
      <p:ext uri="{BB962C8B-B14F-4D97-AF65-F5344CB8AC3E}">
        <p14:creationId xmlns="" xmlns:p14="http://schemas.microsoft.com/office/powerpoint/2010/main" val="382270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a:t>
            </a:r>
            <a:r>
              <a:rPr lang="en-IN" dirty="0" smtClean="0"/>
              <a:t>Objective 7.3</a:t>
            </a:r>
            <a:endParaRPr lang="en-US" dirty="0"/>
          </a:p>
        </p:txBody>
      </p:sp>
      <p:sp>
        <p:nvSpPr>
          <p:cNvPr id="3" name="Text Placeholder 2"/>
          <p:cNvSpPr>
            <a:spLocks noGrp="1"/>
          </p:cNvSpPr>
          <p:nvPr>
            <p:ph type="body" idx="1"/>
          </p:nvPr>
        </p:nvSpPr>
        <p:spPr/>
        <p:txBody>
          <a:bodyPr/>
          <a:lstStyle/>
          <a:p>
            <a:pPr>
              <a:buClr>
                <a:schemeClr val="tx2"/>
              </a:buClr>
            </a:pPr>
            <a:r>
              <a:rPr lang="en-US" altLang="en-US" sz="2400" dirty="0">
                <a:latin typeface="+mn-lt"/>
              </a:rPr>
              <a:t>The Minimal Spanning Tree Problem</a:t>
            </a:r>
          </a:p>
        </p:txBody>
      </p:sp>
    </p:spTree>
    <p:extLst>
      <p:ext uri="{BB962C8B-B14F-4D97-AF65-F5344CB8AC3E}">
        <p14:creationId xmlns="" xmlns:p14="http://schemas.microsoft.com/office/powerpoint/2010/main" val="3437848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Definition and Example Problem </a:t>
            </a:r>
            <a:r>
              <a:rPr lang="en-US" altLang="en-US" dirty="0" smtClean="0"/>
              <a:t>Data 2</a:t>
            </a:r>
            <a:endParaRPr lang="en-US" dirty="0"/>
          </a:p>
        </p:txBody>
      </p:sp>
      <p:sp>
        <p:nvSpPr>
          <p:cNvPr id="5" name="Text Placeholder 4"/>
          <p:cNvSpPr>
            <a:spLocks noGrp="1"/>
          </p:cNvSpPr>
          <p:nvPr>
            <p:ph type="body" idx="1"/>
          </p:nvPr>
        </p:nvSpPr>
        <p:spPr>
          <a:xfrm>
            <a:off x="457200" y="1600201"/>
            <a:ext cx="8229600" cy="823686"/>
          </a:xfrm>
        </p:spPr>
        <p:txBody>
          <a:bodyPr/>
          <a:lstStyle/>
          <a:p>
            <a:pPr marL="0" indent="0">
              <a:buNone/>
            </a:pPr>
            <a:r>
              <a:rPr lang="en-US" altLang="en-US" sz="2400" dirty="0">
                <a:latin typeface="+mn-lt"/>
              </a:rPr>
              <a:t>Problem: Connect all nodes in a network so that the total of the branch lengths are minimized</a:t>
            </a:r>
            <a:r>
              <a:rPr lang="en-US" altLang="en-US" sz="2400" dirty="0" smtClean="0">
                <a:latin typeface="+mn-lt"/>
              </a:rPr>
              <a:t>.</a:t>
            </a:r>
            <a:endParaRPr lang="en-US" altLang="en-US" sz="2400" dirty="0">
              <a:latin typeface="+mn-lt"/>
            </a:endParaRPr>
          </a:p>
        </p:txBody>
      </p:sp>
      <p:sp>
        <p:nvSpPr>
          <p:cNvPr id="6" name="Text Placeholder 5"/>
          <p:cNvSpPr>
            <a:spLocks noGrp="1"/>
          </p:cNvSpPr>
          <p:nvPr>
            <p:ph type="body" idx="2"/>
          </p:nvPr>
        </p:nvSpPr>
        <p:spPr>
          <a:xfrm>
            <a:off x="457200" y="2590695"/>
            <a:ext cx="7438575" cy="444955"/>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7.11 </a:t>
            </a:r>
            <a:r>
              <a:rPr lang="en-US" sz="2400" dirty="0" smtClean="0">
                <a:latin typeface="+mn-lt"/>
                <a:cs typeface="Times" pitchFamily="18" charset="0"/>
              </a:rPr>
              <a:t>Network </a:t>
            </a:r>
            <a:r>
              <a:rPr lang="en-US" sz="2400" dirty="0">
                <a:latin typeface="+mn-lt"/>
                <a:cs typeface="Times" pitchFamily="18" charset="0"/>
              </a:rPr>
              <a:t>of possible cable </a:t>
            </a:r>
            <a:r>
              <a:rPr lang="en-US" sz="2400" dirty="0" smtClean="0">
                <a:latin typeface="+mn-lt"/>
                <a:cs typeface="Times" pitchFamily="18" charset="0"/>
              </a:rPr>
              <a:t>T</a:t>
            </a:r>
            <a:r>
              <a:rPr lang="en-US" sz="100" dirty="0" smtClean="0">
                <a:latin typeface="+mn-lt"/>
                <a:cs typeface="Times" pitchFamily="18" charset="0"/>
              </a:rPr>
              <a:t> </a:t>
            </a:r>
            <a:r>
              <a:rPr lang="en-US" sz="2400" dirty="0" smtClean="0">
                <a:latin typeface="+mn-lt"/>
                <a:cs typeface="Times" pitchFamily="18" charset="0"/>
              </a:rPr>
              <a:t>V paths</a:t>
            </a:r>
            <a:endParaRPr lang="en-US" sz="2400" dirty="0">
              <a:latin typeface="+mn-lt"/>
            </a:endParaRPr>
          </a:p>
        </p:txBody>
      </p:sp>
      <p:pic>
        <p:nvPicPr>
          <p:cNvPr id="7" name="Picture 6" descr="A cable network has nodes 1 through 7. The directions and values of the branches are summarized as follows, from left to right: From node 1, 16 to 2, 9 to node 3, and 35 to node 4. From node 2, 12 to node 4, and 25 to node 5. From node 3, 15 to node 4, and 22 to node 6. From node 4, 14 to node 5, 17 to node 6, and 19 to node 7. From node 5, 8 to node 7. From node 6, 14 to node 7."/>
          <p:cNvPicPr>
            <a:picLocks noChangeAspect="1"/>
          </p:cNvPicPr>
          <p:nvPr/>
        </p:nvPicPr>
        <p:blipFill rotWithShape="1">
          <a:blip r:embed="rId2"/>
          <a:srcRect l="3113" t="2351" r="1625" b="3817"/>
          <a:stretch/>
        </p:blipFill>
        <p:spPr>
          <a:xfrm>
            <a:off x="885375" y="3254500"/>
            <a:ext cx="6807200" cy="3106057"/>
          </a:xfrm>
          <a:prstGeom prst="rect">
            <a:avLst/>
          </a:prstGeom>
        </p:spPr>
      </p:pic>
    </p:spTree>
    <p:extLst>
      <p:ext uri="{BB962C8B-B14F-4D97-AF65-F5344CB8AC3E}">
        <p14:creationId xmlns="" xmlns:p14="http://schemas.microsoft.com/office/powerpoint/2010/main" val="2644092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2 </a:t>
            </a:r>
            <a:r>
              <a:rPr lang="en-US" altLang="en-US" sz="2000" b="0" dirty="0" smtClean="0"/>
              <a:t>(1 </a:t>
            </a:r>
            <a:r>
              <a:rPr lang="en-US" altLang="en-US" sz="2000" b="0" dirty="0"/>
              <a:t>of 6</a:t>
            </a:r>
            <a:r>
              <a:rPr lang="en-US" altLang="en-US" sz="2000" b="0" dirty="0" smtClean="0"/>
              <a:t>)</a:t>
            </a:r>
            <a:endParaRPr lang="en-US" sz="2000" b="0" dirty="0"/>
          </a:p>
        </p:txBody>
      </p:sp>
      <p:sp>
        <p:nvSpPr>
          <p:cNvPr id="4" name="Text Placeholder 3"/>
          <p:cNvSpPr>
            <a:spLocks noGrp="1"/>
          </p:cNvSpPr>
          <p:nvPr>
            <p:ph type="body" idx="1"/>
          </p:nvPr>
        </p:nvSpPr>
        <p:spPr>
          <a:xfrm>
            <a:off x="457200" y="1600201"/>
            <a:ext cx="8229600" cy="852714"/>
          </a:xfrm>
        </p:spPr>
        <p:txBody>
          <a:bodyPr/>
          <a:lstStyle/>
          <a:p>
            <a:pPr marL="0" indent="0">
              <a:buNone/>
            </a:pPr>
            <a:r>
              <a:rPr lang="en-US" altLang="en-US" sz="2400" dirty="0">
                <a:latin typeface="+mn-lt"/>
              </a:rPr>
              <a:t>Start with any node in the network and select the closest node to join the spanning tree</a:t>
            </a:r>
            <a:r>
              <a:rPr lang="en-US" altLang="en-US" sz="2400" dirty="0" smtClean="0">
                <a:latin typeface="+mn-lt"/>
              </a:rPr>
              <a:t>.</a:t>
            </a:r>
            <a:endParaRPr lang="en-US" altLang="en-US" sz="2400" dirty="0">
              <a:latin typeface="+mn-lt"/>
            </a:endParaRPr>
          </a:p>
        </p:txBody>
      </p:sp>
      <p:sp>
        <p:nvSpPr>
          <p:cNvPr id="5" name="Text Placeholder 4"/>
          <p:cNvSpPr>
            <a:spLocks noGrp="1"/>
          </p:cNvSpPr>
          <p:nvPr>
            <p:ph type="body" idx="2"/>
          </p:nvPr>
        </p:nvSpPr>
        <p:spPr>
          <a:xfrm>
            <a:off x="457200" y="2616525"/>
            <a:ext cx="6945087" cy="422049"/>
          </a:xfrm>
        </p:spPr>
        <p:txBody>
          <a:bodyPr/>
          <a:lstStyle/>
          <a:p>
            <a:pPr marL="0" indent="0">
              <a:buNone/>
            </a:pPr>
            <a:r>
              <a:rPr lang="en-US" sz="2400" b="1" dirty="0">
                <a:latin typeface="+mn-lt"/>
                <a:cs typeface="Times New Roman" pitchFamily="18" charset="0"/>
              </a:rPr>
              <a:t>Figure 7.12 </a:t>
            </a:r>
            <a:r>
              <a:rPr lang="en-US" sz="2400" b="1" dirty="0" smtClean="0">
                <a:latin typeface="+mn-lt"/>
                <a:cs typeface="Times New Roman" pitchFamily="18" charset="0"/>
              </a:rPr>
              <a:t> </a:t>
            </a:r>
            <a:r>
              <a:rPr lang="en-US" sz="2400" dirty="0" smtClean="0">
                <a:latin typeface="+mn-lt"/>
                <a:cs typeface="Times" pitchFamily="18" charset="0"/>
              </a:rPr>
              <a:t>Spanning </a:t>
            </a:r>
            <a:r>
              <a:rPr lang="en-US" sz="2400" dirty="0">
                <a:latin typeface="+mn-lt"/>
                <a:cs typeface="Times" pitchFamily="18" charset="0"/>
              </a:rPr>
              <a:t>tree with nodes 1 and </a:t>
            </a:r>
            <a:r>
              <a:rPr lang="en-US" sz="2400" dirty="0" smtClean="0">
                <a:latin typeface="+mn-lt"/>
                <a:cs typeface="Times" pitchFamily="18" charset="0"/>
              </a:rPr>
              <a:t>3</a:t>
            </a:r>
            <a:endParaRPr lang="en-US" sz="2400" dirty="0">
              <a:latin typeface="+mn-lt"/>
            </a:endParaRPr>
          </a:p>
        </p:txBody>
      </p:sp>
      <p:pic>
        <p:nvPicPr>
          <p:cNvPr id="6" name="Picture 5" descr="The cable network has the branch from node 1 to node 3, representing 9,000 feet, drawn thick."/>
          <p:cNvPicPr>
            <a:picLocks noChangeAspect="1"/>
          </p:cNvPicPr>
          <p:nvPr/>
        </p:nvPicPr>
        <p:blipFill rotWithShape="1">
          <a:blip r:embed="rId2"/>
          <a:srcRect l="3180" t="4651" r="1539" b="10074"/>
          <a:stretch/>
        </p:blipFill>
        <p:spPr>
          <a:xfrm>
            <a:off x="838877" y="3281632"/>
            <a:ext cx="6661365" cy="3045194"/>
          </a:xfrm>
          <a:prstGeom prst="rect">
            <a:avLst/>
          </a:prstGeom>
        </p:spPr>
      </p:pic>
    </p:spTree>
    <p:extLst>
      <p:ext uri="{BB962C8B-B14F-4D97-AF65-F5344CB8AC3E}">
        <p14:creationId xmlns="" xmlns:p14="http://schemas.microsoft.com/office/powerpoint/2010/main" val="1392313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2 </a:t>
            </a:r>
            <a:r>
              <a:rPr lang="en-US" altLang="en-US" sz="2000" b="0" dirty="0" smtClean="0"/>
              <a:t>(2 </a:t>
            </a:r>
            <a:r>
              <a:rPr lang="en-US" altLang="en-US" sz="2000" b="0" dirty="0"/>
              <a:t>of 6)</a:t>
            </a:r>
            <a:endParaRPr lang="en-US" dirty="0"/>
          </a:p>
        </p:txBody>
      </p:sp>
      <p:sp>
        <p:nvSpPr>
          <p:cNvPr id="4" name="Text Placeholder 3"/>
          <p:cNvSpPr>
            <a:spLocks noGrp="1"/>
          </p:cNvSpPr>
          <p:nvPr>
            <p:ph type="body" idx="1"/>
          </p:nvPr>
        </p:nvSpPr>
        <p:spPr>
          <a:xfrm>
            <a:off x="457200" y="1600200"/>
            <a:ext cx="8229600" cy="504371"/>
          </a:xfrm>
        </p:spPr>
        <p:txBody>
          <a:bodyPr/>
          <a:lstStyle/>
          <a:p>
            <a:pPr marL="0" indent="0">
              <a:buNone/>
            </a:pPr>
            <a:r>
              <a:rPr lang="en-US" altLang="en-US" sz="2400" dirty="0">
                <a:latin typeface="+mn-lt"/>
              </a:rPr>
              <a:t>Select the closest node not presently in the spanning area</a:t>
            </a:r>
            <a:r>
              <a:rPr lang="en-US" altLang="en-US" sz="2400" dirty="0" smtClean="0">
                <a:latin typeface="+mn-lt"/>
              </a:rPr>
              <a:t>.</a:t>
            </a:r>
            <a:endParaRPr lang="en-US" altLang="en-US" sz="2400" dirty="0">
              <a:latin typeface="+mn-lt"/>
            </a:endParaRPr>
          </a:p>
        </p:txBody>
      </p:sp>
      <p:sp>
        <p:nvSpPr>
          <p:cNvPr id="5" name="Text Placeholder 4"/>
          <p:cNvSpPr>
            <a:spLocks noGrp="1"/>
          </p:cNvSpPr>
          <p:nvPr>
            <p:ph type="body" idx="2"/>
          </p:nvPr>
        </p:nvSpPr>
        <p:spPr>
          <a:xfrm>
            <a:off x="457200" y="2246652"/>
            <a:ext cx="8229600" cy="435429"/>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7.13 </a:t>
            </a:r>
            <a:r>
              <a:rPr lang="en-US" sz="2400" dirty="0" smtClean="0">
                <a:latin typeface="+mn-lt"/>
                <a:cs typeface="Times" pitchFamily="18" charset="0"/>
              </a:rPr>
              <a:t>Spanning </a:t>
            </a:r>
            <a:r>
              <a:rPr lang="en-US" sz="2400" dirty="0">
                <a:latin typeface="+mn-lt"/>
                <a:cs typeface="Times" pitchFamily="18" charset="0"/>
              </a:rPr>
              <a:t>tree with nodes 1, 3, and </a:t>
            </a:r>
            <a:r>
              <a:rPr lang="en-US" sz="2400" dirty="0" smtClean="0">
                <a:latin typeface="+mn-lt"/>
                <a:cs typeface="Times" pitchFamily="18" charset="0"/>
              </a:rPr>
              <a:t>4</a:t>
            </a:r>
            <a:endParaRPr lang="en-US" sz="2400" dirty="0">
              <a:latin typeface="+mn-lt"/>
            </a:endParaRPr>
          </a:p>
        </p:txBody>
      </p:sp>
      <p:pic>
        <p:nvPicPr>
          <p:cNvPr id="6" name="Picture 5" descr="The cable network has the branch from node 3 to node 4, representing 15,000 feet, also drawn thick."/>
          <p:cNvPicPr>
            <a:picLocks noChangeAspect="1"/>
          </p:cNvPicPr>
          <p:nvPr/>
        </p:nvPicPr>
        <p:blipFill rotWithShape="1">
          <a:blip r:embed="rId2"/>
          <a:srcRect l="3253" t="8563" r="2010" b="2553"/>
          <a:stretch/>
        </p:blipFill>
        <p:spPr>
          <a:xfrm>
            <a:off x="901432" y="3027306"/>
            <a:ext cx="7174222" cy="3292591"/>
          </a:xfrm>
          <a:prstGeom prst="rect">
            <a:avLst/>
          </a:prstGeom>
        </p:spPr>
      </p:pic>
    </p:spTree>
    <p:extLst>
      <p:ext uri="{BB962C8B-B14F-4D97-AF65-F5344CB8AC3E}">
        <p14:creationId xmlns="" xmlns:p14="http://schemas.microsoft.com/office/powerpoint/2010/main" val="1822454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2 </a:t>
            </a:r>
            <a:r>
              <a:rPr lang="en-US" altLang="en-US" sz="2000" b="0" dirty="0" smtClean="0"/>
              <a:t>(3 </a:t>
            </a:r>
            <a:r>
              <a:rPr lang="en-US" altLang="en-US" sz="2000" b="0" dirty="0"/>
              <a:t>of 6)</a:t>
            </a:r>
            <a:endParaRPr lang="en-US" dirty="0"/>
          </a:p>
        </p:txBody>
      </p:sp>
      <p:sp>
        <p:nvSpPr>
          <p:cNvPr id="4" name="Text Placeholder 3"/>
          <p:cNvSpPr>
            <a:spLocks noGrp="1"/>
          </p:cNvSpPr>
          <p:nvPr>
            <p:ph type="body" idx="1"/>
          </p:nvPr>
        </p:nvSpPr>
        <p:spPr>
          <a:xfrm>
            <a:off x="457200" y="1600200"/>
            <a:ext cx="8229600" cy="475343"/>
          </a:xfrm>
        </p:spPr>
        <p:txBody>
          <a:bodyPr/>
          <a:lstStyle/>
          <a:p>
            <a:pPr marL="0" indent="0">
              <a:buNone/>
            </a:pPr>
            <a:r>
              <a:rPr lang="en-US" sz="2400" b="1" dirty="0">
                <a:latin typeface="+mn-lt"/>
                <a:cs typeface="Times New Roman" pitchFamily="18" charset="0"/>
              </a:rPr>
              <a:t>Figure 7.14 </a:t>
            </a:r>
            <a:r>
              <a:rPr lang="en-US" sz="2400" dirty="0">
                <a:latin typeface="+mn-lt"/>
                <a:cs typeface="Times" pitchFamily="18" charset="0"/>
              </a:rPr>
              <a:t>Spanning tree with nodes 1, 2, 3, and 4</a:t>
            </a:r>
            <a:endParaRPr lang="en-US" sz="2400" dirty="0">
              <a:latin typeface="+mn-lt"/>
            </a:endParaRPr>
          </a:p>
        </p:txBody>
      </p:sp>
      <p:pic>
        <p:nvPicPr>
          <p:cNvPr id="6" name="Picture 5" descr="The cable network has the branch from node 4 to node 2, representing 12,000 feet, also drawn thick."/>
          <p:cNvPicPr>
            <a:picLocks noChangeAspect="1"/>
          </p:cNvPicPr>
          <p:nvPr/>
        </p:nvPicPr>
        <p:blipFill rotWithShape="1">
          <a:blip r:embed="rId2"/>
          <a:srcRect l="3122" t="6223" r="2713" b="3930"/>
          <a:stretch/>
        </p:blipFill>
        <p:spPr>
          <a:xfrm>
            <a:off x="754744" y="2743202"/>
            <a:ext cx="7271657" cy="3338287"/>
          </a:xfrm>
          <a:prstGeom prst="rect">
            <a:avLst/>
          </a:prstGeom>
        </p:spPr>
      </p:pic>
    </p:spTree>
    <p:extLst>
      <p:ext uri="{BB962C8B-B14F-4D97-AF65-F5344CB8AC3E}">
        <p14:creationId xmlns="" xmlns:p14="http://schemas.microsoft.com/office/powerpoint/2010/main" val="1169635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a:t>
            </a:r>
            <a:r>
              <a:rPr lang="en-IN" dirty="0" smtClean="0"/>
              <a:t>Objective 7.1</a:t>
            </a:r>
            <a:endParaRPr lang="en-US" dirty="0"/>
          </a:p>
        </p:txBody>
      </p:sp>
      <p:sp>
        <p:nvSpPr>
          <p:cNvPr id="3" name="Text Placeholder 2"/>
          <p:cNvSpPr>
            <a:spLocks noGrp="1"/>
          </p:cNvSpPr>
          <p:nvPr>
            <p:ph type="body" idx="1"/>
          </p:nvPr>
        </p:nvSpPr>
        <p:spPr/>
        <p:txBody>
          <a:bodyPr/>
          <a:lstStyle/>
          <a:p>
            <a:r>
              <a:rPr lang="en-US" altLang="en-US" sz="2400" dirty="0">
                <a:latin typeface="+mn-lt"/>
              </a:rPr>
              <a:t>Network Components</a:t>
            </a:r>
            <a:endParaRPr lang="en-US" sz="2400" dirty="0">
              <a:latin typeface="+mn-lt"/>
            </a:endParaRPr>
          </a:p>
        </p:txBody>
      </p:sp>
    </p:spTree>
    <p:extLst>
      <p:ext uri="{BB962C8B-B14F-4D97-AF65-F5344CB8AC3E}">
        <p14:creationId xmlns="" xmlns:p14="http://schemas.microsoft.com/office/powerpoint/2010/main" val="3543636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2 </a:t>
            </a:r>
            <a:r>
              <a:rPr lang="en-US" altLang="en-US" sz="2000" b="0" dirty="0" smtClean="0"/>
              <a:t>(4 </a:t>
            </a:r>
            <a:r>
              <a:rPr lang="en-US" altLang="en-US" sz="2000" b="0" dirty="0"/>
              <a:t>of 6)</a:t>
            </a:r>
            <a:endParaRPr lang="en-US" dirty="0"/>
          </a:p>
        </p:txBody>
      </p:sp>
      <p:sp>
        <p:nvSpPr>
          <p:cNvPr id="4" name="Text Placeholder 3"/>
          <p:cNvSpPr>
            <a:spLocks noGrp="1"/>
          </p:cNvSpPr>
          <p:nvPr>
            <p:ph type="body" idx="1"/>
          </p:nvPr>
        </p:nvSpPr>
        <p:spPr>
          <a:xfrm>
            <a:off x="457200" y="1600200"/>
            <a:ext cx="8229600" cy="591457"/>
          </a:xfrm>
        </p:spPr>
        <p:txBody>
          <a:bodyPr/>
          <a:lstStyle/>
          <a:p>
            <a:pPr marL="0" indent="0">
              <a:buNone/>
            </a:pPr>
            <a:r>
              <a:rPr lang="en-US" sz="2400" b="1" dirty="0">
                <a:latin typeface="+mn-lt"/>
                <a:cs typeface="Times New Roman" pitchFamily="18" charset="0"/>
              </a:rPr>
              <a:t>Figure 7.15 </a:t>
            </a:r>
            <a:r>
              <a:rPr lang="en-US" sz="2400" dirty="0">
                <a:latin typeface="+mn-lt"/>
                <a:cs typeface="Times" pitchFamily="18" charset="0"/>
              </a:rPr>
              <a:t>Spanning tree with nodes 1, 2, 3, 4, and 5</a:t>
            </a:r>
            <a:endParaRPr lang="en-US" sz="2400" dirty="0">
              <a:latin typeface="+mn-lt"/>
            </a:endParaRPr>
          </a:p>
        </p:txBody>
      </p:sp>
      <p:pic>
        <p:nvPicPr>
          <p:cNvPr id="6" name="Picture 5" descr="The cable network has the branch from node 4 to node 5, representing 14,000 feet, also drawn thick."/>
          <p:cNvPicPr>
            <a:picLocks noChangeAspect="1"/>
          </p:cNvPicPr>
          <p:nvPr/>
        </p:nvPicPr>
        <p:blipFill rotWithShape="1">
          <a:blip r:embed="rId2"/>
          <a:srcRect l="2397" t="3261" r="3046" b="3776"/>
          <a:stretch/>
        </p:blipFill>
        <p:spPr>
          <a:xfrm>
            <a:off x="1335314" y="2833914"/>
            <a:ext cx="6473371" cy="2975429"/>
          </a:xfrm>
          <a:prstGeom prst="rect">
            <a:avLst/>
          </a:prstGeom>
        </p:spPr>
      </p:pic>
    </p:spTree>
    <p:extLst>
      <p:ext uri="{BB962C8B-B14F-4D97-AF65-F5344CB8AC3E}">
        <p14:creationId xmlns="" xmlns:p14="http://schemas.microsoft.com/office/powerpoint/2010/main" val="66209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2 </a:t>
            </a:r>
            <a:r>
              <a:rPr lang="en-US" altLang="en-US" sz="2000" b="0" dirty="0" smtClean="0"/>
              <a:t>(5 </a:t>
            </a:r>
            <a:r>
              <a:rPr lang="en-US" altLang="en-US" sz="2000" b="0" dirty="0"/>
              <a:t>of 6)</a:t>
            </a:r>
            <a:endParaRPr lang="en-US" dirty="0"/>
          </a:p>
        </p:txBody>
      </p:sp>
      <p:sp>
        <p:nvSpPr>
          <p:cNvPr id="3" name="Text Placeholder 2"/>
          <p:cNvSpPr>
            <a:spLocks noGrp="1"/>
          </p:cNvSpPr>
          <p:nvPr>
            <p:ph type="body" idx="1"/>
          </p:nvPr>
        </p:nvSpPr>
        <p:spPr>
          <a:xfrm>
            <a:off x="457200" y="1600201"/>
            <a:ext cx="8229600" cy="547914"/>
          </a:xfrm>
        </p:spPr>
        <p:txBody>
          <a:bodyPr/>
          <a:lstStyle/>
          <a:p>
            <a:pPr marL="0" indent="0">
              <a:buNone/>
            </a:pPr>
            <a:r>
              <a:rPr lang="en-US" sz="2400" b="1" dirty="0">
                <a:latin typeface="+mn-lt"/>
                <a:cs typeface="Times New Roman" pitchFamily="18" charset="0"/>
              </a:rPr>
              <a:t>Figure 7.16 </a:t>
            </a:r>
            <a:r>
              <a:rPr lang="en-US" sz="2400" dirty="0">
                <a:latin typeface="+mn-lt"/>
                <a:cs typeface="Times" pitchFamily="18" charset="0"/>
              </a:rPr>
              <a:t>Spanning tree with nodes 1, 2, 3, 4, 5, and 7</a:t>
            </a:r>
            <a:endParaRPr lang="en-US" sz="2400" dirty="0">
              <a:latin typeface="+mn-lt"/>
            </a:endParaRPr>
          </a:p>
        </p:txBody>
      </p:sp>
      <p:pic>
        <p:nvPicPr>
          <p:cNvPr id="5" name="Picture 4" descr="The cable network has the branch from node 5 to node 7, representing 8,000 feet, also drawn thick."/>
          <p:cNvPicPr>
            <a:picLocks noChangeAspect="1"/>
          </p:cNvPicPr>
          <p:nvPr/>
        </p:nvPicPr>
        <p:blipFill rotWithShape="1">
          <a:blip r:embed="rId2"/>
          <a:srcRect l="1798" t="7192" r="2333" b="4923"/>
          <a:stretch/>
        </p:blipFill>
        <p:spPr>
          <a:xfrm>
            <a:off x="755464" y="2547257"/>
            <a:ext cx="7328263" cy="3352801"/>
          </a:xfrm>
          <a:prstGeom prst="rect">
            <a:avLst/>
          </a:prstGeom>
        </p:spPr>
      </p:pic>
    </p:spTree>
    <p:extLst>
      <p:ext uri="{BB962C8B-B14F-4D97-AF65-F5344CB8AC3E}">
        <p14:creationId xmlns="" xmlns:p14="http://schemas.microsoft.com/office/powerpoint/2010/main" val="2877244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2 </a:t>
            </a:r>
            <a:r>
              <a:rPr lang="en-US" altLang="en-US" sz="2000" b="0" dirty="0" smtClean="0"/>
              <a:t>(6 </a:t>
            </a:r>
            <a:r>
              <a:rPr lang="en-US" altLang="en-US" sz="2000" b="0" dirty="0"/>
              <a:t>of 6)</a:t>
            </a:r>
            <a:endParaRPr lang="en-US" dirty="0"/>
          </a:p>
        </p:txBody>
      </p:sp>
      <p:sp>
        <p:nvSpPr>
          <p:cNvPr id="4" name="Text Placeholder 3"/>
          <p:cNvSpPr>
            <a:spLocks noGrp="1"/>
          </p:cNvSpPr>
          <p:nvPr>
            <p:ph type="body" idx="1"/>
          </p:nvPr>
        </p:nvSpPr>
        <p:spPr>
          <a:xfrm>
            <a:off x="457200" y="1600201"/>
            <a:ext cx="8229600" cy="396222"/>
          </a:xfrm>
        </p:spPr>
        <p:txBody>
          <a:bodyPr/>
          <a:lstStyle/>
          <a:p>
            <a:pPr marL="0" indent="0">
              <a:buNone/>
            </a:pPr>
            <a:r>
              <a:rPr lang="en-US" altLang="en-US" sz="2400" dirty="0">
                <a:latin typeface="+mn-lt"/>
              </a:rPr>
              <a:t>Optimal </a:t>
            </a:r>
            <a:r>
              <a:rPr lang="en-US" altLang="en-US" sz="2400" dirty="0" smtClean="0">
                <a:latin typeface="+mn-lt"/>
              </a:rPr>
              <a:t>Solution</a:t>
            </a:r>
            <a:endParaRPr lang="en-US" altLang="en-US" sz="2400" dirty="0">
              <a:latin typeface="+mn-lt"/>
            </a:endParaRPr>
          </a:p>
        </p:txBody>
      </p:sp>
      <p:sp>
        <p:nvSpPr>
          <p:cNvPr id="5" name="Text Placeholder 4"/>
          <p:cNvSpPr>
            <a:spLocks noGrp="1"/>
          </p:cNvSpPr>
          <p:nvPr>
            <p:ph type="body" idx="2"/>
          </p:nvPr>
        </p:nvSpPr>
        <p:spPr>
          <a:xfrm>
            <a:off x="457200" y="2182141"/>
            <a:ext cx="8229600" cy="566057"/>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7.17 </a:t>
            </a:r>
            <a:r>
              <a:rPr lang="en-US" sz="2400" dirty="0" smtClean="0">
                <a:latin typeface="+mn-lt"/>
                <a:cs typeface="Times" pitchFamily="18" charset="0"/>
              </a:rPr>
              <a:t>Minimal </a:t>
            </a:r>
            <a:r>
              <a:rPr lang="en-US" sz="2400" dirty="0">
                <a:latin typeface="+mn-lt"/>
                <a:cs typeface="Times" pitchFamily="18" charset="0"/>
              </a:rPr>
              <a:t>spanning tree for cable </a:t>
            </a:r>
            <a:r>
              <a:rPr lang="en-US" sz="2400" dirty="0" smtClean="0">
                <a:latin typeface="+mn-lt"/>
                <a:cs typeface="Times" pitchFamily="18" charset="0"/>
              </a:rPr>
              <a:t>T</a:t>
            </a:r>
            <a:r>
              <a:rPr lang="en-US" sz="100" dirty="0" smtClean="0">
                <a:latin typeface="+mn-lt"/>
                <a:cs typeface="Times" pitchFamily="18" charset="0"/>
              </a:rPr>
              <a:t> </a:t>
            </a:r>
            <a:r>
              <a:rPr lang="en-US" sz="2400" dirty="0" smtClean="0">
                <a:latin typeface="+mn-lt"/>
                <a:cs typeface="Times" pitchFamily="18" charset="0"/>
              </a:rPr>
              <a:t>V network</a:t>
            </a:r>
            <a:endParaRPr lang="en-US" sz="2400" dirty="0">
              <a:latin typeface="+mn-lt"/>
            </a:endParaRPr>
          </a:p>
        </p:txBody>
      </p:sp>
      <p:pic>
        <p:nvPicPr>
          <p:cNvPr id="6" name="Picture 5" descr="The minimal spanning tree network. The network has thick branches flowing as follows: 9,000 feet from node 1 to node 3. 15,000 feet from node 3 to node 4. 12,000 feet from node 4 to node 2. 14,000 feet from node 4 to node 5. 8,000 feet from node 5 to node 7. 14,000 feet from node 7 to node 6."/>
          <p:cNvPicPr>
            <a:picLocks noChangeAspect="1"/>
          </p:cNvPicPr>
          <p:nvPr/>
        </p:nvPicPr>
        <p:blipFill rotWithShape="1">
          <a:blip r:embed="rId2"/>
          <a:srcRect l="4239" t="9439" r="3291" b="10393"/>
          <a:stretch/>
        </p:blipFill>
        <p:spPr>
          <a:xfrm>
            <a:off x="749661" y="2907789"/>
            <a:ext cx="7455988" cy="3448595"/>
          </a:xfrm>
          <a:prstGeom prst="rect">
            <a:avLst/>
          </a:prstGeom>
        </p:spPr>
      </p:pic>
    </p:spTree>
    <p:extLst>
      <p:ext uri="{BB962C8B-B14F-4D97-AF65-F5344CB8AC3E}">
        <p14:creationId xmlns="" xmlns:p14="http://schemas.microsoft.com/office/powerpoint/2010/main" val="1046970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Method </a:t>
            </a:r>
            <a:r>
              <a:rPr lang="en-US" altLang="en-US" dirty="0" smtClean="0"/>
              <a:t>Summary 2</a:t>
            </a:r>
            <a:endParaRPr lang="en-US" dirty="0"/>
          </a:p>
        </p:txBody>
      </p:sp>
      <p:sp>
        <p:nvSpPr>
          <p:cNvPr id="3" name="Text Placeholder 2"/>
          <p:cNvSpPr>
            <a:spLocks noGrp="1"/>
          </p:cNvSpPr>
          <p:nvPr>
            <p:ph type="body" idx="1"/>
          </p:nvPr>
        </p:nvSpPr>
        <p:spPr/>
        <p:txBody>
          <a:bodyPr/>
          <a:lstStyle/>
          <a:p>
            <a:pPr marL="432000" indent="-432000" eaLnBrk="0" hangingPunct="0">
              <a:buClr>
                <a:schemeClr val="tx2"/>
              </a:buClr>
              <a:buFont typeface="Garamond" pitchFamily="18" charset="0"/>
              <a:buAutoNum type="arabicPeriod"/>
            </a:pPr>
            <a:r>
              <a:rPr lang="en-US" altLang="en-US" sz="2400" dirty="0">
                <a:latin typeface="+mn-lt"/>
              </a:rPr>
              <a:t>Select any starting node (conventionally, node 1).</a:t>
            </a:r>
          </a:p>
          <a:p>
            <a:pPr marL="432000" indent="-432000" eaLnBrk="0" hangingPunct="0">
              <a:buClr>
                <a:schemeClr val="tx2"/>
              </a:buClr>
              <a:buFont typeface="Garamond" pitchFamily="18" charset="0"/>
              <a:buAutoNum type="arabicPeriod"/>
            </a:pPr>
            <a:r>
              <a:rPr lang="en-US" altLang="en-US" sz="2400" dirty="0">
                <a:latin typeface="+mn-lt"/>
              </a:rPr>
              <a:t>Select the node closest to the starting node to join the spanning tree.</a:t>
            </a:r>
          </a:p>
          <a:p>
            <a:pPr marL="432000" indent="-432000" eaLnBrk="0" hangingPunct="0">
              <a:buClr>
                <a:schemeClr val="tx2"/>
              </a:buClr>
              <a:buFont typeface="Garamond" pitchFamily="18" charset="0"/>
              <a:buAutoNum type="arabicPeriod"/>
            </a:pPr>
            <a:r>
              <a:rPr lang="en-US" altLang="en-US" sz="2400" dirty="0">
                <a:latin typeface="+mn-lt"/>
              </a:rPr>
              <a:t>Select the closest node not currently in the spanning tree.</a:t>
            </a:r>
          </a:p>
          <a:p>
            <a:pPr marL="432000" indent="-432000" eaLnBrk="0" hangingPunct="0">
              <a:buClr>
                <a:schemeClr val="tx2"/>
              </a:buClr>
              <a:buFont typeface="Garamond" pitchFamily="18" charset="0"/>
              <a:buAutoNum type="arabicPeriod"/>
            </a:pPr>
            <a:r>
              <a:rPr lang="en-US" altLang="en-US" sz="2400" dirty="0">
                <a:latin typeface="+mn-lt"/>
              </a:rPr>
              <a:t>Repeat step 3 until all nodes have joined the spanning tree</a:t>
            </a:r>
            <a:r>
              <a:rPr lang="en-US" altLang="en-US" sz="2400" dirty="0" smtClean="0">
                <a:latin typeface="+mn-lt"/>
              </a:rPr>
              <a:t>.</a:t>
            </a:r>
            <a:endParaRPr lang="en-US" altLang="en-US" sz="2400" dirty="0">
              <a:latin typeface="+mn-lt"/>
            </a:endParaRPr>
          </a:p>
        </p:txBody>
      </p:sp>
    </p:spTree>
    <p:extLst>
      <p:ext uri="{BB962C8B-B14F-4D97-AF65-F5344CB8AC3E}">
        <p14:creationId xmlns="" xmlns:p14="http://schemas.microsoft.com/office/powerpoint/2010/main" val="1187191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Computer Solution with </a:t>
            </a:r>
            <a:r>
              <a:rPr lang="en-US" altLang="en-US" sz="3200" dirty="0" smtClean="0"/>
              <a:t>Q</a:t>
            </a:r>
            <a:r>
              <a:rPr lang="en-US" altLang="en-US" sz="100" dirty="0" smtClean="0"/>
              <a:t> </a:t>
            </a:r>
            <a:r>
              <a:rPr lang="en-US" altLang="en-US" sz="3200" dirty="0" smtClean="0"/>
              <a:t>M </a:t>
            </a:r>
            <a:r>
              <a:rPr lang="en-US" altLang="en-US" sz="3200" dirty="0"/>
              <a:t>for </a:t>
            </a:r>
            <a:r>
              <a:rPr lang="en-US" altLang="en-US" sz="3200" dirty="0" smtClean="0"/>
              <a:t>Windows 2</a:t>
            </a:r>
            <a:endParaRPr lang="en-US" sz="3200" dirty="0"/>
          </a:p>
        </p:txBody>
      </p:sp>
      <p:sp>
        <p:nvSpPr>
          <p:cNvPr id="3" name="Text Placeholder 2"/>
          <p:cNvSpPr>
            <a:spLocks noGrp="1"/>
          </p:cNvSpPr>
          <p:nvPr>
            <p:ph type="body" idx="1"/>
          </p:nvPr>
        </p:nvSpPr>
        <p:spPr>
          <a:xfrm>
            <a:off x="457200" y="1600200"/>
            <a:ext cx="8229600" cy="460829"/>
          </a:xfrm>
        </p:spPr>
        <p:txBody>
          <a:bodyPr/>
          <a:lstStyle/>
          <a:p>
            <a:pPr marL="0" indent="0">
              <a:buNone/>
            </a:pPr>
            <a:r>
              <a:rPr lang="en-US" sz="2400" b="1" dirty="0">
                <a:latin typeface="+mn-lt"/>
                <a:cs typeface="Times New Roman" pitchFamily="18" charset="0"/>
              </a:rPr>
              <a:t>Exhibit </a:t>
            </a:r>
            <a:r>
              <a:rPr lang="en-US" sz="2400" b="1" dirty="0" smtClean="0">
                <a:latin typeface="+mn-lt"/>
                <a:cs typeface="Times New Roman" pitchFamily="18" charset="0"/>
              </a:rPr>
              <a:t>7.6</a:t>
            </a:r>
            <a:endParaRPr lang="en-US" sz="2400" dirty="0">
              <a:latin typeface="+mn-lt"/>
            </a:endParaRPr>
          </a:p>
        </p:txBody>
      </p:sp>
      <p:pic>
        <p:nvPicPr>
          <p:cNvPr id="4" name="Picture 3" descr="A Q M for Windows screen displays networks or minimum spanning tree results for the metro cable television company solution. The table has columns for branch name, start node, end node, cost, include, and cost, as reproduced in the following table: A table titled, Metro Cable Television Company Solution, has 13 rows and 6 columns. The columns have the following headings from left to right. Branch name, Start node, End node, Cost, Include, Cost. The row entries are as follows. Row 1. 1, 0, 2, 16, Blank, Blank. Row 2. 2, 1, 3, 9, Y, 9. Row 3. 3, 1, 4, 35, Blank, Blank. Row 4. 4, 2, 4, 12, Y, 12. Row 5. 5, 2, 5, 25, Blank, Blank. Row 6. 6, 3, 4, 15, Y, 15. Row 7. 7, 3, 6, 22, Blank, Blank. Row 8. 8, 4, 5, 14, Y, 14. Row 9. 9, 4, 6, 17, Blank, Blank. Row 10. 10, 4, 7, 19, Blank, Blank. Row 11. 11, 5, 7, 8, Y, 8. Row 12. 12, 6, 7, 14, Y, 14. Row 13. Total, Blank, Blank, Blank, Blank, 72.">
            <a:extLst>
              <a:ext uri="{FF2B5EF4-FFF2-40B4-BE49-F238E27FC236}">
                <a16:creationId xmlns="" xmlns:a16="http://schemas.microsoft.com/office/drawing/2014/main" id="{673D3CAA-6B6E-4C01-AD70-F78E734DBA8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76867" y="2378636"/>
            <a:ext cx="7178675" cy="3915641"/>
          </a:xfrm>
          <a:prstGeom prst="rect">
            <a:avLst/>
          </a:prstGeom>
        </p:spPr>
      </p:pic>
    </p:spTree>
    <p:extLst>
      <p:ext uri="{BB962C8B-B14F-4D97-AF65-F5344CB8AC3E}">
        <p14:creationId xmlns="" xmlns:p14="http://schemas.microsoft.com/office/powerpoint/2010/main" val="695946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7.4</a:t>
            </a:r>
            <a:endParaRPr lang="en-IN" dirty="0"/>
          </a:p>
        </p:txBody>
      </p:sp>
      <p:sp>
        <p:nvSpPr>
          <p:cNvPr id="3" name="Text Placeholder 2"/>
          <p:cNvSpPr>
            <a:spLocks noGrp="1"/>
          </p:cNvSpPr>
          <p:nvPr>
            <p:ph type="body" idx="1"/>
          </p:nvPr>
        </p:nvSpPr>
        <p:spPr/>
        <p:txBody>
          <a:bodyPr/>
          <a:lstStyle/>
          <a:p>
            <a:pPr>
              <a:buClr>
                <a:schemeClr val="tx2"/>
              </a:buClr>
            </a:pPr>
            <a:r>
              <a:rPr lang="en-US" altLang="en-US" sz="2400" dirty="0" smtClean="0">
                <a:latin typeface="+mn-lt"/>
              </a:rPr>
              <a:t>The </a:t>
            </a:r>
            <a:r>
              <a:rPr lang="en-US" altLang="en-US" sz="2400" dirty="0">
                <a:latin typeface="+mn-lt"/>
              </a:rPr>
              <a:t>Maximal Flow Problem</a:t>
            </a:r>
          </a:p>
        </p:txBody>
      </p:sp>
    </p:spTree>
    <p:extLst>
      <p:ext uri="{BB962C8B-B14F-4D97-AF65-F5344CB8AC3E}">
        <p14:creationId xmlns="" xmlns:p14="http://schemas.microsoft.com/office/powerpoint/2010/main" val="230003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Definition and Example Problem </a:t>
            </a:r>
            <a:r>
              <a:rPr lang="en-US" altLang="en-US" dirty="0" smtClean="0"/>
              <a:t>Data 3</a:t>
            </a:r>
            <a:endParaRPr lang="en-US" dirty="0"/>
          </a:p>
        </p:txBody>
      </p:sp>
      <p:sp>
        <p:nvSpPr>
          <p:cNvPr id="4" name="Text Placeholder 3"/>
          <p:cNvSpPr>
            <a:spLocks noGrp="1"/>
          </p:cNvSpPr>
          <p:nvPr>
            <p:ph type="body" idx="1"/>
          </p:nvPr>
        </p:nvSpPr>
        <p:spPr>
          <a:xfrm>
            <a:off x="457200" y="1600200"/>
            <a:ext cx="8229600" cy="794657"/>
          </a:xfrm>
        </p:spPr>
        <p:txBody>
          <a:bodyPr/>
          <a:lstStyle/>
          <a:p>
            <a:pPr marL="0" indent="0">
              <a:buNone/>
            </a:pPr>
            <a:r>
              <a:rPr lang="en-US" altLang="en-US" sz="2400" dirty="0" smtClean="0">
                <a:latin typeface="+mn-lt"/>
              </a:rPr>
              <a:t>Problem</a:t>
            </a:r>
            <a:r>
              <a:rPr lang="en-US" altLang="en-US" sz="2400" dirty="0">
                <a:latin typeface="+mn-lt"/>
              </a:rPr>
              <a:t>: Maximize the amount of flow of items from an origin to a destination</a:t>
            </a:r>
            <a:r>
              <a:rPr lang="en-US" altLang="en-US" sz="2400" dirty="0" smtClean="0">
                <a:latin typeface="+mn-lt"/>
              </a:rPr>
              <a:t>.</a:t>
            </a:r>
            <a:endParaRPr lang="en-US" altLang="en-US" sz="2400" dirty="0">
              <a:latin typeface="+mn-lt"/>
            </a:endParaRPr>
          </a:p>
        </p:txBody>
      </p:sp>
      <p:sp>
        <p:nvSpPr>
          <p:cNvPr id="5" name="Text Placeholder 4"/>
          <p:cNvSpPr>
            <a:spLocks noGrp="1"/>
          </p:cNvSpPr>
          <p:nvPr>
            <p:ph type="body" idx="2"/>
          </p:nvPr>
        </p:nvSpPr>
        <p:spPr>
          <a:xfrm>
            <a:off x="457200" y="2609511"/>
            <a:ext cx="8229600" cy="423975"/>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7.18 </a:t>
            </a:r>
            <a:r>
              <a:rPr lang="en-US" sz="2400" dirty="0" smtClean="0">
                <a:latin typeface="+mn-lt"/>
                <a:cs typeface="Times" pitchFamily="18" charset="0"/>
              </a:rPr>
              <a:t>Network </a:t>
            </a:r>
            <a:r>
              <a:rPr lang="en-US" sz="2400" dirty="0">
                <a:latin typeface="+mn-lt"/>
                <a:cs typeface="Times" pitchFamily="18" charset="0"/>
              </a:rPr>
              <a:t>of railway </a:t>
            </a:r>
            <a:r>
              <a:rPr lang="en-US" sz="2400" dirty="0" smtClean="0">
                <a:latin typeface="+mn-lt"/>
                <a:cs typeface="Times" pitchFamily="18" charset="0"/>
              </a:rPr>
              <a:t>system</a:t>
            </a:r>
            <a:endParaRPr lang="en-US" sz="2400" dirty="0">
              <a:latin typeface="+mn-lt"/>
            </a:endParaRPr>
          </a:p>
        </p:txBody>
      </p:sp>
      <p:pic>
        <p:nvPicPr>
          <p:cNvPr id="6" name="Picture 5" descr="A railway network has input to node 1, for Omaha and output from node 6, for Saint Louis. Each node is labeled with number of cars available for the branch to an adjacent node. The data are summarized as follows: From node 1, Omaha. 6 cars to node 2. 4 cars to node 4. 7 cars to node 3. From node 2. 0 cars to node 1. 3 cars to node 4. 8 cars to node 5. From node 3. 0 cars to node 1. 2 cars to node 4. 6 cars to node 6. From node 4. 0 cars to node 1. 3 cars to node 2. 2 cars to node 3. 5 cars to node 6. From node 5. 0 cars to node 2. 4 cars to node 6. From node 6, Saint Louis. 0 cars to node 3. 0 cars to node 4. 0 cars to node 5."/>
          <p:cNvPicPr>
            <a:picLocks noChangeAspect="1"/>
          </p:cNvPicPr>
          <p:nvPr/>
        </p:nvPicPr>
        <p:blipFill rotWithShape="1">
          <a:blip r:embed="rId2"/>
          <a:srcRect l="2200" t="7699" r="2087" b="7347"/>
          <a:stretch/>
        </p:blipFill>
        <p:spPr>
          <a:xfrm>
            <a:off x="815703" y="3370940"/>
            <a:ext cx="7599681" cy="2953657"/>
          </a:xfrm>
          <a:prstGeom prst="rect">
            <a:avLst/>
          </a:prstGeom>
        </p:spPr>
      </p:pic>
    </p:spTree>
    <p:extLst>
      <p:ext uri="{BB962C8B-B14F-4D97-AF65-F5344CB8AC3E}">
        <p14:creationId xmlns="" xmlns:p14="http://schemas.microsoft.com/office/powerpoint/2010/main" val="1949443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Solution </a:t>
            </a:r>
            <a:r>
              <a:rPr lang="en-US" altLang="en-US" dirty="0" smtClean="0"/>
              <a:t>Approach 3 </a:t>
            </a:r>
            <a:r>
              <a:rPr lang="en-US" altLang="en-US" sz="2000" b="0" dirty="0" smtClean="0"/>
              <a:t>(1 </a:t>
            </a:r>
            <a:r>
              <a:rPr lang="en-US" altLang="en-US" sz="2000" b="0" dirty="0"/>
              <a:t>of 5)</a:t>
            </a:r>
          </a:p>
        </p:txBody>
      </p:sp>
      <p:sp>
        <p:nvSpPr>
          <p:cNvPr id="5" name="Text Placeholder 4"/>
          <p:cNvSpPr>
            <a:spLocks noGrp="1"/>
          </p:cNvSpPr>
          <p:nvPr>
            <p:ph type="body" idx="1"/>
          </p:nvPr>
        </p:nvSpPr>
        <p:spPr>
          <a:xfrm>
            <a:off x="457200" y="1600201"/>
            <a:ext cx="8229600" cy="751114"/>
          </a:xfrm>
        </p:spPr>
        <p:txBody>
          <a:bodyPr/>
          <a:lstStyle/>
          <a:p>
            <a:pPr marL="0" indent="0">
              <a:buNone/>
            </a:pPr>
            <a:r>
              <a:rPr lang="en-US" altLang="en-US" sz="2400" dirty="0">
                <a:latin typeface="+mn-lt"/>
              </a:rPr>
              <a:t>Step 1: Arbitrarily choose any path through the network from origin to destination and ship as much as possible</a:t>
            </a:r>
            <a:r>
              <a:rPr lang="en-US" altLang="en-US" sz="2400" dirty="0" smtClean="0">
                <a:latin typeface="+mn-lt"/>
              </a:rPr>
              <a:t>.</a:t>
            </a:r>
            <a:endParaRPr lang="en-US" altLang="en-US" sz="2400" dirty="0">
              <a:latin typeface="+mn-lt"/>
            </a:endParaRPr>
          </a:p>
        </p:txBody>
      </p:sp>
      <p:sp>
        <p:nvSpPr>
          <p:cNvPr id="6" name="Text Placeholder 5"/>
          <p:cNvSpPr>
            <a:spLocks noGrp="1"/>
          </p:cNvSpPr>
          <p:nvPr>
            <p:ph type="body" idx="2"/>
          </p:nvPr>
        </p:nvSpPr>
        <p:spPr>
          <a:xfrm>
            <a:off x="457200" y="2542664"/>
            <a:ext cx="8106229" cy="394947"/>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7.19 </a:t>
            </a:r>
            <a:r>
              <a:rPr lang="en-US" sz="2400" dirty="0" smtClean="0">
                <a:latin typeface="+mn-lt"/>
                <a:cs typeface="Times" pitchFamily="18" charset="0"/>
              </a:rPr>
              <a:t>Maximal </a:t>
            </a:r>
            <a:r>
              <a:rPr lang="en-US" sz="2400" dirty="0">
                <a:latin typeface="+mn-lt"/>
                <a:cs typeface="Times" pitchFamily="18" charset="0"/>
              </a:rPr>
              <a:t>flow for path </a:t>
            </a:r>
            <a:r>
              <a:rPr lang="en-US" sz="2400" dirty="0" smtClean="0">
                <a:latin typeface="+mn-lt"/>
                <a:cs typeface="Times" pitchFamily="18" charset="0"/>
              </a:rPr>
              <a:t>1–2–5</a:t>
            </a:r>
            <a:r>
              <a:rPr lang="en-US" sz="2400" dirty="0">
                <a:latin typeface="+mn-lt"/>
                <a:cs typeface="Times" pitchFamily="18" charset="0"/>
              </a:rPr>
              <a:t>–</a:t>
            </a:r>
            <a:r>
              <a:rPr lang="en-US" sz="2400" dirty="0" smtClean="0">
                <a:latin typeface="+mn-lt"/>
                <a:cs typeface="Times" pitchFamily="18" charset="0"/>
              </a:rPr>
              <a:t>6</a:t>
            </a:r>
            <a:endParaRPr lang="en-US" sz="2400" dirty="0">
              <a:latin typeface="+mn-lt"/>
            </a:endParaRPr>
          </a:p>
        </p:txBody>
      </p:sp>
      <p:pic>
        <p:nvPicPr>
          <p:cNvPr id="7" name="Picture 6" descr="A railway network with the maximal flow for a path has path 1 2 5 6 highlighted, with maximal flow on the branches indicated, each as 4. The number of cars available from a start node decreases by 4 while the number of cars available in the opposite direction at the end node increases by 4. The data are summarized as follows: Input of 4 cars to node 1. 4 cars from node 1 to node 2. This leaves 2 cars available from 1 to 2 and 4 cars available from 2 to 1. 4 cars from node 2 to node 5. This leaves 4 cars available from 2 to 5 and 4 cars available from 5 to 2. 4 cars from node 5 to node 6. This leaves 0 cars available from 5 to 6 and 4 cars available from 6 to 5. Output of 4 cars from node 6."/>
          <p:cNvPicPr>
            <a:picLocks noChangeAspect="1"/>
          </p:cNvPicPr>
          <p:nvPr/>
        </p:nvPicPr>
        <p:blipFill rotWithShape="1">
          <a:blip r:embed="rId2"/>
          <a:srcRect l="2954" t="6596" r="1324" b="2000"/>
          <a:stretch/>
        </p:blipFill>
        <p:spPr>
          <a:xfrm>
            <a:off x="618671" y="3383643"/>
            <a:ext cx="7674429" cy="2922814"/>
          </a:xfrm>
          <a:prstGeom prst="rect">
            <a:avLst/>
          </a:prstGeom>
        </p:spPr>
      </p:pic>
    </p:spTree>
    <p:extLst>
      <p:ext uri="{BB962C8B-B14F-4D97-AF65-F5344CB8AC3E}">
        <p14:creationId xmlns="" xmlns:p14="http://schemas.microsoft.com/office/powerpoint/2010/main" val="1747985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3 </a:t>
            </a:r>
            <a:r>
              <a:rPr lang="en-US" altLang="en-US" sz="2000" b="0" dirty="0" smtClean="0"/>
              <a:t>(2 </a:t>
            </a:r>
            <a:r>
              <a:rPr lang="en-US" altLang="en-US" sz="2000" b="0" dirty="0"/>
              <a:t>of 5)</a:t>
            </a:r>
            <a:endParaRPr lang="en-US" dirty="0"/>
          </a:p>
        </p:txBody>
      </p:sp>
      <p:sp>
        <p:nvSpPr>
          <p:cNvPr id="4" name="Text Placeholder 3"/>
          <p:cNvSpPr>
            <a:spLocks noGrp="1"/>
          </p:cNvSpPr>
          <p:nvPr>
            <p:ph type="body" idx="1"/>
          </p:nvPr>
        </p:nvSpPr>
        <p:spPr>
          <a:xfrm>
            <a:off x="457200" y="1600200"/>
            <a:ext cx="8229600" cy="1215571"/>
          </a:xfrm>
        </p:spPr>
        <p:txBody>
          <a:bodyPr/>
          <a:lstStyle/>
          <a:p>
            <a:pPr marL="0" indent="0" eaLnBrk="0" hangingPunct="0">
              <a:spcBef>
                <a:spcPct val="50000"/>
              </a:spcBef>
              <a:buNone/>
            </a:pPr>
            <a:r>
              <a:rPr lang="en-US" altLang="en-US" sz="2200" dirty="0">
                <a:latin typeface="+mn-lt"/>
              </a:rPr>
              <a:t>Step 2: Re-compute branch flow in both </a:t>
            </a:r>
            <a:r>
              <a:rPr lang="en-US" altLang="en-US" sz="2200" dirty="0" smtClean="0">
                <a:latin typeface="+mn-lt"/>
              </a:rPr>
              <a:t>directions</a:t>
            </a:r>
          </a:p>
          <a:p>
            <a:pPr marL="0" indent="0" eaLnBrk="0" hangingPunct="0">
              <a:spcBef>
                <a:spcPct val="50000"/>
              </a:spcBef>
              <a:buNone/>
            </a:pPr>
            <a:r>
              <a:rPr lang="en-US" altLang="en-US" sz="2200" dirty="0" smtClean="0">
                <a:latin typeface="+mn-lt"/>
              </a:rPr>
              <a:t>Step </a:t>
            </a:r>
            <a:r>
              <a:rPr lang="en-US" altLang="en-US" sz="2200" dirty="0">
                <a:latin typeface="+mn-lt"/>
              </a:rPr>
              <a:t>3: Select other feasible paths arbitrarily and determine maximum flow along the paths until flow is no longer possible</a:t>
            </a:r>
            <a:r>
              <a:rPr lang="en-US" altLang="en-US" sz="2200" dirty="0" smtClean="0">
                <a:latin typeface="+mn-lt"/>
              </a:rPr>
              <a:t>.</a:t>
            </a:r>
            <a:endParaRPr lang="en-US" altLang="en-US" sz="2200" dirty="0">
              <a:latin typeface="+mn-lt"/>
            </a:endParaRPr>
          </a:p>
        </p:txBody>
      </p:sp>
      <p:sp>
        <p:nvSpPr>
          <p:cNvPr id="5" name="Text Placeholder 4"/>
          <p:cNvSpPr>
            <a:spLocks noGrp="1"/>
          </p:cNvSpPr>
          <p:nvPr>
            <p:ph type="body" idx="2"/>
          </p:nvPr>
        </p:nvSpPr>
        <p:spPr>
          <a:xfrm>
            <a:off x="457200" y="2993576"/>
            <a:ext cx="8229600" cy="417280"/>
          </a:xfrm>
        </p:spPr>
        <p:txBody>
          <a:bodyPr/>
          <a:lstStyle/>
          <a:p>
            <a:pPr marL="0" indent="0">
              <a:buNone/>
            </a:pPr>
            <a:r>
              <a:rPr lang="en-US" sz="2200" b="1" dirty="0">
                <a:latin typeface="+mn-lt"/>
                <a:cs typeface="Times New Roman" pitchFamily="18" charset="0"/>
              </a:rPr>
              <a:t>Figure </a:t>
            </a:r>
            <a:r>
              <a:rPr lang="en-US" sz="2200" b="1" dirty="0" smtClean="0">
                <a:latin typeface="+mn-lt"/>
                <a:cs typeface="Times New Roman" pitchFamily="18" charset="0"/>
              </a:rPr>
              <a:t>7.20 </a:t>
            </a:r>
            <a:r>
              <a:rPr lang="en-US" sz="2200" dirty="0" smtClean="0">
                <a:latin typeface="+mn-lt"/>
                <a:cs typeface="Times" pitchFamily="18" charset="0"/>
              </a:rPr>
              <a:t>Maximal </a:t>
            </a:r>
            <a:r>
              <a:rPr lang="en-US" sz="2200" dirty="0">
                <a:latin typeface="+mn-lt"/>
                <a:cs typeface="Times" pitchFamily="18" charset="0"/>
              </a:rPr>
              <a:t>flow for path </a:t>
            </a:r>
            <a:r>
              <a:rPr lang="en-US" sz="2200" dirty="0" smtClean="0">
                <a:latin typeface="+mn-lt"/>
                <a:cs typeface="Times" pitchFamily="18" charset="0"/>
              </a:rPr>
              <a:t>1–4</a:t>
            </a:r>
            <a:r>
              <a:rPr lang="en-US" sz="2200" dirty="0">
                <a:latin typeface="+mn-lt"/>
                <a:cs typeface="Times" pitchFamily="18" charset="0"/>
              </a:rPr>
              <a:t>–</a:t>
            </a:r>
            <a:r>
              <a:rPr lang="en-US" sz="2200" dirty="0" smtClean="0">
                <a:latin typeface="+mn-lt"/>
                <a:cs typeface="Times" pitchFamily="18" charset="0"/>
              </a:rPr>
              <a:t>6</a:t>
            </a:r>
            <a:endParaRPr lang="en-US" sz="2200" dirty="0">
              <a:latin typeface="+mn-lt"/>
            </a:endParaRPr>
          </a:p>
        </p:txBody>
      </p:sp>
      <p:pic>
        <p:nvPicPr>
          <p:cNvPr id="6" name="Picture 5" descr="A railway network with the maximal flow for a path has path 1 4 6 highlighted, with maximal flow on the branches indicated, each as 4. The number of cars available from a start node decreases by 4 while the number of cars available in the opposite direction at the end node increases by 4. The data are summarized as follows: Input of 8 cars to node 1. 4 cars from node 1 to node 4. This leaves 0 cars available from 1 to 4 and 4 cars available from 4 to 1. 4 cars from node 4 to node 6. This leaves 1 car available from 4 to 6 and 4 cars available from 6 to 4. Output of 8 cars from node 6."/>
          <p:cNvPicPr>
            <a:picLocks noChangeAspect="1"/>
          </p:cNvPicPr>
          <p:nvPr/>
        </p:nvPicPr>
        <p:blipFill rotWithShape="1">
          <a:blip r:embed="rId2"/>
          <a:srcRect l="3911" t="9535" r="1849" b="2350"/>
          <a:stretch/>
        </p:blipFill>
        <p:spPr>
          <a:xfrm>
            <a:off x="776152" y="3671035"/>
            <a:ext cx="7112728" cy="2658291"/>
          </a:xfrm>
          <a:prstGeom prst="rect">
            <a:avLst/>
          </a:prstGeom>
        </p:spPr>
      </p:pic>
    </p:spTree>
    <p:extLst>
      <p:ext uri="{BB962C8B-B14F-4D97-AF65-F5344CB8AC3E}">
        <p14:creationId xmlns="" xmlns:p14="http://schemas.microsoft.com/office/powerpoint/2010/main" val="306968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3 </a:t>
            </a:r>
            <a:r>
              <a:rPr lang="en-US" altLang="en-US" sz="2000" b="0" dirty="0" smtClean="0"/>
              <a:t>(3 </a:t>
            </a:r>
            <a:r>
              <a:rPr lang="en-US" altLang="en-US" sz="2000" b="0" dirty="0"/>
              <a:t>of 5)</a:t>
            </a:r>
            <a:endParaRPr lang="en-US" dirty="0"/>
          </a:p>
        </p:txBody>
      </p:sp>
      <p:sp>
        <p:nvSpPr>
          <p:cNvPr id="4" name="Text Placeholder 3"/>
          <p:cNvSpPr>
            <a:spLocks noGrp="1"/>
          </p:cNvSpPr>
          <p:nvPr>
            <p:ph type="body" idx="1"/>
          </p:nvPr>
        </p:nvSpPr>
        <p:spPr>
          <a:xfrm>
            <a:off x="457200" y="1600200"/>
            <a:ext cx="8229600" cy="562429"/>
          </a:xfrm>
        </p:spPr>
        <p:txBody>
          <a:bodyPr/>
          <a:lstStyle/>
          <a:p>
            <a:pPr marL="0" indent="0" eaLnBrk="0" hangingPunct="0">
              <a:buNone/>
            </a:pPr>
            <a:r>
              <a:rPr lang="en-US" sz="2400" b="1" dirty="0">
                <a:latin typeface="+mn-lt"/>
                <a:cs typeface="Times New Roman" pitchFamily="18" charset="0"/>
              </a:rPr>
              <a:t>Figure </a:t>
            </a:r>
            <a:r>
              <a:rPr lang="en-US" sz="2400" b="1" dirty="0" smtClean="0">
                <a:latin typeface="+mn-lt"/>
                <a:cs typeface="Times New Roman" pitchFamily="18" charset="0"/>
              </a:rPr>
              <a:t>7.21 </a:t>
            </a:r>
            <a:r>
              <a:rPr lang="en-US" sz="2400" dirty="0" smtClean="0">
                <a:latin typeface="+mn-lt"/>
                <a:cs typeface="Times" pitchFamily="18" charset="0"/>
              </a:rPr>
              <a:t>Maximal </a:t>
            </a:r>
            <a:r>
              <a:rPr lang="en-US" sz="2400" dirty="0">
                <a:latin typeface="+mn-lt"/>
                <a:cs typeface="Times" pitchFamily="18" charset="0"/>
              </a:rPr>
              <a:t>flow for path </a:t>
            </a:r>
            <a:r>
              <a:rPr lang="en-US" sz="2400" dirty="0" smtClean="0">
                <a:latin typeface="+mn-lt"/>
                <a:cs typeface="Times" pitchFamily="18" charset="0"/>
              </a:rPr>
              <a:t>1–3</a:t>
            </a:r>
            <a:r>
              <a:rPr lang="en-US" sz="2400" dirty="0">
                <a:latin typeface="+mn-lt"/>
                <a:cs typeface="Times" pitchFamily="18" charset="0"/>
              </a:rPr>
              <a:t>–</a:t>
            </a:r>
            <a:r>
              <a:rPr lang="en-US" sz="2400" dirty="0" smtClean="0">
                <a:latin typeface="+mn-lt"/>
                <a:cs typeface="Times" pitchFamily="18" charset="0"/>
              </a:rPr>
              <a:t>6</a:t>
            </a:r>
            <a:endParaRPr lang="en-US" sz="2400" dirty="0">
              <a:latin typeface="+mn-lt"/>
            </a:endParaRPr>
          </a:p>
        </p:txBody>
      </p:sp>
      <p:pic>
        <p:nvPicPr>
          <p:cNvPr id="6" name="Picture 5" descr="A railway network with the maximal flow for a path has path 1 3 6 highlighted, with maximal flow on the branches indicated, each as 6. The number of cars available from a start node decreases by 6 while the number of cars available in the opposite direction at the end node increases by 6. The data are summarized as follows: Input of 14 cars to node 1. 6 cars from node 1 to node 3. This leaves 1 car available from 1 to 3 and 6 cars available from 3 to 1. 6 cars from node 3 to node 6. This leaves 0 cars available from 3 to 6 and 6 cars available from 6 to 3. Output of 14 cars from node 6."/>
          <p:cNvPicPr>
            <a:picLocks noChangeAspect="1"/>
          </p:cNvPicPr>
          <p:nvPr/>
        </p:nvPicPr>
        <p:blipFill rotWithShape="1">
          <a:blip r:embed="rId2"/>
          <a:srcRect l="2699" t="7500" r="1270" b="3205"/>
          <a:stretch/>
        </p:blipFill>
        <p:spPr>
          <a:xfrm>
            <a:off x="457200" y="2681604"/>
            <a:ext cx="8118565" cy="3071405"/>
          </a:xfrm>
          <a:prstGeom prst="rect">
            <a:avLst/>
          </a:prstGeom>
        </p:spPr>
      </p:pic>
    </p:spTree>
    <p:extLst>
      <p:ext uri="{BB962C8B-B14F-4D97-AF65-F5344CB8AC3E}">
        <p14:creationId xmlns="" xmlns:p14="http://schemas.microsoft.com/office/powerpoint/2010/main" val="257779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Network Components </a:t>
            </a:r>
            <a:r>
              <a:rPr lang="en-US" altLang="en-US" sz="2000" b="0" dirty="0"/>
              <a:t>(1 of 3</a:t>
            </a:r>
            <a:r>
              <a:rPr lang="en-US" altLang="en-US" sz="2000" b="0" dirty="0" smtClean="0"/>
              <a:t>)</a:t>
            </a:r>
            <a:endParaRPr lang="en-US" sz="2000" b="0" dirty="0"/>
          </a:p>
        </p:txBody>
      </p:sp>
      <p:sp>
        <p:nvSpPr>
          <p:cNvPr id="3" name="Text Placeholder 2"/>
          <p:cNvSpPr>
            <a:spLocks noGrp="1"/>
          </p:cNvSpPr>
          <p:nvPr>
            <p:ph type="body" idx="1"/>
          </p:nvPr>
        </p:nvSpPr>
        <p:spPr/>
        <p:txBody>
          <a:bodyPr/>
          <a:lstStyle/>
          <a:p>
            <a:pPr>
              <a:buClr>
                <a:schemeClr val="tx2"/>
              </a:buClr>
            </a:pPr>
            <a:r>
              <a:rPr lang="en-US" altLang="en-US" sz="2400" dirty="0">
                <a:solidFill>
                  <a:schemeClr val="tx1"/>
                </a:solidFill>
                <a:latin typeface="+mn-lt"/>
              </a:rPr>
              <a:t>A </a:t>
            </a:r>
            <a:r>
              <a:rPr lang="en-US" altLang="en-US" sz="2400" b="1" dirty="0">
                <a:solidFill>
                  <a:schemeClr val="tx1"/>
                </a:solidFill>
                <a:latin typeface="+mn-lt"/>
              </a:rPr>
              <a:t>network is an arrangement of paths </a:t>
            </a:r>
            <a:r>
              <a:rPr lang="en-US" altLang="en-US" sz="2400" dirty="0">
                <a:solidFill>
                  <a:schemeClr val="tx1"/>
                </a:solidFill>
                <a:latin typeface="+mn-lt"/>
              </a:rPr>
              <a:t>(branches) </a:t>
            </a:r>
            <a:r>
              <a:rPr lang="en-US" altLang="en-US" sz="2400" b="1" dirty="0">
                <a:solidFill>
                  <a:schemeClr val="tx1"/>
                </a:solidFill>
                <a:latin typeface="+mn-lt"/>
              </a:rPr>
              <a:t>connected at various points</a:t>
            </a:r>
            <a:r>
              <a:rPr lang="en-US" altLang="en-US" sz="2400" dirty="0">
                <a:solidFill>
                  <a:schemeClr val="tx1"/>
                </a:solidFill>
                <a:latin typeface="+mn-lt"/>
              </a:rPr>
              <a:t> (nodes) through which one or more items move from one point to </a:t>
            </a:r>
            <a:r>
              <a:rPr lang="en-US" altLang="en-US" sz="2400" dirty="0" smtClean="0">
                <a:solidFill>
                  <a:schemeClr val="tx1"/>
                </a:solidFill>
                <a:latin typeface="+mn-lt"/>
              </a:rPr>
              <a:t>another.</a:t>
            </a:r>
          </a:p>
          <a:p>
            <a:pPr>
              <a:buClr>
                <a:schemeClr val="tx2"/>
              </a:buClr>
            </a:pPr>
            <a:r>
              <a:rPr lang="en-US" altLang="en-US" sz="2400" dirty="0" smtClean="0">
                <a:solidFill>
                  <a:schemeClr val="tx1"/>
                </a:solidFill>
                <a:latin typeface="+mn-lt"/>
              </a:rPr>
              <a:t>The </a:t>
            </a:r>
            <a:r>
              <a:rPr lang="en-US" altLang="en-US" sz="2400" dirty="0">
                <a:solidFill>
                  <a:schemeClr val="tx1"/>
                </a:solidFill>
                <a:latin typeface="+mn-lt"/>
              </a:rPr>
              <a:t>network is drawn as a diagram providing a picture of the system, thus enabling visual representation and enhanced </a:t>
            </a:r>
            <a:r>
              <a:rPr lang="en-US" altLang="en-US" sz="2400" dirty="0" smtClean="0">
                <a:solidFill>
                  <a:schemeClr val="tx1"/>
                </a:solidFill>
                <a:latin typeface="+mn-lt"/>
              </a:rPr>
              <a:t>understanding.</a:t>
            </a:r>
          </a:p>
          <a:p>
            <a:pPr>
              <a:buClr>
                <a:schemeClr val="tx2"/>
              </a:buClr>
            </a:pPr>
            <a:r>
              <a:rPr lang="en-US" altLang="en-US" sz="2400" dirty="0" smtClean="0">
                <a:solidFill>
                  <a:schemeClr val="tx1"/>
                </a:solidFill>
                <a:latin typeface="+mn-lt"/>
              </a:rPr>
              <a:t>A </a:t>
            </a:r>
            <a:r>
              <a:rPr lang="en-US" altLang="en-US" sz="2400" dirty="0">
                <a:solidFill>
                  <a:schemeClr val="tx1"/>
                </a:solidFill>
                <a:latin typeface="+mn-lt"/>
              </a:rPr>
              <a:t>large number of real-life systems can be modeled as networks which are relatively easy to conceive and construct</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 xmlns:p14="http://schemas.microsoft.com/office/powerpoint/2010/main" val="1336448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3 </a:t>
            </a:r>
            <a:r>
              <a:rPr lang="en-US" altLang="en-US" sz="2000" b="0" dirty="0" smtClean="0"/>
              <a:t>(4 </a:t>
            </a:r>
            <a:r>
              <a:rPr lang="en-US" altLang="en-US" sz="2000" b="0" dirty="0"/>
              <a:t>of 5)</a:t>
            </a:r>
            <a:endParaRPr lang="en-US" dirty="0"/>
          </a:p>
        </p:txBody>
      </p:sp>
      <p:sp>
        <p:nvSpPr>
          <p:cNvPr id="3" name="Text Placeholder 2"/>
          <p:cNvSpPr>
            <a:spLocks noGrp="1"/>
          </p:cNvSpPr>
          <p:nvPr>
            <p:ph type="body" idx="1"/>
          </p:nvPr>
        </p:nvSpPr>
        <p:spPr>
          <a:xfrm>
            <a:off x="457200" y="1600201"/>
            <a:ext cx="8229600" cy="620486"/>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7.22 </a:t>
            </a:r>
            <a:r>
              <a:rPr lang="en-US" sz="2400" dirty="0" smtClean="0">
                <a:latin typeface="+mn-lt"/>
                <a:cs typeface="Times" pitchFamily="18" charset="0"/>
              </a:rPr>
              <a:t>Maximal </a:t>
            </a:r>
            <a:r>
              <a:rPr lang="en-US" sz="2400" dirty="0">
                <a:latin typeface="+mn-lt"/>
                <a:cs typeface="Times" pitchFamily="18" charset="0"/>
              </a:rPr>
              <a:t>flow for path </a:t>
            </a:r>
            <a:r>
              <a:rPr lang="en-US" sz="2400" dirty="0" smtClean="0">
                <a:latin typeface="+mn-lt"/>
                <a:cs typeface="Times" pitchFamily="18" charset="0"/>
              </a:rPr>
              <a:t>1–3–4</a:t>
            </a:r>
            <a:r>
              <a:rPr lang="en-US" sz="2400" dirty="0">
                <a:latin typeface="+mn-lt"/>
                <a:cs typeface="Times" pitchFamily="18" charset="0"/>
              </a:rPr>
              <a:t>–</a:t>
            </a:r>
            <a:r>
              <a:rPr lang="en-US" sz="2400" dirty="0" smtClean="0">
                <a:latin typeface="+mn-lt"/>
                <a:cs typeface="Times" pitchFamily="18" charset="0"/>
              </a:rPr>
              <a:t>6</a:t>
            </a:r>
            <a:endParaRPr lang="en-US" sz="2400" dirty="0">
              <a:latin typeface="+mn-lt"/>
            </a:endParaRPr>
          </a:p>
        </p:txBody>
      </p:sp>
      <p:pic>
        <p:nvPicPr>
          <p:cNvPr id="4" name="Picture 3" descr="A railway network with the maximal flow for a path has path 1 3 4 6 highlighted, with maximal flow on the branches indicated, each as 1. The number of cars available from a start node decreases by 1 while the number of cars available in the opposite direction at the end node increases by 1. The data are summarized as follows: Input of 15 cars to node 1. 1 car from node 1 to node 3. This leaves 0 cars available from 1 to 3 and 7 cars available from 3 to 1. 1 car from node 3 to node 4. This leaves 1 car available from 3 to 4 and 3 cars available from 4 to 3. 1 car from node 4 to node 6. This leaves 0 cars available from 4 to 6 and 5 cars available from 6 to 3. Output of 15 cars from node 6."/>
          <p:cNvPicPr>
            <a:picLocks noChangeAspect="1"/>
          </p:cNvPicPr>
          <p:nvPr/>
        </p:nvPicPr>
        <p:blipFill rotWithShape="1">
          <a:blip r:embed="rId2"/>
          <a:srcRect l="2950" t="5627" r="1184" b="2271"/>
          <a:stretch/>
        </p:blipFill>
        <p:spPr>
          <a:xfrm>
            <a:off x="859973" y="2579917"/>
            <a:ext cx="7625443" cy="2906486"/>
          </a:xfrm>
          <a:prstGeom prst="rect">
            <a:avLst/>
          </a:prstGeom>
        </p:spPr>
      </p:pic>
    </p:spTree>
    <p:extLst>
      <p:ext uri="{BB962C8B-B14F-4D97-AF65-F5344CB8AC3E}">
        <p14:creationId xmlns="" xmlns:p14="http://schemas.microsoft.com/office/powerpoint/2010/main" val="1407385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a:t>
            </a:r>
            <a:r>
              <a:rPr lang="en-US" altLang="en-US" dirty="0" smtClean="0"/>
              <a:t>Approach 3 </a:t>
            </a:r>
            <a:r>
              <a:rPr lang="en-US" altLang="en-US" sz="2000" b="0" dirty="0" smtClean="0"/>
              <a:t>(5 </a:t>
            </a:r>
            <a:r>
              <a:rPr lang="en-US" altLang="en-US" sz="2000" b="0" dirty="0"/>
              <a:t>of 5)</a:t>
            </a:r>
            <a:endParaRPr lang="en-US" dirty="0"/>
          </a:p>
        </p:txBody>
      </p:sp>
      <p:sp>
        <p:nvSpPr>
          <p:cNvPr id="4" name="Text Placeholder 3"/>
          <p:cNvSpPr>
            <a:spLocks noGrp="1"/>
          </p:cNvSpPr>
          <p:nvPr>
            <p:ph type="body" idx="1"/>
          </p:nvPr>
        </p:nvSpPr>
        <p:spPr>
          <a:xfrm>
            <a:off x="457200" y="1600201"/>
            <a:ext cx="8229600" cy="417285"/>
          </a:xfrm>
        </p:spPr>
        <p:txBody>
          <a:bodyPr/>
          <a:lstStyle/>
          <a:p>
            <a:pPr marL="0" indent="0">
              <a:buNone/>
            </a:pPr>
            <a:r>
              <a:rPr lang="en-US" altLang="en-US" sz="2400" dirty="0">
                <a:latin typeface="+mn-lt"/>
              </a:rPr>
              <a:t>Optimal </a:t>
            </a:r>
            <a:r>
              <a:rPr lang="en-US" altLang="en-US" sz="2400" dirty="0" smtClean="0">
                <a:latin typeface="+mn-lt"/>
              </a:rPr>
              <a:t>Solution</a:t>
            </a:r>
            <a:endParaRPr lang="en-US" altLang="en-US" sz="2400" dirty="0">
              <a:latin typeface="+mn-lt"/>
            </a:endParaRPr>
          </a:p>
        </p:txBody>
      </p:sp>
      <p:sp>
        <p:nvSpPr>
          <p:cNvPr id="5" name="Text Placeholder 4"/>
          <p:cNvSpPr>
            <a:spLocks noGrp="1"/>
          </p:cNvSpPr>
          <p:nvPr>
            <p:ph type="body" idx="2"/>
          </p:nvPr>
        </p:nvSpPr>
        <p:spPr>
          <a:xfrm>
            <a:off x="457200" y="2186720"/>
            <a:ext cx="8229600" cy="469394"/>
          </a:xfrm>
        </p:spPr>
        <p:txBody>
          <a:bodyPr/>
          <a:lstStyle/>
          <a:p>
            <a:pPr marL="0" indent="0">
              <a:buNone/>
            </a:pPr>
            <a:r>
              <a:rPr lang="en-US" sz="2400" b="1" dirty="0">
                <a:latin typeface="+mn-lt"/>
                <a:cs typeface="Times New Roman" pitchFamily="18" charset="0"/>
              </a:rPr>
              <a:t>Figure </a:t>
            </a:r>
            <a:r>
              <a:rPr lang="en-US" sz="2400" b="1" dirty="0" smtClean="0">
                <a:latin typeface="+mn-lt"/>
                <a:cs typeface="Times New Roman" pitchFamily="18" charset="0"/>
              </a:rPr>
              <a:t>7.23 </a:t>
            </a:r>
            <a:r>
              <a:rPr lang="en-US" sz="2400" dirty="0" smtClean="0">
                <a:latin typeface="+mn-lt"/>
                <a:cs typeface="Times" pitchFamily="18" charset="0"/>
              </a:rPr>
              <a:t>Maximal </a:t>
            </a:r>
            <a:r>
              <a:rPr lang="en-US" sz="2400" dirty="0">
                <a:latin typeface="+mn-lt"/>
                <a:cs typeface="Times" pitchFamily="18" charset="0"/>
              </a:rPr>
              <a:t>flow for railway </a:t>
            </a:r>
            <a:r>
              <a:rPr lang="en-US" sz="2400" dirty="0" smtClean="0">
                <a:latin typeface="+mn-lt"/>
                <a:cs typeface="Times" pitchFamily="18" charset="0"/>
              </a:rPr>
              <a:t>network</a:t>
            </a:r>
            <a:endParaRPr lang="en-US" sz="2400" dirty="0">
              <a:latin typeface="+mn-lt"/>
            </a:endParaRPr>
          </a:p>
        </p:txBody>
      </p:sp>
      <p:pic>
        <p:nvPicPr>
          <p:cNvPr id="6" name="Picture 5" descr="The railway network has the maximal flow for each branch indicated, as well as the number of cars left available from each node. The data are summarized as follows: Input of 15 cars to node 1. From node 1. 4 cars to node 2, leaving 2 available. 7 cars to node 3, leaving 0 available. 4 cars to node 4, leaving 0 available. From node 2. 4 cars available to node 1. 0 cars to node 4, leaving 3 available. 4 cars to node 5, leaving 4 available. From node 3. 7 cars available to node 1. 1 car to node 4, leaving 1 available. 6 cars to node 6, leaving 0 available. From node 4. 4 cars available to node 1. 3 cars available to node 2. 3 cars available to node 3. 5 cars to node 6, leaving 0 available. From node 5. 4 cars available to node 2. 4 cars to node 6, leaving 0 available. From node 6. 6 cars available to node 3. 5 cars available to node 5. 4 cars available to node 5. Output of 15 cars from node 6."/>
          <p:cNvPicPr>
            <a:picLocks noChangeAspect="1"/>
          </p:cNvPicPr>
          <p:nvPr/>
        </p:nvPicPr>
        <p:blipFill rotWithShape="1">
          <a:blip r:embed="rId2"/>
          <a:srcRect l="3954" t="5073" r="1323" b="1010"/>
          <a:stretch/>
        </p:blipFill>
        <p:spPr>
          <a:xfrm>
            <a:off x="718457" y="3142003"/>
            <a:ext cx="7707086" cy="3020785"/>
          </a:xfrm>
          <a:prstGeom prst="rect">
            <a:avLst/>
          </a:prstGeom>
        </p:spPr>
      </p:pic>
    </p:spTree>
    <p:extLst>
      <p:ext uri="{BB962C8B-B14F-4D97-AF65-F5344CB8AC3E}">
        <p14:creationId xmlns="" xmlns:p14="http://schemas.microsoft.com/office/powerpoint/2010/main" val="3645256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Solution Method </a:t>
            </a:r>
            <a:r>
              <a:rPr lang="en-US" altLang="en-US" dirty="0" smtClean="0"/>
              <a:t>Summary 3</a:t>
            </a:r>
            <a:endParaRPr lang="en-US" dirty="0"/>
          </a:p>
        </p:txBody>
      </p:sp>
      <p:sp>
        <p:nvSpPr>
          <p:cNvPr id="3" name="Text Placeholder 2"/>
          <p:cNvSpPr>
            <a:spLocks noGrp="1"/>
          </p:cNvSpPr>
          <p:nvPr>
            <p:ph type="body" idx="1"/>
          </p:nvPr>
        </p:nvSpPr>
        <p:spPr/>
        <p:txBody>
          <a:bodyPr/>
          <a:lstStyle/>
          <a:p>
            <a:pPr marL="432000" indent="-432000" eaLnBrk="0" hangingPunct="0">
              <a:buFont typeface="Garamond" pitchFamily="18" charset="0"/>
              <a:buAutoNum type="arabicPeriod"/>
            </a:pPr>
            <a:r>
              <a:rPr lang="en-US" altLang="en-US" sz="2400" dirty="0">
                <a:latin typeface="+mn-lt"/>
              </a:rPr>
              <a:t>Arbitrarily select any path in the network from the origin to the destination.</a:t>
            </a:r>
          </a:p>
          <a:p>
            <a:pPr marL="432000" indent="-432000" eaLnBrk="0" hangingPunct="0">
              <a:buFont typeface="Garamond" pitchFamily="18" charset="0"/>
              <a:buAutoNum type="arabicPeriod"/>
            </a:pPr>
            <a:r>
              <a:rPr lang="en-US" altLang="en-US" sz="2400" dirty="0">
                <a:latin typeface="+mn-lt"/>
              </a:rPr>
              <a:t>Adjust the capacities at each node by subtracting the maximal flow for the path selected in step 1.</a:t>
            </a:r>
          </a:p>
          <a:p>
            <a:pPr marL="432000" indent="-432000" eaLnBrk="0" hangingPunct="0">
              <a:buFont typeface="Garamond" pitchFamily="18" charset="0"/>
              <a:buAutoNum type="arabicPeriod"/>
            </a:pPr>
            <a:r>
              <a:rPr lang="en-US" altLang="en-US" sz="2400" dirty="0">
                <a:latin typeface="+mn-lt"/>
              </a:rPr>
              <a:t>Add the maximal flow along the path to the flow in the opposite direction at each node.</a:t>
            </a:r>
          </a:p>
          <a:p>
            <a:pPr marL="432000" indent="-432000" eaLnBrk="0" hangingPunct="0">
              <a:buFont typeface="Garamond" pitchFamily="18" charset="0"/>
              <a:buAutoNum type="arabicPeriod"/>
            </a:pPr>
            <a:r>
              <a:rPr lang="en-US" altLang="en-US" sz="2400" dirty="0">
                <a:latin typeface="+mn-lt"/>
              </a:rPr>
              <a:t>Repeat steps 1, 2, and 3 until there are no more paths with available flow capacity</a:t>
            </a:r>
            <a:r>
              <a:rPr lang="en-US" altLang="en-US" sz="2400" dirty="0" smtClean="0">
                <a:latin typeface="+mn-lt"/>
              </a:rPr>
              <a:t>.</a:t>
            </a:r>
            <a:endParaRPr lang="en-US" altLang="en-US" sz="2400" dirty="0">
              <a:latin typeface="+mn-lt"/>
            </a:endParaRPr>
          </a:p>
        </p:txBody>
      </p:sp>
    </p:spTree>
    <p:extLst>
      <p:ext uri="{BB962C8B-B14F-4D97-AF65-F5344CB8AC3E}">
        <p14:creationId xmlns="" xmlns:p14="http://schemas.microsoft.com/office/powerpoint/2010/main" val="4293225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Computer Solution with </a:t>
            </a:r>
            <a:r>
              <a:rPr lang="en-US" altLang="en-US" sz="3200" dirty="0" smtClean="0"/>
              <a:t>Q</a:t>
            </a:r>
            <a:r>
              <a:rPr lang="en-US" altLang="en-US" sz="100" dirty="0" smtClean="0"/>
              <a:t> </a:t>
            </a:r>
            <a:r>
              <a:rPr lang="en-US" altLang="en-US" sz="3200" dirty="0" smtClean="0"/>
              <a:t>M </a:t>
            </a:r>
            <a:r>
              <a:rPr lang="en-US" altLang="en-US" sz="3200" dirty="0"/>
              <a:t>for </a:t>
            </a:r>
            <a:r>
              <a:rPr lang="en-US" altLang="en-US" sz="3200" dirty="0" smtClean="0"/>
              <a:t>Windows 3</a:t>
            </a:r>
            <a:endParaRPr lang="en-US" sz="3200" dirty="0"/>
          </a:p>
        </p:txBody>
      </p:sp>
      <p:sp>
        <p:nvSpPr>
          <p:cNvPr id="3" name="Text Placeholder 2"/>
          <p:cNvSpPr>
            <a:spLocks noGrp="1"/>
          </p:cNvSpPr>
          <p:nvPr>
            <p:ph type="body" idx="1"/>
          </p:nvPr>
        </p:nvSpPr>
        <p:spPr>
          <a:xfrm>
            <a:off x="457200" y="1600201"/>
            <a:ext cx="8229600" cy="402770"/>
          </a:xfrm>
        </p:spPr>
        <p:txBody>
          <a:bodyPr/>
          <a:lstStyle/>
          <a:p>
            <a:pPr marL="0" indent="0">
              <a:buNone/>
            </a:pPr>
            <a:r>
              <a:rPr lang="en-US" sz="2400" b="1" dirty="0">
                <a:latin typeface="+mn-lt"/>
                <a:cs typeface="Times New Roman" pitchFamily="18" charset="0"/>
              </a:rPr>
              <a:t>Exhibit </a:t>
            </a:r>
            <a:r>
              <a:rPr lang="en-US" sz="2400" b="1" dirty="0" smtClean="0">
                <a:latin typeface="+mn-lt"/>
                <a:cs typeface="Times New Roman" pitchFamily="18" charset="0"/>
              </a:rPr>
              <a:t>7.7</a:t>
            </a:r>
            <a:endParaRPr lang="en-US" sz="2400" dirty="0">
              <a:latin typeface="+mn-lt"/>
            </a:endParaRPr>
          </a:p>
        </p:txBody>
      </p:sp>
      <p:pic>
        <p:nvPicPr>
          <p:cNvPr id="4" name="Picture 3" descr="A Q M for windows networks maximal flow results screen displays a data table of the network maximal flow results. The table has columns for branch name, start node, end node, capacity, reverse capacity, and flow. The table is reproduced as follows: A table titled, Scott Tractor Company Solution has 10 rows and 6 columns. The columns have the following headings from left to right. Branch name, Start node, End node, Capacity, Reverse capacity, Flow. The row entries are as follows. Row 1. Maximal network flow, 15, Blank, Blank, Blank, Blank. Row 2. 1, 1, 2, 6, 0, 5. Row 3. 2, 1, 3, 7, 0, 6. Row 4. 3, 1, 4, 4, 4, 4. Row 5. 4, 2, 4, 3, 3, 1. Row 6. 5, 2, 6, 8, 0, 4. Row 7. 6, 3, 4, 2, 2, 0. Row 8. 7, 3, 6, 6, 0, 6. Row 9. 8, 4, 6, 5, 0, 5. Row 10. 9, 5, 6, 4, 0, 4.">
            <a:extLst>
              <a:ext uri="{FF2B5EF4-FFF2-40B4-BE49-F238E27FC236}">
                <a16:creationId xmlns="" xmlns:a16="http://schemas.microsoft.com/office/drawing/2014/main" id="{640419D5-8A38-44B6-A270-41AA16706FC5}"/>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32766" y="2492895"/>
            <a:ext cx="7480936" cy="3400425"/>
          </a:xfrm>
          <a:prstGeom prst="rect">
            <a:avLst/>
          </a:prstGeom>
        </p:spPr>
      </p:pic>
    </p:spTree>
    <p:extLst>
      <p:ext uri="{BB962C8B-B14F-4D97-AF65-F5344CB8AC3E}">
        <p14:creationId xmlns="" xmlns:p14="http://schemas.microsoft.com/office/powerpoint/2010/main" val="3669835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Computer Solution with </a:t>
            </a:r>
            <a:r>
              <a:rPr lang="en-US" altLang="en-US" dirty="0" smtClean="0"/>
              <a:t>Excel 2 </a:t>
            </a:r>
            <a:r>
              <a:rPr lang="en-US" altLang="en-US" sz="2000" b="0" dirty="0"/>
              <a:t>(1 of 4</a:t>
            </a:r>
            <a:r>
              <a:rPr lang="en-US" altLang="en-US" sz="2000" b="0" dirty="0" smtClean="0"/>
              <a:t>)</a:t>
            </a:r>
            <a:endParaRPr lang="en-US" sz="2000" b="0" dirty="0"/>
          </a:p>
        </p:txBody>
      </p:sp>
      <p:graphicFrame>
        <p:nvGraphicFramePr>
          <p:cNvPr id="6" name="Object 5" descr="X sub ij"/>
          <p:cNvGraphicFramePr>
            <a:graphicFrameLocks noChangeAspect="1"/>
          </p:cNvGraphicFramePr>
          <p:nvPr>
            <p:extLst>
              <p:ext uri="{D42A27DB-BD31-4B8C-83A1-F6EECF244321}">
                <p14:modId xmlns="" xmlns:p14="http://schemas.microsoft.com/office/powerpoint/2010/main" val="1948568881"/>
              </p:ext>
            </p:extLst>
          </p:nvPr>
        </p:nvGraphicFramePr>
        <p:xfrm>
          <a:off x="492016" y="1689205"/>
          <a:ext cx="617538" cy="469900"/>
        </p:xfrm>
        <a:graphic>
          <a:graphicData uri="http://schemas.openxmlformats.org/presentationml/2006/ole">
            <p:oleObj spid="_x0000_s3001" name="Equation" r:id="rId3" imgW="317160" imgH="241200" progId="Equation.DSMT4">
              <p:embed/>
            </p:oleObj>
          </a:graphicData>
        </a:graphic>
      </p:graphicFrame>
      <p:sp>
        <p:nvSpPr>
          <p:cNvPr id="3" name="Text Placeholder 2"/>
          <p:cNvSpPr>
            <a:spLocks noGrp="1"/>
          </p:cNvSpPr>
          <p:nvPr>
            <p:ph type="body" idx="1"/>
          </p:nvPr>
        </p:nvSpPr>
        <p:spPr>
          <a:xfrm>
            <a:off x="457200" y="1600200"/>
            <a:ext cx="8229600" cy="974277"/>
          </a:xfrm>
        </p:spPr>
        <p:txBody>
          <a:bodyPr/>
          <a:lstStyle/>
          <a:p>
            <a:pPr marL="0" indent="623888">
              <a:buNone/>
            </a:pPr>
            <a:r>
              <a:rPr lang="en-US" altLang="en-US" sz="2400" dirty="0">
                <a:latin typeface="+mn-lt"/>
              </a:rPr>
              <a:t>flow along branch </a:t>
            </a:r>
            <a:r>
              <a:rPr lang="en-US" altLang="en-US" sz="2400" i="1" dirty="0" err="1" smtClean="0">
                <a:latin typeface="+mn-lt"/>
              </a:rPr>
              <a:t>i</a:t>
            </a:r>
            <a:r>
              <a:rPr lang="en-US" altLang="en-US" sz="2400" dirty="0" smtClean="0">
                <a:latin typeface="+mn-lt"/>
              </a:rPr>
              <a:t>–</a:t>
            </a:r>
            <a:r>
              <a:rPr lang="en-US" altLang="en-US" sz="2400" i="1" dirty="0" smtClean="0">
                <a:latin typeface="+mn-lt"/>
              </a:rPr>
              <a:t>j</a:t>
            </a:r>
            <a:r>
              <a:rPr lang="en-US" altLang="en-US" sz="2400" dirty="0" smtClean="0">
                <a:latin typeface="+mn-lt"/>
              </a:rPr>
              <a:t> </a:t>
            </a:r>
            <a:r>
              <a:rPr lang="en-US" altLang="en-US" sz="2400" dirty="0">
                <a:latin typeface="+mn-lt"/>
              </a:rPr>
              <a:t>and </a:t>
            </a:r>
            <a:r>
              <a:rPr lang="en-US" altLang="en-US" sz="2400" dirty="0" smtClean="0">
                <a:latin typeface="+mn-lt"/>
              </a:rPr>
              <a:t>integer</a:t>
            </a:r>
          </a:p>
          <a:p>
            <a:pPr marL="0" indent="0">
              <a:buNone/>
            </a:pPr>
            <a:r>
              <a:rPr lang="en-US" altLang="en-US" sz="2400" dirty="0" smtClean="0">
                <a:latin typeface="+mn-lt"/>
              </a:rPr>
              <a:t>Maximize</a:t>
            </a:r>
          </a:p>
        </p:txBody>
      </p:sp>
      <p:graphicFrame>
        <p:nvGraphicFramePr>
          <p:cNvPr id="7" name="Object 6" descr="z = x sub 61."/>
          <p:cNvGraphicFramePr>
            <a:graphicFrameLocks noChangeAspect="1"/>
          </p:cNvGraphicFramePr>
          <p:nvPr>
            <p:extLst>
              <p:ext uri="{D42A27DB-BD31-4B8C-83A1-F6EECF244321}">
                <p14:modId xmlns="" xmlns:p14="http://schemas.microsoft.com/office/powerpoint/2010/main" val="2916786288"/>
              </p:ext>
            </p:extLst>
          </p:nvPr>
        </p:nvGraphicFramePr>
        <p:xfrm>
          <a:off x="2011289" y="2267871"/>
          <a:ext cx="757373" cy="367355"/>
        </p:xfrm>
        <a:graphic>
          <a:graphicData uri="http://schemas.openxmlformats.org/presentationml/2006/ole">
            <p:oleObj spid="_x0000_s3002" name="Equation" r:id="rId4" imgW="469800" imgH="228600" progId="Equation.DSMT4">
              <p:embed/>
            </p:oleObj>
          </a:graphicData>
        </a:graphic>
      </p:graphicFrame>
      <p:sp>
        <p:nvSpPr>
          <p:cNvPr id="5" name="Text Placeholder 4"/>
          <p:cNvSpPr>
            <a:spLocks noGrp="1"/>
          </p:cNvSpPr>
          <p:nvPr>
            <p:ph type="body" idx="2"/>
          </p:nvPr>
        </p:nvSpPr>
        <p:spPr>
          <a:xfrm>
            <a:off x="457200" y="2757488"/>
            <a:ext cx="1681843" cy="527957"/>
          </a:xfrm>
        </p:spPr>
        <p:txBody>
          <a:bodyPr/>
          <a:lstStyle/>
          <a:p>
            <a:pPr marL="0" indent="0">
              <a:buNone/>
            </a:pPr>
            <a:r>
              <a:rPr lang="en-US" altLang="en-US" sz="2400" dirty="0">
                <a:latin typeface="+mn-lt"/>
              </a:rPr>
              <a:t>subject to</a:t>
            </a:r>
            <a:r>
              <a:rPr lang="en-US" altLang="en-US" sz="2400" dirty="0" smtClean="0">
                <a:latin typeface="+mn-lt"/>
              </a:rPr>
              <a:t>:</a:t>
            </a:r>
            <a:endParaRPr lang="en-US" sz="2400" dirty="0">
              <a:latin typeface="+mn-lt"/>
            </a:endParaRPr>
          </a:p>
        </p:txBody>
      </p:sp>
      <p:graphicFrame>
        <p:nvGraphicFramePr>
          <p:cNvPr id="8" name="Object 7" descr="x sub 61 minus x sub 12 minus x sub 13 minus x sub 14 = 0. x sub 12 minus x sub 24 minus x sub 25 = 0. x sub 13 minus x sub 34 minus x sub 36 = 0. x sub 14 + x sub 24 + x sub 34 minus x sub 46 = 0. x sub 25 minus x sub 56 = 0. x sub 36 + x sub 46 + x sub 56 minus x sub 61 = 0. x sub 12 is less than or equal to 6. x sub 24 is less than or equal to 3. x sub 34 is less than or equal to 2. x sub 13 is less than or equal to 7. x sub 25 is less than or equal to 8. x sub 36 is less than or equal to 6. x sub 14 is less than or equal to 4. x sub 46 is less than or equal to 5. x sub 56 is less than or equal to 4. x sub 61 is less than or equal to 17. x sub i j is greater than or equal to 0 and integer."/>
          <p:cNvGraphicFramePr>
            <a:graphicFrameLocks noChangeAspect="1"/>
          </p:cNvGraphicFramePr>
          <p:nvPr>
            <p:extLst>
              <p:ext uri="{D42A27DB-BD31-4B8C-83A1-F6EECF244321}">
                <p14:modId xmlns="" xmlns:p14="http://schemas.microsoft.com/office/powerpoint/2010/main" val="1676759799"/>
              </p:ext>
            </p:extLst>
          </p:nvPr>
        </p:nvGraphicFramePr>
        <p:xfrm>
          <a:off x="2571071" y="3021466"/>
          <a:ext cx="3176587" cy="3494087"/>
        </p:xfrm>
        <a:graphic>
          <a:graphicData uri="http://schemas.openxmlformats.org/presentationml/2006/ole">
            <p:oleObj spid="_x0000_s3003" name="Equation" r:id="rId5" imgW="2171520" imgH="2387520" progId="Equation.DSMT4">
              <p:embed/>
            </p:oleObj>
          </a:graphicData>
        </a:graphic>
      </p:graphicFrame>
    </p:spTree>
    <p:extLst>
      <p:ext uri="{BB962C8B-B14F-4D97-AF65-F5344CB8AC3E}">
        <p14:creationId xmlns="" xmlns:p14="http://schemas.microsoft.com/office/powerpoint/2010/main" val="2746332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2 </a:t>
            </a:r>
            <a:r>
              <a:rPr lang="en-US" altLang="en-US" sz="2000" b="0" dirty="0" smtClean="0"/>
              <a:t>(2 </a:t>
            </a:r>
            <a:r>
              <a:rPr lang="en-US" altLang="en-US" sz="2000" b="0" dirty="0"/>
              <a:t>of 4)</a:t>
            </a:r>
            <a:endParaRPr lang="en-US" dirty="0"/>
          </a:p>
        </p:txBody>
      </p:sp>
      <p:sp>
        <p:nvSpPr>
          <p:cNvPr id="3" name="Text Placeholder 2"/>
          <p:cNvSpPr>
            <a:spLocks noGrp="1"/>
          </p:cNvSpPr>
          <p:nvPr>
            <p:ph type="body" idx="1"/>
          </p:nvPr>
        </p:nvSpPr>
        <p:spPr>
          <a:xfrm>
            <a:off x="457200" y="1600201"/>
            <a:ext cx="8222343" cy="446314"/>
          </a:xfrm>
        </p:spPr>
        <p:txBody>
          <a:bodyPr/>
          <a:lstStyle/>
          <a:p>
            <a:pPr marL="0" indent="0">
              <a:buNone/>
            </a:pPr>
            <a:r>
              <a:rPr lang="en-US" sz="2400" b="1" dirty="0">
                <a:latin typeface="+mn-lt"/>
                <a:cs typeface="Times New Roman" pitchFamily="18" charset="0"/>
              </a:rPr>
              <a:t>Exhibit </a:t>
            </a:r>
            <a:r>
              <a:rPr lang="en-US" sz="2400" b="1" dirty="0" smtClean="0">
                <a:latin typeface="+mn-lt"/>
                <a:cs typeface="Times New Roman" pitchFamily="18" charset="0"/>
              </a:rPr>
              <a:t>7.8</a:t>
            </a:r>
            <a:endParaRPr lang="en-US" sz="2400" dirty="0">
              <a:latin typeface="+mn-lt"/>
            </a:endParaRPr>
          </a:p>
        </p:txBody>
      </p:sp>
      <p:pic>
        <p:nvPicPr>
          <p:cNvPr id="4" name="Picture 3" descr="An Excel sheet for Scott tractor company maximal flow problem provides data for the Scott tractor company maximal flow problem, organized into 2 tables, summarized as follows: The first table has columns for branch nodes, to and from, branch flow, and branch capacity, in columns A through D, respectively. The decision variables are the branch flow values, in cells C 6 through C 15. The total is calculated in cell C 16. The formula for objective maximize flow from node 6 is = C 16, for branch 6 to 1. The other table has columns for node and network flow in columns F and G. The formula for constraint at node 1, in cell G 6, is = C 15 minus C 6 minus C 7 minus C 8. Or, the branch flow from 6 to 1 minus the branch flow from 1 to 2 minus the branch flow from 1 to 3 minus the branch flow from 1 to 4. The formula for constraint at node 6, in cell G 11, is = C 12 + C 13 + C 14 minus C 15. Or, branch flow for 3 to 6 + branch flow from 4 to 6 + branch flow from 5 to 6 minus branch flow from 6 to 1."/>
          <p:cNvPicPr>
            <a:picLocks noChangeAspect="1"/>
          </p:cNvPicPr>
          <p:nvPr/>
        </p:nvPicPr>
        <p:blipFill>
          <a:blip r:embed="rId2"/>
          <a:stretch>
            <a:fillRect/>
          </a:stretch>
        </p:blipFill>
        <p:spPr>
          <a:xfrm>
            <a:off x="1485806" y="2352482"/>
            <a:ext cx="5659380" cy="4058926"/>
          </a:xfrm>
          <a:prstGeom prst="rect">
            <a:avLst/>
          </a:prstGeom>
        </p:spPr>
      </p:pic>
    </p:spTree>
    <p:extLst>
      <p:ext uri="{BB962C8B-B14F-4D97-AF65-F5344CB8AC3E}">
        <p14:creationId xmlns="" xmlns:p14="http://schemas.microsoft.com/office/powerpoint/2010/main" val="1988252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2 </a:t>
            </a:r>
            <a:r>
              <a:rPr lang="en-US" altLang="en-US" sz="2000" b="0" dirty="0" smtClean="0"/>
              <a:t>(3 </a:t>
            </a:r>
            <a:r>
              <a:rPr lang="en-US" altLang="en-US" sz="2000" b="0" dirty="0"/>
              <a:t>of 4)</a:t>
            </a:r>
            <a:endParaRPr lang="en-US" dirty="0"/>
          </a:p>
        </p:txBody>
      </p:sp>
      <p:sp>
        <p:nvSpPr>
          <p:cNvPr id="3" name="Text Placeholder 2"/>
          <p:cNvSpPr>
            <a:spLocks noGrp="1"/>
          </p:cNvSpPr>
          <p:nvPr>
            <p:ph type="body" idx="1"/>
          </p:nvPr>
        </p:nvSpPr>
        <p:spPr>
          <a:xfrm>
            <a:off x="457200" y="1600200"/>
            <a:ext cx="8229600" cy="440873"/>
          </a:xfrm>
        </p:spPr>
        <p:txBody>
          <a:bodyPr/>
          <a:lstStyle/>
          <a:p>
            <a:pPr marL="0" indent="0">
              <a:buNone/>
            </a:pPr>
            <a:r>
              <a:rPr lang="en-US" sz="2400" b="1" dirty="0" smtClean="0">
                <a:latin typeface="+mn-lt"/>
                <a:cs typeface="Times New Roman" pitchFamily="18" charset="0"/>
              </a:rPr>
              <a:t>Exhibit 7.9</a:t>
            </a:r>
            <a:endParaRPr lang="en-US" sz="2400" b="1" dirty="0">
              <a:latin typeface="+mn-lt"/>
            </a:endParaRPr>
          </a:p>
        </p:txBody>
      </p:sp>
      <p:pic>
        <p:nvPicPr>
          <p:cNvPr id="4" name="Picture 3" descr="A solver parameters screen is filled in with data as follows: Set objective, C 16. To, Max. By changing variable cells, C 6 through C 15. Subject to the constraints, with 3 listed, as follows. C 6 through C 15 = integer. C 6 through C 15 is less than or equal to D 6 through D 15. G 6 through G 11 = 0. This last constraint represents that flow into and out of nodes must equal each other. Make unconstrained variable non-negative selected. Select a solving method, simplex L P."/>
          <p:cNvPicPr>
            <a:picLocks noChangeAspect="1"/>
          </p:cNvPicPr>
          <p:nvPr/>
        </p:nvPicPr>
        <p:blipFill>
          <a:blip r:embed="rId2"/>
          <a:stretch>
            <a:fillRect/>
          </a:stretch>
        </p:blipFill>
        <p:spPr>
          <a:xfrm>
            <a:off x="974134" y="2394245"/>
            <a:ext cx="6303105" cy="3924955"/>
          </a:xfrm>
          <a:prstGeom prst="rect">
            <a:avLst/>
          </a:prstGeom>
        </p:spPr>
      </p:pic>
    </p:spTree>
    <p:extLst>
      <p:ext uri="{BB962C8B-B14F-4D97-AF65-F5344CB8AC3E}">
        <p14:creationId xmlns="" xmlns:p14="http://schemas.microsoft.com/office/powerpoint/2010/main" val="2425900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Solution with </a:t>
            </a:r>
            <a:r>
              <a:rPr lang="en-US" altLang="en-US" dirty="0" smtClean="0"/>
              <a:t>Excel 2 </a:t>
            </a:r>
            <a:r>
              <a:rPr lang="en-US" altLang="en-US" sz="2000" b="0" dirty="0" smtClean="0"/>
              <a:t>(4 </a:t>
            </a:r>
            <a:r>
              <a:rPr lang="en-US" altLang="en-US" sz="2000" b="0" dirty="0"/>
              <a:t>of 4)</a:t>
            </a:r>
            <a:endParaRPr lang="en-US" dirty="0"/>
          </a:p>
        </p:txBody>
      </p:sp>
      <p:sp>
        <p:nvSpPr>
          <p:cNvPr id="3" name="Text Placeholder 2"/>
          <p:cNvSpPr>
            <a:spLocks noGrp="1"/>
          </p:cNvSpPr>
          <p:nvPr>
            <p:ph type="body" idx="1"/>
          </p:nvPr>
        </p:nvSpPr>
        <p:spPr>
          <a:xfrm>
            <a:off x="457200" y="1600200"/>
            <a:ext cx="8229600" cy="460829"/>
          </a:xfrm>
        </p:spPr>
        <p:txBody>
          <a:bodyPr/>
          <a:lstStyle/>
          <a:p>
            <a:pPr marL="0" indent="0">
              <a:buNone/>
            </a:pPr>
            <a:r>
              <a:rPr lang="en-US" sz="2400" b="1" dirty="0">
                <a:latin typeface="+mn-lt"/>
                <a:cs typeface="Times New Roman" pitchFamily="18" charset="0"/>
              </a:rPr>
              <a:t>Exhibit </a:t>
            </a:r>
            <a:r>
              <a:rPr lang="en-US" sz="2400" b="1" dirty="0" smtClean="0">
                <a:latin typeface="+mn-lt"/>
                <a:cs typeface="Times New Roman" pitchFamily="18" charset="0"/>
              </a:rPr>
              <a:t>7.10</a:t>
            </a:r>
            <a:endParaRPr lang="en-US" sz="2400" b="1" dirty="0">
              <a:latin typeface="+mn-lt"/>
            </a:endParaRPr>
          </a:p>
        </p:txBody>
      </p:sp>
      <p:pic>
        <p:nvPicPr>
          <p:cNvPr id="7" name="Picture 6" descr="An Excel sheet of solutions for the Scott tractor company maximal flow problem displays data in 2 tables, which are reproduced as follows: A table titled, Scott Tractor Company Maximal Flow Problem. The table 1 has 12 rows and 5 columns. The columns have the following headings from left to right. Row, A, B, C, D. The row entries are as follows. Row 1. 5, Branch node, Branch node, Branch flow, Branch capacity. Row 2. 6, 1, 2, 4, 6. Row 3. 7, 1, 3, 7, 7. Row 4. 8, 1, 4, 4, 4. Row 5. 9, 2, 4, 0, 3. Row 6. 10, 2, 5, 4, 8. Row 7. 11, 3, 4, 1, 2. Row 8. 12, 3, 6, 6, 6. Row 9. 13, 4, 6, 5, 5. Row 10. 14, 5, 6, 4, 4. Row 11. 15, 6, 1, 15, 17. Row 12. 16, Blank, Total, 15, Blank. The second table has 7 rows and 3 columns. The columns have the following headings from left to right. Row, F, G. The row entries are as follows. Row 1. 5, Node, Network flow. Row 2. 6, 1, 0. Row 3. 7, 2, 0. Row 4. 8, 3, 0. Row 5. 9, 4, 0. Row 6. 10, 5, 0. Row 7. 11, 6, 0.">
            <a:extLst>
              <a:ext uri="{FF2B5EF4-FFF2-40B4-BE49-F238E27FC236}">
                <a16:creationId xmlns="" xmlns:a16="http://schemas.microsoft.com/office/drawing/2014/main" id="{E23ED7F6-7B66-4EE4-9DEA-731A9D7E4F6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9500" y="2296326"/>
            <a:ext cx="6897956" cy="3796499"/>
          </a:xfrm>
          <a:prstGeom prst="rect">
            <a:avLst/>
          </a:prstGeom>
        </p:spPr>
      </p:pic>
    </p:spTree>
    <p:extLst>
      <p:ext uri="{BB962C8B-B14F-4D97-AF65-F5344CB8AC3E}">
        <p14:creationId xmlns="" xmlns:p14="http://schemas.microsoft.com/office/powerpoint/2010/main" val="3334748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Statement and </a:t>
            </a:r>
            <a:r>
              <a:rPr lang="en-US" altLang="en-US" dirty="0" smtClean="0"/>
              <a:t>Data</a:t>
            </a:r>
            <a:endParaRPr lang="en-US" dirty="0"/>
          </a:p>
        </p:txBody>
      </p:sp>
      <p:sp>
        <p:nvSpPr>
          <p:cNvPr id="3" name="Text Placeholder 2"/>
          <p:cNvSpPr>
            <a:spLocks noGrp="1"/>
          </p:cNvSpPr>
          <p:nvPr>
            <p:ph type="body" idx="1"/>
          </p:nvPr>
        </p:nvSpPr>
        <p:spPr>
          <a:xfrm>
            <a:off x="457200" y="1600201"/>
            <a:ext cx="8229600" cy="2057400"/>
          </a:xfrm>
        </p:spPr>
        <p:txBody>
          <a:bodyPr/>
          <a:lstStyle/>
          <a:p>
            <a:pPr marL="432000" indent="-432000" eaLnBrk="0" hangingPunct="0">
              <a:buClr>
                <a:schemeClr val="tx2"/>
              </a:buClr>
              <a:buFont typeface="Garamond" pitchFamily="18" charset="0"/>
              <a:buAutoNum type="arabicPeriod"/>
            </a:pPr>
            <a:r>
              <a:rPr lang="en-US" altLang="en-US" sz="2200" dirty="0">
                <a:latin typeface="+mn-lt"/>
              </a:rPr>
              <a:t>Determine the shortest route from Atlanta (node 1) to each of the other five nodes (branches show travel time between nodes).</a:t>
            </a:r>
          </a:p>
          <a:p>
            <a:pPr marL="432000" indent="-432000" eaLnBrk="0" hangingPunct="0">
              <a:buClr>
                <a:schemeClr val="tx2"/>
              </a:buClr>
              <a:buFont typeface="Garamond" pitchFamily="18" charset="0"/>
              <a:buAutoNum type="arabicPeriod"/>
            </a:pPr>
            <a:r>
              <a:rPr lang="en-US" altLang="en-US" sz="2200" dirty="0">
                <a:latin typeface="+mn-lt"/>
              </a:rPr>
              <a:t>Assuming the branches show distance (instead of travel time) between the nodes, develop a minimal spanning tree</a:t>
            </a:r>
            <a:r>
              <a:rPr lang="en-US" altLang="en-US" sz="2200" dirty="0" smtClean="0">
                <a:latin typeface="+mn-lt"/>
              </a:rPr>
              <a:t>.</a:t>
            </a:r>
            <a:endParaRPr lang="en-US" altLang="en-US" sz="2200" dirty="0">
              <a:latin typeface="+mn-lt"/>
            </a:endParaRPr>
          </a:p>
        </p:txBody>
      </p:sp>
      <p:pic>
        <p:nvPicPr>
          <p:cNvPr id="4" name="Picture 3" descr="A travel network has nodes 1 through 6. The times along the branches are as follows: From node 1. 5 hours to node 2. 5 hours to node 3. 7 hours to node 4. From node 2. 6 hours to node 5. From node 3. 2 hours to node 4. From node 4. 3 hours to node 5. 2 hours to node 6. From node 5. 4 hours to node 6."/>
          <p:cNvPicPr>
            <a:picLocks noChangeAspect="1"/>
          </p:cNvPicPr>
          <p:nvPr/>
        </p:nvPicPr>
        <p:blipFill rotWithShape="1">
          <a:blip r:embed="rId2"/>
          <a:srcRect l="5232" t="2801" r="2330" b="3641"/>
          <a:stretch/>
        </p:blipFill>
        <p:spPr>
          <a:xfrm>
            <a:off x="2100036" y="3920328"/>
            <a:ext cx="4082143" cy="2478975"/>
          </a:xfrm>
          <a:prstGeom prst="rect">
            <a:avLst/>
          </a:prstGeom>
        </p:spPr>
      </p:pic>
    </p:spTree>
    <p:extLst>
      <p:ext uri="{BB962C8B-B14F-4D97-AF65-F5344CB8AC3E}">
        <p14:creationId xmlns="" xmlns:p14="http://schemas.microsoft.com/office/powerpoint/2010/main" val="3403429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040414" cy="1097279"/>
          </a:xfrm>
        </p:spPr>
        <p:txBody>
          <a:bodyPr/>
          <a:lstStyle/>
          <a:p>
            <a:r>
              <a:rPr lang="en-US" altLang="en-US" dirty="0"/>
              <a:t>Example Problem, Shortest Route Solution </a:t>
            </a:r>
            <a:r>
              <a:rPr lang="en-US" altLang="en-US" sz="2000" b="0" dirty="0"/>
              <a:t>(1 of </a:t>
            </a:r>
            <a:r>
              <a:rPr lang="en-US" altLang="en-US" sz="2000" b="0" dirty="0" smtClean="0"/>
              <a:t>2)</a:t>
            </a:r>
            <a:endParaRPr lang="en-US" sz="2000" b="0" dirty="0"/>
          </a:p>
        </p:txBody>
      </p:sp>
      <p:sp>
        <p:nvSpPr>
          <p:cNvPr id="3" name="Text Placeholder 2"/>
          <p:cNvSpPr>
            <a:spLocks noGrp="1"/>
          </p:cNvSpPr>
          <p:nvPr>
            <p:ph type="body" idx="1"/>
          </p:nvPr>
        </p:nvSpPr>
        <p:spPr>
          <a:xfrm>
            <a:off x="457200" y="1600201"/>
            <a:ext cx="7646276" cy="497540"/>
          </a:xfrm>
        </p:spPr>
        <p:txBody>
          <a:bodyPr/>
          <a:lstStyle/>
          <a:p>
            <a:pPr marL="0" indent="0">
              <a:buNone/>
            </a:pPr>
            <a:r>
              <a:rPr lang="en-US" altLang="en-US" sz="2400" dirty="0">
                <a:latin typeface="+mn-lt"/>
              </a:rPr>
              <a:t>Step 1 (part A): Determine the Shortest Route </a:t>
            </a:r>
            <a:r>
              <a:rPr lang="en-US" altLang="en-US" sz="2400" dirty="0" smtClean="0">
                <a:latin typeface="+mn-lt"/>
              </a:rPr>
              <a:t>Solution</a:t>
            </a:r>
            <a:endParaRPr lang="en-US" altLang="en-US" sz="2400" dirty="0">
              <a:latin typeface="+mn-lt"/>
            </a:endParaRPr>
          </a:p>
        </p:txBody>
      </p:sp>
      <p:pic>
        <p:nvPicPr>
          <p:cNvPr id="7" name="Picture 6" descr="A list of 6 permanent sets provides branches and time for each set. Multiple branches and times are listed for each permanent set, and one time for each set is boxed in. 1. Permanent set, left bracket 1 right bracket. Brach 1 to 2, time 5, boxed in. Branch 1 to 3, time 5. Branch 1 to 4, time 7. 2. Permanent set, left bracket 1, 2 right bracket. Branch 1 to 3, time 5, boxed in. Branch 1 to 4, time 7. Branch 2 to 5, time 11. 3. Permanent set, left bracket 1, 2, 3, right bracket. Branch 1 to 4, time 7, boxed in. Branch 2 to 5, time 11. Branch 3 to 4, time 7. 4. Permanent set, left bracket 1, 2, 3, 4, right bracket. Branch 4 to 5, time 10. Branch 4 to 6, time 9, boxed in. 5. Permanent set, left bracket 1, 2, 3, 4, 6, right bracket. Branch 4 to 5, time 10, boxed in. Branch 6 to 5, time 13. 6. Permanent set, left bracket 1, 2, 3, 4, 5, 6, right bracket. No branches or times listed."/>
          <p:cNvPicPr>
            <a:picLocks noChangeAspect="1"/>
          </p:cNvPicPr>
          <p:nvPr/>
        </p:nvPicPr>
        <p:blipFill>
          <a:blip r:embed="rId2"/>
          <a:stretch>
            <a:fillRect/>
          </a:stretch>
        </p:blipFill>
        <p:spPr>
          <a:xfrm>
            <a:off x="2812512" y="2387372"/>
            <a:ext cx="2956448" cy="3880858"/>
          </a:xfrm>
          <a:prstGeom prst="rect">
            <a:avLst/>
          </a:prstGeom>
        </p:spPr>
      </p:pic>
    </p:spTree>
    <p:extLst>
      <p:ext uri="{BB962C8B-B14F-4D97-AF65-F5344CB8AC3E}">
        <p14:creationId xmlns="" xmlns:p14="http://schemas.microsoft.com/office/powerpoint/2010/main" val="367654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Network Components </a:t>
            </a:r>
            <a:r>
              <a:rPr lang="en-US" altLang="en-US" sz="2000" b="0" dirty="0"/>
              <a:t>(2 of 3</a:t>
            </a:r>
            <a:r>
              <a:rPr lang="en-US" altLang="en-US" sz="2000" b="0" dirty="0" smtClean="0"/>
              <a:t>)</a:t>
            </a:r>
            <a:endParaRPr lang="en-US" sz="2000" b="0" dirty="0"/>
          </a:p>
        </p:txBody>
      </p:sp>
      <p:sp>
        <p:nvSpPr>
          <p:cNvPr id="3" name="Text Placeholder 2"/>
          <p:cNvSpPr>
            <a:spLocks noGrp="1"/>
          </p:cNvSpPr>
          <p:nvPr>
            <p:ph type="body" idx="1"/>
          </p:nvPr>
        </p:nvSpPr>
        <p:spPr/>
        <p:txBody>
          <a:bodyPr/>
          <a:lstStyle/>
          <a:p>
            <a:pPr>
              <a:buClr>
                <a:schemeClr val="tx2"/>
              </a:buClr>
            </a:pPr>
            <a:r>
              <a:rPr lang="en-US" altLang="en-US" sz="2400" dirty="0">
                <a:solidFill>
                  <a:schemeClr val="tx1"/>
                </a:solidFill>
                <a:latin typeface="+mn-lt"/>
              </a:rPr>
              <a:t>Network diagrams consist of </a:t>
            </a:r>
            <a:r>
              <a:rPr lang="en-US" altLang="en-US" sz="2400" b="1" dirty="0">
                <a:solidFill>
                  <a:schemeClr val="tx1"/>
                </a:solidFill>
                <a:latin typeface="+mn-lt"/>
              </a:rPr>
              <a:t>nodes and </a:t>
            </a:r>
            <a:r>
              <a:rPr lang="en-US" altLang="en-US" sz="2400" b="1" dirty="0" smtClean="0">
                <a:solidFill>
                  <a:schemeClr val="tx1"/>
                </a:solidFill>
                <a:latin typeface="+mn-lt"/>
              </a:rPr>
              <a:t>branches</a:t>
            </a:r>
            <a:r>
              <a:rPr lang="en-US" altLang="en-US" sz="2400" dirty="0" smtClean="0">
                <a:solidFill>
                  <a:schemeClr val="tx1"/>
                </a:solidFill>
                <a:latin typeface="+mn-lt"/>
              </a:rPr>
              <a:t>.</a:t>
            </a:r>
          </a:p>
          <a:p>
            <a:pPr>
              <a:buClr>
                <a:schemeClr val="tx2"/>
              </a:buClr>
            </a:pPr>
            <a:r>
              <a:rPr lang="en-US" altLang="en-US" sz="2400" b="1" dirty="0" smtClean="0">
                <a:solidFill>
                  <a:schemeClr val="tx1"/>
                </a:solidFill>
                <a:latin typeface="+mn-lt"/>
              </a:rPr>
              <a:t>Nodes</a:t>
            </a:r>
            <a:r>
              <a:rPr lang="en-US" altLang="en-US" sz="2400" dirty="0" smtClean="0">
                <a:solidFill>
                  <a:schemeClr val="tx1"/>
                </a:solidFill>
                <a:latin typeface="+mn-lt"/>
              </a:rPr>
              <a:t> </a:t>
            </a:r>
            <a:r>
              <a:rPr lang="en-US" altLang="en-US" sz="2400" dirty="0">
                <a:solidFill>
                  <a:schemeClr val="tx1"/>
                </a:solidFill>
                <a:latin typeface="+mn-lt"/>
              </a:rPr>
              <a:t>(circles), </a:t>
            </a:r>
            <a:r>
              <a:rPr lang="en-US" altLang="en-US" sz="2400" b="1" dirty="0">
                <a:solidFill>
                  <a:schemeClr val="tx1"/>
                </a:solidFill>
                <a:latin typeface="+mn-lt"/>
              </a:rPr>
              <a:t>represent junction points</a:t>
            </a:r>
            <a:r>
              <a:rPr lang="en-US" altLang="en-US" sz="2400" dirty="0">
                <a:solidFill>
                  <a:schemeClr val="tx1"/>
                </a:solidFill>
                <a:latin typeface="+mn-lt"/>
              </a:rPr>
              <a:t>, or </a:t>
            </a:r>
            <a:r>
              <a:rPr lang="en-US" altLang="en-US" sz="2400" dirty="0" smtClean="0">
                <a:solidFill>
                  <a:schemeClr val="tx1"/>
                </a:solidFill>
                <a:latin typeface="+mn-lt"/>
              </a:rPr>
              <a:t>locations.</a:t>
            </a:r>
          </a:p>
          <a:p>
            <a:pPr>
              <a:buClr>
                <a:schemeClr val="tx2"/>
              </a:buClr>
            </a:pPr>
            <a:r>
              <a:rPr lang="en-US" altLang="en-US" sz="2400" b="1" dirty="0" smtClean="0">
                <a:solidFill>
                  <a:schemeClr val="tx1"/>
                </a:solidFill>
                <a:latin typeface="+mn-lt"/>
              </a:rPr>
              <a:t>Branches</a:t>
            </a:r>
            <a:r>
              <a:rPr lang="en-US" altLang="en-US" sz="2400" dirty="0" smtClean="0">
                <a:solidFill>
                  <a:schemeClr val="tx1"/>
                </a:solidFill>
                <a:latin typeface="+mn-lt"/>
              </a:rPr>
              <a:t> </a:t>
            </a:r>
            <a:r>
              <a:rPr lang="en-US" altLang="en-US" sz="2400" dirty="0">
                <a:solidFill>
                  <a:schemeClr val="tx1"/>
                </a:solidFill>
                <a:latin typeface="+mn-lt"/>
              </a:rPr>
              <a:t>(lines), connect nodes and </a:t>
            </a:r>
            <a:r>
              <a:rPr lang="en-US" altLang="en-US" sz="2400" b="1" dirty="0">
                <a:solidFill>
                  <a:schemeClr val="tx1"/>
                </a:solidFill>
                <a:latin typeface="+mn-lt"/>
              </a:rPr>
              <a:t>represent flow</a:t>
            </a:r>
            <a:r>
              <a:rPr lang="en-US" altLang="en-US" sz="2400" dirty="0" smtClean="0">
                <a:solidFill>
                  <a:schemeClr val="tx1"/>
                </a:solidFill>
                <a:latin typeface="+mn-lt"/>
              </a:rPr>
              <a:t>.</a:t>
            </a:r>
            <a:endParaRPr lang="en-US" altLang="en-US" sz="2400" dirty="0">
              <a:solidFill>
                <a:schemeClr val="tx1"/>
              </a:solidFill>
              <a:latin typeface="+mn-lt"/>
            </a:endParaRPr>
          </a:p>
        </p:txBody>
      </p:sp>
    </p:spTree>
    <p:extLst>
      <p:ext uri="{BB962C8B-B14F-4D97-AF65-F5344CB8AC3E}">
        <p14:creationId xmlns="" xmlns:p14="http://schemas.microsoft.com/office/powerpoint/2010/main" val="610749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932821" cy="1097279"/>
          </a:xfrm>
        </p:spPr>
        <p:txBody>
          <a:bodyPr/>
          <a:lstStyle/>
          <a:p>
            <a:r>
              <a:rPr lang="en-US" altLang="en-US" dirty="0"/>
              <a:t>Example Problem, Shortest Route Solution </a:t>
            </a:r>
            <a:r>
              <a:rPr lang="en-US" altLang="en-US" sz="2000" b="0" dirty="0"/>
              <a:t>(2 of </a:t>
            </a:r>
            <a:r>
              <a:rPr lang="en-US" altLang="en-US" sz="2000" b="0" dirty="0" smtClean="0"/>
              <a:t>2)</a:t>
            </a:r>
            <a:endParaRPr lang="en-US" sz="2000" b="0" dirty="0"/>
          </a:p>
        </p:txBody>
      </p:sp>
      <p:sp>
        <p:nvSpPr>
          <p:cNvPr id="5" name="Text Placeholder 4"/>
          <p:cNvSpPr>
            <a:spLocks noGrp="1"/>
          </p:cNvSpPr>
          <p:nvPr>
            <p:ph type="body" idx="1"/>
          </p:nvPr>
        </p:nvSpPr>
        <p:spPr>
          <a:xfrm>
            <a:off x="457200" y="1600201"/>
            <a:ext cx="8229600" cy="469232"/>
          </a:xfrm>
        </p:spPr>
        <p:txBody>
          <a:bodyPr/>
          <a:lstStyle/>
          <a:p>
            <a:pPr marL="0" indent="0">
              <a:buNone/>
            </a:pPr>
            <a:r>
              <a:rPr lang="en-US" sz="2400" dirty="0">
                <a:latin typeface="+mn-lt"/>
                <a:cs typeface="Arial" pitchFamily="34" charset="0"/>
              </a:rPr>
              <a:t>Shortest route </a:t>
            </a:r>
            <a:r>
              <a:rPr lang="en-US" sz="2400" dirty="0" smtClean="0">
                <a:latin typeface="+mn-lt"/>
                <a:cs typeface="Arial" pitchFamily="34" charset="0"/>
              </a:rPr>
              <a:t>network</a:t>
            </a:r>
            <a:endParaRPr lang="en-US" sz="2400" dirty="0">
              <a:latin typeface="+mn-lt"/>
              <a:cs typeface="Arial" pitchFamily="34" charset="0"/>
            </a:endParaRPr>
          </a:p>
        </p:txBody>
      </p:sp>
      <p:pic>
        <p:nvPicPr>
          <p:cNvPr id="4" name="Picture 3" descr="A network of shortest routes displays the shortest routes from node 1 to each of the other 5 nodes. The time on the branches and the total times of the routes are summarized as follows: Route from node 1 to node 2. Branch is 5 hours for a total of 5 hours. Route from node 1 to node 3. Branch is 5 hours, for a total of 5 hours. Route from node 1 to node 4. Branch is 7 hours, for a total of 7 hours. Route from node 1 to node 5. Branch from node 1 to node 4 is 7 hours, and the branch from node 4 to node 5 is 3 hours, for a total of 10 hours. Route from node 1 to node 6. Branch from node 1 to node 4 is 7 hours, and the branch from node 4 to node 6 is 2 hours, for a total of 9 hours."/>
          <p:cNvPicPr>
            <a:picLocks noChangeAspect="1"/>
          </p:cNvPicPr>
          <p:nvPr/>
        </p:nvPicPr>
        <p:blipFill rotWithShape="1">
          <a:blip r:embed="rId2"/>
          <a:srcRect t="17833"/>
          <a:stretch/>
        </p:blipFill>
        <p:spPr>
          <a:xfrm>
            <a:off x="1680561" y="2534653"/>
            <a:ext cx="5603264" cy="3556607"/>
          </a:xfrm>
          <a:prstGeom prst="rect">
            <a:avLst/>
          </a:prstGeom>
        </p:spPr>
      </p:pic>
    </p:spTree>
    <p:extLst>
      <p:ext uri="{BB962C8B-B14F-4D97-AF65-F5344CB8AC3E}">
        <p14:creationId xmlns="" xmlns:p14="http://schemas.microsoft.com/office/powerpoint/2010/main" val="1557103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Problem, Minimal Spanning </a:t>
            </a:r>
            <a:r>
              <a:rPr lang="en-US" altLang="en-US" dirty="0" smtClean="0"/>
              <a:t>Tree</a:t>
            </a:r>
            <a:endParaRPr lang="en-US" dirty="0"/>
          </a:p>
        </p:txBody>
      </p:sp>
      <p:sp>
        <p:nvSpPr>
          <p:cNvPr id="3" name="Text Placeholder 2"/>
          <p:cNvSpPr>
            <a:spLocks noGrp="1"/>
          </p:cNvSpPr>
          <p:nvPr>
            <p:ph type="body" idx="1"/>
          </p:nvPr>
        </p:nvSpPr>
        <p:spPr>
          <a:xfrm>
            <a:off x="457200" y="1600200"/>
            <a:ext cx="8229600" cy="2891589"/>
          </a:xfrm>
        </p:spPr>
        <p:txBody>
          <a:bodyPr/>
          <a:lstStyle/>
          <a:p>
            <a:pPr marL="432000" indent="-432000" eaLnBrk="0" hangingPunct="0">
              <a:buFont typeface="+mj-lt"/>
              <a:buAutoNum type="arabicPeriod"/>
            </a:pPr>
            <a:r>
              <a:rPr lang="en-US" altLang="en-US" sz="2000" dirty="0">
                <a:latin typeface="+mn-lt"/>
              </a:rPr>
              <a:t>The closest unconnected node to node 1 is node </a:t>
            </a:r>
            <a:r>
              <a:rPr lang="en-US" altLang="en-US" sz="2000" dirty="0" smtClean="0">
                <a:latin typeface="+mn-lt"/>
              </a:rPr>
              <a:t>2.</a:t>
            </a:r>
          </a:p>
          <a:p>
            <a:pPr marL="432000" indent="-432000" eaLnBrk="0" hangingPunct="0">
              <a:buFont typeface="+mj-lt"/>
              <a:buAutoNum type="arabicPeriod"/>
            </a:pPr>
            <a:r>
              <a:rPr lang="en-US" altLang="en-US" sz="2000" dirty="0" smtClean="0">
                <a:latin typeface="+mn-lt"/>
              </a:rPr>
              <a:t>The </a:t>
            </a:r>
            <a:r>
              <a:rPr lang="en-US" altLang="en-US" sz="2000" dirty="0">
                <a:latin typeface="+mn-lt"/>
              </a:rPr>
              <a:t>closest to 1 and 2 is node 3.</a:t>
            </a:r>
          </a:p>
          <a:p>
            <a:pPr marL="432000" indent="-432000" eaLnBrk="0" hangingPunct="0">
              <a:buFont typeface="+mj-lt"/>
              <a:buAutoNum type="arabicPeriod"/>
            </a:pPr>
            <a:r>
              <a:rPr lang="en-US" altLang="en-US" sz="2000" dirty="0">
                <a:latin typeface="+mn-lt"/>
              </a:rPr>
              <a:t>The closest to 1, 2, and 3 is node 4.</a:t>
            </a:r>
          </a:p>
          <a:p>
            <a:pPr marL="432000" indent="-432000" eaLnBrk="0" hangingPunct="0">
              <a:buFont typeface="+mj-lt"/>
              <a:buAutoNum type="arabicPeriod"/>
            </a:pPr>
            <a:r>
              <a:rPr lang="en-US" altLang="en-US" sz="2000" dirty="0">
                <a:latin typeface="+mn-lt"/>
              </a:rPr>
              <a:t>The closest to 1, 2, 3, and 4 is node 6.</a:t>
            </a:r>
          </a:p>
          <a:p>
            <a:pPr marL="432000" indent="-432000" eaLnBrk="0" hangingPunct="0">
              <a:buFont typeface="+mj-lt"/>
              <a:buAutoNum type="arabicPeriod"/>
            </a:pPr>
            <a:r>
              <a:rPr lang="en-US" altLang="en-US" sz="2000" dirty="0">
                <a:latin typeface="+mn-lt"/>
              </a:rPr>
              <a:t>The closest to 1, 2, 3, 4 and 6 is 5.</a:t>
            </a:r>
          </a:p>
          <a:p>
            <a:pPr marL="432000" indent="-432000" eaLnBrk="0" hangingPunct="0">
              <a:buFont typeface="+mj-lt"/>
              <a:buAutoNum type="arabicPeriod"/>
            </a:pPr>
            <a:r>
              <a:rPr lang="en-US" altLang="en-US" sz="2000" dirty="0">
                <a:latin typeface="+mn-lt"/>
              </a:rPr>
              <a:t>The shortest total distance is 17 miles</a:t>
            </a:r>
            <a:r>
              <a:rPr lang="en-US" altLang="en-US" sz="2000" dirty="0" smtClean="0">
                <a:latin typeface="+mn-lt"/>
              </a:rPr>
              <a:t>.</a:t>
            </a:r>
            <a:endParaRPr lang="en-US" altLang="en-US" sz="2000" dirty="0">
              <a:latin typeface="+mn-lt"/>
            </a:endParaRPr>
          </a:p>
        </p:txBody>
      </p:sp>
      <p:pic>
        <p:nvPicPr>
          <p:cNvPr id="6" name="Picture 5" descr="The minimal spanning tree has 2 routes from node 1. The travel times of the branches are as follows: From node 1 to node 2 is 5 hours. From node 1 to node 3 is 5 hours. From node 3 to node 4 is 2 hours. From node 4 to node 5 is 3 hours. From node 4 to node 6 is 2 hours."/>
          <p:cNvPicPr>
            <a:picLocks noChangeAspect="1"/>
          </p:cNvPicPr>
          <p:nvPr/>
        </p:nvPicPr>
        <p:blipFill rotWithShape="1">
          <a:blip r:embed="rId2"/>
          <a:srcRect l="1489" t="5732" r="3388" b="4274"/>
          <a:stretch/>
        </p:blipFill>
        <p:spPr>
          <a:xfrm>
            <a:off x="2638468" y="4620617"/>
            <a:ext cx="2726399" cy="1779845"/>
          </a:xfrm>
          <a:prstGeom prst="rect">
            <a:avLst/>
          </a:prstGeom>
        </p:spPr>
      </p:pic>
    </p:spTree>
    <p:extLst>
      <p:ext uri="{BB962C8B-B14F-4D97-AF65-F5344CB8AC3E}">
        <p14:creationId xmlns="" xmlns:p14="http://schemas.microsoft.com/office/powerpoint/2010/main" val="204782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Network Components </a:t>
            </a:r>
            <a:r>
              <a:rPr lang="en-US" altLang="en-US" sz="2000" b="0" dirty="0"/>
              <a:t>(3 of 3</a:t>
            </a:r>
            <a:r>
              <a:rPr lang="en-US" altLang="en-US" sz="2000" b="0" dirty="0" smtClean="0"/>
              <a:t>)</a:t>
            </a:r>
            <a:endParaRPr lang="en-US" sz="2000" b="0" dirty="0"/>
          </a:p>
        </p:txBody>
      </p:sp>
      <p:sp>
        <p:nvSpPr>
          <p:cNvPr id="4" name="Text Placeholder 3"/>
          <p:cNvSpPr>
            <a:spLocks noGrp="1"/>
          </p:cNvSpPr>
          <p:nvPr>
            <p:ph type="body" idx="1"/>
          </p:nvPr>
        </p:nvSpPr>
        <p:spPr>
          <a:xfrm>
            <a:off x="457200" y="1600201"/>
            <a:ext cx="8229600" cy="1896290"/>
          </a:xfrm>
        </p:spPr>
        <p:txBody>
          <a:bodyPr/>
          <a:lstStyle/>
          <a:p>
            <a:pPr>
              <a:buClr>
                <a:schemeClr val="tx2"/>
              </a:buClr>
              <a:buFont typeface="Arial" panose="020B0604020202020204" pitchFamily="34" charset="0"/>
              <a:buChar char="•"/>
            </a:pPr>
            <a:r>
              <a:rPr lang="en-US" altLang="en-US" sz="2000" dirty="0">
                <a:solidFill>
                  <a:schemeClr val="tx1"/>
                </a:solidFill>
                <a:latin typeface="+mn-lt"/>
              </a:rPr>
              <a:t>Four nodes, four branches in figure</a:t>
            </a:r>
            <a:r>
              <a:rPr lang="en-US" altLang="en-US" sz="2000" dirty="0" smtClean="0">
                <a:solidFill>
                  <a:schemeClr val="tx1"/>
                </a:solidFill>
                <a:latin typeface="+mn-lt"/>
              </a:rPr>
              <a:t>.</a:t>
            </a:r>
          </a:p>
          <a:p>
            <a:pPr>
              <a:buClr>
                <a:schemeClr val="tx2"/>
              </a:buClr>
              <a:buFont typeface="Arial" panose="020B0604020202020204" pitchFamily="34" charset="0"/>
              <a:buChar char="•"/>
            </a:pPr>
            <a:r>
              <a:rPr lang="en-US" altLang="en-US" sz="2000" dirty="0" smtClean="0">
                <a:solidFill>
                  <a:schemeClr val="tx1"/>
                </a:solidFill>
                <a:latin typeface="+mn-lt"/>
              </a:rPr>
              <a:t>“</a:t>
            </a:r>
            <a:r>
              <a:rPr lang="en-US" altLang="en-US" sz="2000" dirty="0">
                <a:solidFill>
                  <a:schemeClr val="tx1"/>
                </a:solidFill>
                <a:latin typeface="+mn-lt"/>
              </a:rPr>
              <a:t>Atlanta”, node 1, termed the </a:t>
            </a:r>
            <a:r>
              <a:rPr lang="en-US" altLang="en-US" sz="2000" b="1" dirty="0">
                <a:solidFill>
                  <a:schemeClr val="tx1"/>
                </a:solidFill>
                <a:latin typeface="+mn-lt"/>
              </a:rPr>
              <a:t>origin</a:t>
            </a:r>
            <a:r>
              <a:rPr lang="en-US" altLang="en-US" sz="2000" dirty="0">
                <a:solidFill>
                  <a:schemeClr val="tx1"/>
                </a:solidFill>
                <a:latin typeface="+mn-lt"/>
              </a:rPr>
              <a:t>; any of others, </a:t>
            </a:r>
            <a:r>
              <a:rPr lang="en-US" altLang="en-US" sz="2000" b="1" dirty="0" smtClean="0">
                <a:solidFill>
                  <a:schemeClr val="tx1"/>
                </a:solidFill>
                <a:latin typeface="+mn-lt"/>
              </a:rPr>
              <a:t>destination</a:t>
            </a:r>
            <a:r>
              <a:rPr lang="en-US" altLang="en-US" sz="2000" dirty="0" smtClean="0">
                <a:solidFill>
                  <a:schemeClr val="tx1"/>
                </a:solidFill>
                <a:latin typeface="+mn-lt"/>
              </a:rPr>
              <a:t>.</a:t>
            </a:r>
          </a:p>
          <a:p>
            <a:pPr>
              <a:buClr>
                <a:schemeClr val="tx2"/>
              </a:buClr>
              <a:buFont typeface="Arial" panose="020B0604020202020204" pitchFamily="34" charset="0"/>
              <a:buChar char="•"/>
            </a:pPr>
            <a:r>
              <a:rPr lang="en-US" altLang="en-US" sz="2000" dirty="0" smtClean="0">
                <a:solidFill>
                  <a:schemeClr val="tx1"/>
                </a:solidFill>
                <a:latin typeface="+mn-lt"/>
              </a:rPr>
              <a:t>Branches </a:t>
            </a:r>
            <a:r>
              <a:rPr lang="en-US" altLang="en-US" sz="2000" dirty="0">
                <a:solidFill>
                  <a:schemeClr val="tx1"/>
                </a:solidFill>
                <a:latin typeface="+mn-lt"/>
              </a:rPr>
              <a:t>identified by beginning and ending node </a:t>
            </a:r>
            <a:r>
              <a:rPr lang="en-US" altLang="en-US" sz="2000" dirty="0" smtClean="0">
                <a:solidFill>
                  <a:schemeClr val="tx1"/>
                </a:solidFill>
                <a:latin typeface="+mn-lt"/>
              </a:rPr>
              <a:t>numbers.</a:t>
            </a:r>
          </a:p>
          <a:p>
            <a:pPr>
              <a:buClr>
                <a:schemeClr val="tx2"/>
              </a:buClr>
              <a:buFont typeface="Arial" panose="020B0604020202020204" pitchFamily="34" charset="0"/>
              <a:buChar char="•"/>
            </a:pPr>
            <a:r>
              <a:rPr lang="en-US" altLang="en-US" sz="2000" dirty="0" smtClean="0">
                <a:solidFill>
                  <a:schemeClr val="tx1"/>
                </a:solidFill>
                <a:latin typeface="+mn-lt"/>
              </a:rPr>
              <a:t>Value </a:t>
            </a:r>
            <a:r>
              <a:rPr lang="en-US" altLang="en-US" sz="2000" dirty="0">
                <a:solidFill>
                  <a:schemeClr val="tx1"/>
                </a:solidFill>
                <a:latin typeface="+mn-lt"/>
              </a:rPr>
              <a:t>assigned to each branch (distance, time, cost, etc</a:t>
            </a:r>
            <a:r>
              <a:rPr lang="en-US" altLang="en-US" sz="2000" dirty="0" smtClean="0">
                <a:solidFill>
                  <a:schemeClr val="tx1"/>
                </a:solidFill>
                <a:latin typeface="+mn-lt"/>
              </a:rPr>
              <a:t>.).</a:t>
            </a:r>
            <a:endParaRPr lang="en-US" altLang="en-US" sz="2000" dirty="0">
              <a:solidFill>
                <a:schemeClr val="tx1"/>
              </a:solidFill>
              <a:latin typeface="+mn-lt"/>
            </a:endParaRPr>
          </a:p>
        </p:txBody>
      </p:sp>
      <p:sp>
        <p:nvSpPr>
          <p:cNvPr id="5" name="Text Placeholder 4"/>
          <p:cNvSpPr>
            <a:spLocks noGrp="1"/>
          </p:cNvSpPr>
          <p:nvPr>
            <p:ph type="body" idx="2"/>
          </p:nvPr>
        </p:nvSpPr>
        <p:spPr>
          <a:xfrm>
            <a:off x="457201" y="3637242"/>
            <a:ext cx="4371474" cy="380683"/>
          </a:xfrm>
        </p:spPr>
        <p:txBody>
          <a:bodyPr/>
          <a:lstStyle/>
          <a:p>
            <a:pPr marL="0" indent="0">
              <a:buNone/>
            </a:pPr>
            <a:r>
              <a:rPr lang="en-US" sz="2000" b="1" dirty="0">
                <a:latin typeface="+mn-lt"/>
                <a:cs typeface="Times New Roman" pitchFamily="18" charset="0"/>
              </a:rPr>
              <a:t>Figure </a:t>
            </a:r>
            <a:r>
              <a:rPr lang="en-US" sz="2000" b="1" dirty="0" smtClean="0">
                <a:latin typeface="+mn-lt"/>
                <a:cs typeface="Times New Roman" pitchFamily="18" charset="0"/>
              </a:rPr>
              <a:t>7.1 </a:t>
            </a:r>
            <a:r>
              <a:rPr lang="en-US" sz="2000" dirty="0" smtClean="0">
                <a:latin typeface="+mn-lt"/>
                <a:cs typeface="Times" pitchFamily="18" charset="0"/>
              </a:rPr>
              <a:t>Network </a:t>
            </a:r>
            <a:r>
              <a:rPr lang="en-US" sz="2000" dirty="0">
                <a:latin typeface="+mn-lt"/>
                <a:cs typeface="Times" pitchFamily="18" charset="0"/>
              </a:rPr>
              <a:t>of railroad </a:t>
            </a:r>
            <a:r>
              <a:rPr lang="en-US" sz="2000" dirty="0" smtClean="0">
                <a:latin typeface="+mn-lt"/>
                <a:cs typeface="Times" pitchFamily="18" charset="0"/>
              </a:rPr>
              <a:t>routes</a:t>
            </a:r>
            <a:endParaRPr lang="en-US" sz="2000" dirty="0">
              <a:latin typeface="+mn-lt"/>
            </a:endParaRPr>
          </a:p>
        </p:txBody>
      </p:sp>
      <p:pic>
        <p:nvPicPr>
          <p:cNvPr id="8" name="Picture 7" descr="A railroad network has numbered circles, or nodes, labeled with city names. The nodes are connected by lines, or branches, each labeled with a number. The connections are summarized as follows, from left to right. From node 1, for Atlanta, a branch labeled 4 extends to node 2, for Nashville, and a branch labeled 3 extends to node 3, for Memphis. From node 2, for Nashville, a branch labeled 6 extends to node 4, for Saint Louis. From node 3, for Memphis, a branch labeled 5 extends to node 4, for Saint Louis."/>
          <p:cNvPicPr>
            <a:picLocks noChangeAspect="1"/>
          </p:cNvPicPr>
          <p:nvPr/>
        </p:nvPicPr>
        <p:blipFill rotWithShape="1">
          <a:blip r:embed="rId2"/>
          <a:srcRect l="4028" t="3629" b="7242"/>
          <a:stretch/>
        </p:blipFill>
        <p:spPr>
          <a:xfrm>
            <a:off x="2044239" y="4279953"/>
            <a:ext cx="4092237" cy="2132802"/>
          </a:xfrm>
          <a:prstGeom prst="rect">
            <a:avLst/>
          </a:prstGeom>
        </p:spPr>
      </p:pic>
    </p:spTree>
    <p:extLst>
      <p:ext uri="{BB962C8B-B14F-4D97-AF65-F5344CB8AC3E}">
        <p14:creationId xmlns="" xmlns:p14="http://schemas.microsoft.com/office/powerpoint/2010/main" val="4290504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a:t>
            </a:r>
            <a:r>
              <a:rPr lang="en-IN" dirty="0" smtClean="0"/>
              <a:t>Objective 7.2</a:t>
            </a:r>
            <a:endParaRPr lang="en-US" dirty="0"/>
          </a:p>
        </p:txBody>
      </p:sp>
      <p:sp>
        <p:nvSpPr>
          <p:cNvPr id="3" name="Text Placeholder 2"/>
          <p:cNvSpPr>
            <a:spLocks noGrp="1"/>
          </p:cNvSpPr>
          <p:nvPr>
            <p:ph type="body" idx="1"/>
          </p:nvPr>
        </p:nvSpPr>
        <p:spPr/>
        <p:txBody>
          <a:bodyPr/>
          <a:lstStyle/>
          <a:p>
            <a:r>
              <a:rPr lang="en-US" altLang="en-US" sz="2400" dirty="0">
                <a:latin typeface="+mn-lt"/>
              </a:rPr>
              <a:t>The Shortest Route Problem</a:t>
            </a:r>
            <a:endParaRPr lang="en-US" sz="2400" dirty="0">
              <a:latin typeface="+mn-lt"/>
            </a:endParaRPr>
          </a:p>
        </p:txBody>
      </p:sp>
    </p:spTree>
    <p:extLst>
      <p:ext uri="{BB962C8B-B14F-4D97-AF65-F5344CB8AC3E}">
        <p14:creationId xmlns="" xmlns:p14="http://schemas.microsoft.com/office/powerpoint/2010/main" val="392016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506691" cy="1097279"/>
          </a:xfrm>
        </p:spPr>
        <p:txBody>
          <a:bodyPr/>
          <a:lstStyle/>
          <a:p>
            <a:r>
              <a:rPr lang="en-US" altLang="en-US" dirty="0" smtClean="0"/>
              <a:t>Definition </a:t>
            </a:r>
            <a:r>
              <a:rPr lang="en-US" altLang="en-US" dirty="0"/>
              <a:t>and Example Problem </a:t>
            </a:r>
            <a:r>
              <a:rPr lang="en-US" altLang="en-US" dirty="0" smtClean="0"/>
              <a:t>Data 1 </a:t>
            </a:r>
            <a:r>
              <a:rPr lang="en-US" altLang="en-US" sz="2000" b="0" dirty="0"/>
              <a:t>(1 of 2)</a:t>
            </a:r>
          </a:p>
        </p:txBody>
      </p:sp>
      <p:sp>
        <p:nvSpPr>
          <p:cNvPr id="4" name="Text Placeholder 3"/>
          <p:cNvSpPr>
            <a:spLocks noGrp="1"/>
          </p:cNvSpPr>
          <p:nvPr>
            <p:ph type="body" idx="1"/>
          </p:nvPr>
        </p:nvSpPr>
        <p:spPr>
          <a:xfrm>
            <a:off x="457200" y="1600201"/>
            <a:ext cx="8229600" cy="806449"/>
          </a:xfrm>
        </p:spPr>
        <p:txBody>
          <a:bodyPr/>
          <a:lstStyle/>
          <a:p>
            <a:pPr marL="0" indent="0">
              <a:buNone/>
            </a:pPr>
            <a:r>
              <a:rPr lang="en-US" altLang="en-US" sz="2200" dirty="0">
                <a:latin typeface="+mn-lt"/>
              </a:rPr>
              <a:t>Problem: Determine the shortest routes from the </a:t>
            </a:r>
            <a:r>
              <a:rPr lang="en-US" altLang="en-US" sz="2200" dirty="0" smtClean="0">
                <a:latin typeface="+mn-lt"/>
              </a:rPr>
              <a:t>origin to </a:t>
            </a:r>
            <a:r>
              <a:rPr lang="en-US" altLang="en-US" sz="2200" dirty="0">
                <a:latin typeface="+mn-lt"/>
              </a:rPr>
              <a:t>all </a:t>
            </a:r>
            <a:r>
              <a:rPr lang="en-US" altLang="en-US" sz="2200" dirty="0" smtClean="0">
                <a:latin typeface="+mn-lt"/>
              </a:rPr>
              <a:t>destinations.</a:t>
            </a:r>
          </a:p>
        </p:txBody>
      </p:sp>
      <p:sp>
        <p:nvSpPr>
          <p:cNvPr id="5" name="Text Placeholder 4"/>
          <p:cNvSpPr>
            <a:spLocks noGrp="1"/>
          </p:cNvSpPr>
          <p:nvPr>
            <p:ph type="body" idx="2"/>
          </p:nvPr>
        </p:nvSpPr>
        <p:spPr>
          <a:xfrm>
            <a:off x="457200" y="2556316"/>
            <a:ext cx="6006270" cy="426403"/>
          </a:xfrm>
        </p:spPr>
        <p:txBody>
          <a:bodyPr/>
          <a:lstStyle/>
          <a:p>
            <a:pPr marL="0" indent="0">
              <a:buNone/>
            </a:pPr>
            <a:r>
              <a:rPr lang="en-US" sz="2200" b="1" dirty="0">
                <a:latin typeface="+mn-lt"/>
                <a:cs typeface="Times New Roman" pitchFamily="18" charset="0"/>
              </a:rPr>
              <a:t>Figure 7.2 </a:t>
            </a:r>
            <a:r>
              <a:rPr lang="en-US" sz="2200" dirty="0">
                <a:latin typeface="+mn-lt"/>
                <a:cs typeface="Times New Roman" pitchFamily="18" charset="0"/>
              </a:rPr>
              <a:t>Shipping routes from Los </a:t>
            </a:r>
            <a:r>
              <a:rPr lang="en-US" sz="2200" dirty="0" smtClean="0">
                <a:latin typeface="+mn-lt"/>
                <a:cs typeface="Times New Roman" pitchFamily="18" charset="0"/>
              </a:rPr>
              <a:t>Angeles</a:t>
            </a:r>
          </a:p>
        </p:txBody>
      </p:sp>
      <p:pic>
        <p:nvPicPr>
          <p:cNvPr id="6" name="Picture 5" descr="A shipping route network has nodes representing cities. The branches and their labels are summarized as follows, from left to right: From Los Angeles. 16 to Salt Lake City. 35 to Denver. 9 to Phoenix. From Salt Lake City. 25 to Des Moines. 12 to Denver. From Phoenix. 15 to Denver. 22 to Dallas. From Denver. 14 to Des Moines. 19 to Saint Louis. 17 to Dallas. From Des Moines. 8 to Saint Louis. From Dallas. 14 to Saint Louis."/>
          <p:cNvPicPr>
            <a:picLocks noChangeAspect="1"/>
          </p:cNvPicPr>
          <p:nvPr/>
        </p:nvPicPr>
        <p:blipFill>
          <a:blip r:embed="rId2"/>
          <a:stretch>
            <a:fillRect/>
          </a:stretch>
        </p:blipFill>
        <p:spPr>
          <a:xfrm>
            <a:off x="1507259" y="3219134"/>
            <a:ext cx="4956211" cy="3160211"/>
          </a:xfrm>
          <a:prstGeom prst="rect">
            <a:avLst/>
          </a:prstGeom>
        </p:spPr>
      </p:pic>
    </p:spTree>
    <p:extLst>
      <p:ext uri="{BB962C8B-B14F-4D97-AF65-F5344CB8AC3E}">
        <p14:creationId xmlns="" xmlns:p14="http://schemas.microsoft.com/office/powerpoint/2010/main" val="158226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506691" cy="1097279"/>
          </a:xfrm>
        </p:spPr>
        <p:txBody>
          <a:bodyPr/>
          <a:lstStyle/>
          <a:p>
            <a:r>
              <a:rPr lang="en-US" altLang="en-US" dirty="0" smtClean="0"/>
              <a:t>Definition </a:t>
            </a:r>
            <a:r>
              <a:rPr lang="en-US" altLang="en-US" dirty="0"/>
              <a:t>and Example Problem </a:t>
            </a:r>
            <a:r>
              <a:rPr lang="en-US" altLang="en-US" dirty="0" smtClean="0"/>
              <a:t>Data 1 </a:t>
            </a:r>
            <a:r>
              <a:rPr lang="en-US" altLang="en-US" sz="2000" b="0" dirty="0" smtClean="0"/>
              <a:t>(2 </a:t>
            </a:r>
            <a:r>
              <a:rPr lang="en-US" altLang="en-US" sz="2000" b="0" dirty="0"/>
              <a:t>of 2)</a:t>
            </a:r>
            <a:endParaRPr lang="en-US" dirty="0"/>
          </a:p>
        </p:txBody>
      </p:sp>
      <p:sp>
        <p:nvSpPr>
          <p:cNvPr id="3" name="Text Placeholder 2"/>
          <p:cNvSpPr>
            <a:spLocks noGrp="1"/>
          </p:cNvSpPr>
          <p:nvPr>
            <p:ph type="body" idx="1"/>
          </p:nvPr>
        </p:nvSpPr>
        <p:spPr>
          <a:xfrm>
            <a:off x="457201" y="1600200"/>
            <a:ext cx="7066546" cy="388257"/>
          </a:xfrm>
        </p:spPr>
        <p:txBody>
          <a:bodyPr/>
          <a:lstStyle/>
          <a:p>
            <a:pPr marL="0" indent="0">
              <a:buNone/>
            </a:pPr>
            <a:r>
              <a:rPr lang="en-US" sz="2000" b="1" dirty="0">
                <a:latin typeface="+mn-lt"/>
                <a:cs typeface="Times New Roman" pitchFamily="18" charset="0"/>
              </a:rPr>
              <a:t>Figure </a:t>
            </a:r>
            <a:r>
              <a:rPr lang="en-US" sz="2000" b="1" dirty="0" smtClean="0">
                <a:latin typeface="+mn-lt"/>
                <a:cs typeface="Times New Roman" pitchFamily="18" charset="0"/>
              </a:rPr>
              <a:t>7.3 </a:t>
            </a:r>
            <a:r>
              <a:rPr lang="en-US" sz="2000" dirty="0" smtClean="0">
                <a:latin typeface="+mn-lt"/>
                <a:cs typeface="Times" pitchFamily="18" charset="0"/>
              </a:rPr>
              <a:t>Network </a:t>
            </a:r>
            <a:r>
              <a:rPr lang="en-US" sz="2000" dirty="0">
                <a:latin typeface="+mn-lt"/>
                <a:cs typeface="Times" pitchFamily="18" charset="0"/>
              </a:rPr>
              <a:t>representation of shortest route </a:t>
            </a:r>
            <a:r>
              <a:rPr lang="en-US" sz="2000" dirty="0" smtClean="0">
                <a:latin typeface="+mn-lt"/>
                <a:cs typeface="Times" pitchFamily="18" charset="0"/>
              </a:rPr>
              <a:t>problem</a:t>
            </a:r>
          </a:p>
        </p:txBody>
      </p:sp>
      <p:pic>
        <p:nvPicPr>
          <p:cNvPr id="4" name="Picture 3" descr="A network and reference table. The previous network has 2 more branches extending from node 3, to node 4 and an added node 6. The new network is summarized as follows: 16 hours from 1 to 2. 9 hours from 1 to 3. From 3, 15 hours to 4 and 22 hours to 6. 35 hours from 1 to 4. The reference table states the permanent set as left bracket 1, 3 right bracket. The branches and times are as follows. Branch 1 to 2. Time, 16. Branch 1 to 4. Time, 35. Branch 3 to 4. Time, 24. Branch 3 to 6. Time, 31. In the network, the time 16 at node 2 is boxed with a star next to it, and the branch to it is thick. The time 9 at node 3 is also boxed, with the branch to it thick."/>
          <p:cNvPicPr>
            <a:picLocks noChangeAspect="1"/>
          </p:cNvPicPr>
          <p:nvPr/>
        </p:nvPicPr>
        <p:blipFill rotWithShape="1">
          <a:blip r:embed="rId2"/>
          <a:srcRect l="2598" r="1390" b="2424"/>
          <a:stretch/>
        </p:blipFill>
        <p:spPr>
          <a:xfrm>
            <a:off x="771431" y="2393726"/>
            <a:ext cx="7296332" cy="3422409"/>
          </a:xfrm>
          <a:prstGeom prst="rect">
            <a:avLst/>
          </a:prstGeom>
        </p:spPr>
      </p:pic>
    </p:spTree>
    <p:extLst>
      <p:ext uri="{BB962C8B-B14F-4D97-AF65-F5344CB8AC3E}">
        <p14:creationId xmlns="" xmlns:p14="http://schemas.microsoft.com/office/powerpoint/2010/main" val="3606486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9282</TotalTime>
  <Words>1525</Words>
  <Application>Microsoft Office PowerPoint</Application>
  <PresentationFormat>On-screen Show (4:3)</PresentationFormat>
  <Paragraphs>176</Paragraphs>
  <Slides>51</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508 Lecture</vt:lpstr>
      <vt:lpstr>1_508 Lecture</vt:lpstr>
      <vt:lpstr>Equation</vt:lpstr>
      <vt:lpstr>Introduction to Management Science</vt:lpstr>
      <vt:lpstr>Learning Objectives</vt:lpstr>
      <vt:lpstr>Learning Objective 7.1</vt:lpstr>
      <vt:lpstr>Network Components (1 of 3)</vt:lpstr>
      <vt:lpstr>Network Components (2 of 3)</vt:lpstr>
      <vt:lpstr>Network Components (3 of 3)</vt:lpstr>
      <vt:lpstr>Learning Objective 7.2</vt:lpstr>
      <vt:lpstr>Definition and Example Problem Data 1 (1 of 2)</vt:lpstr>
      <vt:lpstr>Definition and Example Problem Data 1 (2 of 2)</vt:lpstr>
      <vt:lpstr>Solution Approach 1 (1 of 8)</vt:lpstr>
      <vt:lpstr>Solution Approach 1 (2 of 8)</vt:lpstr>
      <vt:lpstr>Solution Approach 1 (3 of 8)</vt:lpstr>
      <vt:lpstr>Solution Approach 1 (4 of 8)</vt:lpstr>
      <vt:lpstr>Solution Approach 1 (5 of 8)</vt:lpstr>
      <vt:lpstr>Solution Approach 1 (6 of 8)</vt:lpstr>
      <vt:lpstr>Solution Approach 1 (7 of 8)</vt:lpstr>
      <vt:lpstr>Solution Approach 1 (8 of 8)</vt:lpstr>
      <vt:lpstr>Solution Method Summary 1</vt:lpstr>
      <vt:lpstr>Computer Solution with Q M for Windows 1 (1 of 2)</vt:lpstr>
      <vt:lpstr>Computer Solution with Q M for Windows 1 (2 of 2)</vt:lpstr>
      <vt:lpstr>Computer Solution with Excel 1 (1 of 4)</vt:lpstr>
      <vt:lpstr>Computer Solution with Excel 1 (2 of 4)</vt:lpstr>
      <vt:lpstr>Computer Solution with Excel 1 (3 of 4)</vt:lpstr>
      <vt:lpstr>Computer Solution with Excel 1 (4 of 4)</vt:lpstr>
      <vt:lpstr>Learning Objective 7.3</vt:lpstr>
      <vt:lpstr>Definition and Example Problem Data 2</vt:lpstr>
      <vt:lpstr>Solution Approach 2 (1 of 6)</vt:lpstr>
      <vt:lpstr>Solution Approach 2 (2 of 6)</vt:lpstr>
      <vt:lpstr>Solution Approach 2 (3 of 6)</vt:lpstr>
      <vt:lpstr>Solution Approach 2 (4 of 6)</vt:lpstr>
      <vt:lpstr>Solution Approach 2 (5 of 6)</vt:lpstr>
      <vt:lpstr>Solution Approach 2 (6 of 6)</vt:lpstr>
      <vt:lpstr>Solution Method Summary 2</vt:lpstr>
      <vt:lpstr>Computer Solution with Q M for Windows 2</vt:lpstr>
      <vt:lpstr>Learning Objective 7.4</vt:lpstr>
      <vt:lpstr>Definition and Example Problem Data 3</vt:lpstr>
      <vt:lpstr>Solution Approach 3 (1 of 5)</vt:lpstr>
      <vt:lpstr>Solution Approach 3 (2 of 5)</vt:lpstr>
      <vt:lpstr>Solution Approach 3 (3 of 5)</vt:lpstr>
      <vt:lpstr>Solution Approach 3 (4 of 5)</vt:lpstr>
      <vt:lpstr>Solution Approach 3 (5 of 5)</vt:lpstr>
      <vt:lpstr>Solution Method Summary 3</vt:lpstr>
      <vt:lpstr>Computer Solution with Q M for Windows 3</vt:lpstr>
      <vt:lpstr>Computer Solution with Excel 2 (1 of 4)</vt:lpstr>
      <vt:lpstr>Computer Solution with Excel 2 (2 of 4)</vt:lpstr>
      <vt:lpstr>Computer Solution with Excel 2 (3 of 4)</vt:lpstr>
      <vt:lpstr>Computer Solution with Excel 2 (4 of 4)</vt:lpstr>
      <vt:lpstr>Example Problem Statement and Data</vt:lpstr>
      <vt:lpstr>Example Problem, Shortest Route Solution (1 of 2)</vt:lpstr>
      <vt:lpstr>Example Problem, Shortest Route Solution (2 of 2)</vt:lpstr>
      <vt:lpstr>Example Problem, Minimal Spanning Tree</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Science, 13e</dc:title>
  <dc:subject>Operations Management</dc:subject>
  <dc:creator>Taylor</dc:creator>
  <cp:keywords>Introduction to Management Science</cp:keywords>
  <cp:lastModifiedBy>admin</cp:lastModifiedBy>
  <cp:revision>1151</cp:revision>
  <dcterms:modified xsi:type="dcterms:W3CDTF">2018-12-06T06:43:01Z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