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3788E2-A031-4E20-8A7A-9A0E4288009B}"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pPr rtl="1"/>
          <a:endParaRPr lang="ar-SA"/>
        </a:p>
      </dgm:t>
    </dgm:pt>
    <dgm:pt modelId="{69C8F37A-AECE-4C3F-8519-69FC637AF5F5}">
      <dgm:prSet phldrT="[نص]" custT="1"/>
      <dgm:spPr/>
      <dgm:t>
        <a:bodyPr/>
        <a:lstStyle/>
        <a:p>
          <a:pPr rtl="1"/>
          <a:r>
            <a:rPr lang="ar-SA" sz="3700" b="1" dirty="0" smtClean="0"/>
            <a:t>حالات </a:t>
          </a:r>
          <a:r>
            <a:rPr lang="ar-SA" sz="4000" b="1" u="sng" dirty="0" smtClean="0"/>
            <a:t>الراء</a:t>
          </a:r>
          <a:r>
            <a:rPr lang="ar-SA" sz="3700" b="1" dirty="0" smtClean="0"/>
            <a:t> الواردة في القرآن الكريم:</a:t>
          </a:r>
          <a:endParaRPr lang="ar-SA" sz="3700" b="1" dirty="0"/>
        </a:p>
      </dgm:t>
    </dgm:pt>
    <dgm:pt modelId="{53761BA4-7252-4050-B119-FB6AD4D2EE12}" type="parTrans" cxnId="{030F2449-246B-454E-A9C5-FA6CE030030F}">
      <dgm:prSet/>
      <dgm:spPr/>
      <dgm:t>
        <a:bodyPr/>
        <a:lstStyle/>
        <a:p>
          <a:pPr rtl="1"/>
          <a:endParaRPr lang="ar-SA"/>
        </a:p>
      </dgm:t>
    </dgm:pt>
    <dgm:pt modelId="{AC70CE5E-4071-43A6-B39E-27BAEE23CB43}" type="sibTrans" cxnId="{030F2449-246B-454E-A9C5-FA6CE030030F}">
      <dgm:prSet/>
      <dgm:spPr/>
      <dgm:t>
        <a:bodyPr/>
        <a:lstStyle/>
        <a:p>
          <a:pPr rtl="1"/>
          <a:endParaRPr lang="ar-SA"/>
        </a:p>
      </dgm:t>
    </dgm:pt>
    <dgm:pt modelId="{DBFC22CF-A473-4A65-9CFB-FF5D5248332E}">
      <dgm:prSet phldrT="[نص]"/>
      <dgm:spPr/>
      <dgm:t>
        <a:bodyPr/>
        <a:lstStyle/>
        <a:p>
          <a:pPr rtl="1"/>
          <a:r>
            <a:rPr lang="ar-SA" dirty="0" smtClean="0"/>
            <a:t> المفخمة قولا واحدًا</a:t>
          </a:r>
          <a:endParaRPr lang="ar-SA" b="1" dirty="0"/>
        </a:p>
      </dgm:t>
    </dgm:pt>
    <dgm:pt modelId="{D7C74226-A00A-4630-A813-0FB0C828427C}" type="parTrans" cxnId="{E22D99D8-980A-43A2-A228-667DB97A7C27}">
      <dgm:prSet/>
      <dgm:spPr/>
      <dgm:t>
        <a:bodyPr/>
        <a:lstStyle/>
        <a:p>
          <a:pPr rtl="1"/>
          <a:endParaRPr lang="ar-SA"/>
        </a:p>
      </dgm:t>
    </dgm:pt>
    <dgm:pt modelId="{65FCA3EC-D73B-4CAF-B7B5-F120C1C0D18A}" type="sibTrans" cxnId="{E22D99D8-980A-43A2-A228-667DB97A7C27}">
      <dgm:prSet/>
      <dgm:spPr/>
      <dgm:t>
        <a:bodyPr/>
        <a:lstStyle/>
        <a:p>
          <a:pPr rtl="1"/>
          <a:endParaRPr lang="ar-SA"/>
        </a:p>
      </dgm:t>
    </dgm:pt>
    <dgm:pt modelId="{F4CDAE3F-1FF4-4BE8-8317-63448A9F0388}">
      <dgm:prSet phldrT="[نص]"/>
      <dgm:spPr/>
      <dgm:t>
        <a:bodyPr/>
        <a:lstStyle/>
        <a:p>
          <a:pPr rtl="1"/>
          <a:r>
            <a:rPr lang="ar-SA"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الدائرة بين الترقيق والتفخيم </a:t>
          </a:r>
          <a:endParaRPr lang="ar-SA"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dgm:t>
    </dgm:pt>
    <dgm:pt modelId="{853F2C84-E131-41C9-8EE2-707309E4165A}" type="parTrans" cxnId="{B9C0C7D8-4ACC-4465-B66C-5871B94205CD}">
      <dgm:prSet/>
      <dgm:spPr/>
      <dgm:t>
        <a:bodyPr/>
        <a:lstStyle/>
        <a:p>
          <a:pPr rtl="1"/>
          <a:endParaRPr lang="ar-SA"/>
        </a:p>
      </dgm:t>
    </dgm:pt>
    <dgm:pt modelId="{22FDE2B1-C938-4ADB-8F60-5FC114B5FA7C}" type="sibTrans" cxnId="{B9C0C7D8-4ACC-4465-B66C-5871B94205CD}">
      <dgm:prSet/>
      <dgm:spPr/>
      <dgm:t>
        <a:bodyPr/>
        <a:lstStyle/>
        <a:p>
          <a:pPr rtl="1"/>
          <a:endParaRPr lang="ar-SA"/>
        </a:p>
      </dgm:t>
    </dgm:pt>
    <dgm:pt modelId="{3D2A905D-99F9-4565-89F0-478FB98DC456}">
      <dgm:prSet phldrT="[نص]"/>
      <dgm:spPr/>
      <dgm:t>
        <a:bodyPr/>
        <a:lstStyle/>
        <a:p>
          <a:pPr rtl="1"/>
          <a:r>
            <a:rPr lang="ar-SA" dirty="0" smtClean="0"/>
            <a:t> المرققة قولا واحدًا.</a:t>
          </a:r>
          <a:endParaRPr lang="ar-SA" b="1" dirty="0"/>
        </a:p>
      </dgm:t>
    </dgm:pt>
    <dgm:pt modelId="{92AA9D8A-F9CC-44EE-A319-678F9D747132}" type="parTrans" cxnId="{0F73905C-F176-4810-9AA0-817A1DF4592D}">
      <dgm:prSet/>
      <dgm:spPr/>
      <dgm:t>
        <a:bodyPr/>
        <a:lstStyle/>
        <a:p>
          <a:pPr rtl="1"/>
          <a:endParaRPr lang="ar-SA"/>
        </a:p>
      </dgm:t>
    </dgm:pt>
    <dgm:pt modelId="{907B9D34-69AB-47AE-AB65-995AF6D346A9}" type="sibTrans" cxnId="{0F73905C-F176-4810-9AA0-817A1DF4592D}">
      <dgm:prSet/>
      <dgm:spPr/>
      <dgm:t>
        <a:bodyPr/>
        <a:lstStyle/>
        <a:p>
          <a:pPr rtl="1"/>
          <a:endParaRPr lang="ar-SA"/>
        </a:p>
      </dgm:t>
    </dgm:pt>
    <dgm:pt modelId="{C6D52A69-4E51-4363-B9AC-873C3EC8DC29}" type="asst">
      <dgm:prSet/>
      <dgm:spPr/>
      <dgm:t>
        <a:bodyPr/>
        <a:lstStyle/>
        <a:p>
          <a:pPr rtl="1"/>
          <a:r>
            <a:rPr lang="ar-SA"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الدائرة بين التفخيم والترقيق ولكن الترقيق أولى.</a:t>
          </a:r>
          <a:endParaRPr lang="ar-SA" dirty="0"/>
        </a:p>
      </dgm:t>
    </dgm:pt>
    <dgm:pt modelId="{C31F248C-8AEF-4C0C-ADCB-E519D934B969}" type="parTrans" cxnId="{117315C6-A01C-402D-B170-C33AE0EC7C93}">
      <dgm:prSet/>
      <dgm:spPr/>
      <dgm:t>
        <a:bodyPr/>
        <a:lstStyle/>
        <a:p>
          <a:pPr rtl="1"/>
          <a:endParaRPr lang="ar-SA"/>
        </a:p>
      </dgm:t>
    </dgm:pt>
    <dgm:pt modelId="{23285732-73F0-4FF5-8BEA-D274CE538E71}" type="sibTrans" cxnId="{117315C6-A01C-402D-B170-C33AE0EC7C93}">
      <dgm:prSet/>
      <dgm:spPr/>
      <dgm:t>
        <a:bodyPr/>
        <a:lstStyle/>
        <a:p>
          <a:pPr rtl="1"/>
          <a:endParaRPr lang="ar-SA"/>
        </a:p>
      </dgm:t>
    </dgm:pt>
    <dgm:pt modelId="{F6C402D4-90BD-407E-91F1-E2ADE35DC2B1}" type="asst">
      <dgm:prSet/>
      <dgm:spPr/>
      <dgm:t>
        <a:bodyPr/>
        <a:lstStyle/>
        <a:p>
          <a:pPr rtl="1"/>
          <a:r>
            <a:rPr lang="ar-SA"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الدائرة بين التفخيم والترقيق ولكن التفخيم أولى.</a:t>
          </a:r>
          <a:endParaRPr lang="ar-SA" dirty="0"/>
        </a:p>
      </dgm:t>
    </dgm:pt>
    <dgm:pt modelId="{64A56440-4542-4AD9-A0B4-58E5A0EF3D7B}" type="parTrans" cxnId="{5D5342FD-DEBB-4FC6-A5D2-7245C2FEFA54}">
      <dgm:prSet/>
      <dgm:spPr/>
      <dgm:t>
        <a:bodyPr/>
        <a:lstStyle/>
        <a:p>
          <a:pPr rtl="1"/>
          <a:endParaRPr lang="ar-SA"/>
        </a:p>
      </dgm:t>
    </dgm:pt>
    <dgm:pt modelId="{36E37E42-A214-44A6-BFB0-C85C9B0DD9DC}" type="sibTrans" cxnId="{5D5342FD-DEBB-4FC6-A5D2-7245C2FEFA54}">
      <dgm:prSet/>
      <dgm:spPr/>
      <dgm:t>
        <a:bodyPr/>
        <a:lstStyle/>
        <a:p>
          <a:pPr rtl="1"/>
          <a:endParaRPr lang="ar-SA"/>
        </a:p>
      </dgm:t>
    </dgm:pt>
    <dgm:pt modelId="{4FD64E95-AFE7-4018-B826-676504D9F153}" type="pres">
      <dgm:prSet presAssocID="{633788E2-A031-4E20-8A7A-9A0E4288009B}" presName="hierChild1" presStyleCnt="0">
        <dgm:presLayoutVars>
          <dgm:orgChart val="1"/>
          <dgm:chPref val="1"/>
          <dgm:dir/>
          <dgm:animOne val="branch"/>
          <dgm:animLvl val="lvl"/>
          <dgm:resizeHandles/>
        </dgm:presLayoutVars>
      </dgm:prSet>
      <dgm:spPr/>
    </dgm:pt>
    <dgm:pt modelId="{6685BD1F-BF1E-4CA6-8E96-DF93357D3304}" type="pres">
      <dgm:prSet presAssocID="{69C8F37A-AECE-4C3F-8519-69FC637AF5F5}" presName="hierRoot1" presStyleCnt="0">
        <dgm:presLayoutVars>
          <dgm:hierBranch val="init"/>
        </dgm:presLayoutVars>
      </dgm:prSet>
      <dgm:spPr/>
    </dgm:pt>
    <dgm:pt modelId="{C9E2B21B-457D-492D-9F07-EB6E8D3A3618}" type="pres">
      <dgm:prSet presAssocID="{69C8F37A-AECE-4C3F-8519-69FC637AF5F5}" presName="rootComposite1" presStyleCnt="0"/>
      <dgm:spPr/>
    </dgm:pt>
    <dgm:pt modelId="{8376F539-A061-40FA-87D7-4E99C912E3CD}" type="pres">
      <dgm:prSet presAssocID="{69C8F37A-AECE-4C3F-8519-69FC637AF5F5}" presName="rootText1" presStyleLbl="node0" presStyleIdx="0" presStyleCnt="1" custScaleX="265129" custLinFactY="-33369" custLinFactNeighborX="2114" custLinFactNeighborY="-100000">
        <dgm:presLayoutVars>
          <dgm:chPref val="3"/>
        </dgm:presLayoutVars>
      </dgm:prSet>
      <dgm:spPr/>
      <dgm:t>
        <a:bodyPr/>
        <a:lstStyle/>
        <a:p>
          <a:pPr rtl="1"/>
          <a:endParaRPr lang="ar-SA"/>
        </a:p>
      </dgm:t>
    </dgm:pt>
    <dgm:pt modelId="{26F6EBCE-E379-4016-8C64-0CC7C40C28EA}" type="pres">
      <dgm:prSet presAssocID="{69C8F37A-AECE-4C3F-8519-69FC637AF5F5}" presName="rootConnector1" presStyleLbl="node1" presStyleIdx="0" presStyleCnt="0"/>
      <dgm:spPr/>
    </dgm:pt>
    <dgm:pt modelId="{9D44A6A3-6930-40B6-AB69-033DEEFC95AE}" type="pres">
      <dgm:prSet presAssocID="{69C8F37A-AECE-4C3F-8519-69FC637AF5F5}" presName="hierChild2" presStyleCnt="0"/>
      <dgm:spPr/>
    </dgm:pt>
    <dgm:pt modelId="{7CAB3461-60D7-42EA-9E29-5AD9F8F7A61D}" type="pres">
      <dgm:prSet presAssocID="{D7C74226-A00A-4630-A813-0FB0C828427C}" presName="Name37" presStyleLbl="parChTrans1D2" presStyleIdx="0" presStyleCnt="3"/>
      <dgm:spPr/>
    </dgm:pt>
    <dgm:pt modelId="{EA37A99A-C2E7-4BF9-AF3A-0750C1D04353}" type="pres">
      <dgm:prSet presAssocID="{DBFC22CF-A473-4A65-9CFB-FF5D5248332E}" presName="hierRoot2" presStyleCnt="0">
        <dgm:presLayoutVars>
          <dgm:hierBranch val="init"/>
        </dgm:presLayoutVars>
      </dgm:prSet>
      <dgm:spPr/>
    </dgm:pt>
    <dgm:pt modelId="{203C0DB1-8125-4B92-9B28-F6C9303B5E7E}" type="pres">
      <dgm:prSet presAssocID="{DBFC22CF-A473-4A65-9CFB-FF5D5248332E}" presName="rootComposite" presStyleCnt="0"/>
      <dgm:spPr/>
    </dgm:pt>
    <dgm:pt modelId="{7490A892-54A6-4D15-B341-61A8A4ADAE8B}" type="pres">
      <dgm:prSet presAssocID="{DBFC22CF-A473-4A65-9CFB-FF5D5248332E}" presName="rootText" presStyleLbl="node2" presStyleIdx="0" presStyleCnt="3" custLinFactNeighborX="-5488" custLinFactNeighborY="269">
        <dgm:presLayoutVars>
          <dgm:chPref val="3"/>
        </dgm:presLayoutVars>
      </dgm:prSet>
      <dgm:spPr/>
      <dgm:t>
        <a:bodyPr/>
        <a:lstStyle/>
        <a:p>
          <a:pPr rtl="1"/>
          <a:endParaRPr lang="ar-SA"/>
        </a:p>
      </dgm:t>
    </dgm:pt>
    <dgm:pt modelId="{72ECEA1D-6D81-49FD-BB47-071EC86E352D}" type="pres">
      <dgm:prSet presAssocID="{DBFC22CF-A473-4A65-9CFB-FF5D5248332E}" presName="rootConnector" presStyleLbl="node2" presStyleIdx="0" presStyleCnt="3"/>
      <dgm:spPr/>
    </dgm:pt>
    <dgm:pt modelId="{D3E8FA2B-3CF8-470E-A875-C33FCE90352B}" type="pres">
      <dgm:prSet presAssocID="{DBFC22CF-A473-4A65-9CFB-FF5D5248332E}" presName="hierChild4" presStyleCnt="0"/>
      <dgm:spPr/>
    </dgm:pt>
    <dgm:pt modelId="{2DF578AD-6181-47CA-8A7D-169C01681BE8}" type="pres">
      <dgm:prSet presAssocID="{DBFC22CF-A473-4A65-9CFB-FF5D5248332E}" presName="hierChild5" presStyleCnt="0"/>
      <dgm:spPr/>
    </dgm:pt>
    <dgm:pt modelId="{EEF1AB6B-1713-402B-B237-4C7EE60C920A}" type="pres">
      <dgm:prSet presAssocID="{853F2C84-E131-41C9-8EE2-707309E4165A}" presName="Name37" presStyleLbl="parChTrans1D2" presStyleIdx="1" presStyleCnt="3"/>
      <dgm:spPr/>
    </dgm:pt>
    <dgm:pt modelId="{BD546461-0DAE-4E68-AAB6-59928A060E4B}" type="pres">
      <dgm:prSet presAssocID="{F4CDAE3F-1FF4-4BE8-8317-63448A9F0388}" presName="hierRoot2" presStyleCnt="0">
        <dgm:presLayoutVars>
          <dgm:hierBranch val="init"/>
        </dgm:presLayoutVars>
      </dgm:prSet>
      <dgm:spPr/>
    </dgm:pt>
    <dgm:pt modelId="{1E5A87F2-00C4-4EF9-9CE7-05C9332F351B}" type="pres">
      <dgm:prSet presAssocID="{F4CDAE3F-1FF4-4BE8-8317-63448A9F0388}" presName="rootComposite" presStyleCnt="0"/>
      <dgm:spPr/>
    </dgm:pt>
    <dgm:pt modelId="{41D62804-5441-4CAA-BE33-684D79ACFAFD}" type="pres">
      <dgm:prSet presAssocID="{F4CDAE3F-1FF4-4BE8-8317-63448A9F0388}" presName="rootText" presStyleLbl="node2" presStyleIdx="1" presStyleCnt="3" custLinFactNeighborX="1915" custLinFactNeighborY="7339">
        <dgm:presLayoutVars>
          <dgm:chPref val="3"/>
        </dgm:presLayoutVars>
      </dgm:prSet>
      <dgm:spPr/>
      <dgm:t>
        <a:bodyPr/>
        <a:lstStyle/>
        <a:p>
          <a:pPr rtl="1"/>
          <a:endParaRPr lang="ar-SA"/>
        </a:p>
      </dgm:t>
    </dgm:pt>
    <dgm:pt modelId="{10CBD717-CD67-44AD-8D6B-0B371BCC439C}" type="pres">
      <dgm:prSet presAssocID="{F4CDAE3F-1FF4-4BE8-8317-63448A9F0388}" presName="rootConnector" presStyleLbl="node2" presStyleIdx="1" presStyleCnt="3"/>
      <dgm:spPr/>
    </dgm:pt>
    <dgm:pt modelId="{B072016C-0CEE-47FA-99B3-CF7C5F7BD48F}" type="pres">
      <dgm:prSet presAssocID="{F4CDAE3F-1FF4-4BE8-8317-63448A9F0388}" presName="hierChild4" presStyleCnt="0"/>
      <dgm:spPr/>
    </dgm:pt>
    <dgm:pt modelId="{04FF9967-4121-43A1-87BC-14640340302E}" type="pres">
      <dgm:prSet presAssocID="{F4CDAE3F-1FF4-4BE8-8317-63448A9F0388}" presName="hierChild5" presStyleCnt="0"/>
      <dgm:spPr/>
    </dgm:pt>
    <dgm:pt modelId="{C6C9B3BD-0985-45D2-AAE0-E73372C32273}" type="pres">
      <dgm:prSet presAssocID="{C31F248C-8AEF-4C0C-ADCB-E519D934B969}" presName="Name111" presStyleLbl="parChTrans1D3" presStyleIdx="0" presStyleCnt="2"/>
      <dgm:spPr/>
    </dgm:pt>
    <dgm:pt modelId="{68858BC9-A4AE-4D6F-BA45-AF2AD863EFC4}" type="pres">
      <dgm:prSet presAssocID="{C6D52A69-4E51-4363-B9AC-873C3EC8DC29}" presName="hierRoot3" presStyleCnt="0">
        <dgm:presLayoutVars>
          <dgm:hierBranch val="init"/>
        </dgm:presLayoutVars>
      </dgm:prSet>
      <dgm:spPr/>
    </dgm:pt>
    <dgm:pt modelId="{733EAC15-B9AD-4DF4-A9B3-9E37A878D922}" type="pres">
      <dgm:prSet presAssocID="{C6D52A69-4E51-4363-B9AC-873C3EC8DC29}" presName="rootComposite3" presStyleCnt="0"/>
      <dgm:spPr/>
    </dgm:pt>
    <dgm:pt modelId="{6646156B-7835-440A-9550-726E1DFCCF25}" type="pres">
      <dgm:prSet presAssocID="{C6D52A69-4E51-4363-B9AC-873C3EC8DC29}" presName="rootText3" presStyleLbl="asst2" presStyleIdx="0" presStyleCnt="2" custLinFactNeighborX="-45798" custLinFactNeighborY="43501">
        <dgm:presLayoutVars>
          <dgm:chPref val="3"/>
        </dgm:presLayoutVars>
      </dgm:prSet>
      <dgm:spPr/>
      <dgm:t>
        <a:bodyPr/>
        <a:lstStyle/>
        <a:p>
          <a:pPr rtl="1"/>
          <a:endParaRPr lang="ar-SA"/>
        </a:p>
      </dgm:t>
    </dgm:pt>
    <dgm:pt modelId="{76B6166B-4371-4423-852D-72DD98EA1039}" type="pres">
      <dgm:prSet presAssocID="{C6D52A69-4E51-4363-B9AC-873C3EC8DC29}" presName="rootConnector3" presStyleLbl="asst2" presStyleIdx="0" presStyleCnt="2"/>
      <dgm:spPr/>
    </dgm:pt>
    <dgm:pt modelId="{4A7CA940-5E82-473B-8611-C0CF7FB8AD4D}" type="pres">
      <dgm:prSet presAssocID="{C6D52A69-4E51-4363-B9AC-873C3EC8DC29}" presName="hierChild6" presStyleCnt="0"/>
      <dgm:spPr/>
    </dgm:pt>
    <dgm:pt modelId="{EBB2147D-0527-4416-936E-77F995FD6443}" type="pres">
      <dgm:prSet presAssocID="{C6D52A69-4E51-4363-B9AC-873C3EC8DC29}" presName="hierChild7" presStyleCnt="0"/>
      <dgm:spPr/>
    </dgm:pt>
    <dgm:pt modelId="{B74F64D1-5590-4EE4-B6BB-E5FFE5D699BF}" type="pres">
      <dgm:prSet presAssocID="{64A56440-4542-4AD9-A0B4-58E5A0EF3D7B}" presName="Name111" presStyleLbl="parChTrans1D3" presStyleIdx="1" presStyleCnt="2"/>
      <dgm:spPr/>
    </dgm:pt>
    <dgm:pt modelId="{55B71928-1F79-4DEA-9A56-E84E09A2C7D4}" type="pres">
      <dgm:prSet presAssocID="{F6C402D4-90BD-407E-91F1-E2ADE35DC2B1}" presName="hierRoot3" presStyleCnt="0">
        <dgm:presLayoutVars>
          <dgm:hierBranch val="init"/>
        </dgm:presLayoutVars>
      </dgm:prSet>
      <dgm:spPr/>
    </dgm:pt>
    <dgm:pt modelId="{E7600BE1-ABE1-4A38-8B66-C063411EC854}" type="pres">
      <dgm:prSet presAssocID="{F6C402D4-90BD-407E-91F1-E2ADE35DC2B1}" presName="rootComposite3" presStyleCnt="0"/>
      <dgm:spPr/>
    </dgm:pt>
    <dgm:pt modelId="{B26958C4-5949-47D2-B7DE-1840C43887F8}" type="pres">
      <dgm:prSet presAssocID="{F6C402D4-90BD-407E-91F1-E2ADE35DC2B1}" presName="rootText3" presStyleLbl="asst2" presStyleIdx="1" presStyleCnt="2" custLinFactNeighborX="45244" custLinFactNeighborY="43501">
        <dgm:presLayoutVars>
          <dgm:chPref val="3"/>
        </dgm:presLayoutVars>
      </dgm:prSet>
      <dgm:spPr/>
      <dgm:t>
        <a:bodyPr/>
        <a:lstStyle/>
        <a:p>
          <a:pPr rtl="1"/>
          <a:endParaRPr lang="ar-SA"/>
        </a:p>
      </dgm:t>
    </dgm:pt>
    <dgm:pt modelId="{F6283E22-BB90-4173-91BF-6FDA462224C3}" type="pres">
      <dgm:prSet presAssocID="{F6C402D4-90BD-407E-91F1-E2ADE35DC2B1}" presName="rootConnector3" presStyleLbl="asst2" presStyleIdx="1" presStyleCnt="2"/>
      <dgm:spPr/>
    </dgm:pt>
    <dgm:pt modelId="{E0E397F8-4931-4060-B909-0E014A1BD5FF}" type="pres">
      <dgm:prSet presAssocID="{F6C402D4-90BD-407E-91F1-E2ADE35DC2B1}" presName="hierChild6" presStyleCnt="0"/>
      <dgm:spPr/>
    </dgm:pt>
    <dgm:pt modelId="{281FCE61-F984-40F0-B180-5D43A59299C0}" type="pres">
      <dgm:prSet presAssocID="{F6C402D4-90BD-407E-91F1-E2ADE35DC2B1}" presName="hierChild7" presStyleCnt="0"/>
      <dgm:spPr/>
    </dgm:pt>
    <dgm:pt modelId="{F8D26005-E1F9-4CF8-A7E6-EEEC18311901}" type="pres">
      <dgm:prSet presAssocID="{92AA9D8A-F9CC-44EE-A319-678F9D747132}" presName="Name37" presStyleLbl="parChTrans1D2" presStyleIdx="2" presStyleCnt="3"/>
      <dgm:spPr/>
    </dgm:pt>
    <dgm:pt modelId="{F6FA0D16-4401-4348-ACD5-72002856E616}" type="pres">
      <dgm:prSet presAssocID="{3D2A905D-99F9-4565-89F0-478FB98DC456}" presName="hierRoot2" presStyleCnt="0">
        <dgm:presLayoutVars>
          <dgm:hierBranch val="init"/>
        </dgm:presLayoutVars>
      </dgm:prSet>
      <dgm:spPr/>
    </dgm:pt>
    <dgm:pt modelId="{92B2E82B-6F65-449A-9997-B25AA02BC299}" type="pres">
      <dgm:prSet presAssocID="{3D2A905D-99F9-4565-89F0-478FB98DC456}" presName="rootComposite" presStyleCnt="0"/>
      <dgm:spPr/>
    </dgm:pt>
    <dgm:pt modelId="{ACCAAC98-1822-47A9-8852-E7978843D7B6}" type="pres">
      <dgm:prSet presAssocID="{3D2A905D-99F9-4565-89F0-478FB98DC456}" presName="rootText" presStyleLbl="node2" presStyleIdx="2" presStyleCnt="3" custLinFactNeighborX="9503" custLinFactNeighborY="269">
        <dgm:presLayoutVars>
          <dgm:chPref val="3"/>
        </dgm:presLayoutVars>
      </dgm:prSet>
      <dgm:spPr/>
      <dgm:t>
        <a:bodyPr/>
        <a:lstStyle/>
        <a:p>
          <a:pPr rtl="1"/>
          <a:endParaRPr lang="ar-SA"/>
        </a:p>
      </dgm:t>
    </dgm:pt>
    <dgm:pt modelId="{40C45D9E-875F-4170-8E76-CE28E1491C51}" type="pres">
      <dgm:prSet presAssocID="{3D2A905D-99F9-4565-89F0-478FB98DC456}" presName="rootConnector" presStyleLbl="node2" presStyleIdx="2" presStyleCnt="3"/>
      <dgm:spPr/>
    </dgm:pt>
    <dgm:pt modelId="{2123C1B3-B3D7-463F-9816-AA043D4E2310}" type="pres">
      <dgm:prSet presAssocID="{3D2A905D-99F9-4565-89F0-478FB98DC456}" presName="hierChild4" presStyleCnt="0"/>
      <dgm:spPr/>
    </dgm:pt>
    <dgm:pt modelId="{1F43313C-D783-4C92-87DE-5CA2864B52B6}" type="pres">
      <dgm:prSet presAssocID="{3D2A905D-99F9-4565-89F0-478FB98DC456}" presName="hierChild5" presStyleCnt="0"/>
      <dgm:spPr/>
    </dgm:pt>
    <dgm:pt modelId="{C385E6F8-2523-4BE8-B1B7-AC1E09BCC717}" type="pres">
      <dgm:prSet presAssocID="{69C8F37A-AECE-4C3F-8519-69FC637AF5F5}" presName="hierChild3" presStyleCnt="0"/>
      <dgm:spPr/>
    </dgm:pt>
  </dgm:ptLst>
  <dgm:cxnLst>
    <dgm:cxn modelId="{0C455067-37C8-446A-B097-A579E1D1C4EE}" type="presOf" srcId="{D7C74226-A00A-4630-A813-0FB0C828427C}" destId="{7CAB3461-60D7-42EA-9E29-5AD9F8F7A61D}" srcOrd="0" destOrd="0" presId="urn:microsoft.com/office/officeart/2005/8/layout/orgChart1"/>
    <dgm:cxn modelId="{EB85868A-FA4B-4258-A6A1-EF4FAB9D3532}" type="presOf" srcId="{69C8F37A-AECE-4C3F-8519-69FC637AF5F5}" destId="{8376F539-A061-40FA-87D7-4E99C912E3CD}" srcOrd="0" destOrd="0" presId="urn:microsoft.com/office/officeart/2005/8/layout/orgChart1"/>
    <dgm:cxn modelId="{58A935C7-4D75-47BA-93FA-A0D9D81164D7}" type="presOf" srcId="{C6D52A69-4E51-4363-B9AC-873C3EC8DC29}" destId="{6646156B-7835-440A-9550-726E1DFCCF25}" srcOrd="0" destOrd="0" presId="urn:microsoft.com/office/officeart/2005/8/layout/orgChart1"/>
    <dgm:cxn modelId="{6E099AD1-22B7-4196-9A04-0DEA95542DBD}" type="presOf" srcId="{3D2A905D-99F9-4565-89F0-478FB98DC456}" destId="{40C45D9E-875F-4170-8E76-CE28E1491C51}" srcOrd="1" destOrd="0" presId="urn:microsoft.com/office/officeart/2005/8/layout/orgChart1"/>
    <dgm:cxn modelId="{F91CB47D-F9D7-4F91-A1B8-711A92ED4898}" type="presOf" srcId="{3D2A905D-99F9-4565-89F0-478FB98DC456}" destId="{ACCAAC98-1822-47A9-8852-E7978843D7B6}" srcOrd="0" destOrd="0" presId="urn:microsoft.com/office/officeart/2005/8/layout/orgChart1"/>
    <dgm:cxn modelId="{359A1E5D-D7FC-40F5-839B-E53A01957149}" type="presOf" srcId="{C31F248C-8AEF-4C0C-ADCB-E519D934B969}" destId="{C6C9B3BD-0985-45D2-AAE0-E73372C32273}" srcOrd="0" destOrd="0" presId="urn:microsoft.com/office/officeart/2005/8/layout/orgChart1"/>
    <dgm:cxn modelId="{608B20C3-5E91-4EE7-8115-1AF973C28C60}" type="presOf" srcId="{92AA9D8A-F9CC-44EE-A319-678F9D747132}" destId="{F8D26005-E1F9-4CF8-A7E6-EEEC18311901}" srcOrd="0" destOrd="0" presId="urn:microsoft.com/office/officeart/2005/8/layout/orgChart1"/>
    <dgm:cxn modelId="{5D5342FD-DEBB-4FC6-A5D2-7245C2FEFA54}" srcId="{F4CDAE3F-1FF4-4BE8-8317-63448A9F0388}" destId="{F6C402D4-90BD-407E-91F1-E2ADE35DC2B1}" srcOrd="1" destOrd="0" parTransId="{64A56440-4542-4AD9-A0B4-58E5A0EF3D7B}" sibTransId="{36E37E42-A214-44A6-BFB0-C85C9B0DD9DC}"/>
    <dgm:cxn modelId="{B9C0C7D8-4ACC-4465-B66C-5871B94205CD}" srcId="{69C8F37A-AECE-4C3F-8519-69FC637AF5F5}" destId="{F4CDAE3F-1FF4-4BE8-8317-63448A9F0388}" srcOrd="1" destOrd="0" parTransId="{853F2C84-E131-41C9-8EE2-707309E4165A}" sibTransId="{22FDE2B1-C938-4ADB-8F60-5FC114B5FA7C}"/>
    <dgm:cxn modelId="{76567742-ECE4-4C6F-ACD7-73BCEBE57538}" type="presOf" srcId="{DBFC22CF-A473-4A65-9CFB-FF5D5248332E}" destId="{72ECEA1D-6D81-49FD-BB47-071EC86E352D}" srcOrd="1" destOrd="0" presId="urn:microsoft.com/office/officeart/2005/8/layout/orgChart1"/>
    <dgm:cxn modelId="{0F73905C-F176-4810-9AA0-817A1DF4592D}" srcId="{69C8F37A-AECE-4C3F-8519-69FC637AF5F5}" destId="{3D2A905D-99F9-4565-89F0-478FB98DC456}" srcOrd="2" destOrd="0" parTransId="{92AA9D8A-F9CC-44EE-A319-678F9D747132}" sibTransId="{907B9D34-69AB-47AE-AB65-995AF6D346A9}"/>
    <dgm:cxn modelId="{117315C6-A01C-402D-B170-C33AE0EC7C93}" srcId="{F4CDAE3F-1FF4-4BE8-8317-63448A9F0388}" destId="{C6D52A69-4E51-4363-B9AC-873C3EC8DC29}" srcOrd="0" destOrd="0" parTransId="{C31F248C-8AEF-4C0C-ADCB-E519D934B969}" sibTransId="{23285732-73F0-4FF5-8BEA-D274CE538E71}"/>
    <dgm:cxn modelId="{F30E2625-9D69-4A1F-9469-561F32EDC85A}" type="presOf" srcId="{64A56440-4542-4AD9-A0B4-58E5A0EF3D7B}" destId="{B74F64D1-5590-4EE4-B6BB-E5FFE5D699BF}" srcOrd="0" destOrd="0" presId="urn:microsoft.com/office/officeart/2005/8/layout/orgChart1"/>
    <dgm:cxn modelId="{26DBF146-8135-495B-A473-EF58D9564B40}" type="presOf" srcId="{853F2C84-E131-41C9-8EE2-707309E4165A}" destId="{EEF1AB6B-1713-402B-B237-4C7EE60C920A}" srcOrd="0" destOrd="0" presId="urn:microsoft.com/office/officeart/2005/8/layout/orgChart1"/>
    <dgm:cxn modelId="{097EF81A-7CE1-4B63-B052-85FB4E5B2489}" type="presOf" srcId="{F4CDAE3F-1FF4-4BE8-8317-63448A9F0388}" destId="{10CBD717-CD67-44AD-8D6B-0B371BCC439C}" srcOrd="1" destOrd="0" presId="urn:microsoft.com/office/officeart/2005/8/layout/orgChart1"/>
    <dgm:cxn modelId="{B653CD30-2049-456A-B0BE-DAB5CDED66BC}" type="presOf" srcId="{F6C402D4-90BD-407E-91F1-E2ADE35DC2B1}" destId="{B26958C4-5949-47D2-B7DE-1840C43887F8}" srcOrd="0" destOrd="0" presId="urn:microsoft.com/office/officeart/2005/8/layout/orgChart1"/>
    <dgm:cxn modelId="{8EF66CA5-E61D-4BED-8CBE-44E9EBF6C66B}" type="presOf" srcId="{DBFC22CF-A473-4A65-9CFB-FF5D5248332E}" destId="{7490A892-54A6-4D15-B341-61A8A4ADAE8B}" srcOrd="0" destOrd="0" presId="urn:microsoft.com/office/officeart/2005/8/layout/orgChart1"/>
    <dgm:cxn modelId="{F50E77F7-6DAB-4A91-9E75-C6DE17469127}" type="presOf" srcId="{69C8F37A-AECE-4C3F-8519-69FC637AF5F5}" destId="{26F6EBCE-E379-4016-8C64-0CC7C40C28EA}" srcOrd="1" destOrd="0" presId="urn:microsoft.com/office/officeart/2005/8/layout/orgChart1"/>
    <dgm:cxn modelId="{E22D99D8-980A-43A2-A228-667DB97A7C27}" srcId="{69C8F37A-AECE-4C3F-8519-69FC637AF5F5}" destId="{DBFC22CF-A473-4A65-9CFB-FF5D5248332E}" srcOrd="0" destOrd="0" parTransId="{D7C74226-A00A-4630-A813-0FB0C828427C}" sibTransId="{65FCA3EC-D73B-4CAF-B7B5-F120C1C0D18A}"/>
    <dgm:cxn modelId="{030F2449-246B-454E-A9C5-FA6CE030030F}" srcId="{633788E2-A031-4E20-8A7A-9A0E4288009B}" destId="{69C8F37A-AECE-4C3F-8519-69FC637AF5F5}" srcOrd="0" destOrd="0" parTransId="{53761BA4-7252-4050-B119-FB6AD4D2EE12}" sibTransId="{AC70CE5E-4071-43A6-B39E-27BAEE23CB43}"/>
    <dgm:cxn modelId="{D8CFEE79-81ED-4C26-89E8-2F8A7C7A66ED}" type="presOf" srcId="{F4CDAE3F-1FF4-4BE8-8317-63448A9F0388}" destId="{41D62804-5441-4CAA-BE33-684D79ACFAFD}" srcOrd="0" destOrd="0" presId="urn:microsoft.com/office/officeart/2005/8/layout/orgChart1"/>
    <dgm:cxn modelId="{712DFB2C-6717-495D-A3D9-8444BF578F23}" type="presOf" srcId="{C6D52A69-4E51-4363-B9AC-873C3EC8DC29}" destId="{76B6166B-4371-4423-852D-72DD98EA1039}" srcOrd="1" destOrd="0" presId="urn:microsoft.com/office/officeart/2005/8/layout/orgChart1"/>
    <dgm:cxn modelId="{4675A910-9F1C-4FD3-9954-F3F159C4C8FB}" type="presOf" srcId="{633788E2-A031-4E20-8A7A-9A0E4288009B}" destId="{4FD64E95-AFE7-4018-B826-676504D9F153}" srcOrd="0" destOrd="0" presId="urn:microsoft.com/office/officeart/2005/8/layout/orgChart1"/>
    <dgm:cxn modelId="{DBE7C26E-4240-449F-A099-FD07D21DC2C6}" type="presOf" srcId="{F6C402D4-90BD-407E-91F1-E2ADE35DC2B1}" destId="{F6283E22-BB90-4173-91BF-6FDA462224C3}" srcOrd="1" destOrd="0" presId="urn:microsoft.com/office/officeart/2005/8/layout/orgChart1"/>
    <dgm:cxn modelId="{791C70CE-2E81-4178-9252-819CD8FBCAAB}" type="presParOf" srcId="{4FD64E95-AFE7-4018-B826-676504D9F153}" destId="{6685BD1F-BF1E-4CA6-8E96-DF93357D3304}" srcOrd="0" destOrd="0" presId="urn:microsoft.com/office/officeart/2005/8/layout/orgChart1"/>
    <dgm:cxn modelId="{7118AB16-93E0-4204-947B-DFB66E305727}" type="presParOf" srcId="{6685BD1F-BF1E-4CA6-8E96-DF93357D3304}" destId="{C9E2B21B-457D-492D-9F07-EB6E8D3A3618}" srcOrd="0" destOrd="0" presId="urn:microsoft.com/office/officeart/2005/8/layout/orgChart1"/>
    <dgm:cxn modelId="{153733B4-4CDF-4CD2-83BD-FFDC4391F613}" type="presParOf" srcId="{C9E2B21B-457D-492D-9F07-EB6E8D3A3618}" destId="{8376F539-A061-40FA-87D7-4E99C912E3CD}" srcOrd="0" destOrd="0" presId="urn:microsoft.com/office/officeart/2005/8/layout/orgChart1"/>
    <dgm:cxn modelId="{1B13B3A3-A0C6-4E04-9E5F-6FA2A4715FA4}" type="presParOf" srcId="{C9E2B21B-457D-492D-9F07-EB6E8D3A3618}" destId="{26F6EBCE-E379-4016-8C64-0CC7C40C28EA}" srcOrd="1" destOrd="0" presId="urn:microsoft.com/office/officeart/2005/8/layout/orgChart1"/>
    <dgm:cxn modelId="{EA158B2B-BF48-4E5D-BF19-DEC62B36B002}" type="presParOf" srcId="{6685BD1F-BF1E-4CA6-8E96-DF93357D3304}" destId="{9D44A6A3-6930-40B6-AB69-033DEEFC95AE}" srcOrd="1" destOrd="0" presId="urn:microsoft.com/office/officeart/2005/8/layout/orgChart1"/>
    <dgm:cxn modelId="{9033B7AF-9E3B-4C6D-AD50-0C67E75CA5CA}" type="presParOf" srcId="{9D44A6A3-6930-40B6-AB69-033DEEFC95AE}" destId="{7CAB3461-60D7-42EA-9E29-5AD9F8F7A61D}" srcOrd="0" destOrd="0" presId="urn:microsoft.com/office/officeart/2005/8/layout/orgChart1"/>
    <dgm:cxn modelId="{E4989AC4-99FF-44BE-BF11-54F1C4B00ECF}" type="presParOf" srcId="{9D44A6A3-6930-40B6-AB69-033DEEFC95AE}" destId="{EA37A99A-C2E7-4BF9-AF3A-0750C1D04353}" srcOrd="1" destOrd="0" presId="urn:microsoft.com/office/officeart/2005/8/layout/orgChart1"/>
    <dgm:cxn modelId="{32EEFF34-838F-48F4-99DB-015676D831A7}" type="presParOf" srcId="{EA37A99A-C2E7-4BF9-AF3A-0750C1D04353}" destId="{203C0DB1-8125-4B92-9B28-F6C9303B5E7E}" srcOrd="0" destOrd="0" presId="urn:microsoft.com/office/officeart/2005/8/layout/orgChart1"/>
    <dgm:cxn modelId="{0464BBBB-D2A8-46D6-A1C5-BC69EB720F6B}" type="presParOf" srcId="{203C0DB1-8125-4B92-9B28-F6C9303B5E7E}" destId="{7490A892-54A6-4D15-B341-61A8A4ADAE8B}" srcOrd="0" destOrd="0" presId="urn:microsoft.com/office/officeart/2005/8/layout/orgChart1"/>
    <dgm:cxn modelId="{4DA956A8-293B-47C1-8449-F729EE9A6A31}" type="presParOf" srcId="{203C0DB1-8125-4B92-9B28-F6C9303B5E7E}" destId="{72ECEA1D-6D81-49FD-BB47-071EC86E352D}" srcOrd="1" destOrd="0" presId="urn:microsoft.com/office/officeart/2005/8/layout/orgChart1"/>
    <dgm:cxn modelId="{B2CDB87C-415D-4571-93DF-5EAACC931E17}" type="presParOf" srcId="{EA37A99A-C2E7-4BF9-AF3A-0750C1D04353}" destId="{D3E8FA2B-3CF8-470E-A875-C33FCE90352B}" srcOrd="1" destOrd="0" presId="urn:microsoft.com/office/officeart/2005/8/layout/orgChart1"/>
    <dgm:cxn modelId="{D6912EA4-3D14-438F-ABF6-C789F68CCD93}" type="presParOf" srcId="{EA37A99A-C2E7-4BF9-AF3A-0750C1D04353}" destId="{2DF578AD-6181-47CA-8A7D-169C01681BE8}" srcOrd="2" destOrd="0" presId="urn:microsoft.com/office/officeart/2005/8/layout/orgChart1"/>
    <dgm:cxn modelId="{7AD2691E-7C75-4CEE-B4DF-30F811CD6116}" type="presParOf" srcId="{9D44A6A3-6930-40B6-AB69-033DEEFC95AE}" destId="{EEF1AB6B-1713-402B-B237-4C7EE60C920A}" srcOrd="2" destOrd="0" presId="urn:microsoft.com/office/officeart/2005/8/layout/orgChart1"/>
    <dgm:cxn modelId="{F4E838DE-8517-4144-8BC8-48B8DE4B2164}" type="presParOf" srcId="{9D44A6A3-6930-40B6-AB69-033DEEFC95AE}" destId="{BD546461-0DAE-4E68-AAB6-59928A060E4B}" srcOrd="3" destOrd="0" presId="urn:microsoft.com/office/officeart/2005/8/layout/orgChart1"/>
    <dgm:cxn modelId="{FB819890-0136-4756-9CDA-05AF826EA776}" type="presParOf" srcId="{BD546461-0DAE-4E68-AAB6-59928A060E4B}" destId="{1E5A87F2-00C4-4EF9-9CE7-05C9332F351B}" srcOrd="0" destOrd="0" presId="urn:microsoft.com/office/officeart/2005/8/layout/orgChart1"/>
    <dgm:cxn modelId="{F763C8A4-121B-44D4-8A03-85284FD1AEFA}" type="presParOf" srcId="{1E5A87F2-00C4-4EF9-9CE7-05C9332F351B}" destId="{41D62804-5441-4CAA-BE33-684D79ACFAFD}" srcOrd="0" destOrd="0" presId="urn:microsoft.com/office/officeart/2005/8/layout/orgChart1"/>
    <dgm:cxn modelId="{3C2FA098-4384-4216-B51F-A9ECF7C366A0}" type="presParOf" srcId="{1E5A87F2-00C4-4EF9-9CE7-05C9332F351B}" destId="{10CBD717-CD67-44AD-8D6B-0B371BCC439C}" srcOrd="1" destOrd="0" presId="urn:microsoft.com/office/officeart/2005/8/layout/orgChart1"/>
    <dgm:cxn modelId="{38599CDF-FFC8-4CE2-8A4E-7321EF1106F3}" type="presParOf" srcId="{BD546461-0DAE-4E68-AAB6-59928A060E4B}" destId="{B072016C-0CEE-47FA-99B3-CF7C5F7BD48F}" srcOrd="1" destOrd="0" presId="urn:microsoft.com/office/officeart/2005/8/layout/orgChart1"/>
    <dgm:cxn modelId="{23DBC982-4849-4A3F-94ED-ECE2FC2B6E8B}" type="presParOf" srcId="{BD546461-0DAE-4E68-AAB6-59928A060E4B}" destId="{04FF9967-4121-43A1-87BC-14640340302E}" srcOrd="2" destOrd="0" presId="urn:microsoft.com/office/officeart/2005/8/layout/orgChart1"/>
    <dgm:cxn modelId="{F3EF6942-EDFB-4E30-B087-36A5E9D5A528}" type="presParOf" srcId="{04FF9967-4121-43A1-87BC-14640340302E}" destId="{C6C9B3BD-0985-45D2-AAE0-E73372C32273}" srcOrd="0" destOrd="0" presId="urn:microsoft.com/office/officeart/2005/8/layout/orgChart1"/>
    <dgm:cxn modelId="{B43712FC-FC7A-424C-8649-78371DD309EF}" type="presParOf" srcId="{04FF9967-4121-43A1-87BC-14640340302E}" destId="{68858BC9-A4AE-4D6F-BA45-AF2AD863EFC4}" srcOrd="1" destOrd="0" presId="urn:microsoft.com/office/officeart/2005/8/layout/orgChart1"/>
    <dgm:cxn modelId="{3CB93CB5-8A50-476A-9E07-8115C44BCC2F}" type="presParOf" srcId="{68858BC9-A4AE-4D6F-BA45-AF2AD863EFC4}" destId="{733EAC15-B9AD-4DF4-A9B3-9E37A878D922}" srcOrd="0" destOrd="0" presId="urn:microsoft.com/office/officeart/2005/8/layout/orgChart1"/>
    <dgm:cxn modelId="{D074B45B-3906-4D4C-ADAA-5F4684D4329A}" type="presParOf" srcId="{733EAC15-B9AD-4DF4-A9B3-9E37A878D922}" destId="{6646156B-7835-440A-9550-726E1DFCCF25}" srcOrd="0" destOrd="0" presId="urn:microsoft.com/office/officeart/2005/8/layout/orgChart1"/>
    <dgm:cxn modelId="{8DC612DD-1128-4EF1-AAEE-CC76AC9682B5}" type="presParOf" srcId="{733EAC15-B9AD-4DF4-A9B3-9E37A878D922}" destId="{76B6166B-4371-4423-852D-72DD98EA1039}" srcOrd="1" destOrd="0" presId="urn:microsoft.com/office/officeart/2005/8/layout/orgChart1"/>
    <dgm:cxn modelId="{5B70EF3C-5A3B-4CAF-821C-220D2BCEEE22}" type="presParOf" srcId="{68858BC9-A4AE-4D6F-BA45-AF2AD863EFC4}" destId="{4A7CA940-5E82-473B-8611-C0CF7FB8AD4D}" srcOrd="1" destOrd="0" presId="urn:microsoft.com/office/officeart/2005/8/layout/orgChart1"/>
    <dgm:cxn modelId="{930D7C07-855A-4F7E-A24C-8C00EE287FCA}" type="presParOf" srcId="{68858BC9-A4AE-4D6F-BA45-AF2AD863EFC4}" destId="{EBB2147D-0527-4416-936E-77F995FD6443}" srcOrd="2" destOrd="0" presId="urn:microsoft.com/office/officeart/2005/8/layout/orgChart1"/>
    <dgm:cxn modelId="{8969793D-18AC-443B-AA90-82A0B2B3DED5}" type="presParOf" srcId="{04FF9967-4121-43A1-87BC-14640340302E}" destId="{B74F64D1-5590-4EE4-B6BB-E5FFE5D699BF}" srcOrd="2" destOrd="0" presId="urn:microsoft.com/office/officeart/2005/8/layout/orgChart1"/>
    <dgm:cxn modelId="{709F633F-E69B-49BA-92CE-C67FDEE07A53}" type="presParOf" srcId="{04FF9967-4121-43A1-87BC-14640340302E}" destId="{55B71928-1F79-4DEA-9A56-E84E09A2C7D4}" srcOrd="3" destOrd="0" presId="urn:microsoft.com/office/officeart/2005/8/layout/orgChart1"/>
    <dgm:cxn modelId="{97DAAE1B-2B56-4FF9-9411-20DBD506C2E8}" type="presParOf" srcId="{55B71928-1F79-4DEA-9A56-E84E09A2C7D4}" destId="{E7600BE1-ABE1-4A38-8B66-C063411EC854}" srcOrd="0" destOrd="0" presId="urn:microsoft.com/office/officeart/2005/8/layout/orgChart1"/>
    <dgm:cxn modelId="{BE1BBF63-BC56-4EA8-83AC-38F05F2A3114}" type="presParOf" srcId="{E7600BE1-ABE1-4A38-8B66-C063411EC854}" destId="{B26958C4-5949-47D2-B7DE-1840C43887F8}" srcOrd="0" destOrd="0" presId="urn:microsoft.com/office/officeart/2005/8/layout/orgChart1"/>
    <dgm:cxn modelId="{57E03234-2D35-44D6-8D4E-A156E8639E22}" type="presParOf" srcId="{E7600BE1-ABE1-4A38-8B66-C063411EC854}" destId="{F6283E22-BB90-4173-91BF-6FDA462224C3}" srcOrd="1" destOrd="0" presId="urn:microsoft.com/office/officeart/2005/8/layout/orgChart1"/>
    <dgm:cxn modelId="{3583BBB4-414B-47F6-B4E9-1E6C5CC26E15}" type="presParOf" srcId="{55B71928-1F79-4DEA-9A56-E84E09A2C7D4}" destId="{E0E397F8-4931-4060-B909-0E014A1BD5FF}" srcOrd="1" destOrd="0" presId="urn:microsoft.com/office/officeart/2005/8/layout/orgChart1"/>
    <dgm:cxn modelId="{9E9E4052-69A8-4FA0-BB45-D32622293DAB}" type="presParOf" srcId="{55B71928-1F79-4DEA-9A56-E84E09A2C7D4}" destId="{281FCE61-F984-40F0-B180-5D43A59299C0}" srcOrd="2" destOrd="0" presId="urn:microsoft.com/office/officeart/2005/8/layout/orgChart1"/>
    <dgm:cxn modelId="{AA042EDC-0686-4E50-B0AB-321A9CCA1A72}" type="presParOf" srcId="{9D44A6A3-6930-40B6-AB69-033DEEFC95AE}" destId="{F8D26005-E1F9-4CF8-A7E6-EEEC18311901}" srcOrd="4" destOrd="0" presId="urn:microsoft.com/office/officeart/2005/8/layout/orgChart1"/>
    <dgm:cxn modelId="{948C374F-D3C3-467E-B9A6-5A5A3B869852}" type="presParOf" srcId="{9D44A6A3-6930-40B6-AB69-033DEEFC95AE}" destId="{F6FA0D16-4401-4348-ACD5-72002856E616}" srcOrd="5" destOrd="0" presId="urn:microsoft.com/office/officeart/2005/8/layout/orgChart1"/>
    <dgm:cxn modelId="{0E56ED1C-032F-440B-89FF-9C8640646228}" type="presParOf" srcId="{F6FA0D16-4401-4348-ACD5-72002856E616}" destId="{92B2E82B-6F65-449A-9997-B25AA02BC299}" srcOrd="0" destOrd="0" presId="urn:microsoft.com/office/officeart/2005/8/layout/orgChart1"/>
    <dgm:cxn modelId="{82E74AC4-FC0C-481F-A8B9-72D00E84435D}" type="presParOf" srcId="{92B2E82B-6F65-449A-9997-B25AA02BC299}" destId="{ACCAAC98-1822-47A9-8852-E7978843D7B6}" srcOrd="0" destOrd="0" presId="urn:microsoft.com/office/officeart/2005/8/layout/orgChart1"/>
    <dgm:cxn modelId="{5D5524D3-179F-4B40-B019-DB06A6A578DC}" type="presParOf" srcId="{92B2E82B-6F65-449A-9997-B25AA02BC299}" destId="{40C45D9E-875F-4170-8E76-CE28E1491C51}" srcOrd="1" destOrd="0" presId="urn:microsoft.com/office/officeart/2005/8/layout/orgChart1"/>
    <dgm:cxn modelId="{35BBE3F0-C296-4D32-BA22-48A46C87EB91}" type="presParOf" srcId="{F6FA0D16-4401-4348-ACD5-72002856E616}" destId="{2123C1B3-B3D7-463F-9816-AA043D4E2310}" srcOrd="1" destOrd="0" presId="urn:microsoft.com/office/officeart/2005/8/layout/orgChart1"/>
    <dgm:cxn modelId="{41769136-309F-402D-B6EC-C7582DB5A57C}" type="presParOf" srcId="{F6FA0D16-4401-4348-ACD5-72002856E616}" destId="{1F43313C-D783-4C92-87DE-5CA2864B52B6}" srcOrd="2" destOrd="0" presId="urn:microsoft.com/office/officeart/2005/8/layout/orgChart1"/>
    <dgm:cxn modelId="{C46F16D0-C315-4EF8-9F3B-66FED3EF63D6}" type="presParOf" srcId="{6685BD1F-BF1E-4CA6-8E96-DF93357D3304}" destId="{C385E6F8-2523-4BE8-B1B7-AC1E09BCC71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26005-E1F9-4CF8-A7E6-EEEC18311901}">
      <dsp:nvSpPr>
        <dsp:cNvPr id="0" name=""/>
        <dsp:cNvSpPr/>
      </dsp:nvSpPr>
      <dsp:spPr>
        <a:xfrm>
          <a:off x="4233324" y="1222536"/>
          <a:ext cx="2907410" cy="1337476"/>
        </a:xfrm>
        <a:custGeom>
          <a:avLst/>
          <a:gdLst/>
          <a:ahLst/>
          <a:cxnLst/>
          <a:rect l="0" t="0" r="0" b="0"/>
          <a:pathLst>
            <a:path>
              <a:moveTo>
                <a:pt x="0" y="0"/>
              </a:moveTo>
              <a:lnTo>
                <a:pt x="0" y="1080743"/>
              </a:lnTo>
              <a:lnTo>
                <a:pt x="2907410" y="1080743"/>
              </a:lnTo>
              <a:lnTo>
                <a:pt x="2907410" y="13374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4F64D1-5590-4EE4-B6BB-E5FFE5D699BF}">
      <dsp:nvSpPr>
        <dsp:cNvPr id="0" name=""/>
        <dsp:cNvSpPr/>
      </dsp:nvSpPr>
      <dsp:spPr>
        <a:xfrm>
          <a:off x="4228459" y="3868982"/>
          <a:ext cx="1316158" cy="1566827"/>
        </a:xfrm>
        <a:custGeom>
          <a:avLst/>
          <a:gdLst/>
          <a:ahLst/>
          <a:cxnLst/>
          <a:rect l="0" t="0" r="0" b="0"/>
          <a:pathLst>
            <a:path>
              <a:moveTo>
                <a:pt x="0" y="0"/>
              </a:moveTo>
              <a:lnTo>
                <a:pt x="0" y="1566827"/>
              </a:lnTo>
              <a:lnTo>
                <a:pt x="1316158" y="156682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C9B3BD-0985-45D2-AAE0-E73372C32273}">
      <dsp:nvSpPr>
        <dsp:cNvPr id="0" name=""/>
        <dsp:cNvSpPr/>
      </dsp:nvSpPr>
      <dsp:spPr>
        <a:xfrm>
          <a:off x="2805108" y="3868982"/>
          <a:ext cx="1423350" cy="1566827"/>
        </a:xfrm>
        <a:custGeom>
          <a:avLst/>
          <a:gdLst/>
          <a:ahLst/>
          <a:cxnLst/>
          <a:rect l="0" t="0" r="0" b="0"/>
          <a:pathLst>
            <a:path>
              <a:moveTo>
                <a:pt x="1423350" y="0"/>
              </a:moveTo>
              <a:lnTo>
                <a:pt x="1423350" y="1566827"/>
              </a:lnTo>
              <a:lnTo>
                <a:pt x="0" y="156682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F1AB6B-1713-402B-B237-4C7EE60C920A}">
      <dsp:nvSpPr>
        <dsp:cNvPr id="0" name=""/>
        <dsp:cNvSpPr/>
      </dsp:nvSpPr>
      <dsp:spPr>
        <a:xfrm>
          <a:off x="4182739" y="1222536"/>
          <a:ext cx="91440" cy="1423909"/>
        </a:xfrm>
        <a:custGeom>
          <a:avLst/>
          <a:gdLst/>
          <a:ahLst/>
          <a:cxnLst/>
          <a:rect l="0" t="0" r="0" b="0"/>
          <a:pathLst>
            <a:path>
              <a:moveTo>
                <a:pt x="50585" y="0"/>
              </a:moveTo>
              <a:lnTo>
                <a:pt x="50585" y="1167177"/>
              </a:lnTo>
              <a:lnTo>
                <a:pt x="45720" y="1167177"/>
              </a:lnTo>
              <a:lnTo>
                <a:pt x="45720" y="14239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AB3461-60D7-42EA-9E29-5AD9F8F7A61D}">
      <dsp:nvSpPr>
        <dsp:cNvPr id="0" name=""/>
        <dsp:cNvSpPr/>
      </dsp:nvSpPr>
      <dsp:spPr>
        <a:xfrm>
          <a:off x="1222536" y="1222536"/>
          <a:ext cx="3010788" cy="1337476"/>
        </a:xfrm>
        <a:custGeom>
          <a:avLst/>
          <a:gdLst/>
          <a:ahLst/>
          <a:cxnLst/>
          <a:rect l="0" t="0" r="0" b="0"/>
          <a:pathLst>
            <a:path>
              <a:moveTo>
                <a:pt x="3010788" y="0"/>
              </a:moveTo>
              <a:lnTo>
                <a:pt x="3010788" y="1080743"/>
              </a:lnTo>
              <a:lnTo>
                <a:pt x="0" y="1080743"/>
              </a:lnTo>
              <a:lnTo>
                <a:pt x="0" y="13374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76F539-A061-40FA-87D7-4E99C912E3CD}">
      <dsp:nvSpPr>
        <dsp:cNvPr id="0" name=""/>
        <dsp:cNvSpPr/>
      </dsp:nvSpPr>
      <dsp:spPr>
        <a:xfrm>
          <a:off x="992026" y="0"/>
          <a:ext cx="6482597" cy="122253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495" tIns="23495" rIns="23495" bIns="23495" numCol="1" spcCol="1270" anchor="ctr" anchorCtr="0">
          <a:noAutofit/>
        </a:bodyPr>
        <a:lstStyle/>
        <a:p>
          <a:pPr lvl="0" algn="ctr" defTabSz="1644650" rtl="1">
            <a:lnSpc>
              <a:spcPct val="90000"/>
            </a:lnSpc>
            <a:spcBef>
              <a:spcPct val="0"/>
            </a:spcBef>
            <a:spcAft>
              <a:spcPct val="35000"/>
            </a:spcAft>
          </a:pPr>
          <a:r>
            <a:rPr lang="ar-SA" sz="3700" b="1" kern="1200" dirty="0" smtClean="0"/>
            <a:t>حالات </a:t>
          </a:r>
          <a:r>
            <a:rPr lang="ar-SA" sz="4000" b="1" u="sng" kern="1200" dirty="0" smtClean="0"/>
            <a:t>الراء</a:t>
          </a:r>
          <a:r>
            <a:rPr lang="ar-SA" sz="3700" b="1" kern="1200" dirty="0" smtClean="0"/>
            <a:t> الواردة في القرآن الكريم:</a:t>
          </a:r>
          <a:endParaRPr lang="ar-SA" sz="3700" b="1" kern="1200" dirty="0"/>
        </a:p>
      </dsp:txBody>
      <dsp:txXfrm>
        <a:off x="992026" y="0"/>
        <a:ext cx="6482597" cy="1222536"/>
      </dsp:txXfrm>
    </dsp:sp>
    <dsp:sp modelId="{7490A892-54A6-4D15-B341-61A8A4ADAE8B}">
      <dsp:nvSpPr>
        <dsp:cNvPr id="0" name=""/>
        <dsp:cNvSpPr/>
      </dsp:nvSpPr>
      <dsp:spPr>
        <a:xfrm>
          <a:off x="0" y="2560012"/>
          <a:ext cx="2445072" cy="122253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 المفخمة قولا واحدًا</a:t>
          </a:r>
          <a:endParaRPr lang="ar-SA" sz="3000" b="1" kern="1200" dirty="0"/>
        </a:p>
      </dsp:txBody>
      <dsp:txXfrm>
        <a:off x="0" y="2560012"/>
        <a:ext cx="2445072" cy="1222536"/>
      </dsp:txXfrm>
    </dsp:sp>
    <dsp:sp modelId="{41D62804-5441-4CAA-BE33-684D79ACFAFD}">
      <dsp:nvSpPr>
        <dsp:cNvPr id="0" name=""/>
        <dsp:cNvSpPr/>
      </dsp:nvSpPr>
      <dsp:spPr>
        <a:xfrm>
          <a:off x="3005922" y="2646446"/>
          <a:ext cx="2445072" cy="122253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b="1" kern="1200"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الدائرة بين الترقيق والتفخيم </a:t>
          </a:r>
          <a:endParaRPr lang="ar-SA" sz="3000" b="1" kern="1200"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dsp:txBody>
      <dsp:txXfrm>
        <a:off x="3005922" y="2646446"/>
        <a:ext cx="2445072" cy="1222536"/>
      </dsp:txXfrm>
    </dsp:sp>
    <dsp:sp modelId="{6646156B-7835-440A-9550-726E1DFCCF25}">
      <dsp:nvSpPr>
        <dsp:cNvPr id="0" name=""/>
        <dsp:cNvSpPr/>
      </dsp:nvSpPr>
      <dsp:spPr>
        <a:xfrm>
          <a:off x="360036" y="4824541"/>
          <a:ext cx="2445072" cy="122253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b="1" kern="1200"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الدائرة بين التفخيم والترقيق ولكن الترقيق أولى.</a:t>
          </a:r>
          <a:endParaRPr lang="ar-SA" sz="3000" kern="1200" dirty="0"/>
        </a:p>
      </dsp:txBody>
      <dsp:txXfrm>
        <a:off x="360036" y="4824541"/>
        <a:ext cx="2445072" cy="1222536"/>
      </dsp:txXfrm>
    </dsp:sp>
    <dsp:sp modelId="{B26958C4-5949-47D2-B7DE-1840C43887F8}">
      <dsp:nvSpPr>
        <dsp:cNvPr id="0" name=""/>
        <dsp:cNvSpPr/>
      </dsp:nvSpPr>
      <dsp:spPr>
        <a:xfrm>
          <a:off x="5544617" y="4824541"/>
          <a:ext cx="2445072" cy="122253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b="1" kern="1200"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الدائرة بين التفخيم والترقيق ولكن التفخيم أولى.</a:t>
          </a:r>
          <a:endParaRPr lang="ar-SA" sz="3000" kern="1200" dirty="0"/>
        </a:p>
      </dsp:txBody>
      <dsp:txXfrm>
        <a:off x="5544617" y="4824541"/>
        <a:ext cx="2445072" cy="1222536"/>
      </dsp:txXfrm>
    </dsp:sp>
    <dsp:sp modelId="{ACCAAC98-1822-47A9-8852-E7978843D7B6}">
      <dsp:nvSpPr>
        <dsp:cNvPr id="0" name=""/>
        <dsp:cNvSpPr/>
      </dsp:nvSpPr>
      <dsp:spPr>
        <a:xfrm>
          <a:off x="5918199" y="2560012"/>
          <a:ext cx="2445072" cy="122253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 المرققة قولا واحدًا.</a:t>
          </a:r>
          <a:endParaRPr lang="ar-SA" sz="3000" b="1" kern="1200" dirty="0"/>
        </a:p>
      </dsp:txBody>
      <dsp:txXfrm>
        <a:off x="5918199" y="2560012"/>
        <a:ext cx="2445072" cy="122253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E5011FE-97C8-46A8-95B5-4BFF2C69321F}" type="datetimeFigureOut">
              <a:rPr lang="ar-SA" smtClean="0"/>
              <a:t>25/02/40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5CB80F8-2D4B-4B11-92CE-AE337C9B9ED3}" type="slidenum">
              <a:rPr lang="ar-SA" smtClean="0"/>
              <a:t>‹#›</a:t>
            </a:fld>
            <a:endParaRPr lang="ar-SA"/>
          </a:p>
        </p:txBody>
      </p:sp>
    </p:spTree>
    <p:extLst>
      <p:ext uri="{BB962C8B-B14F-4D97-AF65-F5344CB8AC3E}">
        <p14:creationId xmlns:p14="http://schemas.microsoft.com/office/powerpoint/2010/main" val="2555649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E5011FE-97C8-46A8-95B5-4BFF2C69321F}" type="datetimeFigureOut">
              <a:rPr lang="ar-SA" smtClean="0"/>
              <a:t>25/02/40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5CB80F8-2D4B-4B11-92CE-AE337C9B9ED3}" type="slidenum">
              <a:rPr lang="ar-SA" smtClean="0"/>
              <a:t>‹#›</a:t>
            </a:fld>
            <a:endParaRPr lang="ar-SA"/>
          </a:p>
        </p:txBody>
      </p:sp>
    </p:spTree>
    <p:extLst>
      <p:ext uri="{BB962C8B-B14F-4D97-AF65-F5344CB8AC3E}">
        <p14:creationId xmlns:p14="http://schemas.microsoft.com/office/powerpoint/2010/main" val="288018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E5011FE-97C8-46A8-95B5-4BFF2C69321F}" type="datetimeFigureOut">
              <a:rPr lang="ar-SA" smtClean="0"/>
              <a:t>25/02/40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5CB80F8-2D4B-4B11-92CE-AE337C9B9ED3}" type="slidenum">
              <a:rPr lang="ar-SA" smtClean="0"/>
              <a:t>‹#›</a:t>
            </a:fld>
            <a:endParaRPr lang="ar-SA"/>
          </a:p>
        </p:txBody>
      </p:sp>
    </p:spTree>
    <p:extLst>
      <p:ext uri="{BB962C8B-B14F-4D97-AF65-F5344CB8AC3E}">
        <p14:creationId xmlns:p14="http://schemas.microsoft.com/office/powerpoint/2010/main" val="3246478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E5011FE-97C8-46A8-95B5-4BFF2C69321F}" type="datetimeFigureOut">
              <a:rPr lang="ar-SA" smtClean="0"/>
              <a:t>25/02/40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5CB80F8-2D4B-4B11-92CE-AE337C9B9ED3}" type="slidenum">
              <a:rPr lang="ar-SA" smtClean="0"/>
              <a:t>‹#›</a:t>
            </a:fld>
            <a:endParaRPr lang="ar-SA"/>
          </a:p>
        </p:txBody>
      </p:sp>
    </p:spTree>
    <p:extLst>
      <p:ext uri="{BB962C8B-B14F-4D97-AF65-F5344CB8AC3E}">
        <p14:creationId xmlns:p14="http://schemas.microsoft.com/office/powerpoint/2010/main" val="420560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E5011FE-97C8-46A8-95B5-4BFF2C69321F}" type="datetimeFigureOut">
              <a:rPr lang="ar-SA" smtClean="0"/>
              <a:t>25/02/40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5CB80F8-2D4B-4B11-92CE-AE337C9B9ED3}" type="slidenum">
              <a:rPr lang="ar-SA" smtClean="0"/>
              <a:t>‹#›</a:t>
            </a:fld>
            <a:endParaRPr lang="ar-SA"/>
          </a:p>
        </p:txBody>
      </p:sp>
    </p:spTree>
    <p:extLst>
      <p:ext uri="{BB962C8B-B14F-4D97-AF65-F5344CB8AC3E}">
        <p14:creationId xmlns:p14="http://schemas.microsoft.com/office/powerpoint/2010/main" val="808249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E5011FE-97C8-46A8-95B5-4BFF2C69321F}" type="datetimeFigureOut">
              <a:rPr lang="ar-SA" smtClean="0"/>
              <a:t>25/02/40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5CB80F8-2D4B-4B11-92CE-AE337C9B9ED3}" type="slidenum">
              <a:rPr lang="ar-SA" smtClean="0"/>
              <a:t>‹#›</a:t>
            </a:fld>
            <a:endParaRPr lang="ar-SA"/>
          </a:p>
        </p:txBody>
      </p:sp>
    </p:spTree>
    <p:extLst>
      <p:ext uri="{BB962C8B-B14F-4D97-AF65-F5344CB8AC3E}">
        <p14:creationId xmlns:p14="http://schemas.microsoft.com/office/powerpoint/2010/main" val="191386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E5011FE-97C8-46A8-95B5-4BFF2C69321F}" type="datetimeFigureOut">
              <a:rPr lang="ar-SA" smtClean="0"/>
              <a:t>25/02/40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5CB80F8-2D4B-4B11-92CE-AE337C9B9ED3}" type="slidenum">
              <a:rPr lang="ar-SA" smtClean="0"/>
              <a:t>‹#›</a:t>
            </a:fld>
            <a:endParaRPr lang="ar-SA"/>
          </a:p>
        </p:txBody>
      </p:sp>
    </p:spTree>
    <p:extLst>
      <p:ext uri="{BB962C8B-B14F-4D97-AF65-F5344CB8AC3E}">
        <p14:creationId xmlns:p14="http://schemas.microsoft.com/office/powerpoint/2010/main" val="2344788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E5011FE-97C8-46A8-95B5-4BFF2C69321F}" type="datetimeFigureOut">
              <a:rPr lang="ar-SA" smtClean="0"/>
              <a:t>25/02/40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5CB80F8-2D4B-4B11-92CE-AE337C9B9ED3}" type="slidenum">
              <a:rPr lang="ar-SA" smtClean="0"/>
              <a:t>‹#›</a:t>
            </a:fld>
            <a:endParaRPr lang="ar-SA"/>
          </a:p>
        </p:txBody>
      </p:sp>
    </p:spTree>
    <p:extLst>
      <p:ext uri="{BB962C8B-B14F-4D97-AF65-F5344CB8AC3E}">
        <p14:creationId xmlns:p14="http://schemas.microsoft.com/office/powerpoint/2010/main" val="370927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E5011FE-97C8-46A8-95B5-4BFF2C69321F}" type="datetimeFigureOut">
              <a:rPr lang="ar-SA" smtClean="0"/>
              <a:t>25/02/40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5CB80F8-2D4B-4B11-92CE-AE337C9B9ED3}" type="slidenum">
              <a:rPr lang="ar-SA" smtClean="0"/>
              <a:t>‹#›</a:t>
            </a:fld>
            <a:endParaRPr lang="ar-SA"/>
          </a:p>
        </p:txBody>
      </p:sp>
    </p:spTree>
    <p:extLst>
      <p:ext uri="{BB962C8B-B14F-4D97-AF65-F5344CB8AC3E}">
        <p14:creationId xmlns:p14="http://schemas.microsoft.com/office/powerpoint/2010/main" val="2504313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5011FE-97C8-46A8-95B5-4BFF2C69321F}" type="datetimeFigureOut">
              <a:rPr lang="ar-SA" smtClean="0"/>
              <a:t>25/02/40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5CB80F8-2D4B-4B11-92CE-AE337C9B9ED3}" type="slidenum">
              <a:rPr lang="ar-SA" smtClean="0"/>
              <a:t>‹#›</a:t>
            </a:fld>
            <a:endParaRPr lang="ar-SA"/>
          </a:p>
        </p:txBody>
      </p:sp>
    </p:spTree>
    <p:extLst>
      <p:ext uri="{BB962C8B-B14F-4D97-AF65-F5344CB8AC3E}">
        <p14:creationId xmlns:p14="http://schemas.microsoft.com/office/powerpoint/2010/main" val="563712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5011FE-97C8-46A8-95B5-4BFF2C69321F}" type="datetimeFigureOut">
              <a:rPr lang="ar-SA" smtClean="0"/>
              <a:t>25/02/40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5CB80F8-2D4B-4B11-92CE-AE337C9B9ED3}" type="slidenum">
              <a:rPr lang="ar-SA" smtClean="0"/>
              <a:t>‹#›</a:t>
            </a:fld>
            <a:endParaRPr lang="ar-SA"/>
          </a:p>
        </p:txBody>
      </p:sp>
    </p:spTree>
    <p:extLst>
      <p:ext uri="{BB962C8B-B14F-4D97-AF65-F5344CB8AC3E}">
        <p14:creationId xmlns:p14="http://schemas.microsoft.com/office/powerpoint/2010/main" val="424855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E5011FE-97C8-46A8-95B5-4BFF2C69321F}" type="datetimeFigureOut">
              <a:rPr lang="ar-SA" smtClean="0"/>
              <a:t>25/02/40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5CB80F8-2D4B-4B11-92CE-AE337C9B9ED3}" type="slidenum">
              <a:rPr lang="ar-SA" smtClean="0"/>
              <a:t>‹#›</a:t>
            </a:fld>
            <a:endParaRPr lang="ar-SA"/>
          </a:p>
        </p:txBody>
      </p:sp>
    </p:spTree>
    <p:extLst>
      <p:ext uri="{BB962C8B-B14F-4D97-AF65-F5344CB8AC3E}">
        <p14:creationId xmlns:p14="http://schemas.microsoft.com/office/powerpoint/2010/main" val="2272739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836713"/>
            <a:ext cx="7772400" cy="1440159"/>
          </a:xfrm>
        </p:spPr>
        <p:txBody>
          <a:bodyPr/>
          <a:lstStyle/>
          <a:p>
            <a:r>
              <a:rPr lang="ar-SA" sz="6600" b="1" dirty="0">
                <a:solidFill>
                  <a:srgbClr val="A52A2A"/>
                </a:solidFill>
                <a:latin typeface="Traditional Arabic"/>
              </a:rPr>
              <a:t>التفخيم والترقيق</a:t>
            </a:r>
            <a:endParaRPr lang="ar-SA" dirty="0"/>
          </a:p>
        </p:txBody>
      </p:sp>
      <p:sp>
        <p:nvSpPr>
          <p:cNvPr id="3" name="عنوان فرعي 2"/>
          <p:cNvSpPr>
            <a:spLocks noGrp="1"/>
          </p:cNvSpPr>
          <p:nvPr>
            <p:ph type="subTitle" idx="1"/>
          </p:nvPr>
        </p:nvSpPr>
        <p:spPr>
          <a:xfrm>
            <a:off x="1475656" y="2708920"/>
            <a:ext cx="6400800" cy="1752600"/>
          </a:xfrm>
        </p:spPr>
        <p:txBody>
          <a:bodyPr/>
          <a:lstStyle/>
          <a:p>
            <a:r>
              <a:rPr kumimoji="0" lang="ar-SA" sz="5400" b="1" i="0" u="none" strike="noStrike" kern="0" cap="none" spc="0" normalizeH="0" baseline="0" noProof="0" dirty="0" smtClean="0">
                <a:ln>
                  <a:noFill/>
                </a:ln>
                <a:solidFill>
                  <a:srgbClr val="C00000"/>
                </a:solidFill>
                <a:effectLst/>
                <a:uLnTx/>
                <a:uFillTx/>
                <a:latin typeface="Traditional Arabic"/>
                <a:ea typeface="+mj-ea"/>
                <a:cs typeface="Times New Roman"/>
              </a:rPr>
              <a:t>حكمُ الرَّاءِ:</a:t>
            </a:r>
          </a:p>
          <a:p>
            <a:r>
              <a:rPr lang="ar-SA" b="1" kern="0" dirty="0">
                <a:solidFill>
                  <a:srgbClr val="222222"/>
                </a:solidFill>
                <a:latin typeface="Traditional Arabic"/>
                <a:cs typeface="Times New Roman"/>
              </a:rPr>
              <a:t>الراء الواردة في القرآن الكريم لها أربع حالات:</a:t>
            </a:r>
            <a:endParaRPr kumimoji="0" lang="ar-SA" sz="5400" b="1" i="0" u="none" strike="noStrike" kern="0" cap="none" spc="0" normalizeH="0" baseline="0" noProof="0" dirty="0" smtClean="0">
              <a:ln>
                <a:noFill/>
              </a:ln>
              <a:solidFill>
                <a:srgbClr val="C00000"/>
              </a:solidFill>
              <a:effectLst/>
              <a:uLnTx/>
              <a:uFillTx/>
              <a:latin typeface="Traditional Arabic"/>
              <a:ea typeface="+mj-ea"/>
              <a:cs typeface="Times New Roman"/>
            </a:endParaRPr>
          </a:p>
          <a:p>
            <a:endParaRPr lang="ar-SA" dirty="0"/>
          </a:p>
        </p:txBody>
      </p:sp>
    </p:spTree>
    <p:extLst>
      <p:ext uri="{BB962C8B-B14F-4D97-AF65-F5344CB8AC3E}">
        <p14:creationId xmlns:p14="http://schemas.microsoft.com/office/powerpoint/2010/main" val="3848539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048672"/>
          </a:xfrm>
        </p:spPr>
        <p:txBody>
          <a:bodyPr/>
          <a:lstStyle/>
          <a:p>
            <a:pPr marL="0" indent="0">
              <a:buNone/>
            </a:pPr>
            <a:r>
              <a:rPr lang="ar-SA" b="1" i="0" dirty="0" smtClean="0">
                <a:solidFill>
                  <a:srgbClr val="222222"/>
                </a:solidFill>
                <a:effectLst/>
                <a:latin typeface="Traditional Arabic"/>
              </a:rPr>
              <a:t>النوع الثالث:</a:t>
            </a:r>
            <a:r>
              <a:rPr lang="ar-SA" dirty="0" smtClean="0"/>
              <a:t/>
            </a:r>
            <a:br>
              <a:rPr lang="ar-SA" dirty="0" smtClean="0"/>
            </a:br>
            <a:r>
              <a:rPr lang="ar-SA" b="1" i="0" dirty="0" smtClean="0">
                <a:solidFill>
                  <a:srgbClr val="222222"/>
                </a:solidFill>
                <a:effectLst/>
                <a:latin typeface="Traditional Arabic"/>
              </a:rPr>
              <a:t>الراء الموقوف عليها بالسكون وقبلها ساكن مستعلٍ وقبل الساكن كسر، وهي في الوصل مكسورة، وهذا النوع لم يَرِدْ في القرآن الكريم إلا في موضع واحد وهو: {الْقِطْر} في قوله تعالى: {وَأَسَلْنَا لَهُ عَيْنَ الْقِطْرِ} 6 بسبأ.</a:t>
            </a:r>
          </a:p>
          <a:p>
            <a:pPr marL="0" indent="0">
              <a:buNone/>
            </a:pPr>
            <a:r>
              <a:rPr lang="ar-SA" b="1" i="0" dirty="0" smtClean="0">
                <a:solidFill>
                  <a:srgbClr val="222222"/>
                </a:solidFill>
                <a:effectLst/>
                <a:latin typeface="Traditional Arabic"/>
              </a:rPr>
              <a:t>فمن رققها نظر إلى ترقيقها وصلا، وإلى أن ما قبل الساكن المستعلي كسر يوجب ترقيق الراء بصرف النظر عن الساكن المتوسط بينهما، ومن فخمها اعتدَّ بالعارض وهو الوقف، ولم يعتدَّ بالوصل، واعتبر الساكن بينهما حاجزًا حصينًا مانعًا من الترقيق؛ لأن الطاء حرف استعلاء قوي.</a:t>
            </a:r>
            <a:endParaRPr lang="ar-SA" dirty="0"/>
          </a:p>
        </p:txBody>
      </p:sp>
    </p:spTree>
    <p:extLst>
      <p:ext uri="{BB962C8B-B14F-4D97-AF65-F5344CB8AC3E}">
        <p14:creationId xmlns:p14="http://schemas.microsoft.com/office/powerpoint/2010/main" val="2828980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48672"/>
          </a:xfrm>
        </p:spPr>
        <p:txBody>
          <a:bodyPr>
            <a:normAutofit fontScale="92500"/>
          </a:bodyPr>
          <a:lstStyle/>
          <a:p>
            <a:pPr marL="0" indent="0">
              <a:buNone/>
            </a:pPr>
            <a:r>
              <a:rPr lang="ar-SA" b="1" i="0" dirty="0" smtClean="0">
                <a:solidFill>
                  <a:srgbClr val="222222"/>
                </a:solidFill>
                <a:effectLst/>
                <a:latin typeface="Traditional Arabic"/>
              </a:rPr>
              <a:t>النوع الرابع:</a:t>
            </a:r>
            <a:r>
              <a:rPr lang="ar-SA" dirty="0" smtClean="0"/>
              <a:t/>
            </a:r>
            <a:br>
              <a:rPr lang="ar-SA" dirty="0" smtClean="0"/>
            </a:br>
            <a:r>
              <a:rPr lang="ar-SA" b="1" i="0" dirty="0" smtClean="0">
                <a:solidFill>
                  <a:srgbClr val="222222"/>
                </a:solidFill>
                <a:effectLst/>
                <a:latin typeface="Traditional Arabic"/>
              </a:rPr>
              <a:t>الراء الساكنة في وسط الكلمة بعد كسر أصلي وبعدها حرف استعلاء مكسور في كلمتها.</a:t>
            </a:r>
            <a:r>
              <a:rPr lang="ar-SA" dirty="0" smtClean="0"/>
              <a:t/>
            </a:r>
            <a:br>
              <a:rPr lang="ar-SA" dirty="0" smtClean="0"/>
            </a:br>
            <a:r>
              <a:rPr lang="ar-SA" b="1" i="0" dirty="0" smtClean="0">
                <a:solidFill>
                  <a:srgbClr val="222222"/>
                </a:solidFill>
                <a:effectLst/>
                <a:latin typeface="Traditional Arabic"/>
              </a:rPr>
              <a:t>وهذا النوع لم يوجد في القرآن الكريم إلا في موضع واحد هو لفظ {فِرْقٍ} في قوله تعالى: {فَكَانَ كُلُّ فِرْقٍ كَالطَّوْدِ الْعَظِيمِ} بالشعراء.</a:t>
            </a:r>
            <a:r>
              <a:rPr lang="ar-SA" dirty="0" smtClean="0"/>
              <a:t/>
            </a:r>
            <a:br>
              <a:rPr lang="ar-SA" dirty="0" smtClean="0"/>
            </a:br>
            <a:r>
              <a:rPr lang="ar-SA" b="1" i="0" dirty="0" smtClean="0">
                <a:solidFill>
                  <a:srgbClr val="222222"/>
                </a:solidFill>
                <a:effectLst/>
                <a:latin typeface="Traditional Arabic"/>
              </a:rPr>
              <a:t>فمن رققها نظر إلى الكسر الواقع قبلها، ولم ينظر إلى حرف الاستعلاء الواقع بعدها لكونه مكسورًا، والكسر جعله في مرتبة ضعيفة من التفخيم يكون معه ترقيق الراء مناسبًا.</a:t>
            </a:r>
            <a:r>
              <a:rPr lang="ar-SA" dirty="0" smtClean="0"/>
              <a:t/>
            </a:r>
            <a:br>
              <a:rPr lang="ar-SA" dirty="0" smtClean="0"/>
            </a:br>
            <a:r>
              <a:rPr lang="ar-SA" b="1" i="0" dirty="0" smtClean="0">
                <a:solidFill>
                  <a:srgbClr val="222222"/>
                </a:solidFill>
                <a:effectLst/>
                <a:latin typeface="Traditional Arabic"/>
              </a:rPr>
              <a:t>ومن فخمها نظر إلى حرف الاستعلاء الواقع بعدها، ولم ينظر إلى الكسر الواقع قبلها، ولا إلى كسر حرف الاستعلاء، وألحقها بقرطاس وأخواتها.</a:t>
            </a:r>
            <a:r>
              <a:rPr lang="ar-SA" dirty="0" smtClean="0"/>
              <a:t/>
            </a:r>
            <a:br>
              <a:rPr lang="ar-SA" dirty="0" smtClean="0"/>
            </a:br>
            <a:r>
              <a:rPr lang="ar-SA" b="1" i="0" dirty="0" smtClean="0">
                <a:solidFill>
                  <a:srgbClr val="222222"/>
                </a:solidFill>
                <a:effectLst/>
                <a:latin typeface="Traditional Arabic"/>
              </a:rPr>
              <a:t>وإلى ترجيح الترقيق في هذه الكلمات أشار صاحب "لآلئ البيان"</a:t>
            </a:r>
            <a:r>
              <a:rPr lang="ar-SA" dirty="0" smtClean="0"/>
              <a:t/>
            </a:r>
            <a:br>
              <a:rPr lang="ar-SA" dirty="0" smtClean="0"/>
            </a:br>
            <a:r>
              <a:rPr lang="ar-SA" b="1" i="0" dirty="0" smtClean="0">
                <a:solidFill>
                  <a:srgbClr val="222222"/>
                </a:solidFill>
                <a:effectLst/>
                <a:latin typeface="Traditional Arabic"/>
              </a:rPr>
              <a:t>وهو اختيار ابن الجزري في النَّشر.</a:t>
            </a:r>
            <a:endParaRPr lang="ar-SA" dirty="0"/>
          </a:p>
        </p:txBody>
      </p:sp>
    </p:spTree>
    <p:extLst>
      <p:ext uri="{BB962C8B-B14F-4D97-AF65-F5344CB8AC3E}">
        <p14:creationId xmlns:p14="http://schemas.microsoft.com/office/powerpoint/2010/main" val="20240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C00000"/>
                </a:solidFill>
              </a:rPr>
              <a:t>الحالة الثالثة:</a:t>
            </a:r>
            <a:br>
              <a:rPr lang="ar-SA" dirty="0" smtClean="0">
                <a:solidFill>
                  <a:srgbClr val="C00000"/>
                </a:solidFill>
              </a:rPr>
            </a:br>
            <a:r>
              <a:rPr lang="ar-SA" dirty="0" smtClean="0">
                <a:solidFill>
                  <a:srgbClr val="C00000"/>
                </a:solidFill>
              </a:rPr>
              <a:t>الراء الدائرة بين التفخيم والترقيق ولكن التفخيم أولى وتحتها نوعان:</a:t>
            </a:r>
            <a:endParaRPr lang="ar-SA" dirty="0">
              <a:solidFill>
                <a:srgbClr val="C00000"/>
              </a:solidFill>
            </a:endParaRPr>
          </a:p>
        </p:txBody>
      </p:sp>
      <p:sp>
        <p:nvSpPr>
          <p:cNvPr id="3" name="عنصر نائب للمحتوى 2"/>
          <p:cNvSpPr>
            <a:spLocks noGrp="1"/>
          </p:cNvSpPr>
          <p:nvPr>
            <p:ph idx="1"/>
          </p:nvPr>
        </p:nvSpPr>
        <p:spPr/>
        <p:txBody>
          <a:bodyPr>
            <a:normAutofit lnSpcReduction="10000"/>
          </a:bodyPr>
          <a:lstStyle/>
          <a:p>
            <a:pPr marL="0" indent="0">
              <a:buNone/>
            </a:pPr>
            <a:r>
              <a:rPr lang="ar-SA" b="1" i="0" dirty="0" smtClean="0">
                <a:solidFill>
                  <a:srgbClr val="222222"/>
                </a:solidFill>
                <a:effectLst/>
                <a:latin typeface="Traditional Arabic"/>
              </a:rPr>
              <a:t>النوع الأول:</a:t>
            </a:r>
            <a:r>
              <a:rPr lang="ar-SA" dirty="0" smtClean="0"/>
              <a:t/>
            </a:r>
            <a:br>
              <a:rPr lang="ar-SA" dirty="0" smtClean="0"/>
            </a:br>
            <a:r>
              <a:rPr lang="ar-SA" b="1" i="0" dirty="0" smtClean="0">
                <a:solidFill>
                  <a:srgbClr val="222222"/>
                </a:solidFill>
                <a:effectLst/>
                <a:latin typeface="Traditional Arabic"/>
              </a:rPr>
              <a:t>الراء الموقوف عليها بالسكون وقبلها ساكن مستعلٍ وقبل الساكن كسر وهي في حالة الوصل مفتوحة.</a:t>
            </a:r>
            <a:r>
              <a:rPr lang="ar-SA" dirty="0" smtClean="0"/>
              <a:t/>
            </a:r>
            <a:br>
              <a:rPr lang="ar-SA" dirty="0" smtClean="0"/>
            </a:br>
            <a:r>
              <a:rPr lang="ar-SA" b="1" i="0" dirty="0" smtClean="0">
                <a:solidFill>
                  <a:srgbClr val="222222"/>
                </a:solidFill>
                <a:effectLst/>
                <a:latin typeface="Traditional Arabic"/>
              </a:rPr>
              <a:t>وهذا النوع لم يَرِدْ في القرآن الكريم إلا في لفظ واحد وهو: {مِصْرَ} غير المنون، وقد وقع في أربعة مواضع:</a:t>
            </a:r>
            <a:r>
              <a:rPr lang="ar-SA" dirty="0" smtClean="0"/>
              <a:t/>
            </a:r>
            <a:br>
              <a:rPr lang="ar-SA" dirty="0" smtClean="0"/>
            </a:br>
            <a:r>
              <a:rPr lang="ar-SA" b="1" i="0" dirty="0" smtClean="0">
                <a:solidFill>
                  <a:srgbClr val="222222"/>
                </a:solidFill>
                <a:effectLst/>
                <a:latin typeface="Traditional Arabic"/>
              </a:rPr>
              <a:t>الأول: قوله تعالى: {أَنْ تَبَوَّءا لِقَوْمِكُمَا بِمِصْرَ بُيُوتًا} 1 بيونس.</a:t>
            </a:r>
            <a:r>
              <a:rPr lang="ar-SA" dirty="0" smtClean="0"/>
              <a:t/>
            </a:r>
            <a:br>
              <a:rPr lang="ar-SA" dirty="0" smtClean="0"/>
            </a:br>
            <a:r>
              <a:rPr lang="ar-SA" b="1" i="0" dirty="0" smtClean="0">
                <a:solidFill>
                  <a:srgbClr val="222222"/>
                </a:solidFill>
                <a:effectLst/>
                <a:latin typeface="Traditional Arabic"/>
              </a:rPr>
              <a:t>الثاني والثالث: قوله تعالى: {وَقَالَ الَّذِي اشْتَرَاهُ مِنْ مِصْرَ} 2، {ادْخُلُوا مِصْرَ إِنْ شَاءَ اللَّهُ آمِنِينَ} 3بيوسف.</a:t>
            </a:r>
            <a:r>
              <a:rPr lang="ar-SA" dirty="0" smtClean="0"/>
              <a:t/>
            </a:r>
            <a:br>
              <a:rPr lang="ar-SA" dirty="0" smtClean="0"/>
            </a:br>
            <a:endParaRPr lang="ar-SA" dirty="0"/>
          </a:p>
        </p:txBody>
      </p:sp>
    </p:spTree>
    <p:extLst>
      <p:ext uri="{BB962C8B-B14F-4D97-AF65-F5344CB8AC3E}">
        <p14:creationId xmlns:p14="http://schemas.microsoft.com/office/powerpoint/2010/main" val="306284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pPr marL="0" lvl="0" indent="0">
              <a:buNone/>
            </a:pPr>
            <a:r>
              <a:rPr lang="ar-SA" b="1" dirty="0">
                <a:solidFill>
                  <a:srgbClr val="222222"/>
                </a:solidFill>
                <a:latin typeface="Traditional Arabic"/>
              </a:rPr>
              <a:t>الرابع: قوله تعالى: {قَالَ يَا قَوْمِ أَلَيْسَ لِي مُلْكُ مِصْرَ}</a:t>
            </a:r>
            <a:r>
              <a:rPr lang="ar-SA" sz="2400" b="1" dirty="0">
                <a:solidFill>
                  <a:srgbClr val="222222"/>
                </a:solidFill>
                <a:latin typeface="Traditional Arabic"/>
              </a:rPr>
              <a:t> </a:t>
            </a:r>
            <a:r>
              <a:rPr lang="ar-SA" sz="2400" b="1" dirty="0" smtClean="0">
                <a:solidFill>
                  <a:srgbClr val="222222"/>
                </a:solidFill>
                <a:latin typeface="Traditional Arabic"/>
              </a:rPr>
              <a:t>4بالزخرف</a:t>
            </a:r>
            <a:r>
              <a:rPr lang="ar-SA" sz="2400" b="1" dirty="0">
                <a:solidFill>
                  <a:srgbClr val="222222"/>
                </a:solidFill>
                <a:latin typeface="Traditional Arabic"/>
              </a:rPr>
              <a:t>.</a:t>
            </a:r>
            <a:r>
              <a:rPr lang="ar-SA" b="1" dirty="0">
                <a:solidFill>
                  <a:prstClr val="black"/>
                </a:solidFill>
              </a:rPr>
              <a:t/>
            </a:r>
            <a:br>
              <a:rPr lang="ar-SA" b="1" dirty="0">
                <a:solidFill>
                  <a:prstClr val="black"/>
                </a:solidFill>
              </a:rPr>
            </a:br>
            <a:r>
              <a:rPr lang="ar-SA" b="1" dirty="0">
                <a:solidFill>
                  <a:srgbClr val="222222"/>
                </a:solidFill>
                <a:latin typeface="Traditional Arabic"/>
              </a:rPr>
              <a:t>فمن فخمها نظر إلى حالتها في الوصل حيث تكون واجبة التفخيم، وصرف النظر عن الكسر الواقع قبل حرف الاستعلاء الفاصل بين الكسر وبين الراء، واعتبر حرف الاستعلاء حاجزًا حصينًا مانعًا من الترقيق.</a:t>
            </a:r>
            <a:r>
              <a:rPr lang="ar-SA" b="1" dirty="0">
                <a:solidFill>
                  <a:prstClr val="black"/>
                </a:solidFill>
              </a:rPr>
              <a:t/>
            </a:r>
            <a:br>
              <a:rPr lang="ar-SA" b="1" dirty="0">
                <a:solidFill>
                  <a:prstClr val="black"/>
                </a:solidFill>
              </a:rPr>
            </a:br>
            <a:r>
              <a:rPr lang="ar-SA" b="1" dirty="0">
                <a:solidFill>
                  <a:srgbClr val="222222"/>
                </a:solidFill>
                <a:latin typeface="Traditional Arabic"/>
              </a:rPr>
              <a:t>ومن رققها لم ينظر إلى حالتها في الوصل، واعتدَّ بالعارض وهو الوقف، واعتبر الكسر الموجود قبل حرف الاستعلاء موجِبًا لترقيقها دون الالتفات إلى حرف الاستعلاء.</a:t>
            </a:r>
            <a:endParaRPr lang="ar-SA" b="1" dirty="0">
              <a:solidFill>
                <a:prstClr val="black"/>
              </a:solidFill>
            </a:endParaRPr>
          </a:p>
          <a:p>
            <a:pPr marL="0" indent="0">
              <a:buNone/>
            </a:pPr>
            <a:endParaRPr lang="ar-SA" dirty="0"/>
          </a:p>
        </p:txBody>
      </p:sp>
    </p:spTree>
    <p:extLst>
      <p:ext uri="{BB962C8B-B14F-4D97-AF65-F5344CB8AC3E}">
        <p14:creationId xmlns:p14="http://schemas.microsoft.com/office/powerpoint/2010/main" val="1899518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marL="0" indent="0">
              <a:buNone/>
            </a:pPr>
            <a:r>
              <a:rPr lang="ar-SA" b="1" i="0" dirty="0" smtClean="0">
                <a:solidFill>
                  <a:srgbClr val="222222"/>
                </a:solidFill>
                <a:effectLst/>
                <a:latin typeface="Traditional Arabic"/>
              </a:rPr>
              <a:t>النوع الثاني:</a:t>
            </a:r>
            <a:r>
              <a:rPr lang="ar-SA" dirty="0" smtClean="0"/>
              <a:t/>
            </a:r>
            <a:br>
              <a:rPr lang="ar-SA" dirty="0" smtClean="0"/>
            </a:br>
            <a:r>
              <a:rPr lang="ar-SA" b="1" i="0" dirty="0" smtClean="0">
                <a:solidFill>
                  <a:srgbClr val="222222"/>
                </a:solidFill>
                <a:effectLst/>
                <a:latin typeface="Traditional Arabic"/>
              </a:rPr>
              <a:t>الراء الموقوف عليها بالسكون، وقبلها فتح أوضم أو ساكن مسبوق بفتح أو ضم وهي في الوصل مكسورة:</a:t>
            </a:r>
            <a:r>
              <a:rPr lang="ar-SA" dirty="0" smtClean="0"/>
              <a:t/>
            </a:r>
            <a:br>
              <a:rPr lang="ar-SA" dirty="0" smtClean="0"/>
            </a:br>
            <a:r>
              <a:rPr lang="ar-SA" b="1" i="0" dirty="0" smtClean="0">
                <a:solidFill>
                  <a:srgbClr val="222222"/>
                </a:solidFill>
                <a:effectLst/>
                <a:latin typeface="Traditional Arabic"/>
              </a:rPr>
              <a:t>وهذا النوع كثير في القرآن فالذي قبله فتح مثل: {الْبَشَرِ}، والذي قبله ضم مثل: {بِالنُّذُرِ} والذي قبله ساكن مسبوق بفتح مثل: {وَالْعَصْرِ</a:t>
            </a:r>
            <a:r>
              <a:rPr lang="ar-SA" b="1" dirty="0">
                <a:solidFill>
                  <a:srgbClr val="222222"/>
                </a:solidFill>
                <a:latin typeface="Traditional Arabic"/>
              </a:rPr>
              <a:t> }</a:t>
            </a:r>
            <a:r>
              <a:rPr lang="ar-SA" b="1" i="0" dirty="0" smtClean="0">
                <a:solidFill>
                  <a:srgbClr val="222222"/>
                </a:solidFill>
                <a:effectLst/>
                <a:latin typeface="Traditional Arabic"/>
              </a:rPr>
              <a:t>، وَالْفَجْرِ} والساكن المسبوق بضم مثل: {الْعُسْرِ} فمن فخمها لم ينظر إلى حالتها في الوصل بل نظر إلى السكون العارض واعتدَّ به حيث لا يوجد قبله ما يستوجب الترقيق.</a:t>
            </a:r>
            <a:r>
              <a:rPr lang="ar-SA" dirty="0" smtClean="0"/>
              <a:t/>
            </a:r>
            <a:br>
              <a:rPr lang="ar-SA" dirty="0" smtClean="0"/>
            </a:br>
            <a:r>
              <a:rPr lang="ar-SA" b="1" i="0" dirty="0" smtClean="0">
                <a:solidFill>
                  <a:srgbClr val="222222"/>
                </a:solidFill>
                <a:effectLst/>
                <a:latin typeface="Traditional Arabic"/>
              </a:rPr>
              <a:t>ومن رققها نظر إلى وجوب ترقيقها في حالة الوصل؛ لكونها مكسورة فأجرى الوقف مجرى الوصل.</a:t>
            </a:r>
            <a:endParaRPr lang="ar-SA" dirty="0"/>
          </a:p>
        </p:txBody>
      </p:sp>
    </p:spTree>
    <p:extLst>
      <p:ext uri="{BB962C8B-B14F-4D97-AF65-F5344CB8AC3E}">
        <p14:creationId xmlns:p14="http://schemas.microsoft.com/office/powerpoint/2010/main" val="2068790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C00000"/>
                </a:solidFill>
              </a:rPr>
              <a:t>الحالة الرابعة:</a:t>
            </a:r>
            <a:br>
              <a:rPr lang="ar-SA" dirty="0" smtClean="0">
                <a:solidFill>
                  <a:srgbClr val="C00000"/>
                </a:solidFill>
              </a:rPr>
            </a:br>
            <a:r>
              <a:rPr lang="ar-SA" dirty="0" smtClean="0">
                <a:solidFill>
                  <a:srgbClr val="C00000"/>
                </a:solidFill>
              </a:rPr>
              <a:t>الراء المفخمة قولا واحدًا:</a:t>
            </a:r>
            <a:endParaRPr lang="ar-SA" dirty="0">
              <a:solidFill>
                <a:srgbClr val="C00000"/>
              </a:solidFill>
            </a:endParaRPr>
          </a:p>
        </p:txBody>
      </p:sp>
      <p:sp>
        <p:nvSpPr>
          <p:cNvPr id="3" name="عنصر نائب للمحتوى 2"/>
          <p:cNvSpPr>
            <a:spLocks noGrp="1"/>
          </p:cNvSpPr>
          <p:nvPr>
            <p:ph idx="1"/>
          </p:nvPr>
        </p:nvSpPr>
        <p:spPr>
          <a:xfrm>
            <a:off x="457200" y="1600200"/>
            <a:ext cx="8229600" cy="4853136"/>
          </a:xfrm>
        </p:spPr>
        <p:txBody>
          <a:bodyPr>
            <a:normAutofit lnSpcReduction="10000"/>
          </a:bodyPr>
          <a:lstStyle/>
          <a:p>
            <a:pPr marL="0" indent="0">
              <a:buNone/>
            </a:pPr>
            <a:r>
              <a:rPr lang="ar-SA" b="1" i="0" dirty="0" smtClean="0">
                <a:solidFill>
                  <a:srgbClr val="C00000"/>
                </a:solidFill>
                <a:effectLst/>
                <a:latin typeface="Traditional Arabic"/>
              </a:rPr>
              <a:t>وهي التي تقع في غير المواضع السابق ذكرها، وتنحصر غالبًا فيما يأتي:</a:t>
            </a:r>
            <a:r>
              <a:rPr lang="ar-SA" dirty="0" smtClean="0"/>
              <a:t/>
            </a:r>
            <a:br>
              <a:rPr lang="ar-SA" dirty="0" smtClean="0"/>
            </a:br>
            <a:r>
              <a:rPr lang="ar-SA" b="1" i="0" dirty="0" smtClean="0">
                <a:solidFill>
                  <a:srgbClr val="FF0000"/>
                </a:solidFill>
                <a:effectLst/>
                <a:latin typeface="Traditional Arabic"/>
              </a:rPr>
              <a:t>1- </a:t>
            </a:r>
            <a:r>
              <a:rPr lang="ar-SA" b="1" i="0" dirty="0" smtClean="0">
                <a:solidFill>
                  <a:srgbClr val="222222"/>
                </a:solidFill>
                <a:effectLst/>
                <a:latin typeface="Traditional Arabic"/>
              </a:rPr>
              <a:t>الراء المفتوحة سواء كانت في أول الكلمة مثل: {رَبِّي}، أو في وسط الكلمة مثل: {بِرَبِّكُمْ} أو في آخر الكلمة بشرط أن تكون موصولة مثل: {لَيْسَ الْبِرَّ}.</a:t>
            </a:r>
            <a:r>
              <a:rPr lang="ar-SA" dirty="0" smtClean="0"/>
              <a:t/>
            </a:r>
            <a:br>
              <a:rPr lang="ar-SA" dirty="0" smtClean="0"/>
            </a:br>
            <a:r>
              <a:rPr lang="ar-SA" b="1" i="0" dirty="0" smtClean="0">
                <a:solidFill>
                  <a:srgbClr val="FF0000"/>
                </a:solidFill>
                <a:effectLst/>
                <a:latin typeface="Traditional Arabic"/>
              </a:rPr>
              <a:t>2- </a:t>
            </a:r>
            <a:r>
              <a:rPr lang="ar-SA" b="1" i="0" dirty="0" smtClean="0">
                <a:solidFill>
                  <a:srgbClr val="222222"/>
                </a:solidFill>
                <a:effectLst/>
                <a:latin typeface="Traditional Arabic"/>
              </a:rPr>
              <a:t>الراء المضمومة سواء كانت في أول الكلمة مثل: {رُزِقُوا}، أو في وسط الكلمة مثل: {يُبْصِرُونَ}، أو في آخر الكلمة بشرط أن تكون موصولة مثل: {الْكَذَّابُ الأَشِرُ} أو موقوف عليها بوجه الرَّوم كالمثال السابق وكذا مثل: {هُوَ الأَوَّلُ وَالآخِرُ}؛ لأن الرَّوم كالوصل.</a:t>
            </a:r>
            <a:endParaRPr lang="ar-SA" dirty="0"/>
          </a:p>
        </p:txBody>
      </p:sp>
    </p:spTree>
    <p:extLst>
      <p:ext uri="{BB962C8B-B14F-4D97-AF65-F5344CB8AC3E}">
        <p14:creationId xmlns:p14="http://schemas.microsoft.com/office/powerpoint/2010/main" val="650257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404664"/>
            <a:ext cx="8424936" cy="6048672"/>
          </a:xfrm>
        </p:spPr>
        <p:txBody>
          <a:bodyPr>
            <a:normAutofit/>
          </a:bodyPr>
          <a:lstStyle/>
          <a:p>
            <a:pPr marL="0" indent="0">
              <a:buNone/>
            </a:pPr>
            <a:r>
              <a:rPr lang="ar-SA" b="1" i="0" dirty="0" smtClean="0">
                <a:solidFill>
                  <a:srgbClr val="FF0000"/>
                </a:solidFill>
                <a:effectLst/>
                <a:latin typeface="Traditional Arabic"/>
              </a:rPr>
              <a:t>3- </a:t>
            </a:r>
            <a:r>
              <a:rPr lang="ar-SA" b="1" i="0" dirty="0" smtClean="0">
                <a:solidFill>
                  <a:srgbClr val="222222"/>
                </a:solidFill>
                <a:effectLst/>
                <a:latin typeface="Traditional Arabic"/>
              </a:rPr>
              <a:t>الراء الساكنة سكونًا أصليًّا بعد فتح سواء كانت في وسط الكلمة مثل: {مَرْيَم}، أو في آخر الكلمة مثل: {لا يَسْخَرْ قَومٌ}.</a:t>
            </a:r>
            <a:r>
              <a:rPr lang="ar-SA" dirty="0" smtClean="0"/>
              <a:t/>
            </a:r>
            <a:br>
              <a:rPr lang="ar-SA" dirty="0" smtClean="0"/>
            </a:br>
            <a:r>
              <a:rPr lang="ar-SA" b="1" i="0" dirty="0" smtClean="0">
                <a:solidFill>
                  <a:srgbClr val="FF0000"/>
                </a:solidFill>
                <a:effectLst/>
                <a:latin typeface="Traditional Arabic"/>
              </a:rPr>
              <a:t>4- </a:t>
            </a:r>
            <a:r>
              <a:rPr lang="ar-SA" b="1" i="0" dirty="0" smtClean="0">
                <a:solidFill>
                  <a:srgbClr val="222222"/>
                </a:solidFill>
                <a:effectLst/>
                <a:latin typeface="Traditional Arabic"/>
              </a:rPr>
              <a:t>الراء الساكنة سكونًا أصليًّا بعد ضم سواء كانت في وسط الكلمة مثل:{وَقُرْآنًا} أو في آخر الكلمة مثل: {فَمَنْ يَكْفُرْ بِالطَّاغُوتِ}.</a:t>
            </a:r>
            <a:r>
              <a:rPr lang="ar-SA" dirty="0" smtClean="0"/>
              <a:t/>
            </a:r>
            <a:br>
              <a:rPr lang="ar-SA" dirty="0" smtClean="0"/>
            </a:br>
            <a:r>
              <a:rPr lang="ar-SA" b="1" i="0" dirty="0" smtClean="0">
                <a:solidFill>
                  <a:srgbClr val="FF0000"/>
                </a:solidFill>
                <a:effectLst/>
                <a:latin typeface="Traditional Arabic"/>
              </a:rPr>
              <a:t>5- </a:t>
            </a:r>
            <a:r>
              <a:rPr lang="ar-SA" b="1" i="0" dirty="0" smtClean="0">
                <a:solidFill>
                  <a:srgbClr val="222222"/>
                </a:solidFill>
                <a:effectLst/>
                <a:latin typeface="Traditional Arabic"/>
              </a:rPr>
              <a:t>الراء الساكنة سكونًا أصليًّا بعد كسر أصلي متصل بها وبعدها حرف استعلاء مفتوح في كلمتها، وقد ورد ذلك في القرآن في خمس كلمات وهي:</a:t>
            </a:r>
            <a:r>
              <a:rPr lang="ar-SA" dirty="0" smtClean="0"/>
              <a:t/>
            </a:r>
            <a:br>
              <a:rPr lang="ar-SA" dirty="0" smtClean="0"/>
            </a:br>
            <a:r>
              <a:rPr lang="ar-SA" b="1" i="0" dirty="0" smtClean="0">
                <a:solidFill>
                  <a:srgbClr val="222222"/>
                </a:solidFill>
                <a:effectLst/>
                <a:latin typeface="Traditional Arabic"/>
              </a:rPr>
              <a:t>أ- {قِرْطَاسٍ}، بالأنعام.</a:t>
            </a:r>
            <a:r>
              <a:rPr lang="ar-SA" dirty="0" smtClean="0"/>
              <a:t/>
            </a:r>
            <a:br>
              <a:rPr lang="ar-SA" dirty="0" smtClean="0"/>
            </a:br>
            <a:r>
              <a:rPr lang="ar-SA" b="1" i="0" dirty="0" smtClean="0">
                <a:solidFill>
                  <a:srgbClr val="222222"/>
                </a:solidFill>
                <a:effectLst/>
                <a:latin typeface="Traditional Arabic"/>
              </a:rPr>
              <a:t>ب، ج- {فِرْقَةٍ}، وَ {إِرْصَادًا} بالتوبة،</a:t>
            </a:r>
            <a:r>
              <a:rPr lang="ar-SA" dirty="0" smtClean="0"/>
              <a:t/>
            </a:r>
            <a:br>
              <a:rPr lang="ar-SA" dirty="0" smtClean="0"/>
            </a:br>
            <a:r>
              <a:rPr lang="ar-SA" b="1" i="0" dirty="0" smtClean="0">
                <a:solidFill>
                  <a:srgbClr val="222222"/>
                </a:solidFill>
                <a:effectLst/>
                <a:latin typeface="Traditional Arabic"/>
              </a:rPr>
              <a:t>د- {مِرْصَادًا} بالنبأ.</a:t>
            </a:r>
            <a:r>
              <a:rPr lang="ar-SA" dirty="0" smtClean="0"/>
              <a:t/>
            </a:r>
            <a:br>
              <a:rPr lang="ar-SA" dirty="0" smtClean="0"/>
            </a:br>
            <a:r>
              <a:rPr lang="ar-SA" b="1" i="0" dirty="0" smtClean="0">
                <a:solidFill>
                  <a:srgbClr val="222222"/>
                </a:solidFill>
                <a:effectLst/>
                <a:latin typeface="Traditional Arabic"/>
              </a:rPr>
              <a:t>هـ- {لَبِالْمِرْصَادِ} بالفجر.</a:t>
            </a:r>
            <a:endParaRPr lang="ar-SA" dirty="0"/>
          </a:p>
        </p:txBody>
      </p:sp>
    </p:spTree>
    <p:extLst>
      <p:ext uri="{BB962C8B-B14F-4D97-AF65-F5344CB8AC3E}">
        <p14:creationId xmlns:p14="http://schemas.microsoft.com/office/powerpoint/2010/main" val="2769253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76664"/>
          </a:xfrm>
        </p:spPr>
        <p:txBody>
          <a:bodyPr/>
          <a:lstStyle/>
          <a:p>
            <a:pPr marL="0" indent="0">
              <a:buNone/>
            </a:pPr>
            <a:r>
              <a:rPr lang="ar-SA" b="1" i="0" dirty="0" smtClean="0">
                <a:solidFill>
                  <a:srgbClr val="FF0000"/>
                </a:solidFill>
                <a:effectLst/>
                <a:latin typeface="Traditional Arabic"/>
              </a:rPr>
              <a:t>6- </a:t>
            </a:r>
            <a:r>
              <a:rPr lang="ar-SA" b="1" i="0" dirty="0" smtClean="0">
                <a:solidFill>
                  <a:srgbClr val="222222"/>
                </a:solidFill>
                <a:effectLst/>
                <a:latin typeface="Traditional Arabic"/>
              </a:rPr>
              <a:t>الراء الساكنة سكونًا أصليًّا بعد كسر أصلي منفصل عنها مثل: {الَّذِي ارْتَضَى} 10، {وَقُلْ رَبِّ ارْحَمْهُمَا} 11.</a:t>
            </a:r>
            <a:r>
              <a:rPr lang="ar-SA" dirty="0" smtClean="0"/>
              <a:t/>
            </a:r>
            <a:br>
              <a:rPr lang="ar-SA" dirty="0" smtClean="0"/>
            </a:br>
            <a:r>
              <a:rPr lang="ar-SA" b="1" i="0" dirty="0" smtClean="0">
                <a:solidFill>
                  <a:srgbClr val="FF0000"/>
                </a:solidFill>
                <a:effectLst/>
                <a:latin typeface="Traditional Arabic"/>
              </a:rPr>
              <a:t>7- </a:t>
            </a:r>
            <a:r>
              <a:rPr lang="ar-SA" b="1" i="0" dirty="0" smtClean="0">
                <a:solidFill>
                  <a:srgbClr val="222222"/>
                </a:solidFill>
                <a:effectLst/>
                <a:latin typeface="Traditional Arabic"/>
              </a:rPr>
              <a:t>الراء الساكنة سكونًا أصليًّا بعد كسر عارض متصل مثل: {ارْجِعِي} 12.</a:t>
            </a:r>
            <a:r>
              <a:rPr lang="ar-SA" dirty="0" smtClean="0"/>
              <a:t/>
            </a:r>
            <a:br>
              <a:rPr lang="ar-SA" dirty="0" smtClean="0"/>
            </a:br>
            <a:r>
              <a:rPr lang="ar-SA" b="1" i="0" dirty="0" smtClean="0">
                <a:solidFill>
                  <a:srgbClr val="FF0000"/>
                </a:solidFill>
                <a:effectLst/>
                <a:latin typeface="Traditional Arabic"/>
              </a:rPr>
              <a:t>8- </a:t>
            </a:r>
            <a:r>
              <a:rPr lang="ar-SA" b="1" i="0" dirty="0" smtClean="0">
                <a:solidFill>
                  <a:srgbClr val="222222"/>
                </a:solidFill>
                <a:effectLst/>
                <a:latin typeface="Traditional Arabic"/>
              </a:rPr>
              <a:t>الراء الساكنة سكونًا أصليًّا بعد كسر عارض منفصل مثل: {ارْتَبْتُمْ} 13، {أَمِ ارْتَابُوا} 14.</a:t>
            </a:r>
            <a:r>
              <a:rPr lang="ar-SA" dirty="0" smtClean="0"/>
              <a:t/>
            </a:r>
            <a:br>
              <a:rPr lang="ar-SA" dirty="0" smtClean="0"/>
            </a:br>
            <a:r>
              <a:rPr lang="ar-SA" b="1" i="0" dirty="0" smtClean="0">
                <a:solidFill>
                  <a:srgbClr val="FF0000"/>
                </a:solidFill>
                <a:effectLst/>
                <a:latin typeface="Traditional Arabic"/>
              </a:rPr>
              <a:t>9- </a:t>
            </a:r>
            <a:r>
              <a:rPr lang="ar-SA" b="1" i="0" dirty="0" smtClean="0">
                <a:solidFill>
                  <a:srgbClr val="222222"/>
                </a:solidFill>
                <a:effectLst/>
                <a:latin typeface="Traditional Arabic"/>
              </a:rPr>
              <a:t>الراء الساكنة سكونًا عارضًا لأجل الوقف، وقد سبقها فتح سواء كانت هي مفتوحة مثل: {وَمَنْ كَفَرَ} 15، أو مضمومة مثل: {إِنَّهُ هُوَ الْبَرُّ} 16، أو مكسورة بشرط أن يسبقها ما يستوجب تفخيمها مثل: {بِشَرَرٍ} 17 حيث إن </a:t>
            </a:r>
            <a:r>
              <a:rPr lang="ar-SA" sz="3000" b="1" dirty="0">
                <a:solidFill>
                  <a:srgbClr val="222222"/>
                </a:solidFill>
                <a:latin typeface="Traditional Arabic"/>
              </a:rPr>
              <a:t>الراء الأولى مفخمة وهذا يستدعي </a:t>
            </a:r>
            <a:r>
              <a:rPr lang="ar-SA" sz="3000" b="1" dirty="0" smtClean="0">
                <a:solidFill>
                  <a:srgbClr val="222222"/>
                </a:solidFill>
                <a:latin typeface="Traditional Arabic"/>
              </a:rPr>
              <a:t>تفخيمها.</a:t>
            </a:r>
            <a:endParaRPr lang="ar-SA" dirty="0"/>
          </a:p>
        </p:txBody>
      </p:sp>
    </p:spTree>
    <p:extLst>
      <p:ext uri="{BB962C8B-B14F-4D97-AF65-F5344CB8AC3E}">
        <p14:creationId xmlns:p14="http://schemas.microsoft.com/office/powerpoint/2010/main" val="1847334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92500" lnSpcReduction="10000"/>
          </a:bodyPr>
          <a:lstStyle/>
          <a:p>
            <a:pPr marL="0" indent="0">
              <a:buNone/>
            </a:pPr>
            <a:r>
              <a:rPr lang="ar-SA" b="1" i="0" smtClean="0">
                <a:solidFill>
                  <a:srgbClr val="FF0000"/>
                </a:solidFill>
                <a:effectLst/>
                <a:latin typeface="Traditional Arabic"/>
              </a:rPr>
              <a:t>10-</a:t>
            </a:r>
            <a:r>
              <a:rPr lang="ar-SA" b="1" i="0" dirty="0" smtClean="0">
                <a:solidFill>
                  <a:srgbClr val="FF0000"/>
                </a:solidFill>
                <a:effectLst/>
                <a:latin typeface="Traditional Arabic"/>
              </a:rPr>
              <a:t> </a:t>
            </a:r>
            <a:r>
              <a:rPr lang="ar-SA" b="1" i="0" dirty="0" smtClean="0">
                <a:solidFill>
                  <a:srgbClr val="222222"/>
                </a:solidFill>
                <a:effectLst/>
                <a:latin typeface="Traditional Arabic"/>
              </a:rPr>
              <a:t>الراء الساكنة سكونًا عارضًا لأجل الوقف وقد سبقها ضم سواء كانت هي مفتوحة مثل: {وَيُوَلُّونَ الدُّبُرَ} 1، أو مضمومة مثل: {فَإِنَّمَا يَشْكُرُ لِنَفْسِهِ} 2.</a:t>
            </a:r>
            <a:r>
              <a:rPr lang="ar-SA" dirty="0" smtClean="0"/>
              <a:t/>
            </a:r>
            <a:br>
              <a:rPr lang="ar-SA" dirty="0" smtClean="0"/>
            </a:br>
            <a:r>
              <a:rPr lang="ar-SA" b="1" i="0" dirty="0" smtClean="0">
                <a:solidFill>
                  <a:srgbClr val="FF0000"/>
                </a:solidFill>
                <a:effectLst/>
                <a:latin typeface="Traditional Arabic"/>
              </a:rPr>
              <a:t>11- </a:t>
            </a:r>
            <a:r>
              <a:rPr lang="ar-SA" b="1" i="0" dirty="0" smtClean="0">
                <a:solidFill>
                  <a:srgbClr val="222222"/>
                </a:solidFill>
                <a:effectLst/>
                <a:latin typeface="Traditional Arabic"/>
              </a:rPr>
              <a:t>الراء الساكنة سكونًا عارضًا لأجل الوقف وقد سبقها ساكن مسبوق بفتح وهي في الوصل مفتوحة مثل: {إِنَّ الأَمْرَ} 3 أو مضمومة مثل: {إِذَا جَاءَ نَصْرُ} 4 أو كان الساكن ألفًا مثل: {فَاتَّقُوا النَّارَ} 5 ويستثنى من ذلك الياء اللِّينة مثل: {السَّيْرَ} 6؛ لأن فيها الترقيق كما سبق.</a:t>
            </a:r>
            <a:r>
              <a:rPr lang="ar-SA" dirty="0" smtClean="0"/>
              <a:t/>
            </a:r>
            <a:br>
              <a:rPr lang="ar-SA" dirty="0" smtClean="0"/>
            </a:br>
            <a:r>
              <a:rPr lang="ar-SA" b="1" i="0" dirty="0" smtClean="0">
                <a:solidFill>
                  <a:srgbClr val="FF0000"/>
                </a:solidFill>
                <a:effectLst/>
                <a:latin typeface="Traditional Arabic"/>
              </a:rPr>
              <a:t>12- </a:t>
            </a:r>
            <a:r>
              <a:rPr lang="ar-SA" b="1" i="0" dirty="0" smtClean="0">
                <a:solidFill>
                  <a:srgbClr val="222222"/>
                </a:solidFill>
                <a:effectLst/>
                <a:latin typeface="Traditional Arabic"/>
              </a:rPr>
              <a:t>الراء الساكنة سكونًا عارضًا لأجل الوقف وقد سبقها ساكن مسبوق بضم وهي في الوصل مضمومة مثل: {سُندُسٍ خُضْرٌ} 7، أو مفتوحة مثل: {الْيُسْرَ} 8، أو كان الساكن </a:t>
            </a:r>
            <a:r>
              <a:rPr lang="ar-SA" b="1" i="0" dirty="0" err="1" smtClean="0">
                <a:solidFill>
                  <a:srgbClr val="222222"/>
                </a:solidFill>
                <a:effectLst/>
                <a:latin typeface="Traditional Arabic"/>
              </a:rPr>
              <a:t>واوًا</a:t>
            </a:r>
            <a:r>
              <a:rPr lang="ar-SA" b="1" i="0" dirty="0" smtClean="0">
                <a:solidFill>
                  <a:srgbClr val="222222"/>
                </a:solidFill>
                <a:effectLst/>
                <a:latin typeface="Traditional Arabic"/>
              </a:rPr>
              <a:t> مثل: {تُرْجَعُ الأُمُورُ} 9، {أَنْ لَنْ يَحُورَ}</a:t>
            </a:r>
            <a:endParaRPr lang="ar-SA" dirty="0"/>
          </a:p>
        </p:txBody>
      </p:sp>
    </p:spTree>
    <p:extLst>
      <p:ext uri="{BB962C8B-B14F-4D97-AF65-F5344CB8AC3E}">
        <p14:creationId xmlns:p14="http://schemas.microsoft.com/office/powerpoint/2010/main" val="372942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976664"/>
          </a:xfrm>
        </p:spPr>
        <p:txBody>
          <a:bodyPr/>
          <a:lstStyle/>
          <a:p>
            <a:pPr marL="0" indent="0">
              <a:buNone/>
            </a:pPr>
            <a:r>
              <a:rPr lang="ar-SA" b="1" i="0" dirty="0" smtClean="0">
                <a:solidFill>
                  <a:srgbClr val="222222"/>
                </a:solidFill>
                <a:effectLst/>
                <a:latin typeface="Traditional Arabic"/>
              </a:rPr>
              <a:t>الراء الواردة في القرآن الكريم لها أربع حالات:</a:t>
            </a:r>
            <a:r>
              <a:rPr lang="ar-SA" dirty="0" smtClean="0"/>
              <a:t/>
            </a:r>
            <a:br>
              <a:rPr lang="ar-SA" dirty="0" smtClean="0"/>
            </a:br>
            <a:r>
              <a:rPr lang="ar-SA" b="1" i="0" dirty="0" smtClean="0">
                <a:solidFill>
                  <a:srgbClr val="222222"/>
                </a:solidFill>
                <a:effectLst/>
                <a:latin typeface="Traditional Arabic"/>
              </a:rPr>
              <a:t>الحالة الأولى:</a:t>
            </a:r>
            <a:r>
              <a:rPr lang="ar-SA" dirty="0" smtClean="0"/>
              <a:t/>
            </a:r>
            <a:br>
              <a:rPr lang="ar-SA" dirty="0" smtClean="0"/>
            </a:br>
            <a:r>
              <a:rPr lang="ar-SA" b="1" i="0" dirty="0" smtClean="0">
                <a:solidFill>
                  <a:srgbClr val="222222"/>
                </a:solidFill>
                <a:effectLst/>
                <a:latin typeface="Traditional Arabic"/>
              </a:rPr>
              <a:t>الحالة الثانية: ولكن الترقيق أولى.</a:t>
            </a:r>
            <a:r>
              <a:rPr lang="ar-SA" dirty="0" smtClean="0"/>
              <a:t/>
            </a:r>
            <a:br>
              <a:rPr lang="ar-SA" dirty="0" smtClean="0"/>
            </a:br>
            <a:r>
              <a:rPr lang="ar-SA" b="1" i="0" dirty="0" smtClean="0">
                <a:solidFill>
                  <a:srgbClr val="222222"/>
                </a:solidFill>
                <a:effectLst/>
                <a:latin typeface="Traditional Arabic"/>
              </a:rPr>
              <a:t>الحالة الثالثة: الراء الدائرة بين التفخيم والترقيق ولكن التفخيم أولى.</a:t>
            </a:r>
            <a:r>
              <a:rPr lang="ar-SA" dirty="0" smtClean="0"/>
              <a:t/>
            </a:r>
            <a:br>
              <a:rPr lang="ar-SA" dirty="0" smtClean="0"/>
            </a:br>
            <a:r>
              <a:rPr lang="ar-SA" b="1" i="0" dirty="0" smtClean="0">
                <a:solidFill>
                  <a:srgbClr val="222222"/>
                </a:solidFill>
                <a:effectLst/>
                <a:latin typeface="Traditional Arabic"/>
              </a:rPr>
              <a:t>الحالة الرابعة:.</a:t>
            </a:r>
            <a:endParaRPr lang="ar-SA" dirty="0"/>
          </a:p>
        </p:txBody>
      </p:sp>
    </p:spTree>
    <p:extLst>
      <p:ext uri="{BB962C8B-B14F-4D97-AF65-F5344CB8AC3E}">
        <p14:creationId xmlns:p14="http://schemas.microsoft.com/office/powerpoint/2010/main" val="182342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عنصر نائب للمحتوى 5"/>
          <p:cNvGraphicFramePr>
            <a:graphicFrameLocks noGrp="1"/>
          </p:cNvGraphicFramePr>
          <p:nvPr>
            <p:ph idx="1"/>
            <p:extLst>
              <p:ext uri="{D42A27DB-BD31-4B8C-83A1-F6EECF244321}">
                <p14:modId xmlns:p14="http://schemas.microsoft.com/office/powerpoint/2010/main" val="776705076"/>
              </p:ext>
            </p:extLst>
          </p:nvPr>
        </p:nvGraphicFramePr>
        <p:xfrm>
          <a:off x="323528" y="188640"/>
          <a:ext cx="8363272" cy="63359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0352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C00000"/>
                </a:solidFill>
              </a:rPr>
              <a:t>الحالة الأولى:</a:t>
            </a:r>
            <a:br>
              <a:rPr lang="ar-SA" dirty="0" smtClean="0">
                <a:solidFill>
                  <a:srgbClr val="C00000"/>
                </a:solidFill>
              </a:rPr>
            </a:br>
            <a:r>
              <a:rPr lang="ar-SA" dirty="0" smtClean="0">
                <a:solidFill>
                  <a:srgbClr val="C00000"/>
                </a:solidFill>
              </a:rPr>
              <a:t>الراء المرققة قولا واحدًا: وتحتها ثماني صور:</a:t>
            </a:r>
            <a:endParaRPr lang="ar-SA" dirty="0">
              <a:solidFill>
                <a:srgbClr val="C00000"/>
              </a:solidFill>
            </a:endParaRPr>
          </a:p>
        </p:txBody>
      </p:sp>
      <p:sp>
        <p:nvSpPr>
          <p:cNvPr id="3" name="عنصر نائب للمحتوى 2"/>
          <p:cNvSpPr>
            <a:spLocks noGrp="1"/>
          </p:cNvSpPr>
          <p:nvPr>
            <p:ph idx="1"/>
          </p:nvPr>
        </p:nvSpPr>
        <p:spPr/>
        <p:txBody>
          <a:bodyPr/>
          <a:lstStyle/>
          <a:p>
            <a:pPr marL="0" indent="0">
              <a:buNone/>
            </a:pPr>
            <a:r>
              <a:rPr lang="ar-SA" sz="3600" b="1" i="0" dirty="0" smtClean="0">
                <a:solidFill>
                  <a:srgbClr val="FF0000"/>
                </a:solidFill>
                <a:effectLst/>
                <a:latin typeface="Traditional Arabic"/>
              </a:rPr>
              <a:t>1- </a:t>
            </a:r>
            <a:r>
              <a:rPr lang="ar-SA" sz="3600" b="1" i="0" dirty="0" smtClean="0">
                <a:solidFill>
                  <a:srgbClr val="222222"/>
                </a:solidFill>
                <a:effectLst/>
                <a:latin typeface="Traditional Arabic"/>
              </a:rPr>
              <a:t>الراء المكسورة سواء كانت في أول الكلمة مثل: {رِجَال} أو في وسطها مثل: {مَرِيئًا} أو في آخرها ولا يكون ذلك إلا في حالة الوصل مثل: {لَيْلَةُ الْقَدْرِ خَيْرٌ}.</a:t>
            </a:r>
            <a:r>
              <a:rPr lang="ar-SA" sz="3600" dirty="0" smtClean="0"/>
              <a:t/>
            </a:r>
            <a:br>
              <a:rPr lang="ar-SA" sz="3600" dirty="0" smtClean="0"/>
            </a:br>
            <a:r>
              <a:rPr lang="ar-SA" sz="3600" b="1" i="0" dirty="0" smtClean="0">
                <a:solidFill>
                  <a:srgbClr val="222222"/>
                </a:solidFill>
                <a:effectLst/>
                <a:latin typeface="Traditional Arabic"/>
              </a:rPr>
              <a:t>وسواء كانت الكسرة أصلية - كما تقدم - أم كانت عارضة مثل: {وَاذْكُرِ اسْمَ}، {وَذَرِ الَّذِينَ} وسواء كان الحرف الذي بعدها </a:t>
            </a:r>
            <a:r>
              <a:rPr lang="ar-SA" sz="3600" b="1" i="0" dirty="0" err="1" smtClean="0">
                <a:solidFill>
                  <a:srgbClr val="222222"/>
                </a:solidFill>
                <a:effectLst/>
                <a:latin typeface="Traditional Arabic"/>
              </a:rPr>
              <a:t>مستفِلا</a:t>
            </a:r>
            <a:r>
              <a:rPr lang="ar-SA" sz="3600" b="1" i="0" dirty="0" smtClean="0">
                <a:solidFill>
                  <a:srgbClr val="222222"/>
                </a:solidFill>
                <a:effectLst/>
                <a:latin typeface="Traditional Arabic"/>
              </a:rPr>
              <a:t> - كما ذكر- أم مستعليًا مثل: {وَرِضْوَانٌ مِنَ اللَّهِ}</a:t>
            </a:r>
            <a:r>
              <a:rPr lang="ar-SA" b="1" i="0" dirty="0" smtClean="0">
                <a:solidFill>
                  <a:srgbClr val="222222"/>
                </a:solidFill>
                <a:effectLst/>
                <a:latin typeface="Traditional Arabic"/>
              </a:rPr>
              <a:t> .</a:t>
            </a:r>
            <a:endParaRPr lang="ar-SA" dirty="0"/>
          </a:p>
        </p:txBody>
      </p:sp>
    </p:spTree>
    <p:extLst>
      <p:ext uri="{BB962C8B-B14F-4D97-AF65-F5344CB8AC3E}">
        <p14:creationId xmlns:p14="http://schemas.microsoft.com/office/powerpoint/2010/main" val="1090207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264696"/>
          </a:xfrm>
        </p:spPr>
        <p:txBody>
          <a:bodyPr>
            <a:normAutofit fontScale="92500" lnSpcReduction="20000"/>
          </a:bodyPr>
          <a:lstStyle/>
          <a:p>
            <a:pPr marL="0" indent="0">
              <a:buNone/>
            </a:pPr>
            <a:r>
              <a:rPr lang="ar-SA" sz="3900" b="1" i="0" dirty="0" smtClean="0">
                <a:solidFill>
                  <a:srgbClr val="FF0000"/>
                </a:solidFill>
                <a:effectLst/>
                <a:latin typeface="Traditional Arabic"/>
              </a:rPr>
              <a:t>2- </a:t>
            </a:r>
            <a:r>
              <a:rPr lang="ar-SA" sz="3900" b="1" i="0" dirty="0" smtClean="0">
                <a:solidFill>
                  <a:srgbClr val="222222"/>
                </a:solidFill>
                <a:effectLst/>
                <a:latin typeface="Traditional Arabic"/>
              </a:rPr>
              <a:t>الراء </a:t>
            </a:r>
            <a:r>
              <a:rPr lang="ar-SA" sz="3900" b="1" i="0" dirty="0" err="1" smtClean="0">
                <a:solidFill>
                  <a:srgbClr val="222222"/>
                </a:solidFill>
                <a:effectLst/>
                <a:latin typeface="Traditional Arabic"/>
              </a:rPr>
              <a:t>الْمُمَالة</a:t>
            </a:r>
            <a:r>
              <a:rPr lang="ar-SA" sz="3900" b="1" i="0" dirty="0" smtClean="0">
                <a:solidFill>
                  <a:srgbClr val="222222"/>
                </a:solidFill>
                <a:effectLst/>
                <a:latin typeface="Traditional Arabic"/>
              </a:rPr>
              <a:t> </a:t>
            </a:r>
            <a:r>
              <a:rPr lang="ar-SA" sz="3900" b="1" i="0" dirty="0" smtClean="0">
                <a:solidFill>
                  <a:srgbClr val="FFC000"/>
                </a:solidFill>
                <a:effectLst/>
                <a:latin typeface="Traditional Arabic"/>
              </a:rPr>
              <a:t>ولم تَرِدْ لحفص إلا في موضع واحد </a:t>
            </a:r>
            <a:r>
              <a:rPr lang="ar-SA" sz="3900" b="1" i="0" dirty="0" smtClean="0">
                <a:solidFill>
                  <a:srgbClr val="222222"/>
                </a:solidFill>
                <a:effectLst/>
                <a:latin typeface="Traditional Arabic"/>
              </a:rPr>
              <a:t>في قوله تعالى: {مَجْرَاهَا} في سورة هود.</a:t>
            </a:r>
            <a:r>
              <a:rPr lang="ar-SA" sz="3900" dirty="0" smtClean="0"/>
              <a:t/>
            </a:r>
            <a:br>
              <a:rPr lang="ar-SA" sz="3900" dirty="0" smtClean="0"/>
            </a:br>
            <a:r>
              <a:rPr lang="ar-SA" sz="3900" b="1" i="0" dirty="0" smtClean="0">
                <a:solidFill>
                  <a:srgbClr val="FF0000"/>
                </a:solidFill>
                <a:effectLst/>
                <a:latin typeface="Traditional Arabic"/>
              </a:rPr>
              <a:t>3- </a:t>
            </a:r>
            <a:r>
              <a:rPr lang="ar-SA" sz="3900" b="1" i="0" dirty="0" smtClean="0">
                <a:solidFill>
                  <a:srgbClr val="222222"/>
                </a:solidFill>
                <a:effectLst/>
                <a:latin typeface="Traditional Arabic"/>
              </a:rPr>
              <a:t>الراء المكسورة وصلا وموقوف عليها بوجه الرَّوم مثل: {وَالْعَصْرِ}، {وَنُفِخَ فِي الصُّورِ}؛ لأن حكم الرَّوم كالوصل.</a:t>
            </a:r>
            <a:r>
              <a:rPr lang="ar-SA" sz="3900" dirty="0" smtClean="0"/>
              <a:t/>
            </a:r>
            <a:br>
              <a:rPr lang="ar-SA" sz="3900" dirty="0" smtClean="0"/>
            </a:br>
            <a:r>
              <a:rPr lang="ar-SA" sz="3900" b="1" i="0" dirty="0" smtClean="0">
                <a:solidFill>
                  <a:srgbClr val="FF0000"/>
                </a:solidFill>
                <a:effectLst/>
                <a:latin typeface="Traditional Arabic"/>
              </a:rPr>
              <a:t>4- </a:t>
            </a:r>
            <a:r>
              <a:rPr lang="ar-SA" sz="3900" b="1" i="0" dirty="0" smtClean="0">
                <a:solidFill>
                  <a:srgbClr val="222222"/>
                </a:solidFill>
                <a:effectLst/>
                <a:latin typeface="Traditional Arabic"/>
              </a:rPr>
              <a:t>الراء الساكنة سكونًا أصليًّا في وسط الكلمة بعد كسر أصلي ولم يقع بعدها حرف استعلاء في كلمتها مثل: {فِرْعَوْنُ}.</a:t>
            </a:r>
            <a:r>
              <a:rPr lang="ar-SA" sz="3900" dirty="0" smtClean="0"/>
              <a:t/>
            </a:r>
            <a:br>
              <a:rPr lang="ar-SA" sz="3900" dirty="0" smtClean="0"/>
            </a:br>
            <a:r>
              <a:rPr lang="ar-SA" sz="3900" b="1" i="0" dirty="0" smtClean="0">
                <a:solidFill>
                  <a:srgbClr val="FF0000"/>
                </a:solidFill>
                <a:effectLst/>
                <a:latin typeface="Traditional Arabic"/>
              </a:rPr>
              <a:t>5- </a:t>
            </a:r>
            <a:r>
              <a:rPr lang="ar-SA" sz="3900" b="1" i="0" dirty="0" smtClean="0">
                <a:solidFill>
                  <a:srgbClr val="222222"/>
                </a:solidFill>
                <a:effectLst/>
                <a:latin typeface="Traditional Arabic"/>
              </a:rPr>
              <a:t>الراء الساكنة سكونًا أصليًّا في آخر الكلمة وقبلها كسر، سواء وقع بعدها حرف مسْتَفِل مثل: {رَبِّ اغْفِرْ لِي} أو حرف مستعلٍ مثل: {فَاصْبِرْ صَبْرًا}، {وَلا تُصَعِّرْ خَدَّكَ}، {أَنْ أَنذِرْ قَوْمَكَ}، ولا رابع لهن في القرآن.</a:t>
            </a:r>
            <a:r>
              <a:rPr lang="ar-SA" dirty="0" smtClean="0"/>
              <a:t/>
            </a:r>
            <a:br>
              <a:rPr lang="ar-SA" dirty="0" smtClean="0"/>
            </a:br>
            <a:endParaRPr lang="ar-SA" dirty="0"/>
          </a:p>
        </p:txBody>
      </p:sp>
    </p:spTree>
    <p:extLst>
      <p:ext uri="{BB962C8B-B14F-4D97-AF65-F5344CB8AC3E}">
        <p14:creationId xmlns:p14="http://schemas.microsoft.com/office/powerpoint/2010/main" val="1574849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120680"/>
          </a:xfrm>
        </p:spPr>
        <p:txBody>
          <a:bodyPr/>
          <a:lstStyle/>
          <a:p>
            <a:pPr marL="0" indent="0">
              <a:buNone/>
            </a:pPr>
            <a:r>
              <a:rPr lang="ar-SA" sz="3000" b="1" dirty="0">
                <a:solidFill>
                  <a:srgbClr val="FF0000"/>
                </a:solidFill>
                <a:latin typeface="Traditional Arabic"/>
              </a:rPr>
              <a:t>6- </a:t>
            </a:r>
            <a:r>
              <a:rPr lang="ar-SA" sz="3000" b="1" dirty="0">
                <a:solidFill>
                  <a:srgbClr val="222222"/>
                </a:solidFill>
                <a:latin typeface="Traditional Arabic"/>
              </a:rPr>
              <a:t>الراء الساكنة سكونًا عارضًا لأجل الوقف بعد كسر سواء كانت مفتوحة مثل: {لِيُنْذِرَ} </a:t>
            </a:r>
            <a:r>
              <a:rPr lang="ar-SA" sz="3000" b="1" dirty="0" smtClean="0">
                <a:solidFill>
                  <a:srgbClr val="222222"/>
                </a:solidFill>
                <a:latin typeface="Traditional Arabic"/>
              </a:rPr>
              <a:t>أو </a:t>
            </a:r>
            <a:r>
              <a:rPr lang="ar-SA" sz="3000" b="1" dirty="0">
                <a:solidFill>
                  <a:srgbClr val="222222"/>
                </a:solidFill>
                <a:latin typeface="Traditional Arabic"/>
              </a:rPr>
              <a:t>مضمومة مثل: {مُنتَشِرٌ} </a:t>
            </a:r>
            <a:r>
              <a:rPr lang="ar-SA" sz="3000" b="1" dirty="0" smtClean="0">
                <a:solidFill>
                  <a:srgbClr val="222222"/>
                </a:solidFill>
                <a:latin typeface="Traditional Arabic"/>
              </a:rPr>
              <a:t>أو </a:t>
            </a:r>
            <a:r>
              <a:rPr lang="ar-SA" sz="3000" b="1" dirty="0">
                <a:solidFill>
                  <a:srgbClr val="222222"/>
                </a:solidFill>
                <a:latin typeface="Traditional Arabic"/>
              </a:rPr>
              <a:t>مكسورة مثل: {مُنْهَمِرٍ</a:t>
            </a:r>
            <a:r>
              <a:rPr lang="ar-SA" sz="3000" b="1" dirty="0" smtClean="0">
                <a:solidFill>
                  <a:srgbClr val="222222"/>
                </a:solidFill>
                <a:latin typeface="Traditional Arabic"/>
              </a:rPr>
              <a:t>}، </a:t>
            </a:r>
            <a:r>
              <a:rPr lang="ar-SA" sz="3000" b="1" dirty="0">
                <a:solidFill>
                  <a:srgbClr val="222222"/>
                </a:solidFill>
                <a:latin typeface="Traditional Arabic"/>
              </a:rPr>
              <a:t>وسواء كان الكسر الواقع قبلها في حرف مستفلٍ -كما ذكر- أم في حرف مستعلٍ مثل: {فَإِذَا نُقِرَ</a:t>
            </a:r>
            <a:r>
              <a:rPr lang="ar-SA" sz="3000" b="1" dirty="0" smtClean="0">
                <a:solidFill>
                  <a:srgbClr val="222222"/>
                </a:solidFill>
                <a:latin typeface="Traditional Arabic"/>
              </a:rPr>
              <a:t>}</a:t>
            </a:r>
          </a:p>
          <a:p>
            <a:pPr marL="0" indent="0">
              <a:buNone/>
            </a:pPr>
            <a:r>
              <a:rPr lang="ar-SA" b="1" i="0" dirty="0" smtClean="0">
                <a:solidFill>
                  <a:srgbClr val="FF0000"/>
                </a:solidFill>
                <a:effectLst/>
                <a:latin typeface="Traditional Arabic"/>
              </a:rPr>
              <a:t>7- </a:t>
            </a:r>
            <a:r>
              <a:rPr lang="ar-SA" b="1" i="0" dirty="0" smtClean="0">
                <a:solidFill>
                  <a:srgbClr val="222222"/>
                </a:solidFill>
                <a:effectLst/>
                <a:latin typeface="Traditional Arabic"/>
              </a:rPr>
              <a:t>الراء الساكنة سكونًا عارضًا لأجل الوقف بعد ساكن صحيح مستفلٍ قبله كسر مثل: {الذِّكْرَ}، {السِّحْرَ}.</a:t>
            </a:r>
            <a:r>
              <a:rPr lang="ar-SA" dirty="0" smtClean="0"/>
              <a:t/>
            </a:r>
            <a:br>
              <a:rPr lang="ar-SA" dirty="0" smtClean="0"/>
            </a:br>
            <a:r>
              <a:rPr lang="ar-SA" b="1" i="0" dirty="0" smtClean="0">
                <a:solidFill>
                  <a:srgbClr val="FF0000"/>
                </a:solidFill>
                <a:effectLst/>
                <a:latin typeface="Traditional Arabic"/>
              </a:rPr>
              <a:t>8- </a:t>
            </a:r>
            <a:r>
              <a:rPr lang="ar-SA" b="1" i="0" dirty="0" smtClean="0">
                <a:solidFill>
                  <a:srgbClr val="222222"/>
                </a:solidFill>
                <a:effectLst/>
                <a:latin typeface="Traditional Arabic"/>
              </a:rPr>
              <a:t>الراء الساكنة سكونًا عارضًا لأجل الوقف بعد ياء مدِّيَّة أو لينة سواء كانت مفتوحة مثل: {وَالْحَمِيرَ}، {لا ضَيْرَ} أو مضمومة مثل: {وَهُوَ عَلَى كُلِّ شَيْءٍ قَدِيرٌ}، {ذَلِكَ خَيْرٌ}، أو مكسورة مثل: {مِنْ بَشِيرٍ}، {كَهَيْئَةِ الطَّيْرِ}.</a:t>
            </a:r>
            <a:endParaRPr lang="ar-SA" dirty="0"/>
          </a:p>
        </p:txBody>
      </p:sp>
    </p:spTree>
    <p:extLst>
      <p:ext uri="{BB962C8B-B14F-4D97-AF65-F5344CB8AC3E}">
        <p14:creationId xmlns:p14="http://schemas.microsoft.com/office/powerpoint/2010/main" val="913825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363272" cy="1642194"/>
          </a:xfrm>
        </p:spPr>
        <p:txBody>
          <a:bodyPr>
            <a:normAutofit fontScale="90000"/>
          </a:bodyPr>
          <a:lstStyle/>
          <a:p>
            <a:r>
              <a:rPr lang="ar-SA" dirty="0" smtClean="0">
                <a:solidFill>
                  <a:srgbClr val="C00000"/>
                </a:solidFill>
              </a:rPr>
              <a:t>الحالة الثانية:</a:t>
            </a:r>
            <a:br>
              <a:rPr lang="ar-SA" dirty="0" smtClean="0">
                <a:solidFill>
                  <a:srgbClr val="C00000"/>
                </a:solidFill>
              </a:rPr>
            </a:br>
            <a:r>
              <a:rPr lang="ar-SA" dirty="0" smtClean="0">
                <a:solidFill>
                  <a:srgbClr val="C00000"/>
                </a:solidFill>
              </a:rPr>
              <a:t>الراء الدائرة بين الترقيق والتفخيم ولكن الترقيق أولى، ولها أربعة أنواع:</a:t>
            </a:r>
            <a:endParaRPr lang="ar-SA" dirty="0">
              <a:solidFill>
                <a:srgbClr val="C00000"/>
              </a:solidFill>
            </a:endParaRPr>
          </a:p>
        </p:txBody>
      </p:sp>
      <p:sp>
        <p:nvSpPr>
          <p:cNvPr id="3" name="عنصر نائب للمحتوى 2"/>
          <p:cNvSpPr>
            <a:spLocks noGrp="1"/>
          </p:cNvSpPr>
          <p:nvPr>
            <p:ph idx="1"/>
          </p:nvPr>
        </p:nvSpPr>
        <p:spPr>
          <a:xfrm>
            <a:off x="323528" y="1600200"/>
            <a:ext cx="8568952" cy="4997152"/>
          </a:xfrm>
        </p:spPr>
        <p:txBody>
          <a:bodyPr>
            <a:normAutofit fontScale="92500" lnSpcReduction="10000"/>
          </a:bodyPr>
          <a:lstStyle/>
          <a:p>
            <a:pPr marL="0" indent="0">
              <a:buNone/>
            </a:pPr>
            <a:r>
              <a:rPr lang="ar-SA" dirty="0" smtClean="0"/>
              <a:t/>
            </a:r>
            <a:br>
              <a:rPr lang="ar-SA" dirty="0" smtClean="0"/>
            </a:br>
            <a:r>
              <a:rPr lang="ar-SA" b="1" i="0" dirty="0" smtClean="0">
                <a:solidFill>
                  <a:srgbClr val="FF0000"/>
                </a:solidFill>
                <a:effectLst/>
                <a:latin typeface="Traditional Arabic"/>
              </a:rPr>
              <a:t>النوع الأول:</a:t>
            </a:r>
            <a:r>
              <a:rPr lang="ar-SA" dirty="0" smtClean="0"/>
              <a:t/>
            </a:r>
            <a:br>
              <a:rPr lang="ar-SA" dirty="0" smtClean="0"/>
            </a:br>
            <a:r>
              <a:rPr lang="ar-SA" b="1" i="0" dirty="0" smtClean="0">
                <a:solidFill>
                  <a:srgbClr val="222222"/>
                </a:solidFill>
                <a:effectLst/>
                <a:latin typeface="Traditional Arabic"/>
              </a:rPr>
              <a:t>الراء الموقوف عليها بالسكون وبعدها ياء محذوفة للتخفيف، ولم ترد في القرآن الكريم إلا في كلمتين:</a:t>
            </a:r>
            <a:r>
              <a:rPr lang="ar-SA" dirty="0" smtClean="0"/>
              <a:t/>
            </a:r>
            <a:br>
              <a:rPr lang="ar-SA" dirty="0" smtClean="0"/>
            </a:br>
            <a:r>
              <a:rPr lang="ar-SA" b="1" i="0" dirty="0" smtClean="0">
                <a:solidFill>
                  <a:srgbClr val="222222"/>
                </a:solidFill>
                <a:effectLst/>
                <a:latin typeface="Traditional Arabic"/>
              </a:rPr>
              <a:t>الأولى: "وَنُذُرِ" المسبوقة بالواو، والثانية: "يَسْرِ".</a:t>
            </a:r>
            <a:r>
              <a:rPr lang="ar-SA" dirty="0" smtClean="0"/>
              <a:t/>
            </a:r>
            <a:br>
              <a:rPr lang="ar-SA" dirty="0" smtClean="0"/>
            </a:br>
            <a:r>
              <a:rPr lang="ar-SA" b="1" i="0" dirty="0" smtClean="0">
                <a:solidFill>
                  <a:srgbClr val="222222"/>
                </a:solidFill>
                <a:effectLst/>
                <a:latin typeface="Traditional Arabic"/>
              </a:rPr>
              <a:t>أما "نذر" المسبوقة بالواو فهي في ستة مواضع بسورة القمر أربعة منها في قوله تعالى: {فَكَيْفَ كَانَ عَذَابِي وَنُذُرِ} وموضعان في قوله تعالى: {فَذُوقُوا عَذَابِي وَنُذُرِ}.</a:t>
            </a:r>
            <a:r>
              <a:rPr lang="ar-SA" dirty="0" smtClean="0"/>
              <a:t/>
            </a:r>
            <a:br>
              <a:rPr lang="ar-SA" dirty="0" smtClean="0"/>
            </a:br>
            <a:r>
              <a:rPr lang="ar-SA" b="1" i="0" dirty="0" smtClean="0">
                <a:solidFill>
                  <a:srgbClr val="222222"/>
                </a:solidFill>
                <a:effectLst/>
                <a:latin typeface="Traditional Arabic"/>
              </a:rPr>
              <a:t>وأما "يَسْر" ففي سورة الفجر في قوله تعالى: {وَاللَّيْلِ إِذَا يَسْرِ} فمن رقق الراء فيهما، نظر إلى الأصل وهي الياء المحذوفة للتخفيف وإلى الوصل حيث إنها مرققة لكسرها فأجرى الوقف مجرى الوصل.</a:t>
            </a:r>
            <a:endParaRPr lang="ar-SA" dirty="0"/>
          </a:p>
        </p:txBody>
      </p:sp>
    </p:spTree>
    <p:extLst>
      <p:ext uri="{BB962C8B-B14F-4D97-AF65-F5344CB8AC3E}">
        <p14:creationId xmlns:p14="http://schemas.microsoft.com/office/powerpoint/2010/main" val="3657278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0680"/>
          </a:xfrm>
        </p:spPr>
        <p:txBody>
          <a:bodyPr>
            <a:normAutofit/>
          </a:bodyPr>
          <a:lstStyle/>
          <a:p>
            <a:pPr marL="0" indent="0">
              <a:buNone/>
            </a:pPr>
            <a:r>
              <a:rPr lang="ar-SA" b="1" i="0" dirty="0" smtClean="0">
                <a:solidFill>
                  <a:srgbClr val="222222"/>
                </a:solidFill>
                <a:effectLst/>
                <a:latin typeface="Traditional Arabic"/>
              </a:rPr>
              <a:t>ومن فخَّم لم ينظر إلى الأصل ولا إلى الوصل، بل اعتدَّ بالعارض وهو الوقف بالسكون مع حذف الياء.</a:t>
            </a:r>
            <a:r>
              <a:rPr lang="ar-SA" dirty="0" smtClean="0"/>
              <a:t/>
            </a:r>
            <a:br>
              <a:rPr lang="ar-SA" dirty="0" smtClean="0"/>
            </a:br>
            <a:r>
              <a:rPr lang="ar-SA" b="1" i="0" dirty="0" smtClean="0">
                <a:solidFill>
                  <a:srgbClr val="222222"/>
                </a:solidFill>
                <a:effectLst/>
                <a:latin typeface="Traditional Arabic"/>
              </a:rPr>
              <a:t>النوع الثاني:</a:t>
            </a:r>
            <a:r>
              <a:rPr lang="ar-SA" dirty="0" smtClean="0"/>
              <a:t/>
            </a:r>
            <a:br>
              <a:rPr lang="ar-SA" dirty="0" smtClean="0"/>
            </a:br>
            <a:r>
              <a:rPr lang="ar-SA" b="1" i="0" dirty="0" smtClean="0">
                <a:solidFill>
                  <a:srgbClr val="222222"/>
                </a:solidFill>
                <a:effectLst/>
                <a:latin typeface="Traditional Arabic"/>
              </a:rPr>
              <a:t>الراء الموقوف عليها بالسكون وبعدها ياء محذوفة للبناء، ولا تكون إلا في كلمة: "أَسْرِ"، سواء قرنت بالفاء أو بأن.</a:t>
            </a:r>
            <a:r>
              <a:rPr lang="ar-SA" dirty="0" smtClean="0"/>
              <a:t/>
            </a:r>
            <a:br>
              <a:rPr lang="ar-SA" dirty="0" smtClean="0"/>
            </a:br>
            <a:r>
              <a:rPr lang="ar-SA" b="1" i="0" dirty="0" smtClean="0">
                <a:solidFill>
                  <a:srgbClr val="222222"/>
                </a:solidFill>
                <a:effectLst/>
                <a:latin typeface="Traditional Arabic"/>
              </a:rPr>
              <a:t>أما "أَسْرِ" فتوجد في ثلاثة مواضع:</a:t>
            </a:r>
            <a:r>
              <a:rPr lang="ar-SA" dirty="0" smtClean="0"/>
              <a:t/>
            </a:r>
            <a:br>
              <a:rPr lang="ar-SA" dirty="0" smtClean="0"/>
            </a:br>
            <a:r>
              <a:rPr lang="ar-SA" b="1" i="0" dirty="0" smtClean="0">
                <a:solidFill>
                  <a:srgbClr val="222222"/>
                </a:solidFill>
                <a:effectLst/>
                <a:latin typeface="Traditional Arabic"/>
              </a:rPr>
              <a:t>الأول: {فَأَسْرِ بِأَهْلِكَ بِقِطْعٍ مِنَ اللَّيْلِ وَلا يَلْتَفِتْ مِنْكُمْ أَحَدٌ} 1 بهود.</a:t>
            </a:r>
            <a:r>
              <a:rPr lang="ar-SA" dirty="0" smtClean="0"/>
              <a:t/>
            </a:r>
            <a:br>
              <a:rPr lang="ar-SA" dirty="0" smtClean="0"/>
            </a:br>
            <a:r>
              <a:rPr lang="ar-SA" b="1" i="0" dirty="0" smtClean="0">
                <a:solidFill>
                  <a:srgbClr val="222222"/>
                </a:solidFill>
                <a:effectLst/>
                <a:latin typeface="Traditional Arabic"/>
              </a:rPr>
              <a:t>الثاني: {فَأَسْرِ بِأَهْلِكَ بِقِطْعٍ مِنَ اللَّيْلِ وَاتَّبِعْ أَدْبَارَهُمْ} 2 بالحجر.</a:t>
            </a:r>
            <a:r>
              <a:rPr lang="ar-SA" dirty="0" smtClean="0"/>
              <a:t/>
            </a:r>
            <a:br>
              <a:rPr lang="ar-SA" dirty="0" smtClean="0"/>
            </a:br>
            <a:r>
              <a:rPr lang="ar-SA" b="1" i="0" dirty="0" smtClean="0">
                <a:solidFill>
                  <a:srgbClr val="222222"/>
                </a:solidFill>
                <a:effectLst/>
                <a:latin typeface="Traditional Arabic"/>
              </a:rPr>
              <a:t>الثالث: {فَأَسْرِ بِعِبَادِي لَيْلاً إِنَّكُمْ مُتَّبَعُونَ} 3 بالدخان.</a:t>
            </a:r>
            <a:r>
              <a:rPr lang="ar-SA" dirty="0" smtClean="0"/>
              <a:t/>
            </a:r>
            <a:br>
              <a:rPr lang="ar-SA" dirty="0" smtClean="0"/>
            </a:br>
            <a:endParaRPr lang="ar-SA" dirty="0"/>
          </a:p>
        </p:txBody>
      </p:sp>
    </p:spTree>
    <p:extLst>
      <p:ext uri="{BB962C8B-B14F-4D97-AF65-F5344CB8AC3E}">
        <p14:creationId xmlns:p14="http://schemas.microsoft.com/office/powerpoint/2010/main" val="3877662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0680"/>
          </a:xfrm>
        </p:spPr>
        <p:txBody>
          <a:bodyPr>
            <a:normAutofit/>
          </a:bodyPr>
          <a:lstStyle/>
          <a:p>
            <a:pPr marL="0" lvl="0" indent="0">
              <a:buNone/>
            </a:pPr>
            <a:r>
              <a:rPr lang="ar-SA" sz="3000" b="1" dirty="0" smtClean="0">
                <a:solidFill>
                  <a:srgbClr val="222222"/>
                </a:solidFill>
                <a:latin typeface="Traditional Arabic"/>
              </a:rPr>
              <a:t>وأما {أَنْ أَسْرِ} فتوجد في موضعين:</a:t>
            </a:r>
            <a:r>
              <a:rPr lang="ar-SA" sz="3000" dirty="0" smtClean="0">
                <a:solidFill>
                  <a:prstClr val="black"/>
                </a:solidFill>
              </a:rPr>
              <a:t/>
            </a:r>
            <a:br>
              <a:rPr lang="ar-SA" sz="3000" dirty="0" smtClean="0">
                <a:solidFill>
                  <a:prstClr val="black"/>
                </a:solidFill>
              </a:rPr>
            </a:br>
            <a:r>
              <a:rPr lang="ar-SA" sz="3000" b="1" dirty="0" smtClean="0">
                <a:solidFill>
                  <a:srgbClr val="222222"/>
                </a:solidFill>
                <a:latin typeface="Traditional Arabic"/>
              </a:rPr>
              <a:t>الأول: {وَلَقَدْ أَوْحَيْنَا إِلَى مُوسَى أَنْ أَسْرِ بِعِبَادِي} 4 بطه.</a:t>
            </a:r>
            <a:r>
              <a:rPr lang="ar-SA" sz="3000" dirty="0" smtClean="0">
                <a:solidFill>
                  <a:prstClr val="black"/>
                </a:solidFill>
              </a:rPr>
              <a:t/>
            </a:r>
            <a:br>
              <a:rPr lang="ar-SA" sz="3000" dirty="0" smtClean="0">
                <a:solidFill>
                  <a:prstClr val="black"/>
                </a:solidFill>
              </a:rPr>
            </a:br>
            <a:r>
              <a:rPr lang="ar-SA" sz="3000" b="1" dirty="0" smtClean="0">
                <a:solidFill>
                  <a:srgbClr val="222222"/>
                </a:solidFill>
                <a:latin typeface="Traditional Arabic"/>
              </a:rPr>
              <a:t>الثاني: {وَأَوْحَيْنَا إِلَى مُوسَى أَنْ أَسْرِ بِعِبَادِي إِنَّكُمْ مُتَّبَعُونَ} 5 بالشعراء.</a:t>
            </a:r>
            <a:r>
              <a:rPr lang="ar-SA" sz="3000" dirty="0" smtClean="0">
                <a:solidFill>
                  <a:prstClr val="black"/>
                </a:solidFill>
              </a:rPr>
              <a:t/>
            </a:r>
            <a:br>
              <a:rPr lang="ar-SA" sz="3000" dirty="0" smtClean="0">
                <a:solidFill>
                  <a:prstClr val="black"/>
                </a:solidFill>
              </a:rPr>
            </a:br>
            <a:r>
              <a:rPr lang="ar-SA" sz="3000" b="1" dirty="0" smtClean="0">
                <a:solidFill>
                  <a:srgbClr val="222222"/>
                </a:solidFill>
                <a:latin typeface="Traditional Arabic"/>
              </a:rPr>
              <a:t>وهذه الكلمة فعل أمر مبني على حذف حرف العلة وهو الياء.</a:t>
            </a:r>
            <a:endParaRPr lang="ar-SA" sz="3000" dirty="0" smtClean="0">
              <a:solidFill>
                <a:prstClr val="black"/>
              </a:solidFill>
            </a:endParaRPr>
          </a:p>
          <a:p>
            <a:pPr marL="0" indent="0">
              <a:buNone/>
            </a:pPr>
            <a:r>
              <a:rPr lang="ar-SA" b="1" i="0" dirty="0" smtClean="0">
                <a:solidFill>
                  <a:srgbClr val="222222"/>
                </a:solidFill>
                <a:effectLst/>
                <a:latin typeface="Traditional Arabic"/>
              </a:rPr>
              <a:t>فمن رققها نظر إلى الأصل وهو الياء المحذوفة للبناء، وإلى الوصل حيث إنها مرققة لكسرها فأجرى الوقف مجرى الوصل، ومن فخمها لم ينظر إلى الأصل ولا إلى الوصل بل اعتدَّ بالعارض وهو الوقف بالسكون مع حذف الياء.</a:t>
            </a:r>
            <a:r>
              <a:rPr lang="ar-SA" dirty="0" smtClean="0"/>
              <a:t/>
            </a:r>
            <a:br>
              <a:rPr lang="ar-SA" dirty="0" smtClean="0"/>
            </a:br>
            <a:endParaRPr lang="ar-SA" dirty="0"/>
          </a:p>
        </p:txBody>
      </p:sp>
    </p:spTree>
    <p:extLst>
      <p:ext uri="{BB962C8B-B14F-4D97-AF65-F5344CB8AC3E}">
        <p14:creationId xmlns:p14="http://schemas.microsoft.com/office/powerpoint/2010/main" val="320816240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TotalTime>
  <Words>148</Words>
  <Application>Microsoft Office PowerPoint</Application>
  <PresentationFormat>عرض على الشاشة (3:4)‏</PresentationFormat>
  <Paragraphs>32</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نسق Office</vt:lpstr>
      <vt:lpstr>التفخيم والترقيق</vt:lpstr>
      <vt:lpstr>عرض تقديمي في PowerPoint</vt:lpstr>
      <vt:lpstr>عرض تقديمي في PowerPoint</vt:lpstr>
      <vt:lpstr>الحالة الأولى: الراء المرققة قولا واحدًا: وتحتها ثماني صور:</vt:lpstr>
      <vt:lpstr>عرض تقديمي في PowerPoint</vt:lpstr>
      <vt:lpstr>عرض تقديمي في PowerPoint</vt:lpstr>
      <vt:lpstr>الحالة الثانية: الراء الدائرة بين الترقيق والتفخيم ولكن الترقيق أولى، ولها أربعة أنواع:</vt:lpstr>
      <vt:lpstr>عرض تقديمي في PowerPoint</vt:lpstr>
      <vt:lpstr>عرض تقديمي في PowerPoint</vt:lpstr>
      <vt:lpstr>عرض تقديمي في PowerPoint</vt:lpstr>
      <vt:lpstr>عرض تقديمي في PowerPoint</vt:lpstr>
      <vt:lpstr>الحالة الثالثة: الراء الدائرة بين التفخيم والترقيق ولكن التفخيم أولى وتحتها نوعان:</vt:lpstr>
      <vt:lpstr>عرض تقديمي في PowerPoint</vt:lpstr>
      <vt:lpstr>عرض تقديمي في PowerPoint</vt:lpstr>
      <vt:lpstr>الحالة الرابعة: الراء المفخمة قولا واحدًا:</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التفخيم والترقيق</dc:title>
  <dc:creator>USER</dc:creator>
  <cp:lastModifiedBy>USER</cp:lastModifiedBy>
  <cp:revision>11</cp:revision>
  <dcterms:created xsi:type="dcterms:W3CDTF">2018-11-04T10:33:27Z</dcterms:created>
  <dcterms:modified xsi:type="dcterms:W3CDTF">2018-11-04T19:49:39Z</dcterms:modified>
</cp:coreProperties>
</file>