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24"/>
  </p:notesMasterIdLst>
  <p:handoutMasterIdLst>
    <p:handoutMasterId r:id="rId25"/>
  </p:handoutMasterIdLst>
  <p:sldIdLst>
    <p:sldId id="257" r:id="rId3"/>
    <p:sldId id="322" r:id="rId4"/>
    <p:sldId id="298" r:id="rId5"/>
    <p:sldId id="301" r:id="rId6"/>
    <p:sldId id="305" r:id="rId7"/>
    <p:sldId id="324" r:id="rId8"/>
    <p:sldId id="325" r:id="rId9"/>
    <p:sldId id="326" r:id="rId10"/>
    <p:sldId id="327" r:id="rId11"/>
    <p:sldId id="306" r:id="rId12"/>
    <p:sldId id="307" r:id="rId13"/>
    <p:sldId id="308" r:id="rId14"/>
    <p:sldId id="312" r:id="rId15"/>
    <p:sldId id="313" r:id="rId16"/>
    <p:sldId id="314" r:id="rId17"/>
    <p:sldId id="315" r:id="rId18"/>
    <p:sldId id="328" r:id="rId19"/>
    <p:sldId id="316" r:id="rId20"/>
    <p:sldId id="317" r:id="rId21"/>
    <p:sldId id="318" r:id="rId22"/>
    <p:sldId id="300" r:id="rId23"/>
  </p:sldIdLst>
  <p:sldSz cx="9144000" cy="6858000" type="screen4x3"/>
  <p:notesSz cx="6858000" cy="9144000"/>
  <p:custShowLst>
    <p:custShow name="خطوات كتابة السيناريو" id="0">
      <p:sldLst/>
    </p:custShow>
    <p:custShow name="أدوات تأليف المحتوى" id="1">
      <p:sldLst>
        <p:sld r:id="rId15"/>
      </p:sldLst>
    </p:custShow>
    <p:custShow name="السيناريو" id="2">
      <p:sldLst/>
    </p:custShow>
    <p:custShow name="العودة لمرحلة التصميم" id="3">
      <p:sldLst>
        <p:sld r:id="rId7"/>
      </p:sldLst>
    </p:custShow>
    <p:custShow name="ثانيا البحث والدراسة" id="4">
      <p:sldLst/>
    </p:custShow>
    <p:custShow name="ثالثا كتابة السيناريو" id="5">
      <p:sldLst/>
    </p:custShow>
    <p:custShow name="أمثلة من أدوات تطوير تأليف" id="6">
      <p:sldLst>
        <p:sld r:id="rId16"/>
      </p:sldLst>
    </p:custShow>
    <p:custShow name="برنامج Articulate" id="7">
      <p:sldLst>
        <p:sld r:id="rId17"/>
      </p:sldLst>
    </p:custShow>
    <p:custShow name="شريحة 15 برامج Arteculate" id="8">
      <p:sldLst>
        <p:sld r:id="rId18"/>
      </p:sldLst>
    </p:custShow>
    <p:custShow name="شريحة 16 lecture maker" id="9">
      <p:sldLst>
        <p:sld r:id="rId20"/>
      </p:sldLst>
    </p:custShow>
    <p:custShow name="شريحة 17 raptivity" id="10">
      <p:sldLst>
        <p:sld r:id="rId21"/>
      </p:sldLst>
    </p:custShow>
    <p:custShow name="شريحة 18 courslab" id="11">
      <p:sldLst>
        <p:sld r:id="rId22"/>
      </p:sldLst>
    </p:custShow>
    <p:custShow name="ثالثا التطوير" id="12">
      <p:sldLst>
        <p:sld r:id="rId12"/>
      </p:sldLst>
    </p:custShow>
    <p:custShow name="رابعا التطبيق" id="13">
      <p:sldLst>
        <p:sld r:id="rId13"/>
      </p:sldLst>
    </p:custShow>
    <p:custShow name="خامساً التقييم" id="14">
      <p:sldLst>
        <p:sld r:id="rId14"/>
      </p:sldLst>
    </p:custShow>
    <p:custShow name="lms" id="15">
      <p:sldLst>
        <p:sld r:id="rId23"/>
      </p:sldLst>
    </p:custShow>
  </p:custShowLst>
  <p:defaultTextStyle>
    <a:defPPr>
      <a:defRPr lang="en-US"/>
    </a:defPPr>
    <a:lvl1pPr algn="r" rtl="1" fontAlgn="base">
      <a:spcBef>
        <a:spcPct val="0"/>
      </a:spcBef>
      <a:spcAft>
        <a:spcPct val="0"/>
      </a:spcAft>
      <a:defRPr kern="1200">
        <a:solidFill>
          <a:schemeClr val="tx1"/>
        </a:solidFill>
        <a:latin typeface="Gill Sans MT" pitchFamily="34" charset="0"/>
        <a:ea typeface="+mn-ea"/>
        <a:cs typeface="Arial" pitchFamily="34" charset="0"/>
      </a:defRPr>
    </a:lvl1pPr>
    <a:lvl2pPr marL="457200" algn="r" rtl="1" fontAlgn="base">
      <a:spcBef>
        <a:spcPct val="0"/>
      </a:spcBef>
      <a:spcAft>
        <a:spcPct val="0"/>
      </a:spcAft>
      <a:defRPr kern="1200">
        <a:solidFill>
          <a:schemeClr val="tx1"/>
        </a:solidFill>
        <a:latin typeface="Gill Sans MT" pitchFamily="34" charset="0"/>
        <a:ea typeface="+mn-ea"/>
        <a:cs typeface="Arial" pitchFamily="34" charset="0"/>
      </a:defRPr>
    </a:lvl2pPr>
    <a:lvl3pPr marL="914400" algn="r" rtl="1" fontAlgn="base">
      <a:spcBef>
        <a:spcPct val="0"/>
      </a:spcBef>
      <a:spcAft>
        <a:spcPct val="0"/>
      </a:spcAft>
      <a:defRPr kern="1200">
        <a:solidFill>
          <a:schemeClr val="tx1"/>
        </a:solidFill>
        <a:latin typeface="Gill Sans MT" pitchFamily="34" charset="0"/>
        <a:ea typeface="+mn-ea"/>
        <a:cs typeface="Arial" pitchFamily="34" charset="0"/>
      </a:defRPr>
    </a:lvl3pPr>
    <a:lvl4pPr marL="1371600" algn="r" rtl="1" fontAlgn="base">
      <a:spcBef>
        <a:spcPct val="0"/>
      </a:spcBef>
      <a:spcAft>
        <a:spcPct val="0"/>
      </a:spcAft>
      <a:defRPr kern="1200">
        <a:solidFill>
          <a:schemeClr val="tx1"/>
        </a:solidFill>
        <a:latin typeface="Gill Sans MT" pitchFamily="34" charset="0"/>
        <a:ea typeface="+mn-ea"/>
        <a:cs typeface="Arial" pitchFamily="34" charset="0"/>
      </a:defRPr>
    </a:lvl4pPr>
    <a:lvl5pPr marL="1828800" algn="r" rtl="1" fontAlgn="base">
      <a:spcBef>
        <a:spcPct val="0"/>
      </a:spcBef>
      <a:spcAft>
        <a:spcPct val="0"/>
      </a:spcAft>
      <a:defRPr kern="1200">
        <a:solidFill>
          <a:schemeClr val="tx1"/>
        </a:solidFill>
        <a:latin typeface="Gill Sans MT" pitchFamily="34" charset="0"/>
        <a:ea typeface="+mn-ea"/>
        <a:cs typeface="Arial" pitchFamily="34" charset="0"/>
      </a:defRPr>
    </a:lvl5pPr>
    <a:lvl6pPr marL="2286000" algn="r" defTabSz="914400" rtl="1" eaLnBrk="1" latinLnBrk="0" hangingPunct="1">
      <a:defRPr kern="1200">
        <a:solidFill>
          <a:schemeClr val="tx1"/>
        </a:solidFill>
        <a:latin typeface="Gill Sans MT" pitchFamily="34" charset="0"/>
        <a:ea typeface="+mn-ea"/>
        <a:cs typeface="Arial" pitchFamily="34" charset="0"/>
      </a:defRPr>
    </a:lvl6pPr>
    <a:lvl7pPr marL="2743200" algn="r" defTabSz="914400" rtl="1" eaLnBrk="1" latinLnBrk="0" hangingPunct="1">
      <a:defRPr kern="1200">
        <a:solidFill>
          <a:schemeClr val="tx1"/>
        </a:solidFill>
        <a:latin typeface="Gill Sans MT" pitchFamily="34" charset="0"/>
        <a:ea typeface="+mn-ea"/>
        <a:cs typeface="Arial" pitchFamily="34" charset="0"/>
      </a:defRPr>
    </a:lvl7pPr>
    <a:lvl8pPr marL="3200400" algn="r" defTabSz="914400" rtl="1" eaLnBrk="1" latinLnBrk="0" hangingPunct="1">
      <a:defRPr kern="1200">
        <a:solidFill>
          <a:schemeClr val="tx1"/>
        </a:solidFill>
        <a:latin typeface="Gill Sans MT" pitchFamily="34" charset="0"/>
        <a:ea typeface="+mn-ea"/>
        <a:cs typeface="Arial" pitchFamily="34" charset="0"/>
      </a:defRPr>
    </a:lvl8pPr>
    <a:lvl9pPr marL="3657600" algn="r" defTabSz="914400" rtl="1" eaLnBrk="1" latinLnBrk="0" hangingPunct="1">
      <a:defRPr kern="1200">
        <a:solidFill>
          <a:schemeClr val="tx1"/>
        </a:solidFill>
        <a:latin typeface="Gill Sans MT"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8779" autoAdjust="0"/>
  </p:normalViewPr>
  <p:slideViewPr>
    <p:cSldViewPr>
      <p:cViewPr varScale="1">
        <p:scale>
          <a:sx n="71" d="100"/>
          <a:sy n="71" d="100"/>
        </p:scale>
        <p:origin x="63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50"/>
    </p:cViewPr>
  </p:sorterViewPr>
  <p:notesViewPr>
    <p:cSldViewPr>
      <p:cViewPr varScale="1">
        <p:scale>
          <a:sx n="56" d="100"/>
          <a:sy n="56" d="100"/>
        </p:scale>
        <p:origin x="-254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E28D73A0-935E-4309-9895-E412818A25E7}"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C1E7963D-9790-496C-ADB0-53431B5EA2CB}"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58BFF772-D04A-456F-9932-F7FDF0718DE4}"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E4424ED0-E769-4FE3-9E06-CE1707A78580}"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7D33E564-C533-4281-B45B-9CA0A9A0159E}"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D430FF76-C7E7-4A66-B87D-CD5120C1BBF4}"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1C5E8A52-FF4B-42DB-99B3-0138A99F98A0}"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FE55BF98-95CE-4268-BD37-EE183F332BE2}"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D61322AB-595F-4F31-9B70-B686D1CE0B88}"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D752AACE-8904-4EC0-9E15-517832852341}"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03E83E10-DE1C-4F1B-91CF-8B5EB7E43994}"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BAE3709A-F8EA-485E-9266-14498126D0AD}">
      <dgm:prSet phldrT="[Text]" custT="1"/>
      <dgm:spPr/>
      <dgm:t>
        <a:bodyPr/>
        <a:lstStyle/>
        <a:p>
          <a:pPr rtl="1"/>
          <a:r>
            <a:rPr lang="ar-SA" sz="2800" b="1" dirty="0" smtClean="0">
              <a:latin typeface="Simplified Arabic" panose="02020603050405020304" pitchFamily="18" charset="-78"/>
              <a:cs typeface="Simplified Arabic" panose="02020603050405020304" pitchFamily="18" charset="-78"/>
            </a:rPr>
            <a:t>تعريف المحتوى الرقمي:</a:t>
          </a:r>
          <a:endParaRPr lang="ar-SA" sz="2800" b="1" dirty="0">
            <a:latin typeface="Century Gothic" pitchFamily="34" charset="0"/>
          </a:endParaRPr>
        </a:p>
      </dgm:t>
    </dgm:pt>
    <dgm:pt modelId="{6C13E0BB-05D2-45CB-B257-9F28928C9CA5}" type="parTrans" cxnId="{90BED8C4-CF6E-46B2-85BD-96C794ECB576}">
      <dgm:prSet/>
      <dgm:spPr/>
      <dgm:t>
        <a:bodyPr/>
        <a:lstStyle/>
        <a:p>
          <a:pPr rtl="1"/>
          <a:endParaRPr lang="ar-SA" sz="2800"/>
        </a:p>
      </dgm:t>
    </dgm:pt>
    <dgm:pt modelId="{8EAB21D3-2590-478D-B327-FF9F95CCD6E2}" type="sibTrans" cxnId="{90BED8C4-CF6E-46B2-85BD-96C794ECB576}">
      <dgm:prSet/>
      <dgm:spPr/>
      <dgm:t>
        <a:bodyPr/>
        <a:lstStyle/>
        <a:p>
          <a:pPr rtl="1"/>
          <a:endParaRPr lang="ar-SA" sz="2800"/>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 modelId="{50BA6970-50F6-433E-9605-D2F6C83FD614}" type="pres">
      <dgm:prSet presAssocID="{BAE3709A-F8EA-485E-9266-14498126D0AD}" presName="parentText" presStyleLbl="node1" presStyleIdx="0" presStyleCnt="1" custScaleX="100000" custScaleY="42152" custLinFactNeighborY="-10486">
        <dgm:presLayoutVars>
          <dgm:chMax val="0"/>
          <dgm:bulletEnabled val="1"/>
        </dgm:presLayoutVars>
      </dgm:prSet>
      <dgm:spPr/>
      <dgm:t>
        <a:bodyPr/>
        <a:lstStyle/>
        <a:p>
          <a:pPr rtl="1"/>
          <a:endParaRPr lang="ar-SA"/>
        </a:p>
      </dgm:t>
    </dgm:pt>
  </dgm:ptLst>
  <dgm:cxnLst>
    <dgm:cxn modelId="{9016DE87-D31C-499F-BC4A-DC6F6501E165}" type="presOf" srcId="{8595612A-936A-4484-BD40-F4F7B617F762}" destId="{C39FD705-1F20-4145-A64D-C45ADCC41384}" srcOrd="0" destOrd="0" presId="urn:microsoft.com/office/officeart/2005/8/layout/vList2"/>
    <dgm:cxn modelId="{90BED8C4-CF6E-46B2-85BD-96C794ECB576}" srcId="{8595612A-936A-4484-BD40-F4F7B617F762}" destId="{BAE3709A-F8EA-485E-9266-14498126D0AD}" srcOrd="0" destOrd="0" parTransId="{6C13E0BB-05D2-45CB-B257-9F28928C9CA5}" sibTransId="{8EAB21D3-2590-478D-B327-FF9F95CCD6E2}"/>
    <dgm:cxn modelId="{10DFB01A-F9B0-4B6B-80B9-3F6F276856FD}" type="presOf" srcId="{BAE3709A-F8EA-485E-9266-14498126D0AD}" destId="{50BA6970-50F6-433E-9605-D2F6C83FD614}" srcOrd="0" destOrd="0" presId="urn:microsoft.com/office/officeart/2005/8/layout/vList2"/>
    <dgm:cxn modelId="{C92EAB68-E0E2-45DA-A787-B3A039A0185B}" type="presParOf" srcId="{C39FD705-1F20-4145-A64D-C45ADCC41384}" destId="{50BA6970-50F6-433E-9605-D2F6C83FD614}"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A5E51C2C-D1D9-4423-BD94-17F7A9A1AE4D}"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70FAFFF3-904A-4FFB-A32C-214BC5BF2D88}"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BAE3709A-F8EA-485E-9266-14498126D0AD}">
      <dgm:prSet phldrT="[Text]" custT="1"/>
      <dgm:spPr/>
      <dgm:t>
        <a:bodyPr/>
        <a:lstStyle/>
        <a:p>
          <a:pPr rtl="1"/>
          <a:r>
            <a:rPr lang="ar-SA" sz="2800" b="1" dirty="0" smtClean="0">
              <a:latin typeface="Century Gothic" pitchFamily="34" charset="0"/>
            </a:rPr>
            <a:t>نظام إدارة التعلم :</a:t>
          </a:r>
          <a:endParaRPr lang="ar-SA" sz="2800" b="1" dirty="0">
            <a:latin typeface="Century Gothic" pitchFamily="34" charset="0"/>
          </a:endParaRPr>
        </a:p>
      </dgm:t>
    </dgm:pt>
    <dgm:pt modelId="{6C13E0BB-05D2-45CB-B257-9F28928C9CA5}" type="parTrans" cxnId="{90BED8C4-CF6E-46B2-85BD-96C794ECB576}">
      <dgm:prSet/>
      <dgm:spPr/>
      <dgm:t>
        <a:bodyPr/>
        <a:lstStyle/>
        <a:p>
          <a:pPr rtl="1"/>
          <a:endParaRPr lang="ar-SA" sz="2800"/>
        </a:p>
      </dgm:t>
    </dgm:pt>
    <dgm:pt modelId="{8EAB21D3-2590-478D-B327-FF9F95CCD6E2}" type="sibTrans" cxnId="{90BED8C4-CF6E-46B2-85BD-96C794ECB576}">
      <dgm:prSet/>
      <dgm:spPr/>
      <dgm:t>
        <a:bodyPr/>
        <a:lstStyle/>
        <a:p>
          <a:pPr rtl="1"/>
          <a:endParaRPr lang="ar-SA" sz="2800"/>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 modelId="{50BA6970-50F6-433E-9605-D2F6C83FD614}" type="pres">
      <dgm:prSet presAssocID="{BAE3709A-F8EA-485E-9266-14498126D0AD}" presName="parentText" presStyleLbl="node1" presStyleIdx="0" presStyleCnt="1" custScaleX="100000" custScaleY="42152" custLinFactNeighborY="-10486">
        <dgm:presLayoutVars>
          <dgm:chMax val="0"/>
          <dgm:bulletEnabled val="1"/>
        </dgm:presLayoutVars>
      </dgm:prSet>
      <dgm:spPr/>
      <dgm:t>
        <a:bodyPr/>
        <a:lstStyle/>
        <a:p>
          <a:pPr rtl="1"/>
          <a:endParaRPr lang="ar-SA"/>
        </a:p>
      </dgm:t>
    </dgm:pt>
  </dgm:ptLst>
  <dgm:cxnLst>
    <dgm:cxn modelId="{2603D1A4-4CAE-466A-9983-81C536C80BBC}" type="presOf" srcId="{8595612A-936A-4484-BD40-F4F7B617F762}" destId="{C39FD705-1F20-4145-A64D-C45ADCC41384}" srcOrd="0" destOrd="0" presId="urn:microsoft.com/office/officeart/2005/8/layout/vList2"/>
    <dgm:cxn modelId="{90BED8C4-CF6E-46B2-85BD-96C794ECB576}" srcId="{8595612A-936A-4484-BD40-F4F7B617F762}" destId="{BAE3709A-F8EA-485E-9266-14498126D0AD}" srcOrd="0" destOrd="0" parTransId="{6C13E0BB-05D2-45CB-B257-9F28928C9CA5}" sibTransId="{8EAB21D3-2590-478D-B327-FF9F95CCD6E2}"/>
    <dgm:cxn modelId="{603BC361-C0C7-4854-A310-38F73D396F2C}" type="presOf" srcId="{BAE3709A-F8EA-485E-9266-14498126D0AD}" destId="{50BA6970-50F6-433E-9605-D2F6C83FD614}" srcOrd="0" destOrd="0" presId="urn:microsoft.com/office/officeart/2005/8/layout/vList2"/>
    <dgm:cxn modelId="{6C26CED7-B975-4238-BDB9-1429A18E7189}" type="presParOf" srcId="{C39FD705-1F20-4145-A64D-C45ADCC41384}" destId="{50BA6970-50F6-433E-9605-D2F6C83FD614}"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3628D0D2-3C5E-40A1-B64C-1D4486263CFE}"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BAE3709A-F8EA-485E-9266-14498126D0AD}">
      <dgm:prSet phldrT="[Text]" custT="1"/>
      <dgm:spPr/>
      <dgm:t>
        <a:bodyPr/>
        <a:lstStyle/>
        <a:p>
          <a:pPr rtl="1"/>
          <a:r>
            <a:rPr lang="ar-SA" sz="2800" b="1" i="0" dirty="0" smtClean="0"/>
            <a:t>مراحل تطوير المحتوى الرقمي</a:t>
          </a:r>
          <a:endParaRPr lang="ar-SA" sz="2800" b="1" dirty="0">
            <a:latin typeface="Century Gothic" pitchFamily="34" charset="0"/>
          </a:endParaRPr>
        </a:p>
      </dgm:t>
    </dgm:pt>
    <dgm:pt modelId="{6C13E0BB-05D2-45CB-B257-9F28928C9CA5}" type="parTrans" cxnId="{90BED8C4-CF6E-46B2-85BD-96C794ECB576}">
      <dgm:prSet/>
      <dgm:spPr/>
      <dgm:t>
        <a:bodyPr/>
        <a:lstStyle/>
        <a:p>
          <a:pPr rtl="1"/>
          <a:endParaRPr lang="ar-SA" sz="2800"/>
        </a:p>
      </dgm:t>
    </dgm:pt>
    <dgm:pt modelId="{8EAB21D3-2590-478D-B327-FF9F95CCD6E2}" type="sibTrans" cxnId="{90BED8C4-CF6E-46B2-85BD-96C794ECB576}">
      <dgm:prSet/>
      <dgm:spPr/>
      <dgm:t>
        <a:bodyPr/>
        <a:lstStyle/>
        <a:p>
          <a:pPr rtl="1"/>
          <a:endParaRPr lang="ar-SA" sz="2800"/>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 modelId="{50BA6970-50F6-433E-9605-D2F6C83FD614}" type="pres">
      <dgm:prSet presAssocID="{BAE3709A-F8EA-485E-9266-14498126D0AD}" presName="parentText" presStyleLbl="node1" presStyleIdx="0" presStyleCnt="1" custScaleX="100000" custScaleY="42152" custLinFactNeighborY="-10486">
        <dgm:presLayoutVars>
          <dgm:chMax val="0"/>
          <dgm:bulletEnabled val="1"/>
        </dgm:presLayoutVars>
      </dgm:prSet>
      <dgm:spPr/>
      <dgm:t>
        <a:bodyPr/>
        <a:lstStyle/>
        <a:p>
          <a:pPr rtl="1"/>
          <a:endParaRPr lang="ar-SA"/>
        </a:p>
      </dgm:t>
    </dgm:pt>
  </dgm:ptLst>
  <dgm:cxnLst>
    <dgm:cxn modelId="{FFCB5D81-C41C-4A19-8DA4-23D1D8385967}" type="presOf" srcId="{BAE3709A-F8EA-485E-9266-14498126D0AD}" destId="{50BA6970-50F6-433E-9605-D2F6C83FD614}" srcOrd="0" destOrd="0" presId="urn:microsoft.com/office/officeart/2005/8/layout/vList2"/>
    <dgm:cxn modelId="{90BED8C4-CF6E-46B2-85BD-96C794ECB576}" srcId="{8595612A-936A-4484-BD40-F4F7B617F762}" destId="{BAE3709A-F8EA-485E-9266-14498126D0AD}" srcOrd="0" destOrd="0" parTransId="{6C13E0BB-05D2-45CB-B257-9F28928C9CA5}" sibTransId="{8EAB21D3-2590-478D-B327-FF9F95CCD6E2}"/>
    <dgm:cxn modelId="{CAF05DB4-8FF7-4190-8CF5-D1985FB04DD4}" type="presOf" srcId="{8595612A-936A-4484-BD40-F4F7B617F762}" destId="{C39FD705-1F20-4145-A64D-C45ADCC41384}" srcOrd="0" destOrd="0" presId="urn:microsoft.com/office/officeart/2005/8/layout/vList2"/>
    <dgm:cxn modelId="{96B0A230-3401-46BD-ADD2-710AF3C8F542}" type="presParOf" srcId="{C39FD705-1F20-4145-A64D-C45ADCC41384}" destId="{50BA6970-50F6-433E-9605-D2F6C83FD614}"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998E37D6-737F-4DF3-85CF-83B0B06BF4FF}"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F5DC1D50-4275-4344-97AB-46200200CE45}"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C374EE6F-0AC7-43AC-9A2E-80C61ACAE746}"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E899A13D-8984-4DA8-B49A-E3FC8EBAD2E5}"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Lst>
  <dgm:cxnLst>
    <dgm:cxn modelId="{C338B4C3-E32E-4E73-9305-A8BD052298CC}" type="presOf" srcId="{8595612A-936A-4484-BD40-F4F7B617F762}" destId="{C39FD705-1F20-4145-A64D-C45ADCC413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A6970-50F6-433E-9605-D2F6C83FD614}">
      <dsp:nvSpPr>
        <dsp:cNvPr id="0" name=""/>
        <dsp:cNvSpPr/>
      </dsp:nvSpPr>
      <dsp:spPr>
        <a:xfrm>
          <a:off x="0" y="0"/>
          <a:ext cx="7488832" cy="5050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dirty="0" smtClean="0">
              <a:latin typeface="Simplified Arabic" panose="02020603050405020304" pitchFamily="18" charset="-78"/>
              <a:cs typeface="Simplified Arabic" panose="02020603050405020304" pitchFamily="18" charset="-78"/>
            </a:rPr>
            <a:t>تعريف المحتوى الرقمي:</a:t>
          </a:r>
          <a:endParaRPr lang="ar-SA" sz="2800" b="1" kern="1200" dirty="0">
            <a:latin typeface="Century Gothic" pitchFamily="34" charset="0"/>
          </a:endParaRPr>
        </a:p>
      </dsp:txBody>
      <dsp:txXfrm>
        <a:off x="24653" y="24653"/>
        <a:ext cx="7439526" cy="45570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A6970-50F6-433E-9605-D2F6C83FD614}">
      <dsp:nvSpPr>
        <dsp:cNvPr id="0" name=""/>
        <dsp:cNvSpPr/>
      </dsp:nvSpPr>
      <dsp:spPr>
        <a:xfrm>
          <a:off x="0" y="0"/>
          <a:ext cx="7488832" cy="5050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dirty="0" smtClean="0">
              <a:latin typeface="Century Gothic" pitchFamily="34" charset="0"/>
            </a:rPr>
            <a:t>نظام إدارة التعلم :</a:t>
          </a:r>
          <a:endParaRPr lang="ar-SA" sz="2800" b="1" kern="1200" dirty="0">
            <a:latin typeface="Century Gothic" pitchFamily="34" charset="0"/>
          </a:endParaRPr>
        </a:p>
      </dsp:txBody>
      <dsp:txXfrm>
        <a:off x="24653" y="24653"/>
        <a:ext cx="7439526" cy="4557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A6970-50F6-433E-9605-D2F6C83FD614}">
      <dsp:nvSpPr>
        <dsp:cNvPr id="0" name=""/>
        <dsp:cNvSpPr/>
      </dsp:nvSpPr>
      <dsp:spPr>
        <a:xfrm>
          <a:off x="0" y="0"/>
          <a:ext cx="7488832" cy="5050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i="0" kern="1200" dirty="0" smtClean="0"/>
            <a:t>مراحل تطوير المحتوى الرقمي</a:t>
          </a:r>
          <a:endParaRPr lang="ar-SA" sz="2800" b="1" kern="1200" dirty="0">
            <a:latin typeface="Century Gothic" pitchFamily="34" charset="0"/>
          </a:endParaRPr>
        </a:p>
      </dsp:txBody>
      <dsp:txXfrm>
        <a:off x="24653" y="24653"/>
        <a:ext cx="7439526" cy="4557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CFDF33F1-E9E4-4A40-88F9-3E8006C76136}" type="datetimeFigureOut">
              <a:rPr lang="ar-SA" smtClean="0"/>
              <a:pPr/>
              <a:t>01/02/1436</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565DB7D2-BBE2-495D-851F-98A5F78216BE}" type="slidenum">
              <a:rPr lang="ar-SA" smtClean="0"/>
              <a:pPr/>
              <a:t>‹#›</a:t>
            </a:fld>
            <a:endParaRPr lang="ar-SA"/>
          </a:p>
        </p:txBody>
      </p:sp>
    </p:spTree>
    <p:extLst>
      <p:ext uri="{BB962C8B-B14F-4D97-AF65-F5344CB8AC3E}">
        <p14:creationId xmlns:p14="http://schemas.microsoft.com/office/powerpoint/2010/main" val="350998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smtClean="0">
                <a:latin typeface="+mn-lt"/>
                <a:cs typeface="+mn-cs"/>
              </a:defRPr>
            </a:lvl1pPr>
          </a:lstStyle>
          <a:p>
            <a:pPr>
              <a:defRPr/>
            </a:pPr>
            <a:fld id="{16C0BBCB-B9EC-4813-B0A7-0FD78E341623}" type="datetimeFigureOut">
              <a:rPr lang="en-US"/>
              <a:pPr>
                <a:defRPr/>
              </a:pPr>
              <a:t>11/23/2014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fontAlgn="auto">
              <a:spcBef>
                <a:spcPts val="0"/>
              </a:spcBef>
              <a:spcAft>
                <a:spcPts val="0"/>
              </a:spcAft>
              <a:defRPr sz="1200" smtClean="0">
                <a:latin typeface="+mn-lt"/>
                <a:cs typeface="+mn-cs"/>
              </a:defRPr>
            </a:lvl1pPr>
          </a:lstStyle>
          <a:p>
            <a:pPr>
              <a:defRPr/>
            </a:pPr>
            <a:fld id="{947C8CA4-4E08-4E65-A579-7C154E41B5A0}" type="slidenum">
              <a:rPr lang="en-US"/>
              <a:pPr>
                <a:defRPr/>
              </a:pPr>
              <a:t>‹#›</a:t>
            </a:fld>
            <a:endParaRPr lang="en-US"/>
          </a:p>
        </p:txBody>
      </p:sp>
    </p:spTree>
    <p:extLst>
      <p:ext uri="{BB962C8B-B14F-4D97-AF65-F5344CB8AC3E}">
        <p14:creationId xmlns:p14="http://schemas.microsoft.com/office/powerpoint/2010/main" val="40786647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SA"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rtl="0">
              <a:defRPr>
                <a:solidFill>
                  <a:schemeClr val="tx1"/>
                </a:solidFill>
                <a:latin typeface="Gill Sans MT" pitchFamily="34" charset="0"/>
              </a:defRPr>
            </a:lvl1pPr>
            <a:lvl2pPr marL="742950" indent="-285750" algn="l" rtl="0">
              <a:defRPr>
                <a:solidFill>
                  <a:schemeClr val="tx1"/>
                </a:solidFill>
                <a:latin typeface="Gill Sans MT" pitchFamily="34" charset="0"/>
              </a:defRPr>
            </a:lvl2pPr>
            <a:lvl3pPr marL="1143000" indent="-228600" algn="l" rtl="0">
              <a:defRPr>
                <a:solidFill>
                  <a:schemeClr val="tx1"/>
                </a:solidFill>
                <a:latin typeface="Gill Sans MT" pitchFamily="34" charset="0"/>
              </a:defRPr>
            </a:lvl3pPr>
            <a:lvl4pPr marL="1600200" indent="-228600" algn="l" rtl="0">
              <a:defRPr>
                <a:solidFill>
                  <a:schemeClr val="tx1"/>
                </a:solidFill>
                <a:latin typeface="Gill Sans MT" pitchFamily="34" charset="0"/>
              </a:defRPr>
            </a:lvl4pPr>
            <a:lvl5pPr marL="2057400" indent="-228600" algn="l" rtl="0">
              <a:defRPr>
                <a:solidFill>
                  <a:schemeClr val="tx1"/>
                </a:solidFill>
                <a:latin typeface="Gill Sans MT" pitchFamily="34" charset="0"/>
              </a:defRPr>
            </a:lvl5pPr>
            <a:lvl6pPr marL="2514600" indent="-228600" algn="l" rtl="0" fontAlgn="base">
              <a:spcBef>
                <a:spcPct val="0"/>
              </a:spcBef>
              <a:spcAft>
                <a:spcPct val="0"/>
              </a:spcAft>
              <a:defRPr>
                <a:solidFill>
                  <a:schemeClr val="tx1"/>
                </a:solidFill>
                <a:latin typeface="Gill Sans MT" pitchFamily="34" charset="0"/>
              </a:defRPr>
            </a:lvl6pPr>
            <a:lvl7pPr marL="2971800" indent="-228600" algn="l" rtl="0" fontAlgn="base">
              <a:spcBef>
                <a:spcPct val="0"/>
              </a:spcBef>
              <a:spcAft>
                <a:spcPct val="0"/>
              </a:spcAft>
              <a:defRPr>
                <a:solidFill>
                  <a:schemeClr val="tx1"/>
                </a:solidFill>
                <a:latin typeface="Gill Sans MT" pitchFamily="34" charset="0"/>
              </a:defRPr>
            </a:lvl7pPr>
            <a:lvl8pPr marL="3429000" indent="-228600" algn="l" rtl="0" fontAlgn="base">
              <a:spcBef>
                <a:spcPct val="0"/>
              </a:spcBef>
              <a:spcAft>
                <a:spcPct val="0"/>
              </a:spcAft>
              <a:defRPr>
                <a:solidFill>
                  <a:schemeClr val="tx1"/>
                </a:solidFill>
                <a:latin typeface="Gill Sans MT" pitchFamily="34" charset="0"/>
              </a:defRPr>
            </a:lvl8pPr>
            <a:lvl9pPr marL="3886200" indent="-228600" algn="l" rtl="0" fontAlgn="base">
              <a:spcBef>
                <a:spcPct val="0"/>
              </a:spcBef>
              <a:spcAft>
                <a:spcPct val="0"/>
              </a:spcAft>
              <a:defRPr>
                <a:solidFill>
                  <a:schemeClr val="tx1"/>
                </a:solidFill>
                <a:latin typeface="Gill Sans MT" pitchFamily="34" charset="0"/>
              </a:defRPr>
            </a:lvl9pPr>
          </a:lstStyle>
          <a:p>
            <a:pPr algn="r" fontAlgn="base">
              <a:spcBef>
                <a:spcPct val="0"/>
              </a:spcBef>
              <a:spcAft>
                <a:spcPct val="0"/>
              </a:spcAft>
            </a:pPr>
            <a:fld id="{0F9951E3-9649-40BF-AD49-0D776CA6B20B}" type="slidenum">
              <a:rPr lang="en-US">
                <a:latin typeface="Calibri" pitchFamily="34" charset="0"/>
              </a:rPr>
              <a:pPr algn="r" fontAlgn="base">
                <a:spcBef>
                  <a:spcPct val="0"/>
                </a:spcBef>
                <a:spcAft>
                  <a:spcPct val="0"/>
                </a:spcAft>
              </a:pPr>
              <a:t>1</a:t>
            </a:fld>
            <a:endParaRPr lang="en-US">
              <a:latin typeface="Calibri" pitchFamily="34" charset="0"/>
            </a:endParaRPr>
          </a:p>
        </p:txBody>
      </p:sp>
    </p:spTree>
    <p:extLst>
      <p:ext uri="{BB962C8B-B14F-4D97-AF65-F5344CB8AC3E}">
        <p14:creationId xmlns:p14="http://schemas.microsoft.com/office/powerpoint/2010/main" val="46534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0"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0"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ar-SA" smtClean="0"/>
              <a:t>Click to edit Master title style</a:t>
            </a:r>
            <a:endParaRPr lang="ar-SA"/>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ar-SA" smtClean="0"/>
              <a:t>Click to edit Master subtitle style</a:t>
            </a:r>
            <a:endParaRPr lang="ar-SA"/>
          </a:p>
        </p:txBody>
      </p:sp>
      <p:sp>
        <p:nvSpPr>
          <p:cNvPr id="6" name="Date Placeholder 6"/>
          <p:cNvSpPr>
            <a:spLocks noGrp="1"/>
          </p:cNvSpPr>
          <p:nvPr>
            <p:ph type="dt" sz="half" idx="10"/>
          </p:nvPr>
        </p:nvSpPr>
        <p:spPr/>
        <p:txBody>
          <a:bodyPr/>
          <a:lstStyle>
            <a:lvl1pPr>
              <a:defRPr/>
            </a:lvl1pPr>
            <a:extLst/>
          </a:lstStyle>
          <a:p>
            <a:pPr>
              <a:defRPr/>
            </a:pPr>
            <a:fld id="{334FD8C6-4A5E-4FB4-8D1F-0409074AE096}" type="datetimeFigureOut">
              <a:rPr lang="ar-SA"/>
              <a:pPr>
                <a:defRPr/>
              </a:pPr>
              <a:t>01/02/1436</a:t>
            </a:fld>
            <a:endParaRPr lang="ar-SA"/>
          </a:p>
        </p:txBody>
      </p:sp>
      <p:sp>
        <p:nvSpPr>
          <p:cNvPr id="7" name="Footer Placeholder 19"/>
          <p:cNvSpPr>
            <a:spLocks noGrp="1"/>
          </p:cNvSpPr>
          <p:nvPr>
            <p:ph type="ftr" sz="quarter" idx="11"/>
          </p:nvPr>
        </p:nvSpPr>
        <p:spPr/>
        <p:txBody>
          <a:bodyPr/>
          <a:lstStyle>
            <a:lvl1pPr>
              <a:defRPr/>
            </a:lvl1pPr>
            <a:extLst/>
          </a:lstStyle>
          <a:p>
            <a:pPr>
              <a:defRPr/>
            </a:pPr>
            <a:endParaRPr lang="ar-SA"/>
          </a:p>
        </p:txBody>
      </p:sp>
      <p:sp>
        <p:nvSpPr>
          <p:cNvPr id="8" name="Slide Number Placeholder 9"/>
          <p:cNvSpPr>
            <a:spLocks noGrp="1"/>
          </p:cNvSpPr>
          <p:nvPr>
            <p:ph type="sldNum" sz="quarter" idx="12"/>
          </p:nvPr>
        </p:nvSpPr>
        <p:spPr/>
        <p:txBody>
          <a:bodyPr/>
          <a:lstStyle>
            <a:lvl1pPr>
              <a:defRPr/>
            </a:lvl1pPr>
            <a:extLst/>
          </a:lstStyle>
          <a:p>
            <a:pPr>
              <a:defRPr/>
            </a:pPr>
            <a:fld id="{9C6AFC8D-D304-4A8C-8BDD-BAABA6EDB428}" type="slidenum">
              <a:rPr lang="ar-SA"/>
              <a:pPr>
                <a:defRPr/>
              </a:pPr>
              <a:t>‹#›</a:t>
            </a:fld>
            <a:endParaRPr lang="ar-SA"/>
          </a:p>
        </p:txBody>
      </p:sp>
    </p:spTree>
    <p:extLst>
      <p:ext uri="{BB962C8B-B14F-4D97-AF65-F5344CB8AC3E}">
        <p14:creationId xmlns:p14="http://schemas.microsoft.com/office/powerpoint/2010/main" val="1771525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ar-SA" smtClean="0"/>
              <a:t>Click to edit Master title style</a:t>
            </a:r>
            <a:endParaRPr lang="ar-SA"/>
          </a:p>
        </p:txBody>
      </p:sp>
      <p:sp>
        <p:nvSpPr>
          <p:cNvPr id="3" name="Vertical Text Placeholder 2"/>
          <p:cNvSpPr>
            <a:spLocks noGrp="1"/>
          </p:cNvSpPr>
          <p:nvPr>
            <p:ph type="body" orient="vert" idx="1"/>
          </p:nvPr>
        </p:nvSpPr>
        <p:spPr/>
        <p:txBody>
          <a:bodyPr vert="eaVert"/>
          <a:lstStyle>
            <a:extLst/>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ar-SA"/>
          </a:p>
        </p:txBody>
      </p:sp>
      <p:sp>
        <p:nvSpPr>
          <p:cNvPr id="4" name="Date Placeholder 23"/>
          <p:cNvSpPr>
            <a:spLocks noGrp="1"/>
          </p:cNvSpPr>
          <p:nvPr>
            <p:ph type="dt" sz="half" idx="10"/>
          </p:nvPr>
        </p:nvSpPr>
        <p:spPr/>
        <p:txBody>
          <a:bodyPr/>
          <a:lstStyle>
            <a:lvl1pPr>
              <a:defRPr/>
            </a:lvl1pPr>
          </a:lstStyle>
          <a:p>
            <a:pPr>
              <a:defRPr/>
            </a:pPr>
            <a:fld id="{150B2301-2216-4BB7-83EF-931E2031ADAD}" type="datetimeFigureOut">
              <a:rPr lang="ar-SA"/>
              <a:pPr>
                <a:defRPr/>
              </a:pPr>
              <a:t>01/02/1436</a:t>
            </a:fld>
            <a:endParaRPr lang="ar-SA"/>
          </a:p>
        </p:txBody>
      </p:sp>
      <p:sp>
        <p:nvSpPr>
          <p:cNvPr id="5" name="Footer Placeholder 9"/>
          <p:cNvSpPr>
            <a:spLocks noGrp="1"/>
          </p:cNvSpPr>
          <p:nvPr>
            <p:ph type="ftr" sz="quarter" idx="11"/>
          </p:nvPr>
        </p:nvSpPr>
        <p:spPr/>
        <p:txBody>
          <a:bodyPr/>
          <a:lstStyle>
            <a:lvl1pPr>
              <a:defRPr/>
            </a:lvl1pPr>
          </a:lstStyle>
          <a:p>
            <a:pPr>
              <a:defRPr/>
            </a:pPr>
            <a:endParaRPr lang="ar-SA"/>
          </a:p>
        </p:txBody>
      </p:sp>
      <p:sp>
        <p:nvSpPr>
          <p:cNvPr id="6" name="Slide Number Placeholder 21"/>
          <p:cNvSpPr>
            <a:spLocks noGrp="1"/>
          </p:cNvSpPr>
          <p:nvPr>
            <p:ph type="sldNum" sz="quarter" idx="12"/>
          </p:nvPr>
        </p:nvSpPr>
        <p:spPr/>
        <p:txBody>
          <a:bodyPr/>
          <a:lstStyle>
            <a:lvl1pPr>
              <a:defRPr/>
            </a:lvl1pPr>
          </a:lstStyle>
          <a:p>
            <a:pPr>
              <a:defRPr/>
            </a:pPr>
            <a:fld id="{872E3259-7648-4511-9FD9-12A946531681}" type="slidenum">
              <a:rPr lang="ar-SA"/>
              <a:pPr>
                <a:defRPr/>
              </a:pPr>
              <a:t>‹#›</a:t>
            </a:fld>
            <a:endParaRPr lang="ar-SA"/>
          </a:p>
        </p:txBody>
      </p:sp>
    </p:spTree>
    <p:extLst>
      <p:ext uri="{BB962C8B-B14F-4D97-AF65-F5344CB8AC3E}">
        <p14:creationId xmlns:p14="http://schemas.microsoft.com/office/powerpoint/2010/main" val="465970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ar-SA" dirty="0" smtClean="0"/>
              <a:t>Click to edit Master title style</a:t>
            </a:r>
            <a:endParaRPr lang="ar-SA" dirty="0"/>
          </a:p>
        </p:txBody>
      </p:sp>
      <p:sp>
        <p:nvSpPr>
          <p:cNvPr id="3" name="Content Placeholder 2"/>
          <p:cNvSpPr>
            <a:spLocks noGrp="1"/>
          </p:cNvSpPr>
          <p:nvPr>
            <p:ph idx="1"/>
          </p:nvPr>
        </p:nvSpPr>
        <p:spPr/>
        <p:txBody>
          <a:bodyPr/>
          <a:lstStyle>
            <a:extLst/>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ar-SA"/>
          </a:p>
        </p:txBody>
      </p:sp>
      <p:sp>
        <p:nvSpPr>
          <p:cNvPr id="4" name="Date Placeholder 23"/>
          <p:cNvSpPr>
            <a:spLocks noGrp="1"/>
          </p:cNvSpPr>
          <p:nvPr>
            <p:ph type="dt" sz="half" idx="10"/>
          </p:nvPr>
        </p:nvSpPr>
        <p:spPr/>
        <p:txBody>
          <a:bodyPr/>
          <a:lstStyle>
            <a:lvl1pPr>
              <a:defRPr/>
            </a:lvl1pPr>
          </a:lstStyle>
          <a:p>
            <a:pPr>
              <a:defRPr/>
            </a:pPr>
            <a:fld id="{48AFE44E-6E7F-4E99-8636-EFED13E81C6C}" type="datetimeFigureOut">
              <a:rPr lang="ar-SA"/>
              <a:pPr>
                <a:defRPr/>
              </a:pPr>
              <a:t>01/02/1436</a:t>
            </a:fld>
            <a:endParaRPr lang="ar-SA"/>
          </a:p>
        </p:txBody>
      </p:sp>
      <p:sp>
        <p:nvSpPr>
          <p:cNvPr id="5" name="Footer Placeholder 9"/>
          <p:cNvSpPr>
            <a:spLocks noGrp="1"/>
          </p:cNvSpPr>
          <p:nvPr>
            <p:ph type="ftr" sz="quarter" idx="11"/>
          </p:nvPr>
        </p:nvSpPr>
        <p:spPr/>
        <p:txBody>
          <a:bodyPr/>
          <a:lstStyle>
            <a:lvl1pPr>
              <a:defRPr/>
            </a:lvl1pPr>
          </a:lstStyle>
          <a:p>
            <a:pPr>
              <a:defRPr/>
            </a:pPr>
            <a:endParaRPr lang="ar-SA"/>
          </a:p>
        </p:txBody>
      </p:sp>
      <p:sp>
        <p:nvSpPr>
          <p:cNvPr id="6" name="Slide Number Placeholder 21"/>
          <p:cNvSpPr>
            <a:spLocks noGrp="1"/>
          </p:cNvSpPr>
          <p:nvPr>
            <p:ph type="sldNum" sz="quarter" idx="12"/>
          </p:nvPr>
        </p:nvSpPr>
        <p:spPr/>
        <p:txBody>
          <a:bodyPr/>
          <a:lstStyle>
            <a:lvl1pPr>
              <a:defRPr/>
            </a:lvl1pPr>
          </a:lstStyle>
          <a:p>
            <a:pPr>
              <a:defRPr/>
            </a:pPr>
            <a:fld id="{50E89C75-2FC7-4AD2-8776-3993F0657254}" type="slidenum">
              <a:rPr lang="ar-SA"/>
              <a:pPr>
                <a:defRPr/>
              </a:pPr>
              <a:t>‹#›</a:t>
            </a:fld>
            <a:endParaRPr lang="ar-SA"/>
          </a:p>
        </p:txBody>
      </p:sp>
    </p:spTree>
    <p:extLst>
      <p:ext uri="{BB962C8B-B14F-4D97-AF65-F5344CB8AC3E}">
        <p14:creationId xmlns:p14="http://schemas.microsoft.com/office/powerpoint/2010/main" val="36733922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0"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0"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ar-SA" smtClean="0"/>
              <a:t>Click to edit Master title style</a:t>
            </a:r>
            <a:endParaRPr lang="ar-SA"/>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ar-SA"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5BC91F98-F4C6-4BB0-BA39-E3F34FCD127B}" type="datetimeFigureOut">
              <a:rPr lang="ar-SA"/>
              <a:pPr>
                <a:defRPr/>
              </a:pPr>
              <a:t>01/02/1436</a:t>
            </a:fld>
            <a:endParaRPr lang="ar-SA"/>
          </a:p>
        </p:txBody>
      </p:sp>
      <p:sp>
        <p:nvSpPr>
          <p:cNvPr id="9" name="Footer Placeholder 4"/>
          <p:cNvSpPr>
            <a:spLocks noGrp="1"/>
          </p:cNvSpPr>
          <p:nvPr>
            <p:ph type="ftr" sz="quarter" idx="11"/>
          </p:nvPr>
        </p:nvSpPr>
        <p:spPr/>
        <p:txBody>
          <a:bodyPr/>
          <a:lstStyle>
            <a:lvl1pPr>
              <a:defRPr/>
            </a:lvl1pPr>
            <a:extLst/>
          </a:lstStyle>
          <a:p>
            <a:pPr>
              <a:defRPr/>
            </a:pPr>
            <a:endParaRPr lang="ar-SA"/>
          </a:p>
        </p:txBody>
      </p:sp>
      <p:sp>
        <p:nvSpPr>
          <p:cNvPr id="10" name="Slide Number Placeholder 5"/>
          <p:cNvSpPr>
            <a:spLocks noGrp="1"/>
          </p:cNvSpPr>
          <p:nvPr>
            <p:ph type="sldNum" sz="quarter" idx="12"/>
          </p:nvPr>
        </p:nvSpPr>
        <p:spPr/>
        <p:txBody>
          <a:bodyPr/>
          <a:lstStyle>
            <a:lvl1pPr>
              <a:defRPr/>
            </a:lvl1pPr>
            <a:extLst/>
          </a:lstStyle>
          <a:p>
            <a:pPr>
              <a:defRPr/>
            </a:pPr>
            <a:fld id="{091D3769-8011-4610-908B-E3D744A9141F}" type="slidenum">
              <a:rPr lang="ar-SA"/>
              <a:pPr>
                <a:defRPr/>
              </a:pPr>
              <a:t>‹#›</a:t>
            </a:fld>
            <a:endParaRPr lang="ar-SA"/>
          </a:p>
        </p:txBody>
      </p:sp>
    </p:spTree>
    <p:extLst>
      <p:ext uri="{BB962C8B-B14F-4D97-AF65-F5344CB8AC3E}">
        <p14:creationId xmlns:p14="http://schemas.microsoft.com/office/powerpoint/2010/main" val="46803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ar-SA" smtClean="0"/>
              <a:t>Click to edit Master title style</a:t>
            </a:r>
            <a:endParaRPr lang="ar-SA"/>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ar-SA"/>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ar-SA"/>
          </a:p>
        </p:txBody>
      </p:sp>
      <p:sp>
        <p:nvSpPr>
          <p:cNvPr id="5" name="Date Placeholder 23"/>
          <p:cNvSpPr>
            <a:spLocks noGrp="1"/>
          </p:cNvSpPr>
          <p:nvPr>
            <p:ph type="dt" sz="half" idx="10"/>
          </p:nvPr>
        </p:nvSpPr>
        <p:spPr/>
        <p:txBody>
          <a:bodyPr/>
          <a:lstStyle>
            <a:lvl1pPr>
              <a:defRPr/>
            </a:lvl1pPr>
          </a:lstStyle>
          <a:p>
            <a:pPr>
              <a:defRPr/>
            </a:pPr>
            <a:fld id="{B08704CC-531B-44C5-B0E6-477F1C88575C}" type="datetimeFigureOut">
              <a:rPr lang="ar-SA"/>
              <a:pPr>
                <a:defRPr/>
              </a:pPr>
              <a:t>01/02/1436</a:t>
            </a:fld>
            <a:endParaRPr lang="ar-SA"/>
          </a:p>
        </p:txBody>
      </p:sp>
      <p:sp>
        <p:nvSpPr>
          <p:cNvPr id="6" name="Footer Placeholder 9"/>
          <p:cNvSpPr>
            <a:spLocks noGrp="1"/>
          </p:cNvSpPr>
          <p:nvPr>
            <p:ph type="ftr" sz="quarter" idx="11"/>
          </p:nvPr>
        </p:nvSpPr>
        <p:spPr/>
        <p:txBody>
          <a:bodyPr/>
          <a:lstStyle>
            <a:lvl1pPr>
              <a:defRPr/>
            </a:lvl1pPr>
          </a:lstStyle>
          <a:p>
            <a:pPr>
              <a:defRPr/>
            </a:pPr>
            <a:endParaRPr lang="ar-SA"/>
          </a:p>
        </p:txBody>
      </p:sp>
      <p:sp>
        <p:nvSpPr>
          <p:cNvPr id="7" name="Slide Number Placeholder 21"/>
          <p:cNvSpPr>
            <a:spLocks noGrp="1"/>
          </p:cNvSpPr>
          <p:nvPr>
            <p:ph type="sldNum" sz="quarter" idx="12"/>
          </p:nvPr>
        </p:nvSpPr>
        <p:spPr/>
        <p:txBody>
          <a:bodyPr/>
          <a:lstStyle>
            <a:lvl1pPr>
              <a:defRPr/>
            </a:lvl1pPr>
          </a:lstStyle>
          <a:p>
            <a:pPr>
              <a:defRPr/>
            </a:pPr>
            <a:fld id="{A6AEFB8D-29A1-4681-A415-0D9E891AA850}" type="slidenum">
              <a:rPr lang="ar-SA"/>
              <a:pPr>
                <a:defRPr/>
              </a:pPr>
              <a:t>‹#›</a:t>
            </a:fld>
            <a:endParaRPr lang="ar-SA"/>
          </a:p>
        </p:txBody>
      </p:sp>
    </p:spTree>
    <p:extLst>
      <p:ext uri="{BB962C8B-B14F-4D97-AF65-F5344CB8AC3E}">
        <p14:creationId xmlns:p14="http://schemas.microsoft.com/office/powerpoint/2010/main" val="2110409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ar-SA" smtClean="0"/>
              <a:t>Click to edit Master title style</a:t>
            </a:r>
            <a:endParaRPr lang="ar-SA"/>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ar-SA"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ar-SA"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ar-SA"/>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ar-SA"/>
          </a:p>
        </p:txBody>
      </p:sp>
      <p:sp>
        <p:nvSpPr>
          <p:cNvPr id="7" name="Date Placeholder 6"/>
          <p:cNvSpPr>
            <a:spLocks noGrp="1"/>
          </p:cNvSpPr>
          <p:nvPr>
            <p:ph type="dt" sz="half" idx="10"/>
          </p:nvPr>
        </p:nvSpPr>
        <p:spPr/>
        <p:txBody>
          <a:bodyPr/>
          <a:lstStyle>
            <a:lvl1pPr>
              <a:defRPr/>
            </a:lvl1pPr>
            <a:extLst/>
          </a:lstStyle>
          <a:p>
            <a:pPr>
              <a:defRPr/>
            </a:pPr>
            <a:fld id="{E90B0840-6AFD-4AD2-AE78-B1C9CAC36D28}" type="datetimeFigureOut">
              <a:rPr lang="ar-SA"/>
              <a:pPr>
                <a:defRPr/>
              </a:pPr>
              <a:t>01/02/1436</a:t>
            </a:fld>
            <a:endParaRPr lang="ar-SA"/>
          </a:p>
        </p:txBody>
      </p:sp>
      <p:sp>
        <p:nvSpPr>
          <p:cNvPr id="8" name="Footer Placeholder 7"/>
          <p:cNvSpPr>
            <a:spLocks noGrp="1"/>
          </p:cNvSpPr>
          <p:nvPr>
            <p:ph type="ftr" sz="quarter" idx="11"/>
          </p:nvPr>
        </p:nvSpPr>
        <p:spPr/>
        <p:txBody>
          <a:bodyPr/>
          <a:lstStyle>
            <a:lvl1pPr>
              <a:defRPr/>
            </a:lvl1pPr>
            <a:extLst/>
          </a:lstStyle>
          <a:p>
            <a:pPr>
              <a:defRPr/>
            </a:pPr>
            <a:endParaRPr lang="ar-SA"/>
          </a:p>
        </p:txBody>
      </p:sp>
      <p:sp>
        <p:nvSpPr>
          <p:cNvPr id="9" name="Slide Number Placeholder 8"/>
          <p:cNvSpPr>
            <a:spLocks noGrp="1"/>
          </p:cNvSpPr>
          <p:nvPr>
            <p:ph type="sldNum" sz="quarter" idx="12"/>
          </p:nvPr>
        </p:nvSpPr>
        <p:spPr/>
        <p:txBody>
          <a:bodyPr/>
          <a:lstStyle>
            <a:lvl1pPr>
              <a:defRPr/>
            </a:lvl1pPr>
            <a:extLst/>
          </a:lstStyle>
          <a:p>
            <a:pPr>
              <a:defRPr/>
            </a:pPr>
            <a:fld id="{47769A24-07DB-4AF4-9EC6-E8670EA2B2D3}" type="slidenum">
              <a:rPr lang="ar-SA"/>
              <a:pPr>
                <a:defRPr/>
              </a:pPr>
              <a:t>‹#›</a:t>
            </a:fld>
            <a:endParaRPr lang="ar-SA"/>
          </a:p>
        </p:txBody>
      </p:sp>
    </p:spTree>
    <p:extLst>
      <p:ext uri="{BB962C8B-B14F-4D97-AF65-F5344CB8AC3E}">
        <p14:creationId xmlns:p14="http://schemas.microsoft.com/office/powerpoint/2010/main" val="1897687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ar-SA" smtClean="0"/>
              <a:t>Click to edit Master title style</a:t>
            </a:r>
            <a:endParaRPr lang="ar-SA"/>
          </a:p>
        </p:txBody>
      </p:sp>
      <p:sp>
        <p:nvSpPr>
          <p:cNvPr id="3" name="Date Placeholder 23"/>
          <p:cNvSpPr>
            <a:spLocks noGrp="1"/>
          </p:cNvSpPr>
          <p:nvPr>
            <p:ph type="dt" sz="half" idx="10"/>
          </p:nvPr>
        </p:nvSpPr>
        <p:spPr/>
        <p:txBody>
          <a:bodyPr/>
          <a:lstStyle>
            <a:lvl1pPr>
              <a:defRPr/>
            </a:lvl1pPr>
          </a:lstStyle>
          <a:p>
            <a:pPr>
              <a:defRPr/>
            </a:pPr>
            <a:fld id="{EBECA568-B248-4814-AB73-F5070A755666}" type="datetimeFigureOut">
              <a:rPr lang="ar-SA"/>
              <a:pPr>
                <a:defRPr/>
              </a:pPr>
              <a:t>01/02/1436</a:t>
            </a:fld>
            <a:endParaRPr lang="ar-SA"/>
          </a:p>
        </p:txBody>
      </p:sp>
      <p:sp>
        <p:nvSpPr>
          <p:cNvPr id="4" name="Footer Placeholder 9"/>
          <p:cNvSpPr>
            <a:spLocks noGrp="1"/>
          </p:cNvSpPr>
          <p:nvPr>
            <p:ph type="ftr" sz="quarter" idx="11"/>
          </p:nvPr>
        </p:nvSpPr>
        <p:spPr/>
        <p:txBody>
          <a:bodyPr/>
          <a:lstStyle>
            <a:lvl1pPr>
              <a:defRPr/>
            </a:lvl1pPr>
          </a:lstStyle>
          <a:p>
            <a:pPr>
              <a:defRPr/>
            </a:pPr>
            <a:endParaRPr lang="ar-SA"/>
          </a:p>
        </p:txBody>
      </p:sp>
      <p:sp>
        <p:nvSpPr>
          <p:cNvPr id="5" name="Slide Number Placeholder 21"/>
          <p:cNvSpPr>
            <a:spLocks noGrp="1"/>
          </p:cNvSpPr>
          <p:nvPr>
            <p:ph type="sldNum" sz="quarter" idx="12"/>
          </p:nvPr>
        </p:nvSpPr>
        <p:spPr/>
        <p:txBody>
          <a:bodyPr/>
          <a:lstStyle>
            <a:lvl1pPr>
              <a:defRPr/>
            </a:lvl1pPr>
          </a:lstStyle>
          <a:p>
            <a:pPr>
              <a:defRPr/>
            </a:pPr>
            <a:fld id="{0642369F-692A-402C-982D-277037EE0564}" type="slidenum">
              <a:rPr lang="ar-SA"/>
              <a:pPr>
                <a:defRPr/>
              </a:pPr>
              <a:t>‹#›</a:t>
            </a:fld>
            <a:endParaRPr lang="ar-SA"/>
          </a:p>
        </p:txBody>
      </p:sp>
    </p:spTree>
    <p:extLst>
      <p:ext uri="{BB962C8B-B14F-4D97-AF65-F5344CB8AC3E}">
        <p14:creationId xmlns:p14="http://schemas.microsoft.com/office/powerpoint/2010/main" val="4023655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88B01BAE-551B-44DC-9789-FDE27436574E}" type="datetimeFigureOut">
              <a:rPr lang="ar-SA"/>
              <a:pPr>
                <a:defRPr/>
              </a:pPr>
              <a:t>01/02/1436</a:t>
            </a:fld>
            <a:endParaRPr lang="ar-SA"/>
          </a:p>
        </p:txBody>
      </p:sp>
      <p:sp>
        <p:nvSpPr>
          <p:cNvPr id="5" name="Footer Placeholder 2"/>
          <p:cNvSpPr>
            <a:spLocks noGrp="1"/>
          </p:cNvSpPr>
          <p:nvPr>
            <p:ph type="ftr" sz="quarter" idx="11"/>
          </p:nvPr>
        </p:nvSpPr>
        <p:spPr/>
        <p:txBody>
          <a:bodyPr/>
          <a:lstStyle>
            <a:lvl1pPr>
              <a:defRPr/>
            </a:lvl1pPr>
            <a:extLst/>
          </a:lstStyle>
          <a:p>
            <a:pPr>
              <a:defRPr/>
            </a:pPr>
            <a:endParaRPr lang="ar-SA"/>
          </a:p>
        </p:txBody>
      </p:sp>
      <p:sp>
        <p:nvSpPr>
          <p:cNvPr id="6" name="Slide Number Placeholder 3"/>
          <p:cNvSpPr>
            <a:spLocks noGrp="1"/>
          </p:cNvSpPr>
          <p:nvPr>
            <p:ph type="sldNum" sz="quarter" idx="12"/>
          </p:nvPr>
        </p:nvSpPr>
        <p:spPr/>
        <p:txBody>
          <a:bodyPr/>
          <a:lstStyle>
            <a:lvl1pPr>
              <a:defRPr/>
            </a:lvl1pPr>
            <a:extLst/>
          </a:lstStyle>
          <a:p>
            <a:pPr>
              <a:defRPr/>
            </a:pPr>
            <a:fld id="{CDBDB00C-0EC6-4C44-BB8D-123C35F7B7F1}" type="slidenum">
              <a:rPr lang="ar-SA"/>
              <a:pPr>
                <a:defRPr/>
              </a:pPr>
              <a:t>‹#›</a:t>
            </a:fld>
            <a:endParaRPr lang="ar-SA"/>
          </a:p>
        </p:txBody>
      </p:sp>
    </p:spTree>
    <p:extLst>
      <p:ext uri="{BB962C8B-B14F-4D97-AF65-F5344CB8AC3E}">
        <p14:creationId xmlns:p14="http://schemas.microsoft.com/office/powerpoint/2010/main" val="30346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ar-SA" smtClean="0"/>
              <a:t>Click to edit Master title style</a:t>
            </a:r>
            <a:endParaRPr lang="ar-SA"/>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ar-SA"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ar-SA"/>
          </a:p>
        </p:txBody>
      </p:sp>
      <p:sp>
        <p:nvSpPr>
          <p:cNvPr id="5" name="Date Placeholder 4"/>
          <p:cNvSpPr>
            <a:spLocks noGrp="1"/>
          </p:cNvSpPr>
          <p:nvPr>
            <p:ph type="dt" sz="half" idx="10"/>
          </p:nvPr>
        </p:nvSpPr>
        <p:spPr/>
        <p:txBody>
          <a:bodyPr/>
          <a:lstStyle>
            <a:lvl1pPr>
              <a:defRPr/>
            </a:lvl1pPr>
            <a:extLst/>
          </a:lstStyle>
          <a:p>
            <a:pPr>
              <a:defRPr/>
            </a:pPr>
            <a:fld id="{647420D6-2CE9-4DD4-9580-E757DA008791}" type="datetimeFigureOut">
              <a:rPr lang="ar-SA"/>
              <a:pPr>
                <a:defRPr/>
              </a:pPr>
              <a:t>01/02/1436</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7BBE1223-C763-4D2A-B2FB-B3407FCD2C2A}" type="slidenum">
              <a:rPr lang="ar-SA"/>
              <a:pPr>
                <a:defRPr/>
              </a:pPr>
              <a:t>‹#›</a:t>
            </a:fld>
            <a:endParaRPr lang="ar-SA"/>
          </a:p>
        </p:txBody>
      </p:sp>
    </p:spTree>
    <p:extLst>
      <p:ext uri="{BB962C8B-B14F-4D97-AF65-F5344CB8AC3E}">
        <p14:creationId xmlns:p14="http://schemas.microsoft.com/office/powerpoint/2010/main" val="156532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gn="l" rtl="0"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ar-SA" smtClean="0"/>
              <a:t>Click to edit Master title style</a:t>
            </a:r>
            <a:endParaRPr lang="ar-SA"/>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ar-SA" noProof="0" smtClean="0"/>
              <a:t>Click icon to add picture</a:t>
            </a:r>
            <a:endParaRPr lang="ar-SA"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ar-SA"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CB70613D-F58F-4DA9-9FFE-094FCE60C8D0}" type="datetimeFigureOut">
              <a:rPr lang="ar-SA"/>
              <a:pPr>
                <a:defRPr/>
              </a:pPr>
              <a:t>01/02/1436</a:t>
            </a:fld>
            <a:endParaRPr lang="ar-SA"/>
          </a:p>
        </p:txBody>
      </p:sp>
      <p:sp>
        <p:nvSpPr>
          <p:cNvPr id="9" name="Footer Placeholder 5"/>
          <p:cNvSpPr>
            <a:spLocks noGrp="1"/>
          </p:cNvSpPr>
          <p:nvPr>
            <p:ph type="ftr" sz="quarter" idx="11"/>
          </p:nvPr>
        </p:nvSpPr>
        <p:spPr/>
        <p:txBody>
          <a:bodyPr/>
          <a:lstStyle>
            <a:lvl1pPr>
              <a:defRPr/>
            </a:lvl1pPr>
            <a:extLst/>
          </a:lstStyle>
          <a:p>
            <a:pPr>
              <a:defRPr/>
            </a:pPr>
            <a:endParaRPr lang="ar-SA"/>
          </a:p>
        </p:txBody>
      </p:sp>
      <p:sp>
        <p:nvSpPr>
          <p:cNvPr id="10" name="Slide Number Placeholder 6"/>
          <p:cNvSpPr>
            <a:spLocks noGrp="1"/>
          </p:cNvSpPr>
          <p:nvPr>
            <p:ph type="sldNum" sz="quarter" idx="12"/>
          </p:nvPr>
        </p:nvSpPr>
        <p:spPr/>
        <p:txBody>
          <a:bodyPr/>
          <a:lstStyle>
            <a:lvl1pPr>
              <a:defRPr/>
            </a:lvl1pPr>
            <a:extLst/>
          </a:lstStyle>
          <a:p>
            <a:pPr>
              <a:defRPr/>
            </a:pPr>
            <a:fld id="{143BA4CC-128A-4DE9-9E91-FFA1DE01273A}" type="slidenum">
              <a:rPr lang="ar-SA"/>
              <a:pPr>
                <a:defRPr/>
              </a:pPr>
              <a:t>‹#›</a:t>
            </a:fld>
            <a:endParaRPr lang="ar-SA"/>
          </a:p>
        </p:txBody>
      </p:sp>
    </p:spTree>
    <p:extLst>
      <p:ext uri="{BB962C8B-B14F-4D97-AF65-F5344CB8AC3E}">
        <p14:creationId xmlns:p14="http://schemas.microsoft.com/office/powerpoint/2010/main" val="317272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8" name="Oval 7"/>
          <p:cNvSpPr/>
          <p:nvPr/>
        </p:nvSpPr>
        <p:spPr>
          <a:xfrm>
            <a:off x="107504" y="-27384"/>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rtl="0" eaLnBrk="1" fontAlgn="auto" latinLnBrk="0" hangingPunct="1">
              <a:spcBef>
                <a:spcPts val="0"/>
              </a:spcBef>
              <a:spcAft>
                <a:spcPts val="0"/>
              </a:spcAft>
              <a:defRPr kumimoji="0" sz="1200" smtClean="0">
                <a:solidFill>
                  <a:schemeClr val="bg2">
                    <a:shade val="50000"/>
                    <a:satMod val="200000"/>
                  </a:schemeClr>
                </a:solidFill>
                <a:latin typeface="+mn-lt"/>
                <a:cs typeface="+mn-cs"/>
              </a:defRPr>
            </a:lvl1pPr>
            <a:extLst/>
          </a:lstStyle>
          <a:p>
            <a:pPr>
              <a:defRPr/>
            </a:pPr>
            <a:fld id="{9118310C-46E3-447D-89A6-55F7572AB349}" type="datetimeFigureOut">
              <a:rPr lang="ar-SA"/>
              <a:pPr>
                <a:defRPr/>
              </a:pPr>
              <a:t>01/02/1436</a:t>
            </a:fld>
            <a:endParaRPr lang="ar-S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lgn="l" rtl="0"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ar-SA"/>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rtl="0" eaLnBrk="1" fontAlgn="auto" latinLnBrk="0" hangingPunct="1">
              <a:spcBef>
                <a:spcPts val="0"/>
              </a:spcBef>
              <a:spcAft>
                <a:spcPts val="0"/>
              </a:spcAft>
              <a:defRPr kumimoji="0" sz="1200" smtClean="0">
                <a:solidFill>
                  <a:schemeClr val="bg2">
                    <a:shade val="50000"/>
                    <a:satMod val="200000"/>
                  </a:schemeClr>
                </a:solidFill>
                <a:effectLst/>
                <a:latin typeface="+mn-lt"/>
                <a:cs typeface="+mn-cs"/>
              </a:defRPr>
            </a:lvl1pPr>
            <a:extLst/>
          </a:lstStyle>
          <a:p>
            <a:pPr>
              <a:defRPr/>
            </a:pPr>
            <a:fld id="{786D12BC-EC53-472F-94E0-EA1265D0C0CD}" type="slidenum">
              <a:rPr lang="ar-SA"/>
              <a:pPr>
                <a:defRPr/>
              </a:pPr>
              <a:t>‹#›</a:t>
            </a:fld>
            <a:endParaRPr lang="ar-SA"/>
          </a:p>
        </p:txBody>
      </p:sp>
      <p:sp>
        <p:nvSpPr>
          <p:cNvPr id="15" name="Rectangle 14"/>
          <p:cNvSpPr/>
          <p:nvPr/>
        </p:nvSpPr>
        <p:spPr bwMode="invGray">
          <a:xfrm>
            <a:off x="1114425"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19" name="Rounded Rectangle 18"/>
          <p:cNvSpPr/>
          <p:nvPr/>
        </p:nvSpPr>
        <p:spPr>
          <a:xfrm>
            <a:off x="-38091" y="0"/>
            <a:ext cx="9174633" cy="824380"/>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rtl="0" fontAlgn="auto">
              <a:spcBef>
                <a:spcPts val="0"/>
              </a:spcBef>
              <a:spcAft>
                <a:spcPts val="0"/>
              </a:spcAft>
              <a:defRPr/>
            </a:pPr>
            <a:r>
              <a:rPr lang="ar-SA" sz="2400" b="1" dirty="0">
                <a:solidFill>
                  <a:schemeClr val="bg1"/>
                </a:solidFill>
                <a:latin typeface="Century Gothic" pitchFamily="34" charset="0"/>
              </a:rPr>
              <a:t>جامعة الملك سعود </a:t>
            </a:r>
            <a:endParaRPr lang="en-US" sz="2400" b="1" dirty="0">
              <a:solidFill>
                <a:schemeClr val="bg1"/>
              </a:solidFill>
              <a:latin typeface="Century Gothic" pitchFamily="34" charset="0"/>
            </a:endParaRPr>
          </a:p>
          <a:p>
            <a:pPr algn="ctr" rtl="0" fontAlgn="auto">
              <a:spcBef>
                <a:spcPts val="0"/>
              </a:spcBef>
              <a:spcAft>
                <a:spcPts val="0"/>
              </a:spcAft>
              <a:defRPr/>
            </a:pPr>
            <a:r>
              <a:rPr lang="ar-SA" sz="2400" b="1" dirty="0">
                <a:solidFill>
                  <a:srgbClr val="3333FF"/>
                </a:solidFill>
                <a:latin typeface="Century Gothic" pitchFamily="34" charset="0"/>
              </a:rPr>
              <a:t>عمادة التعليم الإلكتروني والتعلم عن بعد </a:t>
            </a:r>
            <a:endParaRPr lang="en-US" sz="2400" b="1" dirty="0">
              <a:solidFill>
                <a:srgbClr val="3333FF"/>
              </a:solidFill>
              <a:latin typeface="Century Gothic" pitchFamily="34" charset="0"/>
            </a:endParaRPr>
          </a:p>
        </p:txBody>
      </p:sp>
      <p:pic>
        <p:nvPicPr>
          <p:cNvPr id="1039" name="Picture 1" descr="شعار التعليم الالكتروني copy.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l="13216" r="14868"/>
          <a:stretch>
            <a:fillRect/>
          </a:stretch>
        </p:blipFill>
        <p:spPr bwMode="auto">
          <a:xfrm>
            <a:off x="8142288" y="-53645"/>
            <a:ext cx="665212" cy="919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 descr="شعار التعليم الالكتروني copy.png"/>
          <p:cNvPicPr>
            <a:picLocks noChangeAspect="1" noChangeArrowheads="1"/>
          </p:cNvPicPr>
          <p:nvPr userDrawn="1"/>
        </p:nvPicPr>
        <p:blipFill>
          <a:blip r:embed="rId13" cstate="print">
            <a:lum bright="70000" contrast="-70000"/>
            <a:extLst>
              <a:ext uri="{28A0092B-C50C-407E-A947-70E740481C1C}">
                <a14:useLocalDpi xmlns:a14="http://schemas.microsoft.com/office/drawing/2010/main" val="0"/>
              </a:ext>
            </a:extLst>
          </a:blip>
          <a:srcRect l="13216" r="14868"/>
          <a:stretch>
            <a:fillRect/>
          </a:stretch>
        </p:blipFill>
        <p:spPr bwMode="auto">
          <a:xfrm>
            <a:off x="1287563" y="3573016"/>
            <a:ext cx="1978860"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 descr="شعار التعليم الالكتروني copy.png"/>
          <p:cNvPicPr>
            <a:picLocks noChangeAspect="1" noChangeArrowheads="1"/>
          </p:cNvPicPr>
          <p:nvPr userDrawn="1"/>
        </p:nvPicPr>
        <p:blipFill>
          <a:blip r:embed="rId13" cstate="print">
            <a:lum bright="70000" contrast="-70000"/>
            <a:extLst>
              <a:ext uri="{28A0092B-C50C-407E-A947-70E740481C1C}">
                <a14:useLocalDpi xmlns:a14="http://schemas.microsoft.com/office/drawing/2010/main" val="0"/>
              </a:ext>
            </a:extLst>
          </a:blip>
          <a:srcRect l="13216" r="14868"/>
          <a:stretch>
            <a:fillRect/>
          </a:stretch>
        </p:blipFill>
        <p:spPr bwMode="auto">
          <a:xfrm>
            <a:off x="3779912" y="3588782"/>
            <a:ext cx="1978860"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 descr="شعار التعليم الالكتروني copy.png"/>
          <p:cNvPicPr>
            <a:picLocks noChangeAspect="1" noChangeArrowheads="1"/>
          </p:cNvPicPr>
          <p:nvPr userDrawn="1"/>
        </p:nvPicPr>
        <p:blipFill>
          <a:blip r:embed="rId13" cstate="print">
            <a:lum bright="70000" contrast="-70000"/>
            <a:extLst>
              <a:ext uri="{28A0092B-C50C-407E-A947-70E740481C1C}">
                <a14:useLocalDpi xmlns:a14="http://schemas.microsoft.com/office/drawing/2010/main" val="0"/>
              </a:ext>
            </a:extLst>
          </a:blip>
          <a:srcRect l="13216" r="14868"/>
          <a:stretch>
            <a:fillRect/>
          </a:stretch>
        </p:blipFill>
        <p:spPr bwMode="auto">
          <a:xfrm>
            <a:off x="6300192" y="3588782"/>
            <a:ext cx="1978860"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 descr="شعار التعليم الالكتروني copy.png"/>
          <p:cNvPicPr>
            <a:picLocks noChangeAspect="1" noChangeArrowheads="1"/>
          </p:cNvPicPr>
          <p:nvPr userDrawn="1"/>
        </p:nvPicPr>
        <p:blipFill>
          <a:blip r:embed="rId13" cstate="print">
            <a:lum bright="70000" contrast="-70000"/>
            <a:extLst>
              <a:ext uri="{28A0092B-C50C-407E-A947-70E740481C1C}">
                <a14:useLocalDpi xmlns:a14="http://schemas.microsoft.com/office/drawing/2010/main" val="0"/>
              </a:ext>
            </a:extLst>
          </a:blip>
          <a:srcRect l="13216" r="14868"/>
          <a:stretch>
            <a:fillRect/>
          </a:stretch>
        </p:blipFill>
        <p:spPr bwMode="auto">
          <a:xfrm>
            <a:off x="1315938" y="1108978"/>
            <a:ext cx="1978860"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 descr="شعار التعليم الالكتروني copy.png"/>
          <p:cNvPicPr>
            <a:picLocks noChangeAspect="1" noChangeArrowheads="1"/>
          </p:cNvPicPr>
          <p:nvPr userDrawn="1"/>
        </p:nvPicPr>
        <p:blipFill>
          <a:blip r:embed="rId13" cstate="print">
            <a:lum bright="70000" contrast="-70000"/>
            <a:extLst>
              <a:ext uri="{28A0092B-C50C-407E-A947-70E740481C1C}">
                <a14:useLocalDpi xmlns:a14="http://schemas.microsoft.com/office/drawing/2010/main" val="0"/>
              </a:ext>
            </a:extLst>
          </a:blip>
          <a:srcRect l="13216" r="14868"/>
          <a:stretch>
            <a:fillRect/>
          </a:stretch>
        </p:blipFill>
        <p:spPr bwMode="auto">
          <a:xfrm>
            <a:off x="3808287" y="1124744"/>
            <a:ext cx="1978860"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 descr="شعار التعليم الالكتروني copy.png"/>
          <p:cNvPicPr>
            <a:picLocks noChangeAspect="1" noChangeArrowheads="1"/>
          </p:cNvPicPr>
          <p:nvPr userDrawn="1"/>
        </p:nvPicPr>
        <p:blipFill>
          <a:blip r:embed="rId13" cstate="print">
            <a:lum bright="70000" contrast="-70000"/>
            <a:extLst>
              <a:ext uri="{28A0092B-C50C-407E-A947-70E740481C1C}">
                <a14:useLocalDpi xmlns:a14="http://schemas.microsoft.com/office/drawing/2010/main" val="0"/>
              </a:ext>
            </a:extLst>
          </a:blip>
          <a:srcRect l="13216" r="14868"/>
          <a:stretch>
            <a:fillRect/>
          </a:stretch>
        </p:blipFill>
        <p:spPr bwMode="auto">
          <a:xfrm>
            <a:off x="6328567" y="1124744"/>
            <a:ext cx="1978860"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5" descr="http://www.sptechs.com/emarket/Thumbs/pics/item134553.gi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flipH="1">
            <a:off x="26504" y="5889574"/>
            <a:ext cx="933946" cy="92867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1" r:id="rId1"/>
    <p:sldLayoutId id="2147483677" r:id="rId2"/>
    <p:sldLayoutId id="2147483682" r:id="rId3"/>
    <p:sldLayoutId id="2147483678" r:id="rId4"/>
    <p:sldLayoutId id="2147483683" r:id="rId5"/>
    <p:sldLayoutId id="2147483679" r:id="rId6"/>
    <p:sldLayoutId id="2147483684" r:id="rId7"/>
    <p:sldLayoutId id="2147483685" r:id="rId8"/>
    <p:sldLayoutId id="2147483686" r:id="rId9"/>
    <p:sldLayoutId id="2147483680" r:id="rId10"/>
  </p:sldLayoutIdLst>
  <p:timing>
    <p:tnLst>
      <p:par>
        <p:cTn id="1" dur="indefinite" restart="never" nodeType="tmRoot"/>
      </p:par>
    </p:tnLst>
  </p:timing>
  <p:txStyles>
    <p:titleStyle>
      <a:lvl1pPr algn="l" rtl="1"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1" fontAlgn="base">
        <a:spcBef>
          <a:spcPct val="0"/>
        </a:spcBef>
        <a:spcAft>
          <a:spcPct val="0"/>
        </a:spcAft>
        <a:defRPr sz="4300">
          <a:solidFill>
            <a:srgbClr val="572314"/>
          </a:solidFill>
          <a:latin typeface="Gill Sans MT" pitchFamily="34" charset="0"/>
        </a:defRPr>
      </a:lvl2pPr>
      <a:lvl3pPr algn="l" rtl="1" fontAlgn="base">
        <a:spcBef>
          <a:spcPct val="0"/>
        </a:spcBef>
        <a:spcAft>
          <a:spcPct val="0"/>
        </a:spcAft>
        <a:defRPr sz="4300">
          <a:solidFill>
            <a:srgbClr val="572314"/>
          </a:solidFill>
          <a:latin typeface="Gill Sans MT" pitchFamily="34" charset="0"/>
        </a:defRPr>
      </a:lvl3pPr>
      <a:lvl4pPr algn="l" rtl="1" fontAlgn="base">
        <a:spcBef>
          <a:spcPct val="0"/>
        </a:spcBef>
        <a:spcAft>
          <a:spcPct val="0"/>
        </a:spcAft>
        <a:defRPr sz="4300">
          <a:solidFill>
            <a:srgbClr val="572314"/>
          </a:solidFill>
          <a:latin typeface="Gill Sans MT" pitchFamily="34" charset="0"/>
        </a:defRPr>
      </a:lvl4pPr>
      <a:lvl5pPr algn="l" rtl="1" fontAlgn="base">
        <a:spcBef>
          <a:spcPct val="0"/>
        </a:spcBef>
        <a:spcAft>
          <a:spcPct val="0"/>
        </a:spcAft>
        <a:defRPr sz="4300">
          <a:solidFill>
            <a:srgbClr val="572314"/>
          </a:solidFill>
          <a:latin typeface="Gill Sans MT" pitchFamily="34" charset="0"/>
        </a:defRPr>
      </a:lvl5pPr>
      <a:lvl6pPr marL="457200" algn="l" rtl="1" fontAlgn="base">
        <a:spcBef>
          <a:spcPct val="0"/>
        </a:spcBef>
        <a:spcAft>
          <a:spcPct val="0"/>
        </a:spcAft>
        <a:defRPr sz="4300">
          <a:solidFill>
            <a:srgbClr val="572314"/>
          </a:solidFill>
          <a:latin typeface="Gill Sans MT" pitchFamily="34" charset="0"/>
        </a:defRPr>
      </a:lvl6pPr>
      <a:lvl7pPr marL="914400" algn="l" rtl="1" fontAlgn="base">
        <a:spcBef>
          <a:spcPct val="0"/>
        </a:spcBef>
        <a:spcAft>
          <a:spcPct val="0"/>
        </a:spcAft>
        <a:defRPr sz="4300">
          <a:solidFill>
            <a:srgbClr val="572314"/>
          </a:solidFill>
          <a:latin typeface="Gill Sans MT" pitchFamily="34" charset="0"/>
        </a:defRPr>
      </a:lvl7pPr>
      <a:lvl8pPr marL="1371600" algn="l" rtl="1" fontAlgn="base">
        <a:spcBef>
          <a:spcPct val="0"/>
        </a:spcBef>
        <a:spcAft>
          <a:spcPct val="0"/>
        </a:spcAft>
        <a:defRPr sz="4300">
          <a:solidFill>
            <a:srgbClr val="572314"/>
          </a:solidFill>
          <a:latin typeface="Gill Sans MT" pitchFamily="34" charset="0"/>
        </a:defRPr>
      </a:lvl8pPr>
      <a:lvl9pPr marL="1828800" algn="l" rtl="1" fontAlgn="base">
        <a:spcBef>
          <a:spcPct val="0"/>
        </a:spcBef>
        <a:spcAft>
          <a:spcPct val="0"/>
        </a:spcAft>
        <a:defRPr sz="4300">
          <a:solidFill>
            <a:srgbClr val="572314"/>
          </a:solidFill>
          <a:latin typeface="Gill Sans MT" pitchFamily="34" charset="0"/>
        </a:defRPr>
      </a:lvl9pPr>
      <a:extLst/>
    </p:titleStyle>
    <p:body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6.pn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15.xml"/><Relationship Id="rId7" Type="http://schemas.openxmlformats.org/officeDocument/2006/relationships/image" Target="../media/image7.png"/><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9.xml"/><Relationship Id="rId7" Type="http://schemas.openxmlformats.org/officeDocument/2006/relationships/image" Target="../media/image9.png"/><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0.xml"/><Relationship Id="rId7" Type="http://schemas.openxmlformats.org/officeDocument/2006/relationships/image" Target="../media/image10.jpeg"/><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image" Target="../media/image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637878"/>
            <a:ext cx="5616624" cy="1281398"/>
          </a:xfrm>
          <a:effectLst>
            <a:outerShdw blurRad="50800" dist="38100" dir="5400000" algn="t" rotWithShape="0">
              <a:prstClr val="black">
                <a:alpha val="40000"/>
              </a:prstClr>
            </a:outerShdw>
          </a:effectLst>
          <a:scene3d>
            <a:camera prst="orthographicFront"/>
            <a:lightRig rig="threePt" dir="t"/>
          </a:scene3d>
          <a:sp3d>
            <a:bevelT prst="relaxedInset"/>
          </a:sp3d>
        </p:spPr>
        <p:txBody>
          <a:bodyPr>
            <a:noAutofit/>
          </a:bodyPr>
          <a:lstStyle/>
          <a:p>
            <a:pPr algn="ctr" fontAlgn="auto">
              <a:spcAft>
                <a:spcPts val="0"/>
              </a:spcAft>
              <a:defRPr/>
            </a:pPr>
            <a:r>
              <a:rPr lang="ar-SA" sz="3600" dirty="0" smtClean="0">
                <a:solidFill>
                  <a:schemeClr val="accent6"/>
                </a:solidFill>
                <a:effectLst>
                  <a:outerShdw blurRad="38100" dist="38100" dir="2700000" algn="tl">
                    <a:srgbClr val="000000">
                      <a:alpha val="43137"/>
                    </a:srgbClr>
                  </a:outerShdw>
                </a:effectLst>
                <a:cs typeface="PT Bold Heading" pitchFamily="2" charset="-78"/>
              </a:rPr>
              <a:t>إنشاء ونشر </a:t>
            </a:r>
            <a:r>
              <a:rPr lang="ar-SA" sz="3600" dirty="0">
                <a:solidFill>
                  <a:schemeClr val="accent6"/>
                </a:solidFill>
                <a:effectLst>
                  <a:outerShdw blurRad="38100" dist="38100" dir="2700000" algn="tl">
                    <a:srgbClr val="000000">
                      <a:alpha val="43137"/>
                    </a:srgbClr>
                  </a:outerShdw>
                </a:effectLst>
                <a:cs typeface="PT Bold Heading" pitchFamily="2" charset="-78"/>
              </a:rPr>
              <a:t>المحتوى </a:t>
            </a:r>
            <a:r>
              <a:rPr lang="ar-SA" sz="3600" dirty="0" smtClean="0">
                <a:solidFill>
                  <a:schemeClr val="accent6"/>
                </a:solidFill>
                <a:effectLst>
                  <a:outerShdw blurRad="38100" dist="38100" dir="2700000" algn="tl">
                    <a:srgbClr val="000000">
                      <a:alpha val="43137"/>
                    </a:srgbClr>
                  </a:outerShdw>
                </a:effectLst>
                <a:cs typeface="PT Bold Heading" pitchFamily="2" charset="-78"/>
              </a:rPr>
              <a:t>الرقمي</a:t>
            </a:r>
            <a:endParaRPr lang="en-US" sz="3600" b="1" dirty="0">
              <a:solidFill>
                <a:schemeClr val="accent6"/>
              </a:solidFill>
              <a:latin typeface="Century Gothic" pitchFamily="34" charset="0"/>
            </a:endParaRPr>
          </a:p>
        </p:txBody>
      </p:sp>
      <p:sp>
        <p:nvSpPr>
          <p:cNvPr id="3" name="Subtitle 2"/>
          <p:cNvSpPr>
            <a:spLocks noGrp="1"/>
          </p:cNvSpPr>
          <p:nvPr>
            <p:ph type="subTitle" idx="1"/>
          </p:nvPr>
        </p:nvSpPr>
        <p:spPr>
          <a:xfrm>
            <a:off x="3643305" y="3374232"/>
            <a:ext cx="2592387" cy="538163"/>
          </a:xfrm>
          <a:effectLst>
            <a:outerShdw blurRad="50800" dist="38100" dir="2700000" algn="tl" rotWithShape="0">
              <a:prstClr val="black">
                <a:alpha val="40000"/>
              </a:prstClr>
            </a:outerShdw>
          </a:effectLst>
        </p:spPr>
        <p:txBody>
          <a:bodyPr>
            <a:normAutofit/>
          </a:bodyPr>
          <a:lstStyle/>
          <a:p>
            <a:pPr algn="ctr" fontAlgn="auto">
              <a:spcAft>
                <a:spcPts val="0"/>
              </a:spcAft>
              <a:buFont typeface="Wingdings 2"/>
              <a:buNone/>
              <a:defRPr/>
            </a:pPr>
            <a:r>
              <a:rPr lang="ar-SA" sz="2400" b="1" dirty="0" smtClean="0">
                <a:solidFill>
                  <a:schemeClr val="accent3">
                    <a:lumMod val="75000"/>
                  </a:schemeClr>
                </a:solidFill>
                <a:latin typeface="Century Gothic" pitchFamily="34" charset="0"/>
              </a:rPr>
              <a:t>1436/1/19هـ</a:t>
            </a:r>
            <a:endParaRPr lang="en-US" sz="2400" b="1" dirty="0">
              <a:solidFill>
                <a:schemeClr val="accent3">
                  <a:lumMod val="75000"/>
                </a:schemeClr>
              </a:solidFill>
              <a:latin typeface="Century Gothic" pitchFamily="34" charset="0"/>
            </a:endParaRPr>
          </a:p>
        </p:txBody>
      </p:sp>
      <p:sp>
        <p:nvSpPr>
          <p:cNvPr id="16" name="Subtitle 2"/>
          <p:cNvSpPr txBox="1">
            <a:spLocks/>
          </p:cNvSpPr>
          <p:nvPr/>
        </p:nvSpPr>
        <p:spPr>
          <a:xfrm>
            <a:off x="6400800" y="6019800"/>
            <a:ext cx="2743200" cy="838200"/>
          </a:xfrm>
          <a:prstGeom prst="rect">
            <a:avLst/>
          </a:prstGeom>
          <a:effectLst>
            <a:outerShdw blurRad="50800" dist="38100" dir="2700000" algn="tl" rotWithShape="0">
              <a:prstClr val="black">
                <a:alpha val="40000"/>
              </a:prstClr>
            </a:outerShdw>
          </a:effectLst>
        </p:spPr>
        <p:txBody>
          <a:bodyPr/>
          <a:lstStyle/>
          <a:p>
            <a:pPr algn="ctr" rtl="0" fontAlgn="auto">
              <a:spcBef>
                <a:spcPct val="20000"/>
              </a:spcBef>
              <a:spcAft>
                <a:spcPts val="0"/>
              </a:spcAft>
              <a:buFont typeface="Arial" pitchFamily="34" charset="0"/>
              <a:buNone/>
              <a:defRPr/>
            </a:pPr>
            <a:endParaRPr lang="en-US" sz="1400" b="1" dirty="0">
              <a:solidFill>
                <a:schemeClr val="accent6">
                  <a:lumMod val="75000"/>
                </a:schemeClr>
              </a:solidFill>
              <a:latin typeface="Century Gothic" pitchFamily="34" charset="0"/>
              <a:cs typeface="+mn-cs"/>
            </a:endParaRPr>
          </a:p>
        </p:txBody>
      </p:sp>
      <p:sp>
        <p:nvSpPr>
          <p:cNvPr id="21" name="Subtitle 2"/>
          <p:cNvSpPr txBox="1">
            <a:spLocks/>
          </p:cNvSpPr>
          <p:nvPr/>
        </p:nvSpPr>
        <p:spPr>
          <a:xfrm>
            <a:off x="1189004" y="4905515"/>
            <a:ext cx="7500990" cy="1233478"/>
          </a:xfrm>
          <a:prstGeom prst="rect">
            <a:avLst/>
          </a:prstGeom>
          <a:solidFill>
            <a:srgbClr val="FFFF00"/>
          </a:solidFill>
          <a:effectLst>
            <a:outerShdw blurRad="50800" dist="38100" dir="2700000" algn="tl" rotWithShape="0">
              <a:prstClr val="black">
                <a:alpha val="40000"/>
              </a:prstClr>
            </a:outerShdw>
          </a:effectLst>
          <a:scene3d>
            <a:camera prst="orthographicFront"/>
            <a:lightRig rig="threePt" dir="t"/>
          </a:scene3d>
          <a:sp3d>
            <a:bevelT w="114300" prst="artDeco"/>
          </a:sp3d>
        </p:spPr>
        <p:txBody>
          <a:bodyPr anchor="ctr"/>
          <a:lstStyle/>
          <a:p>
            <a:pPr algn="ctr" rtl="0" fontAlgn="auto">
              <a:spcBef>
                <a:spcPct val="20000"/>
              </a:spcBef>
              <a:spcAft>
                <a:spcPts val="0"/>
              </a:spcAft>
              <a:buFont typeface="Arial" pitchFamily="34" charset="0"/>
              <a:buNone/>
              <a:defRPr/>
            </a:pPr>
            <a:r>
              <a:rPr lang="ar-SA" sz="2000" dirty="0">
                <a:ln>
                  <a:solidFill>
                    <a:schemeClr val="tx1"/>
                  </a:solidFill>
                </a:ln>
                <a:latin typeface="Arial" pitchFamily="34" charset="0"/>
              </a:rPr>
              <a:t>إعداد </a:t>
            </a:r>
          </a:p>
          <a:p>
            <a:pPr algn="ctr" rtl="0" fontAlgn="auto">
              <a:spcBef>
                <a:spcPct val="20000"/>
              </a:spcBef>
              <a:spcAft>
                <a:spcPts val="0"/>
              </a:spcAft>
              <a:buFont typeface="Arial" pitchFamily="34" charset="0"/>
              <a:buNone/>
              <a:defRPr/>
            </a:pPr>
            <a:r>
              <a:rPr lang="ar-SA" sz="2000" dirty="0" smtClean="0">
                <a:ln>
                  <a:solidFill>
                    <a:schemeClr val="tx1"/>
                  </a:solidFill>
                </a:ln>
                <a:latin typeface="Arial" pitchFamily="34" charset="0"/>
              </a:rPr>
              <a:t>د./ سعد هنداوي سعد </a:t>
            </a:r>
          </a:p>
          <a:p>
            <a:pPr algn="ctr" rtl="0" fontAlgn="auto">
              <a:spcBef>
                <a:spcPct val="20000"/>
              </a:spcBef>
              <a:spcAft>
                <a:spcPts val="0"/>
              </a:spcAft>
              <a:buFont typeface="Arial" pitchFamily="34" charset="0"/>
              <a:buNone/>
              <a:defRPr/>
            </a:pPr>
            <a:r>
              <a:rPr lang="ar-SA" sz="2000" dirty="0" smtClean="0">
                <a:ln>
                  <a:solidFill>
                    <a:schemeClr val="tx1"/>
                  </a:solidFill>
                </a:ln>
                <a:latin typeface="Arial" pitchFamily="34" charset="0"/>
              </a:rPr>
              <a:t>استاذ مساعد تكنولوجيا التعليم والتعليم الإلكتروني بوكالة التطوير والجودة </a:t>
            </a:r>
            <a:endParaRPr lang="en-US" sz="2000" dirty="0">
              <a:ln>
                <a:solidFill>
                  <a:schemeClr val="tx1"/>
                </a:solidFill>
              </a:ln>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0"/>
          <p:cNvSpPr txBox="1">
            <a:spLocks noChangeArrowheads="1"/>
          </p:cNvSpPr>
          <p:nvPr/>
        </p:nvSpPr>
        <p:spPr bwMode="auto">
          <a:xfrm>
            <a:off x="1043608" y="1268760"/>
            <a:ext cx="7948810" cy="54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287338" lvl="0" indent="0" algn="just">
              <a:buNone/>
            </a:pPr>
            <a:r>
              <a:rPr lang="ar-SA" sz="3600" b="1" dirty="0"/>
              <a:t>ثالثا : </a:t>
            </a:r>
            <a:r>
              <a:rPr lang="ar-SA" sz="3600" b="1" dirty="0" smtClean="0"/>
              <a:t>التطوير :</a:t>
            </a:r>
          </a:p>
          <a:p>
            <a:pPr marL="287338" lvl="0" indent="0" algn="just">
              <a:buNone/>
            </a:pPr>
            <a:r>
              <a:rPr lang="ar-SA" sz="2800" b="1" dirty="0" smtClean="0"/>
              <a:t>	تشمل </a:t>
            </a:r>
            <a:r>
              <a:rPr lang="ar-SA" sz="2800" b="1" dirty="0"/>
              <a:t>مرحلة التطوير تأليف المحتوى حسب ما تقرر في مرحلة التصميم وهذا يشمل جمع وإنتاج الصور والفيديو والتمارين التفاعلية والتمارين الذاتية وبعد ذلك تحزيم المحتوى وبناء هيكل التصميم </a:t>
            </a:r>
            <a:r>
              <a:rPr lang="ar-SA" sz="2800" b="1" dirty="0" smtClean="0"/>
              <a:t>.</a:t>
            </a:r>
          </a:p>
          <a:p>
            <a:pPr marL="287337" lvl="0" indent="0" algn="just">
              <a:buNone/>
            </a:pPr>
            <a:r>
              <a:rPr lang="ar-SA" sz="2800" b="1" dirty="0" smtClean="0"/>
              <a:t>* باستخدام أدوات </a:t>
            </a:r>
            <a:r>
              <a:rPr lang="ar-SA" sz="2800" b="1" dirty="0"/>
              <a:t>تطوير (تأليف) المحتوى </a:t>
            </a:r>
            <a:r>
              <a:rPr lang="ar-SA" sz="2800" b="1" dirty="0" smtClean="0"/>
              <a:t>الإلكتروني</a:t>
            </a:r>
          </a:p>
          <a:p>
            <a:pPr marL="287338" lvl="0" indent="0" algn="l">
              <a:buNone/>
            </a:pPr>
            <a:r>
              <a:rPr lang="ar-SA" sz="2800" b="1" dirty="0" smtClean="0">
                <a:solidFill>
                  <a:srgbClr val="0070C0"/>
                </a:solidFill>
              </a:rPr>
              <a:t> “</a:t>
            </a:r>
            <a:r>
              <a:rPr lang="en-US" sz="2800" b="1" dirty="0" smtClean="0">
                <a:solidFill>
                  <a:srgbClr val="0070C0"/>
                </a:solidFill>
              </a:rPr>
              <a:t> “E-learning </a:t>
            </a:r>
            <a:r>
              <a:rPr lang="en-US" sz="2800" b="1" dirty="0">
                <a:solidFill>
                  <a:srgbClr val="0070C0"/>
                </a:solidFill>
              </a:rPr>
              <a:t>Authoring </a:t>
            </a:r>
            <a:r>
              <a:rPr lang="en-US" sz="2800" b="1" dirty="0" smtClean="0">
                <a:solidFill>
                  <a:srgbClr val="0070C0"/>
                </a:solidFill>
              </a:rPr>
              <a:t>Tools </a:t>
            </a:r>
            <a:endParaRPr lang="ar-SA" sz="2800" b="1" dirty="0">
              <a:solidFill>
                <a:srgbClr val="0070C0"/>
              </a:solidFill>
            </a:endParaRPr>
          </a:p>
          <a:p>
            <a:pPr marL="457200" lvl="0" indent="-169863">
              <a:buNone/>
            </a:pPr>
            <a:r>
              <a:rPr lang="ar-SA" sz="2800" b="1" dirty="0"/>
              <a:t>* </a:t>
            </a:r>
            <a:r>
              <a:rPr lang="ar-SA" sz="2800" b="1" dirty="0" smtClean="0"/>
              <a:t>تنظيم المقرر فى أحد نظم إدارة التعلم و/أو المحتوى </a:t>
            </a:r>
            <a:r>
              <a:rPr lang="ar-SA" sz="2800" b="1" dirty="0">
                <a:solidFill>
                  <a:srgbClr val="0070C0"/>
                </a:solidFill>
              </a:rPr>
              <a:t>(</a:t>
            </a:r>
            <a:r>
              <a:rPr lang="en-US" sz="2800" b="1" dirty="0">
                <a:solidFill>
                  <a:srgbClr val="0070C0"/>
                </a:solidFill>
              </a:rPr>
              <a:t>LMS, LCMS</a:t>
            </a:r>
            <a:endParaRPr lang="ar-SA" sz="2800" b="1" dirty="0">
              <a:solidFill>
                <a:srgbClr val="0070C0"/>
              </a:solidFill>
            </a:endParaRPr>
          </a:p>
        </p:txBody>
      </p:sp>
    </p:spTree>
    <p:extLst>
      <p:ext uri="{BB962C8B-B14F-4D97-AF65-F5344CB8AC3E}">
        <p14:creationId xmlns:p14="http://schemas.microsoft.com/office/powerpoint/2010/main" val="86835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fade">
                                      <p:cBhvr>
                                        <p:cTn id="11" dur="1000"/>
                                        <p:tgtEl>
                                          <p:spTgt spid="12">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fade">
                                      <p:cBhvr>
                                        <p:cTn id="15" dur="1000"/>
                                        <p:tgtEl>
                                          <p:spTgt spid="12">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fade">
                                      <p:cBhvr>
                                        <p:cTn id="19" dur="1000"/>
                                        <p:tgtEl>
                                          <p:spTgt spid="12">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animEffect transition="in" filter="fade">
                                      <p:cBhvr>
                                        <p:cTn id="23" dur="10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0"/>
          <p:cNvSpPr txBox="1">
            <a:spLocks noChangeArrowheads="1"/>
          </p:cNvSpPr>
          <p:nvPr/>
        </p:nvSpPr>
        <p:spPr bwMode="auto">
          <a:xfrm>
            <a:off x="1043608" y="1268760"/>
            <a:ext cx="7948810" cy="54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287338" lvl="0" indent="0" algn="just">
              <a:buNone/>
            </a:pPr>
            <a:r>
              <a:rPr lang="ar-SA" sz="3600" b="1" dirty="0">
                <a:latin typeface="Simplified Arabic" panose="02020603050405020304" pitchFamily="18" charset="-78"/>
                <a:cs typeface="Simplified Arabic" panose="02020603050405020304" pitchFamily="18" charset="-78"/>
              </a:rPr>
              <a:t>رابعا التطبيق </a:t>
            </a:r>
            <a:r>
              <a:rPr lang="ar-SA" sz="3600" b="1" dirty="0" smtClean="0">
                <a:latin typeface="Simplified Arabic" panose="02020603050405020304" pitchFamily="18" charset="-78"/>
                <a:cs typeface="Simplified Arabic" panose="02020603050405020304" pitchFamily="18" charset="-78"/>
              </a:rPr>
              <a:t>:</a:t>
            </a:r>
          </a:p>
          <a:p>
            <a:pPr marL="287338" lvl="0" indent="0" algn="just">
              <a:spcAft>
                <a:spcPts val="600"/>
              </a:spcAft>
              <a:buNone/>
            </a:pPr>
            <a:r>
              <a:rPr lang="ar-SA" sz="2800" b="1" dirty="0" smtClean="0">
                <a:latin typeface="Simplified Arabic" panose="02020603050405020304" pitchFamily="18" charset="-78"/>
                <a:cs typeface="Simplified Arabic" panose="02020603050405020304" pitchFamily="18" charset="-78"/>
              </a:rPr>
              <a:t>تشمل </a:t>
            </a:r>
            <a:r>
              <a:rPr lang="ar-SA" sz="2800" b="1" dirty="0">
                <a:latin typeface="Simplified Arabic" panose="02020603050405020304" pitchFamily="18" charset="-78"/>
                <a:cs typeface="Simplified Arabic" panose="02020603050405020304" pitchFamily="18" charset="-78"/>
              </a:rPr>
              <a:t>مرحلة التطبيق</a:t>
            </a:r>
            <a:r>
              <a:rPr lang="ar-SA" sz="2800" b="1" dirty="0" smtClean="0">
                <a:latin typeface="Simplified Arabic" panose="02020603050405020304" pitchFamily="18" charset="-78"/>
                <a:cs typeface="Simplified Arabic" panose="02020603050405020304" pitchFamily="18" charset="-78"/>
              </a:rPr>
              <a:t>:</a:t>
            </a:r>
          </a:p>
          <a:p>
            <a:pPr marL="744538" lvl="0" indent="-457200" algn="just">
              <a:buFont typeface="Arial" panose="020B0604020202020204" pitchFamily="34" charset="0"/>
              <a:buChar char="•"/>
            </a:pPr>
            <a:r>
              <a:rPr lang="ar-SA" sz="2800" b="1" dirty="0" smtClean="0">
                <a:latin typeface="Simplified Arabic" panose="02020603050405020304" pitchFamily="18" charset="-78"/>
                <a:cs typeface="Simplified Arabic" panose="02020603050405020304" pitchFamily="18" charset="-78"/>
              </a:rPr>
              <a:t>رفع المحتوى </a:t>
            </a:r>
            <a:r>
              <a:rPr lang="ar-SA" sz="2800" b="1" dirty="0">
                <a:latin typeface="Simplified Arabic" panose="02020603050405020304" pitchFamily="18" charset="-78"/>
                <a:cs typeface="Simplified Arabic" panose="02020603050405020304" pitchFamily="18" charset="-78"/>
              </a:rPr>
              <a:t>على نظام إدارة </a:t>
            </a:r>
            <a:r>
              <a:rPr lang="ar-SA" sz="2800" b="1" dirty="0" smtClean="0">
                <a:latin typeface="Simplified Arabic" panose="02020603050405020304" pitchFamily="18" charset="-78"/>
                <a:cs typeface="Simplified Arabic" panose="02020603050405020304" pitchFamily="18" charset="-78"/>
              </a:rPr>
              <a:t>التعلم أو نشرة على </a:t>
            </a:r>
            <a:r>
              <a:rPr lang="en-US" sz="2800" b="1" dirty="0" smtClean="0">
                <a:latin typeface="Simplified Arabic" panose="02020603050405020304" pitchFamily="18" charset="-78"/>
                <a:cs typeface="Simplified Arabic" panose="02020603050405020304" pitchFamily="18" charset="-78"/>
              </a:rPr>
              <a:t>CD</a:t>
            </a:r>
            <a:r>
              <a:rPr lang="ar-SA" sz="2800" b="1" dirty="0" smtClean="0">
                <a:latin typeface="Simplified Arabic" panose="02020603050405020304" pitchFamily="18" charset="-78"/>
                <a:cs typeface="Simplified Arabic" panose="02020603050405020304" pitchFamily="18" charset="-78"/>
              </a:rPr>
              <a:t>.</a:t>
            </a:r>
            <a:endParaRPr lang="ar-SA" sz="2800" b="1" dirty="0" smtClean="0">
              <a:latin typeface="Simplified Arabic" panose="02020603050405020304" pitchFamily="18" charset="-78"/>
              <a:cs typeface="Simplified Arabic" panose="02020603050405020304" pitchFamily="18" charset="-78"/>
            </a:endParaRPr>
          </a:p>
          <a:p>
            <a:pPr marL="744538" lvl="0" indent="-457200" algn="just">
              <a:buFont typeface="Arial" panose="020B0604020202020204" pitchFamily="34" charset="0"/>
              <a:buChar char="•"/>
            </a:pPr>
            <a:r>
              <a:rPr lang="ar-SA" sz="2800" b="1" dirty="0" smtClean="0">
                <a:latin typeface="Simplified Arabic" panose="02020603050405020304" pitchFamily="18" charset="-78"/>
                <a:cs typeface="Simplified Arabic" panose="02020603050405020304" pitchFamily="18" charset="-78"/>
              </a:rPr>
              <a:t>تدريب عضو هيئة التدريس </a:t>
            </a:r>
            <a:r>
              <a:rPr lang="ar-SA" sz="2800" b="1" dirty="0">
                <a:latin typeface="Simplified Arabic" panose="02020603050405020304" pitchFamily="18" charset="-78"/>
                <a:cs typeface="Simplified Arabic" panose="02020603050405020304" pitchFamily="18" charset="-78"/>
              </a:rPr>
              <a:t>الطلاب والهيئه </a:t>
            </a:r>
            <a:r>
              <a:rPr lang="ar-SA" sz="2800" b="1" dirty="0" smtClean="0">
                <a:latin typeface="Simplified Arabic" panose="02020603050405020304" pitchFamily="18" charset="-78"/>
                <a:cs typeface="Simplified Arabic" panose="02020603050405020304" pitchFamily="18" charset="-78"/>
              </a:rPr>
              <a:t>المعاونه </a:t>
            </a:r>
            <a:r>
              <a:rPr lang="ar-SA" sz="2800" b="1" dirty="0" smtClean="0">
                <a:latin typeface="Simplified Arabic" panose="02020603050405020304" pitchFamily="18" charset="-78"/>
                <a:cs typeface="Simplified Arabic" panose="02020603050405020304" pitchFamily="18" charset="-78"/>
              </a:rPr>
              <a:t>له( </a:t>
            </a:r>
            <a:r>
              <a:rPr lang="ar-SA" sz="2800" b="1" dirty="0">
                <a:latin typeface="Simplified Arabic" panose="02020603050405020304" pitchFamily="18" charset="-78"/>
                <a:cs typeface="Simplified Arabic" panose="02020603050405020304" pitchFamily="18" charset="-78"/>
              </a:rPr>
              <a:t>معيد – </a:t>
            </a:r>
            <a:r>
              <a:rPr lang="ar-SA" sz="2800" b="1" dirty="0" smtClean="0">
                <a:latin typeface="Simplified Arabic" panose="02020603050405020304" pitchFamily="18" charset="-78"/>
                <a:cs typeface="Simplified Arabic" panose="02020603050405020304" pitchFamily="18" charset="-78"/>
              </a:rPr>
              <a:t>محاضر)على </a:t>
            </a:r>
            <a:r>
              <a:rPr lang="ar-SA" sz="2800" b="1" dirty="0">
                <a:latin typeface="Simplified Arabic" panose="02020603050405020304" pitchFamily="18" charset="-78"/>
                <a:cs typeface="Simplified Arabic" panose="02020603050405020304" pitchFamily="18" charset="-78"/>
              </a:rPr>
              <a:t>استخدام </a:t>
            </a:r>
            <a:r>
              <a:rPr lang="ar-SA" sz="2800" b="1" dirty="0" smtClean="0">
                <a:latin typeface="Simplified Arabic" panose="02020603050405020304" pitchFamily="18" charset="-78"/>
                <a:cs typeface="Simplified Arabic" panose="02020603050405020304" pitchFamily="18" charset="-78"/>
              </a:rPr>
              <a:t>المقرر </a:t>
            </a:r>
            <a:r>
              <a:rPr lang="ar-SA" sz="2800" b="1" dirty="0" smtClean="0">
                <a:latin typeface="Simplified Arabic" panose="02020603050405020304" pitchFamily="18" charset="-78"/>
                <a:cs typeface="Simplified Arabic" panose="02020603050405020304" pitchFamily="18" charset="-78"/>
              </a:rPr>
              <a:t>اثناء عرض </a:t>
            </a:r>
            <a:r>
              <a:rPr lang="ar-SA" sz="2800" b="1" dirty="0" smtClean="0">
                <a:latin typeface="Simplified Arabic" panose="02020603050405020304" pitchFamily="18" charset="-78"/>
                <a:cs typeface="Simplified Arabic" panose="02020603050405020304" pitchFamily="18" charset="-78"/>
              </a:rPr>
              <a:t>المقرر أو المحاضرة .</a:t>
            </a:r>
            <a:endParaRPr lang="ar-SA" sz="2800" b="1" dirty="0" smtClean="0">
              <a:latin typeface="Simplified Arabic" panose="02020603050405020304" pitchFamily="18" charset="-78"/>
              <a:cs typeface="Simplified Arabic" panose="02020603050405020304" pitchFamily="18" charset="-78"/>
            </a:endParaRPr>
          </a:p>
          <a:p>
            <a:pPr marL="744538" lvl="0" indent="-457200" algn="just">
              <a:buFont typeface="Arial" panose="020B0604020202020204" pitchFamily="34" charset="0"/>
              <a:buChar char="•"/>
            </a:pPr>
            <a:r>
              <a:rPr lang="ar-SA" sz="2800" b="1" dirty="0" smtClean="0">
                <a:latin typeface="Simplified Arabic" panose="02020603050405020304" pitchFamily="18" charset="-78"/>
                <a:cs typeface="Simplified Arabic" panose="02020603050405020304" pitchFamily="18" charset="-78"/>
              </a:rPr>
              <a:t>تدريب الطلاب </a:t>
            </a:r>
            <a:r>
              <a:rPr lang="ar-SA" sz="2800" b="1" dirty="0">
                <a:latin typeface="Simplified Arabic" panose="02020603050405020304" pitchFamily="18" charset="-78"/>
                <a:cs typeface="Simplified Arabic" panose="02020603050405020304" pitchFamily="18" charset="-78"/>
              </a:rPr>
              <a:t>علي الدخول للموقع واستخدام الامكانيات المتاحه من برامج ومقررات مجانية واستخدام المقرر </a:t>
            </a:r>
            <a:r>
              <a:rPr lang="ar-SA" sz="2800" b="1" dirty="0" smtClean="0">
                <a:latin typeface="Simplified Arabic" panose="02020603050405020304" pitchFamily="18" charset="-78"/>
                <a:cs typeface="Simplified Arabic" panose="02020603050405020304" pitchFamily="18" charset="-78"/>
              </a:rPr>
              <a:t>الكترونياً.</a:t>
            </a:r>
            <a:endParaRPr lang="ar-SA" sz="2800" b="1" dirty="0">
              <a:solidFill>
                <a:srgbClr val="006666"/>
              </a:solidFill>
              <a:effectLst>
                <a:outerShdw blurRad="50000" dist="30000" dir="5400000" algn="tl" rotWithShape="0">
                  <a:srgbClr val="000000">
                    <a:alpha val="30000"/>
                  </a:srgbClr>
                </a:outerShdw>
              </a:effectLst>
              <a:latin typeface="Simplified Arabic" panose="02020603050405020304" pitchFamily="18" charset="-78"/>
              <a:ea typeface="+mj-ea"/>
              <a:cs typeface="Simplified Arabic" panose="02020603050405020304" pitchFamily="18" charset="-78"/>
            </a:endParaRPr>
          </a:p>
        </p:txBody>
      </p:sp>
    </p:spTree>
    <p:extLst>
      <p:ext uri="{BB962C8B-B14F-4D97-AF65-F5344CB8AC3E}">
        <p14:creationId xmlns:p14="http://schemas.microsoft.com/office/powerpoint/2010/main" val="311088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fade">
                                      <p:cBhvr>
                                        <p:cTn id="11" dur="1000"/>
                                        <p:tgtEl>
                                          <p:spTgt spid="12">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fade">
                                      <p:cBhvr>
                                        <p:cTn id="15" dur="1000"/>
                                        <p:tgtEl>
                                          <p:spTgt spid="12">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fade">
                                      <p:cBhvr>
                                        <p:cTn id="19" dur="1000"/>
                                        <p:tgtEl>
                                          <p:spTgt spid="12">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animEffect transition="in" filter="fade">
                                      <p:cBhvr>
                                        <p:cTn id="23" dur="10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0"/>
          <p:cNvSpPr txBox="1">
            <a:spLocks noChangeArrowheads="1"/>
          </p:cNvSpPr>
          <p:nvPr/>
        </p:nvSpPr>
        <p:spPr bwMode="auto">
          <a:xfrm>
            <a:off x="1043608" y="1268760"/>
            <a:ext cx="7948810" cy="54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287338" lvl="0" indent="0" algn="just">
              <a:buNone/>
            </a:pPr>
            <a:r>
              <a:rPr lang="ar-SA" sz="3600" b="1" dirty="0">
                <a:latin typeface="Simplified Arabic" panose="02020603050405020304" pitchFamily="18" charset="-78"/>
                <a:cs typeface="Simplified Arabic" panose="02020603050405020304" pitchFamily="18" charset="-78"/>
              </a:rPr>
              <a:t>خامسا مرحلة التقييم </a:t>
            </a:r>
            <a:r>
              <a:rPr lang="ar-SA" sz="3600" b="1" dirty="0" smtClean="0">
                <a:latin typeface="Simplified Arabic" panose="02020603050405020304" pitchFamily="18" charset="-78"/>
                <a:cs typeface="Simplified Arabic" panose="02020603050405020304" pitchFamily="18" charset="-78"/>
              </a:rPr>
              <a:t>:</a:t>
            </a:r>
          </a:p>
          <a:p>
            <a:pPr marL="287338" lvl="0" indent="0" algn="just">
              <a:buNone/>
            </a:pPr>
            <a:r>
              <a:rPr lang="ar-SA" sz="2800" b="1" dirty="0" smtClean="0">
                <a:latin typeface="Simplified Arabic" panose="02020603050405020304" pitchFamily="18" charset="-78"/>
                <a:cs typeface="Simplified Arabic" panose="02020603050405020304" pitchFamily="18" charset="-78"/>
              </a:rPr>
              <a:t>تشمل </a:t>
            </a:r>
            <a:r>
              <a:rPr lang="ar-SA" sz="2800" b="1" dirty="0">
                <a:latin typeface="Simplified Arabic" panose="02020603050405020304" pitchFamily="18" charset="-78"/>
                <a:cs typeface="Simplified Arabic" panose="02020603050405020304" pitchFamily="18" charset="-78"/>
              </a:rPr>
              <a:t>مرحلة التقييم تقييم مدى فاعلية وجودة المقرر ويتم ذلك على مرحلتين</a:t>
            </a:r>
            <a:r>
              <a:rPr lang="ar-SA" sz="2800" b="1" dirty="0" smtClean="0">
                <a:latin typeface="Simplified Arabic" panose="02020603050405020304" pitchFamily="18" charset="-78"/>
                <a:cs typeface="Simplified Arabic" panose="02020603050405020304" pitchFamily="18" charset="-78"/>
              </a:rPr>
              <a:t>:</a:t>
            </a:r>
          </a:p>
          <a:p>
            <a:pPr marL="744538" indent="-457200" algn="just"/>
            <a:r>
              <a:rPr lang="ar-SA" sz="2800" b="1" dirty="0" smtClean="0">
                <a:latin typeface="Simplified Arabic" panose="02020603050405020304" pitchFamily="18" charset="-78"/>
                <a:cs typeface="Simplified Arabic" panose="02020603050405020304" pitchFamily="18" charset="-78"/>
              </a:rPr>
              <a:t>تقييم</a:t>
            </a:r>
            <a:r>
              <a:rPr lang="ar-SA" sz="2800" b="1" dirty="0">
                <a:latin typeface="Simplified Arabic" panose="02020603050405020304" pitchFamily="18" charset="-78"/>
                <a:cs typeface="Simplified Arabic" panose="02020603050405020304" pitchFamily="18" charset="-78"/>
              </a:rPr>
              <a:t> بنائي:تقييم المقرر وجمع الملاحظات بداية من المراحل الأولى من إنتاج وبناء </a:t>
            </a:r>
            <a:r>
              <a:rPr lang="ar-SA" sz="2800" b="1" dirty="0" smtClean="0">
                <a:latin typeface="Simplified Arabic" panose="02020603050405020304" pitchFamily="18" charset="-78"/>
                <a:cs typeface="Simplified Arabic" panose="02020603050405020304" pitchFamily="18" charset="-78"/>
              </a:rPr>
              <a:t>المقرر.</a:t>
            </a:r>
          </a:p>
          <a:p>
            <a:pPr marL="744538" indent="-457200" algn="just"/>
            <a:r>
              <a:rPr lang="ar-SA" sz="2800" b="1" dirty="0" smtClean="0">
                <a:latin typeface="Simplified Arabic" panose="02020603050405020304" pitchFamily="18" charset="-78"/>
                <a:cs typeface="Simplified Arabic" panose="02020603050405020304" pitchFamily="18" charset="-78"/>
              </a:rPr>
              <a:t>تقييم</a:t>
            </a:r>
            <a:r>
              <a:rPr lang="ar-SA" sz="2800" b="1" dirty="0">
                <a:latin typeface="Simplified Arabic" panose="02020603050405020304" pitchFamily="18" charset="-78"/>
                <a:cs typeface="Simplified Arabic" panose="02020603050405020304" pitchFamily="18" charset="-78"/>
              </a:rPr>
              <a:t> إحصائي: إجراء بعض الاختبارات على المقرر بعد مرحلة التطبيق كذلك إجراء بعض الاستبيانات وتدوين ملاحظات المتلقين </a:t>
            </a:r>
            <a:r>
              <a:rPr lang="ar-SA" sz="2800" b="1" dirty="0" smtClean="0">
                <a:latin typeface="Simplified Arabic" panose="02020603050405020304" pitchFamily="18" charset="-78"/>
                <a:cs typeface="Simplified Arabic" panose="02020603050405020304" pitchFamily="18" charset="-78"/>
              </a:rPr>
              <a:t>(الطلاب</a:t>
            </a:r>
            <a:r>
              <a:rPr lang="ar-SA" sz="2800" b="1" dirty="0">
                <a:latin typeface="Simplified Arabic" panose="02020603050405020304" pitchFamily="18" charset="-78"/>
                <a:cs typeface="Simplified Arabic" panose="02020603050405020304" pitchFamily="18" charset="-78"/>
              </a:rPr>
              <a:t>) وكذلك حساب عدد الطلاب المشتركين و المسجلين في  المقرر ونسبة استخدامهم ونسبه الاتصال بين الطلاب وبعضهم البعض وبين </a:t>
            </a:r>
            <a:r>
              <a:rPr lang="ar-SA" sz="2800" b="1" dirty="0" smtClean="0">
                <a:latin typeface="Simplified Arabic" panose="02020603050405020304" pitchFamily="18" charset="-78"/>
                <a:cs typeface="Simplified Arabic" panose="02020603050405020304" pitchFamily="18" charset="-78"/>
              </a:rPr>
              <a:t>عضو هيئة التدريس.</a:t>
            </a:r>
            <a:endParaRPr lang="ar-SA" sz="2800" b="1" dirty="0">
              <a:solidFill>
                <a:srgbClr val="006666"/>
              </a:solidFill>
              <a:effectLst>
                <a:outerShdw blurRad="50000" dist="30000" dir="5400000" algn="tl" rotWithShape="0">
                  <a:srgbClr val="000000">
                    <a:alpha val="30000"/>
                  </a:srgbClr>
                </a:outerShdw>
              </a:effectLst>
              <a:latin typeface="Simplified Arabic" panose="02020603050405020304" pitchFamily="18" charset="-78"/>
              <a:ea typeface="+mj-ea"/>
              <a:cs typeface="Simplified Arabic" panose="02020603050405020304" pitchFamily="18" charset="-78"/>
            </a:endParaRPr>
          </a:p>
        </p:txBody>
      </p:sp>
    </p:spTree>
    <p:extLst>
      <p:ext uri="{BB962C8B-B14F-4D97-AF65-F5344CB8AC3E}">
        <p14:creationId xmlns:p14="http://schemas.microsoft.com/office/powerpoint/2010/main" val="406344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900"/>
                                        <p:tgtEl>
                                          <p:spTgt spid="12">
                                            <p:txEl>
                                              <p:pRg st="0" end="0"/>
                                            </p:txEl>
                                          </p:spTgt>
                                        </p:tgtEl>
                                      </p:cBhvr>
                                    </p:animEffect>
                                  </p:childTnLst>
                                </p:cTn>
                              </p:par>
                            </p:childTnLst>
                          </p:cTn>
                        </p:par>
                        <p:par>
                          <p:cTn id="8" fill="hold">
                            <p:stCondLst>
                              <p:cond delay="900"/>
                            </p:stCondLst>
                            <p:childTnLst>
                              <p:par>
                                <p:cTn id="9" presetID="10" presetClass="entr" presetSubtype="0" fill="hold" grpId="0"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fade">
                                      <p:cBhvr>
                                        <p:cTn id="11" dur="1000"/>
                                        <p:tgtEl>
                                          <p:spTgt spid="12">
                                            <p:txEl>
                                              <p:pRg st="1" end="1"/>
                                            </p:txEl>
                                          </p:spTgt>
                                        </p:tgtEl>
                                      </p:cBhvr>
                                    </p:animEffect>
                                  </p:childTnLst>
                                </p:cTn>
                              </p:par>
                            </p:childTnLst>
                          </p:cTn>
                        </p:par>
                        <p:par>
                          <p:cTn id="12" fill="hold">
                            <p:stCondLst>
                              <p:cond delay="1900"/>
                            </p:stCondLst>
                            <p:childTnLst>
                              <p:par>
                                <p:cTn id="13" presetID="10" presetClass="entr" presetSubtype="0" fill="hold" grpId="0" nodeType="after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fade">
                                      <p:cBhvr>
                                        <p:cTn id="15" dur="1000"/>
                                        <p:tgtEl>
                                          <p:spTgt spid="12">
                                            <p:txEl>
                                              <p:pRg st="2" end="2"/>
                                            </p:txEl>
                                          </p:spTgt>
                                        </p:tgtEl>
                                      </p:cBhvr>
                                    </p:animEffect>
                                  </p:childTnLst>
                                </p:cTn>
                              </p:par>
                            </p:childTnLst>
                          </p:cTn>
                        </p:par>
                        <p:par>
                          <p:cTn id="16" fill="hold">
                            <p:stCondLst>
                              <p:cond delay="2900"/>
                            </p:stCondLst>
                            <p:childTnLst>
                              <p:par>
                                <p:cTn id="17" presetID="10" presetClass="entr" presetSubtype="0" fill="hold" grpId="0" nodeType="after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fade">
                                      <p:cBhvr>
                                        <p:cTn id="19" dur="10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0"/>
          <p:cNvSpPr txBox="1">
            <a:spLocks noChangeArrowheads="1"/>
          </p:cNvSpPr>
          <p:nvPr/>
        </p:nvSpPr>
        <p:spPr bwMode="auto">
          <a:xfrm>
            <a:off x="1095400" y="980728"/>
            <a:ext cx="794881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indent="0">
              <a:buNone/>
            </a:pPr>
            <a:r>
              <a:rPr lang="ar-SA" sz="3600" b="1" dirty="0"/>
              <a:t>أدوات تطوير (تأليف) المحتوى </a:t>
            </a:r>
            <a:r>
              <a:rPr lang="ar-SA" sz="3600" b="1" dirty="0" smtClean="0"/>
              <a:t>الإلكتروني </a:t>
            </a:r>
          </a:p>
          <a:p>
            <a:pPr marL="82550" indent="0" algn="l">
              <a:buNone/>
            </a:pPr>
            <a:r>
              <a:rPr lang="ar-SA" sz="3600" b="1" dirty="0" smtClean="0"/>
              <a:t> </a:t>
            </a:r>
            <a:r>
              <a:rPr lang="ar-SA" sz="3600" b="1" dirty="0"/>
              <a:t>"</a:t>
            </a:r>
            <a:r>
              <a:rPr lang="en-US" sz="3600" b="1" dirty="0"/>
              <a:t>E-learning Authoring Tools</a:t>
            </a:r>
            <a:r>
              <a:rPr lang="ar-SA" sz="3600" b="1" dirty="0"/>
              <a:t>"</a:t>
            </a:r>
            <a:endParaRPr lang="en-US" sz="3600" dirty="0"/>
          </a:p>
          <a:p>
            <a:pPr marL="82550" indent="0" algn="just">
              <a:buNone/>
            </a:pPr>
            <a:r>
              <a:rPr lang="ar-SA" b="1" dirty="0" smtClean="0">
                <a:latin typeface="Simplified Arabic" panose="02020603050405020304" pitchFamily="18" charset="-78"/>
                <a:cs typeface="Simplified Arabic" panose="02020603050405020304" pitchFamily="18" charset="-78"/>
              </a:rPr>
              <a:t>	</a:t>
            </a:r>
            <a:endParaRPr lang="en-US" b="1" dirty="0">
              <a:latin typeface="Simplified Arabic" panose="02020603050405020304" pitchFamily="18" charset="-78"/>
              <a:cs typeface="Simplified Arabic" panose="02020603050405020304" pitchFamily="18" charset="-78"/>
            </a:endParaRPr>
          </a:p>
        </p:txBody>
      </p:sp>
      <p:sp>
        <p:nvSpPr>
          <p:cNvPr id="5" name="Rectangle 10"/>
          <p:cNvSpPr txBox="1">
            <a:spLocks noChangeArrowheads="1"/>
          </p:cNvSpPr>
          <p:nvPr/>
        </p:nvSpPr>
        <p:spPr bwMode="auto">
          <a:xfrm>
            <a:off x="899592" y="2348880"/>
            <a:ext cx="8144618" cy="424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indent="819150" algn="just">
              <a:buNone/>
            </a:pPr>
            <a:r>
              <a:rPr lang="ar-SA" sz="2800" b="1" dirty="0" smtClean="0">
                <a:latin typeface="Simplified Arabic" panose="02020603050405020304" pitchFamily="18" charset="-78"/>
                <a:cs typeface="Simplified Arabic" panose="02020603050405020304" pitchFamily="18" charset="-78"/>
              </a:rPr>
              <a:t>هي </a:t>
            </a:r>
            <a:r>
              <a:rPr lang="ar-SA" sz="2800" b="1" dirty="0">
                <a:latin typeface="Simplified Arabic" panose="02020603050405020304" pitchFamily="18" charset="-78"/>
                <a:cs typeface="Simplified Arabic" panose="02020603050405020304" pitchFamily="18" charset="-78"/>
              </a:rPr>
              <a:t>برامج تستخدم في إنشاء محتوى تعليمي في شكل الكتروني يمكن عرضه علي شبكة الإنترنت أو الأقراص المدمجة "</a:t>
            </a:r>
            <a:r>
              <a:rPr lang="en-US" sz="2800" b="1" dirty="0" err="1">
                <a:latin typeface="Simplified Arabic" panose="02020603050405020304" pitchFamily="18" charset="-78"/>
                <a:cs typeface="Simplified Arabic" panose="02020603050405020304" pitchFamily="18" charset="-78"/>
              </a:rPr>
              <a:t>Cd-Roms</a:t>
            </a:r>
            <a:r>
              <a:rPr lang="ar-SA" sz="2800" b="1" dirty="0">
                <a:latin typeface="Simplified Arabic" panose="02020603050405020304" pitchFamily="18" charset="-78"/>
                <a:cs typeface="Simplified Arabic" panose="02020603050405020304" pitchFamily="18" charset="-78"/>
              </a:rPr>
              <a:t>" وغيرها من المشغلات "</a:t>
            </a:r>
            <a:r>
              <a:rPr lang="en-US" sz="2800" b="1" dirty="0">
                <a:latin typeface="Simplified Arabic" panose="02020603050405020304" pitchFamily="18" charset="-78"/>
                <a:cs typeface="Simplified Arabic" panose="02020603050405020304" pitchFamily="18" charset="-78"/>
              </a:rPr>
              <a:t>Other Devices</a:t>
            </a:r>
            <a:r>
              <a:rPr lang="ar-SA" sz="2800" b="1" dirty="0">
                <a:latin typeface="Simplified Arabic" panose="02020603050405020304" pitchFamily="18" charset="-78"/>
                <a:cs typeface="Simplified Arabic" panose="02020603050405020304" pitchFamily="18" charset="-78"/>
              </a:rPr>
              <a:t>"، أو على أنظمة إدارة التعلم الإلكتروني، وتستطيع هذه البرامج عرض عناصر المحتوى من نصوص وصور ورسوم متحركة </a:t>
            </a:r>
            <a:r>
              <a:rPr lang="ar-SA" sz="2800" b="1" dirty="0" smtClean="0">
                <a:latin typeface="Simplified Arabic" panose="02020603050405020304" pitchFamily="18" charset="-78"/>
                <a:cs typeface="Simplified Arabic" panose="02020603050405020304" pitchFamily="18" charset="-78"/>
              </a:rPr>
              <a:t>وفيديو، </a:t>
            </a:r>
            <a:r>
              <a:rPr lang="ar-SA" sz="2800" b="1" dirty="0">
                <a:latin typeface="Simplified Arabic" panose="02020603050405020304" pitchFamily="18" charset="-78"/>
                <a:cs typeface="Simplified Arabic" panose="02020603050405020304" pitchFamily="18" charset="-78"/>
              </a:rPr>
              <a:t>كما يمكن استخدامها في إنتاج </a:t>
            </a:r>
            <a:r>
              <a:rPr lang="ar-SA" sz="2800" b="1" dirty="0" smtClean="0">
                <a:latin typeface="Simplified Arabic" panose="02020603050405020304" pitchFamily="18" charset="-78"/>
                <a:cs typeface="Simplified Arabic" panose="02020603050405020304" pitchFamily="18" charset="-78"/>
              </a:rPr>
              <a:t>الاختبارات الإلكترونية مع </a:t>
            </a:r>
            <a:r>
              <a:rPr lang="ar-SA" sz="2800" b="1" dirty="0">
                <a:latin typeface="Simplified Arabic" panose="02020603050405020304" pitchFamily="18" charset="-78"/>
                <a:cs typeface="Simplified Arabic" panose="02020603050405020304" pitchFamily="18" charset="-78"/>
              </a:rPr>
              <a:t>تقديم تغذية الرجع الملائمة، </a:t>
            </a:r>
            <a:r>
              <a:rPr lang="ar-SA" sz="2800" b="1" dirty="0" smtClean="0">
                <a:latin typeface="Simplified Arabic" panose="02020603050405020304" pitchFamily="18" charset="-78"/>
                <a:cs typeface="Simplified Arabic" panose="02020603050405020304" pitchFamily="18" charset="-78"/>
              </a:rPr>
              <a:t>وتوفير </a:t>
            </a:r>
            <a:r>
              <a:rPr lang="ar-SA" sz="2800" b="1" dirty="0">
                <a:latin typeface="Simplified Arabic" panose="02020603050405020304" pitchFamily="18" charset="-78"/>
                <a:cs typeface="Simplified Arabic" panose="02020603050405020304" pitchFamily="18" charset="-78"/>
              </a:rPr>
              <a:t>أدوات للإبحار بين شاشات المحتوى </a:t>
            </a:r>
            <a:r>
              <a:rPr lang="ar-SA" sz="2800" b="1" dirty="0" smtClean="0">
                <a:latin typeface="Simplified Arabic" panose="02020603050405020304" pitchFamily="18" charset="-78"/>
                <a:cs typeface="Simplified Arabic" panose="02020603050405020304" pitchFamily="18" charset="-78"/>
              </a:rPr>
              <a:t>الإلكتروني. </a:t>
            </a:r>
          </a:p>
          <a:p>
            <a:pPr marL="82550" indent="819150" algn="just">
              <a:buNone/>
            </a:pPr>
            <a:r>
              <a:rPr lang="ar-SA" sz="2800" b="1" dirty="0" smtClean="0">
                <a:latin typeface="Simplified Arabic" panose="02020603050405020304" pitchFamily="18" charset="-78"/>
                <a:cs typeface="Simplified Arabic" panose="02020603050405020304" pitchFamily="18" charset="-78"/>
              </a:rPr>
              <a:t>وقد </a:t>
            </a:r>
            <a:r>
              <a:rPr lang="ar-SA" sz="2800" b="1" dirty="0">
                <a:latin typeface="Simplified Arabic" panose="02020603050405020304" pitchFamily="18" charset="-78"/>
                <a:cs typeface="Simplified Arabic" panose="02020603050405020304" pitchFamily="18" charset="-78"/>
              </a:rPr>
              <a:t>تكون هذه أدوات التأليف مجانية أو تجارية، وقد تكون أيضاً مفتوحة المصدر أو مغلقة المصدر. </a:t>
            </a:r>
            <a:endParaRPr lang="en-US"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15497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0"/>
          <p:cNvSpPr txBox="1">
            <a:spLocks noChangeArrowheads="1"/>
          </p:cNvSpPr>
          <p:nvPr/>
        </p:nvSpPr>
        <p:spPr bwMode="auto">
          <a:xfrm>
            <a:off x="1095400" y="980728"/>
            <a:ext cx="794881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indent="0">
              <a:buNone/>
            </a:pPr>
            <a:r>
              <a:rPr lang="ar-SA" b="1" dirty="0" smtClean="0"/>
              <a:t>أمثلة : من أدوات </a:t>
            </a:r>
            <a:r>
              <a:rPr lang="ar-SA" b="1" dirty="0"/>
              <a:t>تطوير (تأليف) المحتوى </a:t>
            </a:r>
            <a:r>
              <a:rPr lang="ar-SA" b="1" dirty="0" smtClean="0"/>
              <a:t>الإلكتروني </a:t>
            </a:r>
          </a:p>
          <a:p>
            <a:pPr marL="82550" indent="0" algn="l">
              <a:buNone/>
            </a:pPr>
            <a:r>
              <a:rPr lang="ar-SA" b="1" dirty="0" smtClean="0"/>
              <a:t> </a:t>
            </a:r>
            <a:r>
              <a:rPr lang="ar-SA" b="1" dirty="0"/>
              <a:t>"</a:t>
            </a:r>
            <a:r>
              <a:rPr lang="en-US" b="1" dirty="0"/>
              <a:t>E-learning Authoring </a:t>
            </a:r>
            <a:r>
              <a:rPr lang="en-US" b="1" dirty="0" smtClean="0"/>
              <a:t>Tools</a:t>
            </a:r>
            <a:r>
              <a:rPr lang="ar-SA" b="1" dirty="0" smtClean="0"/>
              <a:t>"</a:t>
            </a:r>
          </a:p>
          <a:p>
            <a:pPr marL="82550" indent="0" algn="just">
              <a:buNone/>
            </a:pPr>
            <a:r>
              <a:rPr lang="ar-SA" sz="2800" b="1" dirty="0" smtClean="0">
                <a:latin typeface="Simplified Arabic" panose="02020603050405020304" pitchFamily="18" charset="-78"/>
                <a:cs typeface="Simplified Arabic" panose="02020603050405020304" pitchFamily="18" charset="-78"/>
              </a:rPr>
              <a:t>	</a:t>
            </a:r>
            <a:endParaRPr lang="en-US" sz="2800" b="1" dirty="0">
              <a:latin typeface="Simplified Arabic" panose="02020603050405020304" pitchFamily="18" charset="-78"/>
              <a:cs typeface="Simplified Arabic" panose="02020603050405020304" pitchFamily="18" charset="-78"/>
            </a:endParaRPr>
          </a:p>
        </p:txBody>
      </p:sp>
      <p:sp>
        <p:nvSpPr>
          <p:cNvPr id="5" name="Rectangle 10"/>
          <p:cNvSpPr txBox="1">
            <a:spLocks noChangeArrowheads="1"/>
          </p:cNvSpPr>
          <p:nvPr/>
        </p:nvSpPr>
        <p:spPr bwMode="auto">
          <a:xfrm>
            <a:off x="899592" y="2348880"/>
            <a:ext cx="8144618" cy="230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12800" lvl="0" indent="-730250" algn="just">
              <a:buNone/>
            </a:pPr>
            <a:r>
              <a:rPr lang="ar-SA" b="1" dirty="0" smtClean="0">
                <a:latin typeface="Simplified Arabic" panose="02020603050405020304" pitchFamily="18" charset="-78"/>
                <a:cs typeface="Simplified Arabic" panose="02020603050405020304" pitchFamily="18" charset="-78"/>
              </a:rPr>
              <a:t>1- برنامج </a:t>
            </a:r>
            <a:r>
              <a:rPr lang="ar-SA" b="1" dirty="0">
                <a:latin typeface="Simplified Arabic" panose="02020603050405020304" pitchFamily="18" charset="-78"/>
                <a:cs typeface="Simplified Arabic" panose="02020603050405020304" pitchFamily="18" charset="-78"/>
              </a:rPr>
              <a:t>"</a:t>
            </a:r>
            <a:r>
              <a:rPr lang="en-US" b="1" dirty="0">
                <a:latin typeface="Simplified Arabic" panose="02020603050405020304" pitchFamily="18" charset="-78"/>
                <a:cs typeface="Simplified Arabic" panose="02020603050405020304" pitchFamily="18" charset="-78"/>
              </a:rPr>
              <a:t>Articulate</a:t>
            </a:r>
            <a:r>
              <a:rPr lang="ar-SA" b="1" dirty="0">
                <a:latin typeface="Simplified Arabic" panose="02020603050405020304" pitchFamily="18" charset="-78"/>
                <a:cs typeface="Simplified Arabic" panose="02020603050405020304" pitchFamily="18" charset="-78"/>
              </a:rPr>
              <a:t>": تقدم شركة "</a:t>
            </a:r>
            <a:r>
              <a:rPr lang="en-US" b="1" dirty="0">
                <a:latin typeface="Simplified Arabic" panose="02020603050405020304" pitchFamily="18" charset="-78"/>
                <a:cs typeface="Simplified Arabic" panose="02020603050405020304" pitchFamily="18" charset="-78"/>
              </a:rPr>
              <a:t>Articulate</a:t>
            </a:r>
            <a:r>
              <a:rPr lang="ar-SA" b="1" dirty="0">
                <a:latin typeface="Simplified Arabic" panose="02020603050405020304" pitchFamily="18" charset="-78"/>
                <a:cs typeface="Simplified Arabic" panose="02020603050405020304" pitchFamily="18" charset="-78"/>
              </a:rPr>
              <a:t>"  المنتجة حزمة متكاملة من أدوات تأليف المحتوى الإلكتروني تسمى "</a:t>
            </a:r>
            <a:r>
              <a:rPr lang="en-US" b="1" dirty="0">
                <a:latin typeface="Simplified Arabic" panose="02020603050405020304" pitchFamily="18" charset="-78"/>
                <a:cs typeface="Simplified Arabic" panose="02020603050405020304" pitchFamily="18" charset="-78"/>
              </a:rPr>
              <a:t>Articulate Studio</a:t>
            </a:r>
            <a:r>
              <a:rPr lang="ar-SA" b="1" dirty="0">
                <a:latin typeface="Simplified Arabic" panose="02020603050405020304" pitchFamily="18" charset="-78"/>
                <a:cs typeface="Simplified Arabic" panose="02020603050405020304" pitchFamily="18" charset="-78"/>
              </a:rPr>
              <a:t>" تتكون من أربعة برامج، يمكن لكل منهم أن يعمل بصورة منفصلة عن الحزمة، وهي: </a:t>
            </a:r>
            <a:endParaRPr lang="en-US" b="1" dirty="0">
              <a:latin typeface="Simplified Arabic" panose="02020603050405020304" pitchFamily="18" charset="-78"/>
              <a:cs typeface="Simplified Arabic" panose="02020603050405020304" pitchFamily="18" charset="-78"/>
            </a:endParaRPr>
          </a:p>
        </p:txBody>
      </p:sp>
      <p:pic>
        <p:nvPicPr>
          <p:cNvPr id="6" name="صورة 3" descr="C:\Users\Dr.ahmadomar\Desktop\صور ادوات تطوير المحتوى\store-studio articulate.png"/>
          <p:cNvPicPr/>
          <p:nvPr/>
        </p:nvPicPr>
        <p:blipFill>
          <a:blip r:embed="rId7"/>
          <a:srcRect/>
          <a:stretch>
            <a:fillRect/>
          </a:stretch>
        </p:blipFill>
        <p:spPr bwMode="auto">
          <a:xfrm>
            <a:off x="3131840" y="4603318"/>
            <a:ext cx="2270760" cy="1592580"/>
          </a:xfrm>
          <a:prstGeom prst="rect">
            <a:avLst/>
          </a:prstGeom>
          <a:noFill/>
          <a:ln w="9525">
            <a:noFill/>
            <a:miter lim="800000"/>
            <a:headEnd/>
            <a:tailEnd/>
          </a:ln>
        </p:spPr>
      </p:pic>
    </p:spTree>
    <p:extLst>
      <p:ext uri="{BB962C8B-B14F-4D97-AF65-F5344CB8AC3E}">
        <p14:creationId xmlns:p14="http://schemas.microsoft.com/office/powerpoint/2010/main" val="232671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right)">
                                      <p:cBhvr>
                                        <p:cTn id="7" dur="500"/>
                                        <p:tgtEl>
                                          <p:spTgt spid="12"/>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righ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10"/>
          <p:cNvSpPr txBox="1">
            <a:spLocks noChangeArrowheads="1"/>
          </p:cNvSpPr>
          <p:nvPr/>
        </p:nvSpPr>
        <p:spPr bwMode="auto">
          <a:xfrm>
            <a:off x="1115616" y="908720"/>
            <a:ext cx="8144618" cy="230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lvl="0" algn="just"/>
            <a:r>
              <a:rPr lang="ar-SA" b="1" dirty="0">
                <a:latin typeface="Simplified Arabic" panose="02020603050405020304" pitchFamily="18" charset="-78"/>
                <a:cs typeface="Simplified Arabic" panose="02020603050405020304" pitchFamily="18" charset="-78"/>
              </a:rPr>
              <a:t>برنامج "</a:t>
            </a:r>
            <a:r>
              <a:rPr lang="en-US" b="1" dirty="0">
                <a:latin typeface="Simplified Arabic" panose="02020603050405020304" pitchFamily="18" charset="-78"/>
                <a:cs typeface="Simplified Arabic" panose="02020603050405020304" pitchFamily="18" charset="-78"/>
              </a:rPr>
              <a:t>Articulate Presenter 09</a:t>
            </a:r>
            <a:r>
              <a:rPr lang="ar-SA" b="1" dirty="0">
                <a:latin typeface="Simplified Arabic" panose="02020603050405020304" pitchFamily="18" charset="-78"/>
                <a:cs typeface="Simplified Arabic" panose="02020603050405020304" pitchFamily="18" charset="-78"/>
              </a:rPr>
              <a:t>": والذي يدمج ويتكامل مع برنامج العروض التقديمية "</a:t>
            </a:r>
            <a:r>
              <a:rPr lang="en-US" b="1" dirty="0">
                <a:latin typeface="Simplified Arabic" panose="02020603050405020304" pitchFamily="18" charset="-78"/>
                <a:cs typeface="Simplified Arabic" panose="02020603050405020304" pitchFamily="18" charset="-78"/>
              </a:rPr>
              <a:t>PowerPoint Plug-in</a:t>
            </a:r>
            <a:r>
              <a:rPr lang="ar-SA" b="1" dirty="0">
                <a:latin typeface="Simplified Arabic" panose="02020603050405020304" pitchFamily="18" charset="-78"/>
                <a:cs typeface="Simplified Arabic" panose="02020603050405020304" pitchFamily="18" charset="-78"/>
              </a:rPr>
              <a:t>" ويسمح بإضافة عناصر برامج التعليم الإلكتروني من رسوم متحركة وصور، وفيديو، وفلاش، وعناصر إبحار، واختبارات </a:t>
            </a:r>
            <a:r>
              <a:rPr lang="ar-SA" b="1" dirty="0" smtClean="0">
                <a:latin typeface="Simplified Arabic" panose="02020603050405020304" pitchFamily="18" charset="-78"/>
                <a:cs typeface="Simplified Arabic" panose="02020603050405020304" pitchFamily="18" charset="-78"/>
              </a:rPr>
              <a:t>ويمكن </a:t>
            </a:r>
            <a:r>
              <a:rPr lang="ar-SA" b="1" dirty="0">
                <a:latin typeface="Simplified Arabic" panose="02020603050405020304" pitchFamily="18" charset="-78"/>
                <a:cs typeface="Simplified Arabic" panose="02020603050405020304" pitchFamily="18" charset="-78"/>
              </a:rPr>
              <a:t>نشر المحتوى على أقراص مدمجة أو على أنظمة التعلم الإلكتروني  على هيئة </a:t>
            </a:r>
            <a:r>
              <a:rPr lang="en-US" dirty="0" smtClean="0"/>
              <a:t>Sharable </a:t>
            </a:r>
            <a:r>
              <a:rPr lang="en-US" dirty="0"/>
              <a:t>Content Object Reference Model (SCORM)</a:t>
            </a:r>
            <a:r>
              <a:rPr lang="ar-SA" dirty="0"/>
              <a:t> </a:t>
            </a:r>
            <a:r>
              <a:rPr lang="ar-SA" dirty="0" smtClean="0"/>
              <a:t>، </a:t>
            </a:r>
            <a:r>
              <a:rPr lang="ar-SA" b="1" dirty="0">
                <a:latin typeface="Simplified Arabic" panose="02020603050405020304" pitchFamily="18" charset="-78"/>
                <a:cs typeface="Simplified Arabic" panose="02020603050405020304" pitchFamily="18" charset="-78"/>
              </a:rPr>
              <a:t>النموذج المرجعي لمشاركة وحدات المحتوى  أو بصيغة </a:t>
            </a:r>
            <a:r>
              <a:rPr lang="ar-SA" b="1" dirty="0" smtClean="0">
                <a:latin typeface="Simplified Arabic" panose="02020603050405020304" pitchFamily="18" charset="-78"/>
                <a:cs typeface="Simplified Arabic" panose="02020603050405020304" pitchFamily="18" charset="-78"/>
              </a:rPr>
              <a:t>فلاش .</a:t>
            </a:r>
            <a:endParaRPr lang="en-US" b="1" dirty="0">
              <a:latin typeface="Simplified Arabic" panose="02020603050405020304" pitchFamily="18" charset="-78"/>
              <a:cs typeface="Simplified Arabic" panose="02020603050405020304" pitchFamily="18" charset="-78"/>
            </a:endParaRPr>
          </a:p>
        </p:txBody>
      </p:sp>
      <p:pic>
        <p:nvPicPr>
          <p:cNvPr id="7" name="صورة 1" descr="C:\Users\Dr.ahmadomar\Desktop\صور ادوات تطوير المحتوى\store-storyline articulate.png"/>
          <p:cNvPicPr/>
          <p:nvPr/>
        </p:nvPicPr>
        <p:blipFill>
          <a:blip r:embed="rId7"/>
          <a:srcRect/>
          <a:stretch>
            <a:fillRect/>
          </a:stretch>
        </p:blipFill>
        <p:spPr bwMode="auto">
          <a:xfrm>
            <a:off x="2627784" y="5305641"/>
            <a:ext cx="1656184" cy="1471731"/>
          </a:xfrm>
          <a:prstGeom prst="rect">
            <a:avLst/>
          </a:prstGeom>
          <a:noFill/>
          <a:ln w="9525">
            <a:noFill/>
            <a:miter lim="800000"/>
            <a:headEnd/>
            <a:tailEnd/>
          </a:ln>
        </p:spPr>
      </p:pic>
      <p:pic>
        <p:nvPicPr>
          <p:cNvPr id="8" name="صورة 2" descr="C:\Users\Dr.ahmadomar\Desktop\صور ادوات تطوير المحتوى\store-articulate-online.png"/>
          <p:cNvPicPr/>
          <p:nvPr/>
        </p:nvPicPr>
        <p:blipFill>
          <a:blip r:embed="rId8"/>
          <a:srcRect/>
          <a:stretch>
            <a:fillRect/>
          </a:stretch>
        </p:blipFill>
        <p:spPr bwMode="auto">
          <a:xfrm>
            <a:off x="4932040" y="5405551"/>
            <a:ext cx="2160240" cy="1271910"/>
          </a:xfrm>
          <a:prstGeom prst="rect">
            <a:avLst/>
          </a:prstGeom>
          <a:noFill/>
          <a:ln w="9525">
            <a:noFill/>
            <a:miter lim="800000"/>
            <a:headEnd/>
            <a:tailEnd/>
          </a:ln>
        </p:spPr>
      </p:pic>
    </p:spTree>
    <p:extLst>
      <p:ext uri="{BB962C8B-B14F-4D97-AF65-F5344CB8AC3E}">
        <p14:creationId xmlns:p14="http://schemas.microsoft.com/office/powerpoint/2010/main" val="34130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10"/>
          <p:cNvSpPr txBox="1">
            <a:spLocks noChangeArrowheads="1"/>
          </p:cNvSpPr>
          <p:nvPr/>
        </p:nvSpPr>
        <p:spPr bwMode="auto">
          <a:xfrm>
            <a:off x="1115616" y="908720"/>
            <a:ext cx="8144618"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lvl="0" algn="just">
              <a:lnSpc>
                <a:spcPct val="150000"/>
              </a:lnSpc>
            </a:pPr>
            <a:r>
              <a:rPr lang="ar-SA" b="1" dirty="0"/>
              <a:t>برنامج "</a:t>
            </a:r>
            <a:r>
              <a:rPr lang="en-US" b="1" dirty="0"/>
              <a:t>Articulate </a:t>
            </a:r>
            <a:r>
              <a:rPr lang="en-US" b="1" dirty="0" err="1"/>
              <a:t>Quizmaker</a:t>
            </a:r>
            <a:r>
              <a:rPr lang="en-US" b="1" dirty="0"/>
              <a:t> 09</a:t>
            </a:r>
            <a:r>
              <a:rPr lang="ar-SA" b="1" dirty="0"/>
              <a:t>": ويستخدم في إعداد أدوات للتقييم من امتحانات واستطلاعات رأي.</a:t>
            </a:r>
            <a:endParaRPr lang="en-US" b="1" dirty="0">
              <a:latin typeface="Simplified Arabic" panose="02020603050405020304" pitchFamily="18" charset="-78"/>
              <a:cs typeface="Simplified Arabic" panose="02020603050405020304" pitchFamily="18" charset="-78"/>
            </a:endParaRPr>
          </a:p>
        </p:txBody>
      </p:sp>
      <p:sp>
        <p:nvSpPr>
          <p:cNvPr id="6" name="Rectangle 10"/>
          <p:cNvSpPr txBox="1">
            <a:spLocks noChangeArrowheads="1"/>
          </p:cNvSpPr>
          <p:nvPr/>
        </p:nvSpPr>
        <p:spPr bwMode="auto">
          <a:xfrm>
            <a:off x="1100880" y="2648599"/>
            <a:ext cx="8144618"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lvl="0" algn="just">
              <a:lnSpc>
                <a:spcPct val="150000"/>
              </a:lnSpc>
            </a:pPr>
            <a:r>
              <a:rPr lang="ar-SA" b="1" dirty="0"/>
              <a:t>برنامج "</a:t>
            </a:r>
            <a:r>
              <a:rPr lang="en-US" b="1" dirty="0"/>
              <a:t>Articulate Engage 09</a:t>
            </a:r>
            <a:r>
              <a:rPr lang="ar-SA" b="1" dirty="0"/>
              <a:t>": والذي يستخدم في إنتاج وحدات تعليمية صغيرة "</a:t>
            </a:r>
            <a:r>
              <a:rPr lang="en-US" b="1" dirty="0"/>
              <a:t>Interactive Modules</a:t>
            </a:r>
            <a:r>
              <a:rPr lang="ar-SA" b="1" dirty="0"/>
              <a:t>" لعرض العمليات والمفاهيم "</a:t>
            </a:r>
            <a:r>
              <a:rPr lang="en-US" b="1" dirty="0"/>
              <a:t>Process and Concepts</a:t>
            </a:r>
            <a:r>
              <a:rPr lang="ar-SA" b="1" dirty="0"/>
              <a:t>"، ويتكامل مع "</a:t>
            </a:r>
            <a:r>
              <a:rPr lang="en-US" b="1" dirty="0"/>
              <a:t>Presenter</a:t>
            </a:r>
            <a:r>
              <a:rPr lang="ar-SA" b="1" dirty="0"/>
              <a:t>" في نشر المحتوى المنتج  على هيئة ملفات فلاش أو غيرها</a:t>
            </a:r>
            <a:r>
              <a:rPr lang="ar-SA" b="1" dirty="0" smtClean="0"/>
              <a:t>.</a:t>
            </a:r>
            <a:endParaRPr lang="en-US" b="1" dirty="0"/>
          </a:p>
        </p:txBody>
      </p:sp>
      <p:sp>
        <p:nvSpPr>
          <p:cNvPr id="9" name="Rectangle 10"/>
          <p:cNvSpPr txBox="1">
            <a:spLocks noChangeArrowheads="1"/>
          </p:cNvSpPr>
          <p:nvPr/>
        </p:nvSpPr>
        <p:spPr bwMode="auto">
          <a:xfrm>
            <a:off x="999382" y="4437112"/>
            <a:ext cx="8144618"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lvl="0" algn="just"/>
            <a:endParaRPr lang="en-US" b="1" dirty="0"/>
          </a:p>
        </p:txBody>
      </p:sp>
    </p:spTree>
    <p:extLst>
      <p:ext uri="{BB962C8B-B14F-4D97-AF65-F5344CB8AC3E}">
        <p14:creationId xmlns:p14="http://schemas.microsoft.com/office/powerpoint/2010/main" val="390814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nodePh="1">
                                  <p:stCondLst>
                                    <p:cond delay="0"/>
                                  </p:stCondLst>
                                  <p:endCondLst>
                                    <p:cond evt="begin" delay="0">
                                      <p:tn val="15"/>
                                    </p:cond>
                                  </p:end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10"/>
          <p:cNvSpPr txBox="1">
            <a:spLocks noChangeArrowheads="1"/>
          </p:cNvSpPr>
          <p:nvPr/>
        </p:nvSpPr>
        <p:spPr bwMode="auto">
          <a:xfrm>
            <a:off x="1034034" y="1916832"/>
            <a:ext cx="8144618"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lvl="0" algn="just"/>
            <a:endParaRPr lang="en-US" b="1" dirty="0"/>
          </a:p>
        </p:txBody>
      </p:sp>
      <p:sp>
        <p:nvSpPr>
          <p:cNvPr id="9" name="Rectangle 10"/>
          <p:cNvSpPr txBox="1">
            <a:spLocks noChangeArrowheads="1"/>
          </p:cNvSpPr>
          <p:nvPr/>
        </p:nvSpPr>
        <p:spPr bwMode="auto">
          <a:xfrm>
            <a:off x="1034034" y="2348880"/>
            <a:ext cx="8144618"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lvl="0" algn="just">
              <a:lnSpc>
                <a:spcPct val="150000"/>
              </a:lnSpc>
            </a:pPr>
            <a:r>
              <a:rPr lang="ar-SA" b="1" dirty="0"/>
              <a:t>برنامج "</a:t>
            </a:r>
            <a:r>
              <a:rPr lang="en-US" b="1" dirty="0"/>
              <a:t>Articulate Video Encoder 09</a:t>
            </a:r>
            <a:r>
              <a:rPr lang="ar-SA" b="1" dirty="0"/>
              <a:t>": ويستخدم في تسجيل وتحويل صيغ ملفات الفيديو إلى "</a:t>
            </a:r>
            <a:r>
              <a:rPr lang="en-US" b="1" dirty="0" err="1"/>
              <a:t>Flv</a:t>
            </a:r>
            <a:r>
              <a:rPr lang="en-US" b="1" dirty="0"/>
              <a:t> Format</a:t>
            </a:r>
            <a:r>
              <a:rPr lang="ar-SA" b="1" dirty="0"/>
              <a:t>"، مع إمكانية التعديل على هذه الملفات تبعاً لمتطلبات المحتوى التعليمي.</a:t>
            </a:r>
            <a:endParaRPr lang="en-US" b="1" dirty="0"/>
          </a:p>
        </p:txBody>
      </p:sp>
    </p:spTree>
    <p:extLst>
      <p:ext uri="{BB962C8B-B14F-4D97-AF65-F5344CB8AC3E}">
        <p14:creationId xmlns:p14="http://schemas.microsoft.com/office/powerpoint/2010/main" val="428398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righ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10"/>
          <p:cNvSpPr txBox="1">
            <a:spLocks noChangeArrowheads="1"/>
          </p:cNvSpPr>
          <p:nvPr/>
        </p:nvSpPr>
        <p:spPr bwMode="auto">
          <a:xfrm>
            <a:off x="1115616" y="1052736"/>
            <a:ext cx="8144618" cy="230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12800" lvl="0" indent="-730250" algn="just">
              <a:buNone/>
            </a:pPr>
            <a:r>
              <a:rPr lang="ar-SA" b="1" dirty="0" smtClean="0">
                <a:latin typeface="Simplified Arabic" panose="02020603050405020304" pitchFamily="18" charset="-78"/>
                <a:cs typeface="Simplified Arabic" panose="02020603050405020304" pitchFamily="18" charset="-78"/>
              </a:rPr>
              <a:t>2- </a:t>
            </a:r>
            <a:r>
              <a:rPr lang="ar-SA" b="1" dirty="0"/>
              <a:t>برنامج "</a:t>
            </a:r>
            <a:r>
              <a:rPr lang="en-US" b="1" dirty="0" err="1"/>
              <a:t>LectureMAKER</a:t>
            </a:r>
            <a:r>
              <a:rPr lang="en-US" b="1" dirty="0"/>
              <a:t> 0.2</a:t>
            </a:r>
            <a:r>
              <a:rPr lang="ar-SA" b="1" dirty="0"/>
              <a:t>": هو برنامج لتأليف محتوى إلكتروني تعليمي "</a:t>
            </a:r>
            <a:r>
              <a:rPr lang="en-US" b="1" dirty="0"/>
              <a:t>Content Authoring Tool </a:t>
            </a:r>
            <a:r>
              <a:rPr lang="ar-SA" b="1" dirty="0"/>
              <a:t>" من دروس تفاعلية وأنشطة يمكن نشرها بصيغة "</a:t>
            </a:r>
            <a:r>
              <a:rPr lang="en-US" b="1" dirty="0"/>
              <a:t>SCORM</a:t>
            </a:r>
            <a:r>
              <a:rPr lang="ar-SA" b="1" dirty="0"/>
              <a:t>" أو بصيغة ملف تنفيذي "</a:t>
            </a:r>
            <a:r>
              <a:rPr lang="en-US" b="1" dirty="0"/>
              <a:t>exe</a:t>
            </a:r>
            <a:r>
              <a:rPr lang="ar-SA" b="1" dirty="0"/>
              <a:t>"، وهو برنامج سهل الاستخدام يشبه برنامج العروض التقديمية "</a:t>
            </a:r>
            <a:r>
              <a:rPr lang="en-US" b="1" dirty="0"/>
              <a:t>MS-PowerPoint</a:t>
            </a:r>
            <a:r>
              <a:rPr lang="ar-SA" b="1" dirty="0"/>
              <a:t>"، ويمكن إضافة النصوص وملفات الفيديو والفلاش والصوت والصور وغيرها إلى المحتوى التعليمي بسهولة، مع إمكانية إدراج ملفات النصوص وصفحات الإنترنت، وعناصر الإبحار وغيرها، ولا يحتاج إلى الإلمام بلغات للبرمجة</a:t>
            </a:r>
            <a:endParaRPr lang="en-US"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27464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10"/>
          <p:cNvSpPr txBox="1">
            <a:spLocks noChangeArrowheads="1"/>
          </p:cNvSpPr>
          <p:nvPr/>
        </p:nvSpPr>
        <p:spPr bwMode="auto">
          <a:xfrm>
            <a:off x="1115616" y="1052736"/>
            <a:ext cx="8144618" cy="230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723900" lvl="0" indent="-635000" algn="just">
              <a:buNone/>
            </a:pPr>
            <a:r>
              <a:rPr lang="ar-SA" b="1" dirty="0" smtClean="0">
                <a:latin typeface="Simplified Arabic" panose="02020603050405020304" pitchFamily="18" charset="-78"/>
                <a:cs typeface="Simplified Arabic" panose="02020603050405020304" pitchFamily="18" charset="-78"/>
              </a:rPr>
              <a:t>3- </a:t>
            </a:r>
            <a:r>
              <a:rPr lang="ar-SA" b="1" dirty="0"/>
              <a:t>برنامج "</a:t>
            </a:r>
            <a:r>
              <a:rPr lang="en-US" b="1" dirty="0" err="1"/>
              <a:t>Raptivity</a:t>
            </a:r>
            <a:r>
              <a:rPr lang="ar-SA" b="1" dirty="0"/>
              <a:t>": هو احد البرامج المتميزة في إنتاج المحتوى الإلكتروني، سهل الاستخدام، ولا يحتاج إلى إتقان لغات للبرمجة، ويوفر عدد كبير من قوالب التصميم الجاهزة، والتي تم تصميمها على أسس تربوية، وتشمل قوالب للعروض التقديمية والألعاب والرسوم البيانية وغيرها، ويمكن تصدير المحتوى  المنتج بالبرنامج بصيغة سكورم "</a:t>
            </a:r>
            <a:r>
              <a:rPr lang="en-US" b="1" dirty="0"/>
              <a:t>SCORM</a:t>
            </a:r>
            <a:r>
              <a:rPr lang="ar-SA" b="1" dirty="0"/>
              <a:t>" أو "</a:t>
            </a:r>
            <a:r>
              <a:rPr lang="en-US" b="1" dirty="0"/>
              <a:t>AICC</a:t>
            </a:r>
            <a:r>
              <a:rPr lang="ar-SA" b="1" dirty="0"/>
              <a:t>" لنشره على أنظمة إدارة التعلم الإلكتروني.    </a:t>
            </a:r>
            <a:endParaRPr lang="en-US" b="1" dirty="0"/>
          </a:p>
        </p:txBody>
      </p:sp>
      <p:pic>
        <p:nvPicPr>
          <p:cNvPr id="6" name="صورة 1" descr="C:\Users\Dr.ahmadomar\Desktop\صور ادوات تطوير المحتوى\Raptivity.png"/>
          <p:cNvPicPr/>
          <p:nvPr/>
        </p:nvPicPr>
        <p:blipFill>
          <a:blip r:embed="rId7"/>
          <a:srcRect/>
          <a:stretch>
            <a:fillRect/>
          </a:stretch>
        </p:blipFill>
        <p:spPr bwMode="auto">
          <a:xfrm>
            <a:off x="3759492" y="5157192"/>
            <a:ext cx="2856865" cy="1113790"/>
          </a:xfrm>
          <a:prstGeom prst="rect">
            <a:avLst/>
          </a:prstGeom>
          <a:noFill/>
          <a:ln w="9525">
            <a:noFill/>
            <a:miter lim="800000"/>
            <a:headEnd/>
            <a:tailEnd/>
          </a:ln>
        </p:spPr>
      </p:pic>
    </p:spTree>
    <p:extLst>
      <p:ext uri="{BB962C8B-B14F-4D97-AF65-F5344CB8AC3E}">
        <p14:creationId xmlns:p14="http://schemas.microsoft.com/office/powerpoint/2010/main" val="1416402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3"/>
          <p:cNvGraphicFramePr>
            <a:graphicFrameLocks/>
          </p:cNvGraphicFramePr>
          <p:nvPr>
            <p:extLst>
              <p:ext uri="{D42A27DB-BD31-4B8C-83A1-F6EECF244321}">
                <p14:modId xmlns:p14="http://schemas.microsoft.com/office/powerpoint/2010/main" val="3491484711"/>
              </p:ext>
            </p:extLst>
          </p:nvPr>
        </p:nvGraphicFramePr>
        <p:xfrm>
          <a:off x="1547664" y="980728"/>
          <a:ext cx="7488832" cy="64807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Rectangle 4"/>
          <p:cNvSpPr>
            <a:spLocks noChangeArrowheads="1"/>
          </p:cNvSpPr>
          <p:nvPr/>
        </p:nvSpPr>
        <p:spPr bwMode="auto">
          <a:xfrm>
            <a:off x="1259632" y="1700808"/>
            <a:ext cx="7575659" cy="1468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indent="457200" algn="justLow" hangingPunct="0">
              <a:buClr>
                <a:srgbClr val="FF0000"/>
              </a:buClr>
            </a:pPr>
            <a:r>
              <a:rPr lang="ar-SA" sz="3200" b="1" dirty="0" smtClean="0"/>
              <a:t>يقصد </a:t>
            </a:r>
            <a:r>
              <a:rPr lang="ar-SA" sz="3200" b="1" dirty="0"/>
              <a:t>بالمحتوى الرقمي </a:t>
            </a:r>
            <a:r>
              <a:rPr lang="ar-SA" sz="3200" b="1" dirty="0" smtClean="0"/>
              <a:t>جميع </a:t>
            </a:r>
            <a:r>
              <a:rPr lang="ar-SA" sz="3200" b="1" dirty="0"/>
              <a:t>المعلومات أو المواد المعرفية، سواء كانت نصية أو مواد مسموعة أو مرئية أو أشكال أو برامج، التي تكون </a:t>
            </a:r>
            <a:r>
              <a:rPr lang="ar-SA" sz="3200" b="1"/>
              <a:t>متاحة </a:t>
            </a:r>
            <a:r>
              <a:rPr lang="ar-SA" sz="3200" b="1" smtClean="0"/>
              <a:t>على </a:t>
            </a:r>
            <a:r>
              <a:rPr lang="ar-SA" sz="3200" b="1" dirty="0" smtClean="0"/>
              <a:t>الإنترنت، أو على وسيط رقمي ويشتمل مضمونها على </a:t>
            </a:r>
            <a:r>
              <a:rPr lang="ar-SA" sz="3200" b="1" dirty="0"/>
              <a:t>كثير من المعلومات التي يحتاج إليها الفرد في شؤون حياته اليومية، بما في ذلك العلوم والمعرفة </a:t>
            </a:r>
            <a:r>
              <a:rPr lang="ar-SA" sz="3200" b="1" dirty="0" smtClean="0"/>
              <a:t>والاقتصاد، </a:t>
            </a:r>
            <a:r>
              <a:rPr lang="ar-SA" sz="3200" b="1" dirty="0"/>
              <a:t>والصحة والتعليم، والسياسة والاجتماع، والرياضة </a:t>
            </a:r>
            <a:r>
              <a:rPr lang="ar-SA" sz="3200" b="1" dirty="0" smtClean="0"/>
              <a:t>والترفيه وبالتالي يمكن تلخيصها في:</a:t>
            </a:r>
          </a:p>
          <a:p>
            <a:pPr marL="914400" lvl="1" indent="-457200">
              <a:lnSpc>
                <a:spcPct val="90000"/>
              </a:lnSpc>
              <a:buFont typeface="Arial" panose="020B0604020202020204" pitchFamily="34" charset="0"/>
              <a:buChar char="•"/>
            </a:pPr>
            <a:r>
              <a:rPr lang="ar-SA" altLang="en-US" sz="3200" b="1" dirty="0">
                <a:solidFill>
                  <a:srgbClr val="0070C0"/>
                </a:solidFill>
              </a:rPr>
              <a:t>أى بيانات رقمية يتم تداولها.</a:t>
            </a:r>
          </a:p>
          <a:p>
            <a:pPr marL="914400" lvl="1" indent="-457200">
              <a:lnSpc>
                <a:spcPct val="90000"/>
              </a:lnSpc>
              <a:buFont typeface="Arial" panose="020B0604020202020204" pitchFamily="34" charset="0"/>
              <a:buChar char="•"/>
            </a:pPr>
            <a:r>
              <a:rPr lang="ar-SA" altLang="en-US" sz="3200" b="1" dirty="0">
                <a:solidFill>
                  <a:srgbClr val="0070C0"/>
                </a:solidFill>
              </a:rPr>
              <a:t>أي منتج في صورة رقمية.</a:t>
            </a:r>
          </a:p>
          <a:p>
            <a:pPr marL="457200" indent="-457200" algn="justLow" hangingPunct="0">
              <a:buClr>
                <a:srgbClr val="FF0000"/>
              </a:buClr>
              <a:buFont typeface="Arial" panose="020B0604020202020204" pitchFamily="34" charset="0"/>
              <a:buChar char="•"/>
            </a:pPr>
            <a:endParaRPr lang="en-US" sz="3200" b="1" dirty="0"/>
          </a:p>
        </p:txBody>
      </p:sp>
    </p:spTree>
    <p:extLst>
      <p:ext uri="{BB962C8B-B14F-4D97-AF65-F5344CB8AC3E}">
        <p14:creationId xmlns:p14="http://schemas.microsoft.com/office/powerpoint/2010/main" val="1412187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صورة 2" descr="C:\Users\Dr.ahmadomar\Desktop\صور ادوات تطوير المحتوى\Courselab_Pic.jpg"/>
          <p:cNvPicPr/>
          <p:nvPr/>
        </p:nvPicPr>
        <p:blipFill>
          <a:blip r:embed="rId7"/>
          <a:srcRect/>
          <a:stretch>
            <a:fillRect/>
          </a:stretch>
        </p:blipFill>
        <p:spPr bwMode="auto">
          <a:xfrm>
            <a:off x="2483768" y="5555704"/>
            <a:ext cx="1565275" cy="1384300"/>
          </a:xfrm>
          <a:prstGeom prst="rect">
            <a:avLst/>
          </a:prstGeom>
          <a:noFill/>
          <a:ln w="9525">
            <a:noFill/>
            <a:miter lim="800000"/>
            <a:headEnd/>
            <a:tailEnd/>
          </a:ln>
        </p:spPr>
      </p:pic>
      <p:sp>
        <p:nvSpPr>
          <p:cNvPr id="12" name="Rectangle 10"/>
          <p:cNvSpPr txBox="1">
            <a:spLocks noChangeArrowheads="1"/>
          </p:cNvSpPr>
          <p:nvPr/>
        </p:nvSpPr>
        <p:spPr bwMode="auto">
          <a:xfrm>
            <a:off x="1115616" y="836712"/>
            <a:ext cx="8144618" cy="230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723900" indent="-635000" algn="just">
              <a:buNone/>
            </a:pPr>
            <a:r>
              <a:rPr lang="ar-SA" b="1" dirty="0" smtClean="0">
                <a:latin typeface="Simplified Arabic" panose="02020603050405020304" pitchFamily="18" charset="-78"/>
                <a:cs typeface="Simplified Arabic" panose="02020603050405020304" pitchFamily="18" charset="-78"/>
              </a:rPr>
              <a:t>3- </a:t>
            </a:r>
            <a:r>
              <a:rPr lang="ar-SA" b="1" dirty="0"/>
              <a:t>برنامج "</a:t>
            </a:r>
            <a:r>
              <a:rPr lang="en-US" b="1" dirty="0" err="1"/>
              <a:t>CourseLab</a:t>
            </a:r>
            <a:r>
              <a:rPr lang="ar-SA" b="1" dirty="0"/>
              <a:t>": </a:t>
            </a:r>
            <a:r>
              <a:rPr lang="ar-SA" b="1" dirty="0" smtClean="0"/>
              <a:t>برنامج </a:t>
            </a:r>
            <a:r>
              <a:rPr lang="ar-SA" b="1" dirty="0"/>
              <a:t>سهل الاستخدام، لا يحتاج إلى إتقان لغات البرمجة "</a:t>
            </a:r>
            <a:r>
              <a:rPr lang="en-US" b="1" dirty="0"/>
              <a:t>Programming-Free Environment</a:t>
            </a:r>
            <a:r>
              <a:rPr lang="ar-SA" b="1" dirty="0"/>
              <a:t>"، ويمكن نشر المحتوى الإلكتروني للمقررات التي تم تطويرها باستخدام البرنامج على الإنترنت، وأنظمة إدارة التعلم الإلكتروني وكذلك نشره على الأقراص المدمجة "</a:t>
            </a:r>
            <a:r>
              <a:rPr lang="en-US" b="1" dirty="0"/>
              <a:t>CD-ROMs</a:t>
            </a:r>
            <a:r>
              <a:rPr lang="ar-SA" b="1" dirty="0"/>
              <a:t>" والمشغلات الأخرى "</a:t>
            </a:r>
            <a:r>
              <a:rPr lang="en-US" b="1" dirty="0"/>
              <a:t>Other Devices</a:t>
            </a:r>
            <a:r>
              <a:rPr lang="ar-SA" b="1" dirty="0"/>
              <a:t>".  وتتوفر نسخة مجانية "</a:t>
            </a:r>
            <a:r>
              <a:rPr lang="en-US" b="1" dirty="0" err="1"/>
              <a:t>CourseLab</a:t>
            </a:r>
            <a:r>
              <a:rPr lang="en-US" b="1" dirty="0"/>
              <a:t> 2.4</a:t>
            </a:r>
            <a:r>
              <a:rPr lang="ar-SA" b="1" dirty="0"/>
              <a:t>" من البرنامج مع حجب بعض خيارات البرنامج مثل استيراد عرض تقديمي "</a:t>
            </a:r>
            <a:r>
              <a:rPr lang="en-US" b="1" dirty="0"/>
              <a:t>PowerPoint Import</a:t>
            </a:r>
            <a:r>
              <a:rPr lang="ar-SA" b="1" dirty="0"/>
              <a:t>" وتسجيل والتقاط الشاشة "</a:t>
            </a:r>
            <a:r>
              <a:rPr lang="en-US" b="1" dirty="0"/>
              <a:t>Screen Capture</a:t>
            </a:r>
            <a:r>
              <a:rPr lang="ar-SA" b="1" dirty="0"/>
              <a:t>". </a:t>
            </a:r>
            <a:endParaRPr lang="en-US" b="1" dirty="0"/>
          </a:p>
        </p:txBody>
      </p:sp>
    </p:spTree>
    <p:extLst>
      <p:ext uri="{BB962C8B-B14F-4D97-AF65-F5344CB8AC3E}">
        <p14:creationId xmlns:p14="http://schemas.microsoft.com/office/powerpoint/2010/main" val="8148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righ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64604638"/>
              </p:ext>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10"/>
          <p:cNvSpPr txBox="1">
            <a:spLocks noChangeArrowheads="1"/>
          </p:cNvSpPr>
          <p:nvPr/>
        </p:nvSpPr>
        <p:spPr bwMode="auto">
          <a:xfrm>
            <a:off x="1115616" y="1988840"/>
            <a:ext cx="7848872"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287338" lvl="0" indent="679450" algn="just">
              <a:lnSpc>
                <a:spcPct val="150000"/>
              </a:lnSpc>
              <a:buNone/>
            </a:pPr>
            <a:r>
              <a:rPr lang="ar-SA" sz="2500" b="1" dirty="0" smtClean="0">
                <a:solidFill>
                  <a:srgbClr val="006666"/>
                </a:solidFill>
                <a:effectLst>
                  <a:outerShdw blurRad="50000" dist="30000" dir="5400000" algn="tl" rotWithShape="0">
                    <a:srgbClr val="000000">
                      <a:alpha val="30000"/>
                    </a:srgbClr>
                  </a:outerShdw>
                </a:effectLst>
                <a:latin typeface="+mj-lt"/>
                <a:ea typeface="+mj-ea"/>
                <a:cs typeface="+mj-cs"/>
              </a:rPr>
              <a:t>يعتبر نظام إدارة التعلم الإلكتروني </a:t>
            </a:r>
            <a:r>
              <a:rPr lang="en-US" sz="2500" b="1" dirty="0" smtClean="0">
                <a:solidFill>
                  <a:srgbClr val="006666"/>
                </a:solidFill>
                <a:effectLst>
                  <a:outerShdw blurRad="50000" dist="30000" dir="5400000" algn="tl" rotWithShape="0">
                    <a:srgbClr val="000000">
                      <a:alpha val="30000"/>
                    </a:srgbClr>
                  </a:outerShdw>
                </a:effectLst>
                <a:latin typeface="+mj-lt"/>
                <a:ea typeface="+mj-ea"/>
                <a:cs typeface="+mj-cs"/>
              </a:rPr>
              <a:t>Learning Management System</a:t>
            </a:r>
            <a:r>
              <a:rPr lang="ar-SA" sz="2500" b="1" dirty="0" smtClean="0">
                <a:solidFill>
                  <a:srgbClr val="006666"/>
                </a:solidFill>
                <a:effectLst>
                  <a:outerShdw blurRad="50000" dist="30000" dir="5400000" algn="tl" rotWithShape="0">
                    <a:srgbClr val="000000">
                      <a:alpha val="30000"/>
                    </a:srgbClr>
                  </a:outerShdw>
                </a:effectLst>
                <a:latin typeface="+mj-lt"/>
                <a:ea typeface="+mj-ea"/>
                <a:cs typeface="+mj-cs"/>
              </a:rPr>
              <a:t> ويعرف باختصار </a:t>
            </a:r>
            <a:r>
              <a:rPr lang="en-US" sz="2500" b="1" dirty="0" smtClean="0">
                <a:solidFill>
                  <a:srgbClr val="006666"/>
                </a:solidFill>
                <a:effectLst>
                  <a:outerShdw blurRad="50000" dist="30000" dir="5400000" algn="tl" rotWithShape="0">
                    <a:srgbClr val="000000">
                      <a:alpha val="30000"/>
                    </a:srgbClr>
                  </a:outerShdw>
                </a:effectLst>
                <a:latin typeface="+mj-lt"/>
                <a:ea typeface="+mj-ea"/>
                <a:cs typeface="+mj-cs"/>
              </a:rPr>
              <a:t>LMS</a:t>
            </a:r>
            <a:r>
              <a:rPr lang="ar-SA" sz="2500" b="1" dirty="0" smtClean="0">
                <a:solidFill>
                  <a:srgbClr val="006666"/>
                </a:solidFill>
                <a:effectLst>
                  <a:outerShdw blurRad="50000" dist="30000" dir="5400000" algn="tl" rotWithShape="0">
                    <a:srgbClr val="000000">
                      <a:alpha val="30000"/>
                    </a:srgbClr>
                  </a:outerShdw>
                </a:effectLst>
                <a:latin typeface="+mj-lt"/>
                <a:ea typeface="+mj-ea"/>
                <a:cs typeface="+mj-cs"/>
              </a:rPr>
              <a:t> مثل { </a:t>
            </a:r>
            <a:r>
              <a:rPr lang="en-US" sz="2500" b="1" dirty="0" err="1" smtClean="0">
                <a:solidFill>
                  <a:srgbClr val="006666"/>
                </a:solidFill>
                <a:effectLst>
                  <a:outerShdw blurRad="50000" dist="30000" dir="5400000" algn="tl" rotWithShape="0">
                    <a:srgbClr val="000000">
                      <a:alpha val="30000"/>
                    </a:srgbClr>
                  </a:outerShdw>
                </a:effectLst>
                <a:latin typeface="+mj-lt"/>
                <a:ea typeface="+mj-ea"/>
                <a:cs typeface="+mj-cs"/>
              </a:rPr>
              <a:t>Moodle</a:t>
            </a:r>
            <a:r>
              <a:rPr lang="ar-SA" sz="2500" b="1" dirty="0" smtClean="0">
                <a:solidFill>
                  <a:srgbClr val="006666"/>
                </a:solidFill>
                <a:effectLst>
                  <a:outerShdw blurRad="50000" dist="30000" dir="5400000" algn="tl" rotWithShape="0">
                    <a:srgbClr val="000000">
                      <a:alpha val="30000"/>
                    </a:srgbClr>
                  </a:outerShdw>
                </a:effectLst>
                <a:latin typeface="+mj-lt"/>
                <a:ea typeface="+mj-ea"/>
                <a:cs typeface="+mj-cs"/>
              </a:rPr>
              <a:t>، </a:t>
            </a:r>
            <a:r>
              <a:rPr lang="en-US" sz="2500" b="1" dirty="0" err="1" smtClean="0">
                <a:solidFill>
                  <a:srgbClr val="006666"/>
                </a:solidFill>
                <a:effectLst>
                  <a:outerShdw blurRad="50000" dist="30000" dir="5400000" algn="tl" rotWithShape="0">
                    <a:srgbClr val="000000">
                      <a:alpha val="30000"/>
                    </a:srgbClr>
                  </a:outerShdw>
                </a:effectLst>
                <a:latin typeface="+mj-lt"/>
                <a:ea typeface="+mj-ea"/>
                <a:cs typeface="+mj-cs"/>
              </a:rPr>
              <a:t>Blackbord</a:t>
            </a:r>
            <a:r>
              <a:rPr lang="ar-SA" sz="2500" b="1" dirty="0" smtClean="0">
                <a:solidFill>
                  <a:srgbClr val="006666"/>
                </a:solidFill>
                <a:effectLst>
                  <a:outerShdw blurRad="50000" dist="30000" dir="5400000" algn="tl" rotWithShape="0">
                    <a:srgbClr val="000000">
                      <a:alpha val="30000"/>
                    </a:srgbClr>
                  </a:outerShdw>
                </a:effectLst>
                <a:latin typeface="+mj-lt"/>
                <a:ea typeface="+mj-ea"/>
                <a:cs typeface="+mj-cs"/>
              </a:rPr>
              <a:t>، وجسور } أساس التعليم الإلكتروني المؤسساتي ، حيث يوفر بيئة مشتركة وموحدة لإدارة جميع جوانب العملية التعليمية الإلكترونية إدارة ـ متابعة ـ تقييم ـ توثيق ـ تقديم المحتوى الإلكتروني ، كما أنه يخدم عدة مجموعات من المستفيدين على اختلاف وظائفهم الطلاب ـ أعضاء هيئة التدريس ـ الإداريين ـ الفنيين .</a:t>
            </a:r>
            <a:endParaRPr lang="ar-SA" sz="2500" b="1" dirty="0">
              <a:solidFill>
                <a:srgbClr val="006666"/>
              </a:solidFill>
              <a:effectLst>
                <a:outerShdw blurRad="50000" dist="30000" dir="5400000" algn="tl" rotWithShape="0">
                  <a:srgbClr val="000000">
                    <a:alpha val="30000"/>
                  </a:srgbClr>
                </a:outerShdw>
              </a:effectLst>
              <a:latin typeface="+mj-lt"/>
              <a:ea typeface="+mj-ea"/>
              <a:cs typeface="+mj-cs"/>
            </a:endParaRPr>
          </a:p>
        </p:txBody>
      </p:sp>
      <p:graphicFrame>
        <p:nvGraphicFramePr>
          <p:cNvPr id="9" name="Content Placeholder 3"/>
          <p:cNvGraphicFramePr>
            <a:graphicFrameLocks/>
          </p:cNvGraphicFramePr>
          <p:nvPr>
            <p:extLst>
              <p:ext uri="{D42A27DB-BD31-4B8C-83A1-F6EECF244321}">
                <p14:modId xmlns:p14="http://schemas.microsoft.com/office/powerpoint/2010/main" val="87990813"/>
              </p:ext>
            </p:extLst>
          </p:nvPr>
        </p:nvGraphicFramePr>
        <p:xfrm>
          <a:off x="1547664" y="1124744"/>
          <a:ext cx="7488832" cy="64807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89055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64604638"/>
              </p:ext>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3"/>
          <p:cNvGraphicFramePr>
            <a:graphicFrameLocks/>
          </p:cNvGraphicFramePr>
          <p:nvPr>
            <p:extLst>
              <p:ext uri="{D42A27DB-BD31-4B8C-83A1-F6EECF244321}">
                <p14:modId xmlns:p14="http://schemas.microsoft.com/office/powerpoint/2010/main" val="3893571483"/>
              </p:ext>
            </p:extLst>
          </p:nvPr>
        </p:nvGraphicFramePr>
        <p:xfrm>
          <a:off x="1547664" y="1124744"/>
          <a:ext cx="7488832" cy="64807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Rectangle 4"/>
          <p:cNvSpPr>
            <a:spLocks noChangeArrowheads="1"/>
          </p:cNvSpPr>
          <p:nvPr/>
        </p:nvSpPr>
        <p:spPr bwMode="auto">
          <a:xfrm>
            <a:off x="1372045" y="1920197"/>
            <a:ext cx="7575659" cy="1468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gn="justLow" hangingPunct="0">
              <a:lnSpc>
                <a:spcPct val="100000"/>
              </a:lnSpc>
              <a:spcBef>
                <a:spcPct val="0"/>
              </a:spcBef>
              <a:buClr>
                <a:srgbClr val="FF0000"/>
              </a:buClr>
            </a:pPr>
            <a:r>
              <a:rPr lang="ar-SA" sz="3200" b="1" dirty="0" smtClean="0">
                <a:latin typeface="Simplified Arabic" panose="02020603050405020304" pitchFamily="18" charset="-78"/>
                <a:cs typeface="Simplified Arabic" panose="02020603050405020304" pitchFamily="18" charset="-78"/>
              </a:rPr>
              <a:t>يتم </a:t>
            </a:r>
            <a:r>
              <a:rPr lang="ar-SA" sz="3200" b="1" dirty="0">
                <a:latin typeface="Simplified Arabic" panose="02020603050405020304" pitchFamily="18" charset="-78"/>
                <a:cs typeface="Simplified Arabic" panose="02020603050405020304" pitchFamily="18" charset="-78"/>
              </a:rPr>
              <a:t>تطوير المحتوى الرقمي وفق المعيار النموذجي </a:t>
            </a:r>
            <a:r>
              <a:rPr lang="ar-SA" sz="3200" b="1" dirty="0" smtClean="0">
                <a:latin typeface="Simplified Arabic" panose="02020603050405020304" pitchFamily="18" charset="-78"/>
                <a:cs typeface="Simplified Arabic" panose="02020603050405020304" pitchFamily="18" charset="-78"/>
              </a:rPr>
              <a:t>العالمي (</a:t>
            </a:r>
            <a:r>
              <a:rPr lang="en-US" sz="3200" b="1" dirty="0" smtClean="0">
                <a:latin typeface="Simplified Arabic" panose="02020603050405020304" pitchFamily="18" charset="-78"/>
                <a:cs typeface="Simplified Arabic" panose="02020603050405020304" pitchFamily="18" charset="-78"/>
              </a:rPr>
              <a:t>ADDIE</a:t>
            </a:r>
            <a:r>
              <a:rPr lang="ar-SA" sz="3200" b="1" dirty="0" smtClean="0">
                <a:latin typeface="Simplified Arabic" panose="02020603050405020304" pitchFamily="18" charset="-78"/>
                <a:cs typeface="Simplified Arabic" panose="02020603050405020304" pitchFamily="18" charset="-78"/>
              </a:rPr>
              <a:t>) والذي </a:t>
            </a:r>
            <a:r>
              <a:rPr lang="ar-SA" sz="3200" b="1" dirty="0">
                <a:latin typeface="Simplified Arabic" panose="02020603050405020304" pitchFamily="18" charset="-78"/>
                <a:cs typeface="Simplified Arabic" panose="02020603050405020304" pitchFamily="18" charset="-78"/>
              </a:rPr>
              <a:t>يحتوى على خمس مراحل للبناء وهى:</a:t>
            </a:r>
            <a:endParaRPr lang="en-US" sz="3200" b="1" dirty="0">
              <a:latin typeface="Simplified Arabic" panose="02020603050405020304" pitchFamily="18" charset="-78"/>
              <a:cs typeface="Simplified Arabic" panose="02020603050405020304" pitchFamily="18" charset="-78"/>
            </a:endParaRPr>
          </a:p>
        </p:txBody>
      </p:sp>
      <p:pic>
        <p:nvPicPr>
          <p:cNvPr id="7" name="Picture 6"/>
          <p:cNvPicPr>
            <a:picLocks noChangeAspect="1"/>
          </p:cNvPicPr>
          <p:nvPr/>
        </p:nvPicPr>
        <p:blipFill>
          <a:blip r:embed="rId12"/>
          <a:stretch>
            <a:fillRect/>
          </a:stretch>
        </p:blipFill>
        <p:spPr>
          <a:xfrm>
            <a:off x="1372045" y="3212976"/>
            <a:ext cx="3346301" cy="3355345"/>
          </a:xfrm>
          <a:prstGeom prst="rect">
            <a:avLst/>
          </a:prstGeom>
        </p:spPr>
      </p:pic>
      <p:sp>
        <p:nvSpPr>
          <p:cNvPr id="8" name="Rectangle 7"/>
          <p:cNvSpPr/>
          <p:nvPr/>
        </p:nvSpPr>
        <p:spPr>
          <a:xfrm>
            <a:off x="4958236" y="3788685"/>
            <a:ext cx="3989468" cy="2554545"/>
          </a:xfrm>
          <a:prstGeom prst="rect">
            <a:avLst/>
          </a:prstGeom>
        </p:spPr>
        <p:txBody>
          <a:bodyPr wrap="square">
            <a:spAutoFit/>
          </a:bodyPr>
          <a:lstStyle/>
          <a:p>
            <a:r>
              <a:rPr lang="ar-SA" sz="3200" b="1" dirty="0" smtClean="0">
                <a:latin typeface="Simplified Arabic" panose="02020603050405020304" pitchFamily="18" charset="-78"/>
                <a:cs typeface="Simplified Arabic" panose="02020603050405020304" pitchFamily="18" charset="-78"/>
              </a:rPr>
              <a:t>التحليل </a:t>
            </a:r>
            <a:r>
              <a:rPr lang="en-US" sz="3200" b="1" dirty="0">
                <a:solidFill>
                  <a:srgbClr val="00B050"/>
                </a:solidFill>
                <a:latin typeface="Simplified Arabic" panose="02020603050405020304" pitchFamily="18" charset="-78"/>
                <a:cs typeface="Simplified Arabic" panose="02020603050405020304" pitchFamily="18" charset="-78"/>
              </a:rPr>
              <a:t>Analysis</a:t>
            </a:r>
            <a:endParaRPr lang="ar-SA" sz="3200" b="1" dirty="0" smtClean="0">
              <a:solidFill>
                <a:srgbClr val="00B050"/>
              </a:solidFill>
              <a:latin typeface="Simplified Arabic" panose="02020603050405020304" pitchFamily="18" charset="-78"/>
              <a:cs typeface="Simplified Arabic" panose="02020603050405020304" pitchFamily="18" charset="-78"/>
            </a:endParaRPr>
          </a:p>
          <a:p>
            <a:r>
              <a:rPr lang="ar-SA" sz="3200" b="1" dirty="0" smtClean="0">
                <a:latin typeface="Simplified Arabic" panose="02020603050405020304" pitchFamily="18" charset="-78"/>
                <a:cs typeface="Simplified Arabic" panose="02020603050405020304" pitchFamily="18" charset="-78"/>
              </a:rPr>
              <a:t>التصميم </a:t>
            </a:r>
            <a:r>
              <a:rPr lang="en-US" sz="3200" b="1" dirty="0">
                <a:solidFill>
                  <a:srgbClr val="00B050"/>
                </a:solidFill>
                <a:latin typeface="Simplified Arabic" panose="02020603050405020304" pitchFamily="18" charset="-78"/>
                <a:cs typeface="Simplified Arabic" panose="02020603050405020304" pitchFamily="18" charset="-78"/>
              </a:rPr>
              <a:t>Design</a:t>
            </a:r>
            <a:endParaRPr lang="ar-SA" sz="3200" b="1" dirty="0">
              <a:solidFill>
                <a:srgbClr val="00B050"/>
              </a:solidFill>
              <a:latin typeface="Simplified Arabic" panose="02020603050405020304" pitchFamily="18" charset="-78"/>
              <a:cs typeface="Simplified Arabic" panose="02020603050405020304" pitchFamily="18" charset="-78"/>
            </a:endParaRPr>
          </a:p>
          <a:p>
            <a:r>
              <a:rPr lang="ar-SA" sz="3200" b="1" dirty="0" smtClean="0">
                <a:latin typeface="Simplified Arabic" panose="02020603050405020304" pitchFamily="18" charset="-78"/>
                <a:cs typeface="Simplified Arabic" panose="02020603050405020304" pitchFamily="18" charset="-78"/>
              </a:rPr>
              <a:t>التطوير </a:t>
            </a:r>
            <a:r>
              <a:rPr lang="en-US" sz="3200" b="1" dirty="0">
                <a:solidFill>
                  <a:srgbClr val="00B050"/>
                </a:solidFill>
                <a:latin typeface="Simplified Arabic" panose="02020603050405020304" pitchFamily="18" charset="-78"/>
                <a:cs typeface="Simplified Arabic" panose="02020603050405020304" pitchFamily="18" charset="-78"/>
              </a:rPr>
              <a:t>Development</a:t>
            </a:r>
            <a:endParaRPr lang="ar-SA" sz="3200" b="1" dirty="0">
              <a:solidFill>
                <a:srgbClr val="00B050"/>
              </a:solidFill>
              <a:latin typeface="Simplified Arabic" panose="02020603050405020304" pitchFamily="18" charset="-78"/>
              <a:cs typeface="Simplified Arabic" panose="02020603050405020304" pitchFamily="18" charset="-78"/>
            </a:endParaRPr>
          </a:p>
          <a:p>
            <a:r>
              <a:rPr lang="ar-SA" sz="3200" b="1" dirty="0" smtClean="0">
                <a:latin typeface="Simplified Arabic" panose="02020603050405020304" pitchFamily="18" charset="-78"/>
                <a:cs typeface="Simplified Arabic" panose="02020603050405020304" pitchFamily="18" charset="-78"/>
              </a:rPr>
              <a:t>التنفيذ </a:t>
            </a:r>
            <a:r>
              <a:rPr lang="en-US" sz="3200" b="1" dirty="0">
                <a:solidFill>
                  <a:srgbClr val="00B050"/>
                </a:solidFill>
                <a:latin typeface="Simplified Arabic" panose="02020603050405020304" pitchFamily="18" charset="-78"/>
                <a:cs typeface="Simplified Arabic" panose="02020603050405020304" pitchFamily="18" charset="-78"/>
              </a:rPr>
              <a:t>Implementation</a:t>
            </a:r>
            <a:endParaRPr lang="ar-SA" sz="3200" b="1" dirty="0">
              <a:solidFill>
                <a:srgbClr val="00B050"/>
              </a:solidFill>
              <a:latin typeface="Simplified Arabic" panose="02020603050405020304" pitchFamily="18" charset="-78"/>
              <a:cs typeface="Simplified Arabic" panose="02020603050405020304" pitchFamily="18" charset="-78"/>
            </a:endParaRPr>
          </a:p>
          <a:p>
            <a:r>
              <a:rPr lang="ar-SA" sz="3200" b="1" dirty="0" smtClean="0">
                <a:latin typeface="Simplified Arabic" panose="02020603050405020304" pitchFamily="18" charset="-78"/>
                <a:cs typeface="Simplified Arabic" panose="02020603050405020304" pitchFamily="18" charset="-78"/>
              </a:rPr>
              <a:t>التقويم </a:t>
            </a:r>
            <a:r>
              <a:rPr lang="en-US" sz="3200" b="1" dirty="0">
                <a:solidFill>
                  <a:srgbClr val="00B050"/>
                </a:solidFill>
                <a:latin typeface="Simplified Arabic" panose="02020603050405020304" pitchFamily="18" charset="-78"/>
                <a:cs typeface="Simplified Arabic" panose="02020603050405020304" pitchFamily="18" charset="-78"/>
              </a:rPr>
              <a:t>Evaluation</a:t>
            </a:r>
            <a:endParaRPr lang="ar-SA" sz="3200" b="1" dirty="0">
              <a:solidFill>
                <a:srgbClr val="00B05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89055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1000"/>
                                        <p:tgtEl>
                                          <p:spTgt spid="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64604638"/>
              </p:ext>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0"/>
          <p:cNvSpPr txBox="1">
            <a:spLocks noChangeArrowheads="1"/>
          </p:cNvSpPr>
          <p:nvPr/>
        </p:nvSpPr>
        <p:spPr bwMode="auto">
          <a:xfrm>
            <a:off x="1187624" y="1556792"/>
            <a:ext cx="7804794" cy="4104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287338" lvl="0" indent="-4763">
              <a:spcAft>
                <a:spcPts val="0"/>
              </a:spcAft>
              <a:buNone/>
            </a:pPr>
            <a:r>
              <a:rPr lang="ar-SA" sz="3600" b="1" dirty="0" smtClean="0">
                <a:latin typeface="Simplified Arabic" panose="02020603050405020304" pitchFamily="18" charset="-78"/>
                <a:cs typeface="Simplified Arabic" panose="02020603050405020304" pitchFamily="18" charset="-78"/>
              </a:rPr>
              <a:t>أولا : </a:t>
            </a:r>
            <a:r>
              <a:rPr lang="ar-SA" sz="3600" b="1" dirty="0">
                <a:latin typeface="Simplified Arabic" panose="02020603050405020304" pitchFamily="18" charset="-78"/>
                <a:cs typeface="Simplified Arabic" panose="02020603050405020304" pitchFamily="18" charset="-78"/>
              </a:rPr>
              <a:t>التحليل:</a:t>
            </a:r>
            <a:r>
              <a:rPr lang="ar-SA" sz="2800" b="1" dirty="0">
                <a:latin typeface="Simplified Arabic" panose="02020603050405020304" pitchFamily="18" charset="-78"/>
                <a:cs typeface="Simplified Arabic" panose="02020603050405020304" pitchFamily="18" charset="-78"/>
              </a:rPr>
              <a:t/>
            </a:r>
            <a:br>
              <a:rPr lang="ar-SA" sz="2800" b="1" dirty="0">
                <a:latin typeface="Simplified Arabic" panose="02020603050405020304" pitchFamily="18" charset="-78"/>
                <a:cs typeface="Simplified Arabic" panose="02020603050405020304" pitchFamily="18" charset="-78"/>
              </a:rPr>
            </a:br>
            <a:r>
              <a:rPr lang="ar-SA" b="1" dirty="0">
                <a:latin typeface="Simplified Arabic" panose="02020603050405020304" pitchFamily="18" charset="-78"/>
                <a:cs typeface="Simplified Arabic" panose="02020603050405020304" pitchFamily="18" charset="-78"/>
              </a:rPr>
              <a:t>الهدف من عملية التحليل هو تجميع معلومات </a:t>
            </a:r>
            <a:r>
              <a:rPr lang="ar-SA" b="1" dirty="0" smtClean="0">
                <a:latin typeface="Simplified Arabic" panose="02020603050405020304" pitchFamily="18" charset="-78"/>
                <a:cs typeface="Simplified Arabic" panose="02020603050405020304" pitchFamily="18" charset="-78"/>
              </a:rPr>
              <a:t>عن:</a:t>
            </a:r>
          </a:p>
          <a:p>
            <a:pPr marL="1371600" lvl="0" indent="-403225">
              <a:spcAft>
                <a:spcPts val="0"/>
              </a:spcAft>
              <a:buFont typeface="Arial" panose="020B0604020202020204" pitchFamily="34" charset="0"/>
              <a:buChar char="•"/>
            </a:pPr>
            <a:r>
              <a:rPr lang="ar-SA" b="1" dirty="0" smtClean="0">
                <a:latin typeface="Simplified Arabic" panose="02020603050405020304" pitchFamily="18" charset="-78"/>
                <a:cs typeface="Simplified Arabic" panose="02020603050405020304" pitchFamily="18" charset="-78"/>
              </a:rPr>
              <a:t>محتوى </a:t>
            </a:r>
            <a:r>
              <a:rPr lang="ar-SA" b="1" dirty="0">
                <a:latin typeface="Simplified Arabic" panose="02020603050405020304" pitchFamily="18" charset="-78"/>
                <a:cs typeface="Simplified Arabic" panose="02020603050405020304" pitchFamily="18" charset="-78"/>
              </a:rPr>
              <a:t>المادة </a:t>
            </a:r>
            <a:r>
              <a:rPr lang="ar-SA" b="1" dirty="0" smtClean="0">
                <a:latin typeface="Simplified Arabic" panose="02020603050405020304" pitchFamily="18" charset="-78"/>
                <a:cs typeface="Simplified Arabic" panose="02020603050405020304" pitchFamily="18" charset="-78"/>
              </a:rPr>
              <a:t>التعليمية والأهداف </a:t>
            </a:r>
            <a:r>
              <a:rPr lang="ar-SA" b="1" dirty="0">
                <a:latin typeface="Simplified Arabic" panose="02020603050405020304" pitchFamily="18" charset="-78"/>
                <a:cs typeface="Simplified Arabic" panose="02020603050405020304" pitchFamily="18" charset="-78"/>
              </a:rPr>
              <a:t>العامة </a:t>
            </a:r>
            <a:r>
              <a:rPr lang="ar-SA" b="1" dirty="0" smtClean="0">
                <a:latin typeface="Simplified Arabic" panose="02020603050405020304" pitchFamily="18" charset="-78"/>
                <a:cs typeface="Simplified Arabic" panose="02020603050405020304" pitchFamily="18" charset="-78"/>
              </a:rPr>
              <a:t>.</a:t>
            </a:r>
          </a:p>
          <a:p>
            <a:pPr marL="1371600" lvl="0" indent="-403225">
              <a:spcAft>
                <a:spcPts val="0"/>
              </a:spcAft>
              <a:buFont typeface="Arial" panose="020B0604020202020204" pitchFamily="34" charset="0"/>
              <a:buChar char="•"/>
            </a:pPr>
            <a:r>
              <a:rPr lang="ar-SA" b="1" dirty="0" smtClean="0">
                <a:latin typeface="Simplified Arabic" panose="02020603050405020304" pitchFamily="18" charset="-78"/>
                <a:cs typeface="Simplified Arabic" panose="02020603050405020304" pitchFamily="18" charset="-78"/>
              </a:rPr>
              <a:t>المستهدف </a:t>
            </a:r>
            <a:r>
              <a:rPr lang="ar-SA" b="1" dirty="0">
                <a:latin typeface="Simplified Arabic" panose="02020603050405020304" pitchFamily="18" charset="-78"/>
                <a:cs typeface="Simplified Arabic" panose="02020603050405020304" pitchFamily="18" charset="-78"/>
              </a:rPr>
              <a:t>من </a:t>
            </a:r>
            <a:r>
              <a:rPr lang="ar-SA" b="1" dirty="0" smtClean="0">
                <a:latin typeface="Simplified Arabic" panose="02020603050405020304" pitchFamily="18" charset="-78"/>
                <a:cs typeface="Simplified Arabic" panose="02020603050405020304" pitchFamily="18" charset="-78"/>
              </a:rPr>
              <a:t>المقرر .</a:t>
            </a:r>
          </a:p>
          <a:p>
            <a:pPr marL="1371600" lvl="0" indent="-403225">
              <a:spcAft>
                <a:spcPts val="0"/>
              </a:spcAft>
              <a:buFont typeface="Arial" panose="020B0604020202020204" pitchFamily="34" charset="0"/>
              <a:buChar char="•"/>
            </a:pPr>
            <a:r>
              <a:rPr lang="ar-SA" b="1" dirty="0" smtClean="0">
                <a:latin typeface="Simplified Arabic" panose="02020603050405020304" pitchFamily="18" charset="-78"/>
                <a:cs typeface="Simplified Arabic" panose="02020603050405020304" pitchFamily="18" charset="-78"/>
              </a:rPr>
              <a:t>إمكانيات </a:t>
            </a:r>
            <a:r>
              <a:rPr lang="ar-SA" b="1" dirty="0">
                <a:latin typeface="Simplified Arabic" panose="02020603050405020304" pitchFamily="18" charset="-78"/>
                <a:cs typeface="Simplified Arabic" panose="02020603050405020304" pitchFamily="18" charset="-78"/>
              </a:rPr>
              <a:t>البيئة </a:t>
            </a:r>
            <a:r>
              <a:rPr lang="ar-SA" b="1" dirty="0" smtClean="0">
                <a:latin typeface="Simplified Arabic" panose="02020603050405020304" pitchFamily="18" charset="-78"/>
                <a:cs typeface="Simplified Arabic" panose="02020603050405020304" pitchFamily="18" charset="-78"/>
              </a:rPr>
              <a:t>التعليمية .</a:t>
            </a:r>
          </a:p>
          <a:p>
            <a:pPr marL="1371600" lvl="0" indent="-403225">
              <a:spcAft>
                <a:spcPts val="0"/>
              </a:spcAft>
              <a:buFont typeface="Arial" panose="020B0604020202020204" pitchFamily="34" charset="0"/>
              <a:buChar char="•"/>
            </a:pPr>
            <a:r>
              <a:rPr lang="ar-SA" b="1" dirty="0" smtClean="0">
                <a:latin typeface="Simplified Arabic" panose="02020603050405020304" pitchFamily="18" charset="-78"/>
                <a:cs typeface="Simplified Arabic" panose="02020603050405020304" pitchFamily="18" charset="-78"/>
              </a:rPr>
              <a:t>تحليل احتياجات </a:t>
            </a:r>
            <a:r>
              <a:rPr lang="ar-SA" b="1" dirty="0">
                <a:latin typeface="Simplified Arabic" panose="02020603050405020304" pitchFamily="18" charset="-78"/>
                <a:cs typeface="Simplified Arabic" panose="02020603050405020304" pitchFamily="18" charset="-78"/>
              </a:rPr>
              <a:t>المتعلم والموارد والعقبات</a:t>
            </a:r>
            <a:r>
              <a:rPr lang="ar-SA" b="1" dirty="0" smtClean="0">
                <a:latin typeface="Simplified Arabic" panose="02020603050405020304" pitchFamily="18" charset="-78"/>
                <a:cs typeface="Simplified Arabic" panose="02020603050405020304" pitchFamily="18" charset="-78"/>
              </a:rPr>
              <a:t>.</a:t>
            </a:r>
          </a:p>
          <a:p>
            <a:pPr marL="1371600" lvl="0" indent="-403225">
              <a:spcAft>
                <a:spcPts val="0"/>
              </a:spcAft>
              <a:buFont typeface="Arial" panose="020B0604020202020204" pitchFamily="34" charset="0"/>
              <a:buChar char="•"/>
            </a:pPr>
            <a:r>
              <a:rPr lang="ar-SA" b="1" dirty="0" smtClean="0">
                <a:latin typeface="Simplified Arabic" panose="02020603050405020304" pitchFamily="18" charset="-78"/>
                <a:cs typeface="Simplified Arabic" panose="02020603050405020304" pitchFamily="18" charset="-78"/>
              </a:rPr>
              <a:t>اختيار </a:t>
            </a:r>
            <a:r>
              <a:rPr lang="ar-SA" b="1" dirty="0">
                <a:latin typeface="Simplified Arabic" panose="02020603050405020304" pitchFamily="18" charset="-78"/>
                <a:cs typeface="Simplified Arabic" panose="02020603050405020304" pitchFamily="18" charset="-78"/>
              </a:rPr>
              <a:t>نظم تقديم التدريس. </a:t>
            </a:r>
            <a:r>
              <a:rPr lang="ar-SA" sz="2800" b="1" dirty="0">
                <a:latin typeface="Simplified Arabic" panose="02020603050405020304" pitchFamily="18" charset="-78"/>
                <a:cs typeface="Simplified Arabic" panose="02020603050405020304" pitchFamily="18" charset="-78"/>
              </a:rPr>
              <a:t/>
            </a:r>
            <a:br>
              <a:rPr lang="ar-SA" sz="2800" b="1" dirty="0">
                <a:latin typeface="Simplified Arabic" panose="02020603050405020304" pitchFamily="18" charset="-78"/>
                <a:cs typeface="Simplified Arabic" panose="02020603050405020304" pitchFamily="18" charset="-78"/>
              </a:rPr>
            </a:br>
            <a:endParaRPr lang="ar-SA" sz="2500" b="1" dirty="0">
              <a:solidFill>
                <a:srgbClr val="006666"/>
              </a:solidFill>
              <a:effectLst>
                <a:outerShdw blurRad="50000" dist="30000" dir="5400000" algn="tl" rotWithShape="0">
                  <a:srgbClr val="000000">
                    <a:alpha val="30000"/>
                  </a:srgbClr>
                </a:outerShdw>
              </a:effectLst>
              <a:latin typeface="Simplified Arabic" panose="02020603050405020304" pitchFamily="18" charset="-78"/>
              <a:ea typeface="+mj-ea"/>
              <a:cs typeface="Simplified Arabic" panose="02020603050405020304" pitchFamily="18" charset="-78"/>
            </a:endParaRPr>
          </a:p>
        </p:txBody>
      </p:sp>
    </p:spTree>
    <p:extLst>
      <p:ext uri="{BB962C8B-B14F-4D97-AF65-F5344CB8AC3E}">
        <p14:creationId xmlns:p14="http://schemas.microsoft.com/office/powerpoint/2010/main" val="89055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fade">
                                      <p:cBhvr>
                                        <p:cTn id="11" dur="1000"/>
                                        <p:tgtEl>
                                          <p:spTgt spid="12">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fade">
                                      <p:cBhvr>
                                        <p:cTn id="15" dur="1000"/>
                                        <p:tgtEl>
                                          <p:spTgt spid="12">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fade">
                                      <p:cBhvr>
                                        <p:cTn id="19" dur="1000"/>
                                        <p:tgtEl>
                                          <p:spTgt spid="12">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animEffect transition="in" filter="fade">
                                      <p:cBhvr>
                                        <p:cTn id="23" dur="1000"/>
                                        <p:tgtEl>
                                          <p:spTgt spid="12">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animEffect transition="in" filter="fade">
                                      <p:cBhvr>
                                        <p:cTn id="27" dur="10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0"/>
          <p:cNvSpPr txBox="1">
            <a:spLocks noChangeArrowheads="1"/>
          </p:cNvSpPr>
          <p:nvPr/>
        </p:nvSpPr>
        <p:spPr bwMode="auto">
          <a:xfrm>
            <a:off x="611560" y="1052736"/>
            <a:ext cx="8236842" cy="5544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287338" lvl="0" indent="0">
              <a:lnSpc>
                <a:spcPct val="150000"/>
              </a:lnSpc>
              <a:buNone/>
            </a:pPr>
            <a:r>
              <a:rPr lang="ar-SA" sz="3600" b="1" dirty="0">
                <a:latin typeface="Simplified Arabic" panose="02020603050405020304" pitchFamily="18" charset="-78"/>
                <a:cs typeface="Simplified Arabic" panose="02020603050405020304" pitchFamily="18" charset="-78"/>
              </a:rPr>
              <a:t>ثانيا : </a:t>
            </a:r>
            <a:r>
              <a:rPr lang="ar-SA" sz="3600" b="1" dirty="0" smtClean="0">
                <a:latin typeface="Simplified Arabic" panose="02020603050405020304" pitchFamily="18" charset="-78"/>
                <a:cs typeface="Simplified Arabic" panose="02020603050405020304" pitchFamily="18" charset="-78"/>
              </a:rPr>
              <a:t>التصميم :</a:t>
            </a:r>
            <a:r>
              <a:rPr lang="ar-SA" sz="2800" b="1" dirty="0">
                <a:latin typeface="Simplified Arabic" panose="02020603050405020304" pitchFamily="18" charset="-78"/>
                <a:cs typeface="Simplified Arabic" panose="02020603050405020304" pitchFamily="18" charset="-78"/>
              </a:rPr>
              <a:t/>
            </a:r>
            <a:br>
              <a:rPr lang="ar-SA" sz="2800" b="1" dirty="0">
                <a:latin typeface="Simplified Arabic" panose="02020603050405020304" pitchFamily="18" charset="-78"/>
                <a:cs typeface="Simplified Arabic" panose="02020603050405020304" pitchFamily="18" charset="-78"/>
              </a:rPr>
            </a:br>
            <a:r>
              <a:rPr lang="ar-SA" b="1" dirty="0">
                <a:latin typeface="Simplified Arabic" panose="02020603050405020304" pitchFamily="18" charset="-78"/>
                <a:cs typeface="Simplified Arabic" panose="02020603050405020304" pitchFamily="18" charset="-78"/>
              </a:rPr>
              <a:t>تصميم المحتوى التخطيطي </a:t>
            </a:r>
            <a:r>
              <a:rPr lang="ar-SA" b="1" dirty="0" smtClean="0">
                <a:latin typeface="Simplified Arabic" panose="02020603050405020304" pitchFamily="18" charset="-78"/>
                <a:cs typeface="Simplified Arabic" panose="02020603050405020304" pitchFamily="18" charset="-78"/>
              </a:rPr>
              <a:t>(</a:t>
            </a:r>
            <a:r>
              <a:rPr lang="ar-SA" b="1" dirty="0" smtClean="0">
                <a:solidFill>
                  <a:srgbClr val="002060"/>
                </a:solidFill>
                <a:latin typeface="Simplified Arabic" panose="02020603050405020304" pitchFamily="18" charset="-78"/>
                <a:cs typeface="Simplified Arabic" panose="02020603050405020304" pitchFamily="18" charset="-78"/>
              </a:rPr>
              <a:t>السيناريو</a:t>
            </a:r>
            <a:r>
              <a:rPr lang="ar-SA" b="1" dirty="0" smtClean="0">
                <a:latin typeface="Simplified Arabic" panose="02020603050405020304" pitchFamily="18" charset="-78"/>
                <a:cs typeface="Simplified Arabic" panose="02020603050405020304" pitchFamily="18" charset="-78"/>
              </a:rPr>
              <a:t>) ويشمل </a:t>
            </a:r>
            <a:r>
              <a:rPr lang="ar-SA" b="1" dirty="0">
                <a:latin typeface="Simplified Arabic" panose="02020603050405020304" pitchFamily="18" charset="-78"/>
                <a:cs typeface="Simplified Arabic" panose="02020603050405020304" pitchFamily="18" charset="-78"/>
              </a:rPr>
              <a:t>: </a:t>
            </a:r>
            <a:br>
              <a:rPr lang="ar-SA" b="1" dirty="0">
                <a:latin typeface="Simplified Arabic" panose="02020603050405020304" pitchFamily="18" charset="-78"/>
                <a:cs typeface="Simplified Arabic" panose="02020603050405020304" pitchFamily="18" charset="-78"/>
              </a:rPr>
            </a:br>
            <a:r>
              <a:rPr lang="ar-SA" b="1" dirty="0">
                <a:latin typeface="Simplified Arabic" panose="02020603050405020304" pitchFamily="18" charset="-78"/>
                <a:cs typeface="Simplified Arabic" panose="02020603050405020304" pitchFamily="18" charset="-78"/>
              </a:rPr>
              <a:t>1. تنظيم المحتوى في </a:t>
            </a:r>
            <a:r>
              <a:rPr lang="ar-SA" b="1" dirty="0" smtClean="0">
                <a:latin typeface="Simplified Arabic" panose="02020603050405020304" pitchFamily="18" charset="-78"/>
                <a:cs typeface="Simplified Arabic" panose="02020603050405020304" pitchFamily="18" charset="-78"/>
              </a:rPr>
              <a:t>صورة شرائح أو </a:t>
            </a:r>
            <a:r>
              <a:rPr lang="ar-SA" b="1" dirty="0">
                <a:latin typeface="Simplified Arabic" panose="02020603050405020304" pitchFamily="18" charset="-78"/>
                <a:cs typeface="Simplified Arabic" panose="02020603050405020304" pitchFamily="18" charset="-78"/>
              </a:rPr>
              <a:t>رسائل صغيرة من </a:t>
            </a:r>
            <a:r>
              <a:rPr lang="ar-SA" b="1" dirty="0" smtClean="0">
                <a:latin typeface="Simplified Arabic" panose="02020603050405020304" pitchFamily="18" charset="-78"/>
                <a:cs typeface="Simplified Arabic" panose="02020603050405020304" pitchFamily="18" charset="-78"/>
              </a:rPr>
              <a:t>المعلومات.</a:t>
            </a:r>
            <a:r>
              <a:rPr lang="ar-SA" b="1" dirty="0">
                <a:latin typeface="Simplified Arabic" panose="02020603050405020304" pitchFamily="18" charset="-78"/>
                <a:cs typeface="Simplified Arabic" panose="02020603050405020304" pitchFamily="18" charset="-78"/>
              </a:rPr>
              <a:t/>
            </a:r>
            <a:br>
              <a:rPr lang="ar-SA" b="1" dirty="0">
                <a:latin typeface="Simplified Arabic" panose="02020603050405020304" pitchFamily="18" charset="-78"/>
                <a:cs typeface="Simplified Arabic" panose="02020603050405020304" pitchFamily="18" charset="-78"/>
              </a:rPr>
            </a:br>
            <a:r>
              <a:rPr lang="ar-SA" b="1" dirty="0">
                <a:latin typeface="Simplified Arabic" panose="02020603050405020304" pitchFamily="18" charset="-78"/>
                <a:cs typeface="Simplified Arabic" panose="02020603050405020304" pitchFamily="18" charset="-78"/>
              </a:rPr>
              <a:t>2. </a:t>
            </a:r>
            <a:r>
              <a:rPr lang="ar-SA" b="1" dirty="0" smtClean="0">
                <a:latin typeface="Simplified Arabic" panose="02020603050405020304" pitchFamily="18" charset="-78"/>
                <a:cs typeface="Simplified Arabic" panose="02020603050405020304" pitchFamily="18" charset="-78"/>
              </a:rPr>
              <a:t>كتابة </a:t>
            </a:r>
            <a:r>
              <a:rPr lang="ar-SA" b="1" dirty="0">
                <a:latin typeface="Simplified Arabic" panose="02020603050405020304" pitchFamily="18" charset="-78"/>
                <a:cs typeface="Simplified Arabic" panose="02020603050405020304" pitchFamily="18" charset="-78"/>
              </a:rPr>
              <a:t>المراحل الانتقالية في الدرس </a:t>
            </a:r>
            <a:r>
              <a:rPr lang="ar-SA" b="1" dirty="0" smtClean="0">
                <a:latin typeface="Simplified Arabic" panose="02020603050405020304" pitchFamily="18" charset="-78"/>
                <a:cs typeface="Simplified Arabic" panose="02020603050405020304" pitchFamily="18" charset="-78"/>
              </a:rPr>
              <a:t>الإلكتروني.</a:t>
            </a:r>
            <a:r>
              <a:rPr lang="ar-SA" b="1" dirty="0">
                <a:latin typeface="Simplified Arabic" panose="02020603050405020304" pitchFamily="18" charset="-78"/>
                <a:cs typeface="Simplified Arabic" panose="02020603050405020304" pitchFamily="18" charset="-78"/>
              </a:rPr>
              <a:t/>
            </a:r>
            <a:br>
              <a:rPr lang="ar-SA" b="1" dirty="0">
                <a:latin typeface="Simplified Arabic" panose="02020603050405020304" pitchFamily="18" charset="-78"/>
                <a:cs typeface="Simplified Arabic" panose="02020603050405020304" pitchFamily="18" charset="-78"/>
              </a:rPr>
            </a:br>
            <a:r>
              <a:rPr lang="ar-SA" b="1" dirty="0" smtClean="0">
                <a:latin typeface="Simplified Arabic" panose="02020603050405020304" pitchFamily="18" charset="-78"/>
                <a:cs typeface="Simplified Arabic" panose="02020603050405020304" pitchFamily="18" charset="-78"/>
              </a:rPr>
              <a:t>3. </a:t>
            </a:r>
            <a:r>
              <a:rPr lang="ar-SA" b="1" dirty="0">
                <a:latin typeface="Simplified Arabic" panose="02020603050405020304" pitchFamily="18" charset="-78"/>
                <a:cs typeface="Simplified Arabic" panose="02020603050405020304" pitchFamily="18" charset="-78"/>
              </a:rPr>
              <a:t>إعداد أسئلة للمراجعة </a:t>
            </a:r>
            <a:r>
              <a:rPr lang="ar-SA" b="1" dirty="0" smtClean="0">
                <a:latin typeface="Simplified Arabic" panose="02020603050405020304" pitchFamily="18" charset="-78"/>
                <a:cs typeface="Simplified Arabic" panose="02020603050405020304" pitchFamily="18" charset="-78"/>
              </a:rPr>
              <a:t>والتقييم.</a:t>
            </a:r>
            <a:r>
              <a:rPr lang="ar-SA" b="1" dirty="0">
                <a:latin typeface="Simplified Arabic" panose="02020603050405020304" pitchFamily="18" charset="-78"/>
                <a:cs typeface="Simplified Arabic" panose="02020603050405020304" pitchFamily="18" charset="-78"/>
              </a:rPr>
              <a:t/>
            </a:r>
            <a:br>
              <a:rPr lang="ar-SA" b="1" dirty="0">
                <a:latin typeface="Simplified Arabic" panose="02020603050405020304" pitchFamily="18" charset="-78"/>
                <a:cs typeface="Simplified Arabic" panose="02020603050405020304" pitchFamily="18" charset="-78"/>
              </a:rPr>
            </a:br>
            <a:r>
              <a:rPr lang="ar-SA" b="1" dirty="0" smtClean="0">
                <a:latin typeface="Simplified Arabic" panose="02020603050405020304" pitchFamily="18" charset="-78"/>
                <a:cs typeface="Simplified Arabic" panose="02020603050405020304" pitchFamily="18" charset="-78"/>
              </a:rPr>
              <a:t>4. </a:t>
            </a:r>
            <a:r>
              <a:rPr lang="ar-SA" b="1" dirty="0">
                <a:latin typeface="Simplified Arabic" panose="02020603050405020304" pitchFamily="18" charset="-78"/>
                <a:cs typeface="Simplified Arabic" panose="02020603050405020304" pitchFamily="18" charset="-78"/>
              </a:rPr>
              <a:t>إعداد الاختبارات </a:t>
            </a:r>
            <a:r>
              <a:rPr lang="ar-SA" b="1" dirty="0" smtClean="0">
                <a:latin typeface="Simplified Arabic" panose="02020603050405020304" pitchFamily="18" charset="-78"/>
                <a:cs typeface="Simplified Arabic" panose="02020603050405020304" pitchFamily="18" charset="-78"/>
              </a:rPr>
              <a:t>المناسبة.</a:t>
            </a:r>
            <a:endParaRPr lang="ar-SA" b="1" dirty="0">
              <a:solidFill>
                <a:srgbClr val="006666"/>
              </a:solidFill>
              <a:effectLst>
                <a:outerShdw blurRad="50000" dist="30000" dir="5400000" algn="tl" rotWithShape="0">
                  <a:srgbClr val="000000">
                    <a:alpha val="30000"/>
                  </a:srgbClr>
                </a:outerShdw>
              </a:effectLst>
              <a:latin typeface="Simplified Arabic" panose="02020603050405020304" pitchFamily="18" charset="-78"/>
              <a:ea typeface="+mj-ea"/>
              <a:cs typeface="Simplified Arabic" panose="02020603050405020304" pitchFamily="18" charset="-78"/>
            </a:endParaRPr>
          </a:p>
        </p:txBody>
      </p:sp>
    </p:spTree>
    <p:extLst>
      <p:ext uri="{BB962C8B-B14F-4D97-AF65-F5344CB8AC3E}">
        <p14:creationId xmlns:p14="http://schemas.microsoft.com/office/powerpoint/2010/main" val="84738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right)">
                                      <p:cBhvr>
                                        <p:cTn id="7"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71600" y="1052736"/>
            <a:ext cx="7776864" cy="5016758"/>
          </a:xfrm>
          <a:prstGeom prst="rect">
            <a:avLst/>
          </a:prstGeom>
        </p:spPr>
        <p:txBody>
          <a:bodyPr wrap="square">
            <a:spAutoFit/>
          </a:bodyPr>
          <a:lstStyle/>
          <a:p>
            <a:pPr marL="287338" lvl="0" indent="0" algn="just">
              <a:spcBef>
                <a:spcPts val="1200"/>
              </a:spcBef>
              <a:spcAft>
                <a:spcPts val="1200"/>
              </a:spcAft>
              <a:buNone/>
            </a:pPr>
            <a:r>
              <a:rPr lang="ar-SA" sz="3600" b="1" dirty="0" smtClean="0">
                <a:latin typeface="Simplified Arabic" panose="02020603050405020304" pitchFamily="18" charset="-78"/>
                <a:cs typeface="Simplified Arabic" panose="02020603050405020304" pitchFamily="18" charset="-78"/>
              </a:rPr>
              <a:t>مفهوم السيناريو</a:t>
            </a:r>
            <a:r>
              <a:rPr lang="ar-SA" sz="3600" b="1" dirty="0">
                <a:latin typeface="Simplified Arabic" panose="02020603050405020304" pitchFamily="18" charset="-78"/>
                <a:cs typeface="Simplified Arabic" panose="02020603050405020304" pitchFamily="18" charset="-78"/>
              </a:rPr>
              <a:t> :</a:t>
            </a:r>
          </a:p>
          <a:p>
            <a:pPr indent="914400" algn="just" eaLnBrk="0" hangingPunct="0">
              <a:spcBef>
                <a:spcPts val="1200"/>
              </a:spcBef>
              <a:spcAft>
                <a:spcPts val="1200"/>
              </a:spcAft>
            </a:pPr>
            <a:r>
              <a:rPr lang="ar-EG" sz="2800" b="1" dirty="0">
                <a:solidFill>
                  <a:srgbClr val="222222"/>
                </a:solidFill>
                <a:latin typeface="Simplified Arabic" panose="02020603050405020304" pitchFamily="18" charset="-78"/>
                <a:cs typeface="Simplified Arabic" panose="02020603050405020304" pitchFamily="18" charset="-78"/>
              </a:rPr>
              <a:t>تعد كتابة السيناريو التعليمي من أهم مراحل أو خطوات التصميم التعليمي، وتأتي مرحلته بعد مرحلة التحليل.</a:t>
            </a:r>
            <a:endParaRPr lang="en-US" sz="2800" b="1" dirty="0">
              <a:latin typeface="Simplified Arabic" panose="02020603050405020304" pitchFamily="18" charset="-78"/>
              <a:cs typeface="Simplified Arabic" panose="02020603050405020304" pitchFamily="18" charset="-78"/>
            </a:endParaRPr>
          </a:p>
          <a:p>
            <a:pPr lvl="0" indent="914400" algn="just" eaLnBrk="0" hangingPunct="0">
              <a:spcBef>
                <a:spcPts val="1200"/>
              </a:spcBef>
              <a:spcAft>
                <a:spcPts val="1200"/>
              </a:spcAft>
            </a:pPr>
            <a:r>
              <a:rPr lang="ar-SA" sz="2800" b="1" dirty="0" smtClean="0">
                <a:solidFill>
                  <a:srgbClr val="222222"/>
                </a:solidFill>
                <a:latin typeface="Simplified Arabic" panose="02020603050405020304" pitchFamily="18" charset="-78"/>
                <a:cs typeface="Simplified Arabic" panose="02020603050405020304" pitchFamily="18" charset="-78"/>
              </a:rPr>
              <a:t>ويعتبر </a:t>
            </a:r>
            <a:r>
              <a:rPr lang="ar-EG" sz="2800" b="1" dirty="0" smtClean="0">
                <a:solidFill>
                  <a:srgbClr val="222222"/>
                </a:solidFill>
                <a:latin typeface="Simplified Arabic" panose="02020603050405020304" pitchFamily="18" charset="-78"/>
                <a:cs typeface="Simplified Arabic" panose="02020603050405020304" pitchFamily="18" charset="-78"/>
              </a:rPr>
              <a:t>دليل </a:t>
            </a:r>
            <a:r>
              <a:rPr lang="ar-SA" sz="2800" b="1" dirty="0" smtClean="0">
                <a:solidFill>
                  <a:srgbClr val="222222"/>
                </a:solidFill>
                <a:latin typeface="Simplified Arabic" panose="02020603050405020304" pitchFamily="18" charset="-78"/>
                <a:cs typeface="Simplified Arabic" panose="02020603050405020304" pitchFamily="18" charset="-78"/>
              </a:rPr>
              <a:t>ل</a:t>
            </a:r>
            <a:r>
              <a:rPr lang="ar-EG" sz="2800" b="1" dirty="0" smtClean="0">
                <a:solidFill>
                  <a:srgbClr val="222222"/>
                </a:solidFill>
                <a:latin typeface="Simplified Arabic" panose="02020603050405020304" pitchFamily="18" charset="-78"/>
                <a:cs typeface="Simplified Arabic" panose="02020603050405020304" pitchFamily="18" charset="-78"/>
              </a:rPr>
              <a:t>فريق </a:t>
            </a:r>
            <a:r>
              <a:rPr lang="ar-EG" sz="2800" b="1" dirty="0">
                <a:solidFill>
                  <a:srgbClr val="222222"/>
                </a:solidFill>
                <a:latin typeface="Simplified Arabic" panose="02020603050405020304" pitchFamily="18" charset="-78"/>
                <a:cs typeface="Simplified Arabic" panose="02020603050405020304" pitchFamily="18" charset="-78"/>
              </a:rPr>
              <a:t>العمل الذي يقوم بإنشاء المقرر الإلكتروني، والمسؤول عن كتابة السيناريو التعليمي هو المصمم </a:t>
            </a:r>
            <a:r>
              <a:rPr lang="ar-EG" sz="2800" b="1" dirty="0" smtClean="0">
                <a:solidFill>
                  <a:srgbClr val="222222"/>
                </a:solidFill>
                <a:latin typeface="Simplified Arabic" panose="02020603050405020304" pitchFamily="18" charset="-78"/>
                <a:cs typeface="Simplified Arabic" panose="02020603050405020304" pitchFamily="18" charset="-78"/>
              </a:rPr>
              <a:t>التعليمي</a:t>
            </a:r>
            <a:r>
              <a:rPr lang="ar-SA" sz="2800" b="1" dirty="0" smtClean="0">
                <a:solidFill>
                  <a:srgbClr val="222222"/>
                </a:solidFill>
                <a:latin typeface="Simplified Arabic" panose="02020603050405020304" pitchFamily="18" charset="-78"/>
                <a:cs typeface="Simplified Arabic" panose="02020603050405020304" pitchFamily="18" charset="-78"/>
              </a:rPr>
              <a:t>.</a:t>
            </a:r>
          </a:p>
          <a:p>
            <a:pPr lvl="0" indent="914400" algn="just" eaLnBrk="0" hangingPunct="0">
              <a:spcBef>
                <a:spcPts val="1200"/>
              </a:spcBef>
              <a:spcAft>
                <a:spcPts val="1200"/>
              </a:spcAft>
            </a:pPr>
            <a:r>
              <a:rPr lang="ar-EG" sz="2800" b="1" dirty="0" smtClean="0">
                <a:solidFill>
                  <a:srgbClr val="222222"/>
                </a:solidFill>
                <a:latin typeface="Simplified Arabic" panose="02020603050405020304" pitchFamily="18" charset="-78"/>
                <a:cs typeface="Simplified Arabic" panose="02020603050405020304" pitchFamily="18" charset="-78"/>
              </a:rPr>
              <a:t>والهدف </a:t>
            </a:r>
            <a:r>
              <a:rPr lang="ar-SA" sz="2800" b="1" dirty="0" smtClean="0">
                <a:solidFill>
                  <a:srgbClr val="222222"/>
                </a:solidFill>
                <a:latin typeface="Simplified Arabic" panose="02020603050405020304" pitchFamily="18" charset="-78"/>
                <a:cs typeface="Simplified Arabic" panose="02020603050405020304" pitchFamily="18" charset="-78"/>
              </a:rPr>
              <a:t>منه </a:t>
            </a:r>
            <a:r>
              <a:rPr lang="ar-EG" sz="2800" b="1" dirty="0" smtClean="0">
                <a:solidFill>
                  <a:srgbClr val="222222"/>
                </a:solidFill>
                <a:latin typeface="Simplified Arabic" panose="02020603050405020304" pitchFamily="18" charset="-78"/>
                <a:cs typeface="Simplified Arabic" panose="02020603050405020304" pitchFamily="18" charset="-78"/>
              </a:rPr>
              <a:t>وضع </a:t>
            </a:r>
            <a:r>
              <a:rPr lang="ar-EG" sz="2800" b="1" dirty="0">
                <a:solidFill>
                  <a:srgbClr val="222222"/>
                </a:solidFill>
                <a:latin typeface="Simplified Arabic" panose="02020603050405020304" pitchFamily="18" charset="-78"/>
                <a:cs typeface="Simplified Arabic" panose="02020603050405020304" pitchFamily="18" charset="-78"/>
              </a:rPr>
              <a:t>تصميم واضح وسهل الفهم يمكن للمصممين </a:t>
            </a:r>
            <a:r>
              <a:rPr lang="ar-EG" sz="2800" b="1" dirty="0" smtClean="0">
                <a:solidFill>
                  <a:srgbClr val="222222"/>
                </a:solidFill>
                <a:latin typeface="Simplified Arabic" panose="02020603050405020304" pitchFamily="18" charset="-78"/>
                <a:cs typeface="Simplified Arabic" panose="02020603050405020304" pitchFamily="18" charset="-78"/>
              </a:rPr>
              <a:t>والرسامين </a:t>
            </a:r>
            <a:r>
              <a:rPr lang="ar-EG" sz="2800" b="1" dirty="0">
                <a:solidFill>
                  <a:srgbClr val="222222"/>
                </a:solidFill>
                <a:latin typeface="Simplified Arabic" panose="02020603050405020304" pitchFamily="18" charset="-78"/>
                <a:cs typeface="Simplified Arabic" panose="02020603050405020304" pitchFamily="18" charset="-78"/>
              </a:rPr>
              <a:t>والمبرمجين من إنشاء </a:t>
            </a:r>
            <a:r>
              <a:rPr lang="ar-SA" sz="2800" b="1" dirty="0">
                <a:solidFill>
                  <a:srgbClr val="222222"/>
                </a:solidFill>
                <a:latin typeface="Simplified Arabic" panose="02020603050405020304" pitchFamily="18" charset="-78"/>
                <a:cs typeface="Simplified Arabic" panose="02020603050405020304" pitchFamily="18" charset="-78"/>
              </a:rPr>
              <a:t>المقرر الإلكتروني </a:t>
            </a:r>
            <a:r>
              <a:rPr lang="ar-EG" sz="2800" b="1" dirty="0">
                <a:solidFill>
                  <a:srgbClr val="222222"/>
                </a:solidFill>
                <a:latin typeface="Simplified Arabic" panose="02020603050405020304" pitchFamily="18" charset="-78"/>
                <a:cs typeface="Simplified Arabic" panose="02020603050405020304" pitchFamily="18" charset="-78"/>
              </a:rPr>
              <a:t>بدون </a:t>
            </a:r>
            <a:r>
              <a:rPr lang="ar-SA" sz="2800" b="1" dirty="0">
                <a:solidFill>
                  <a:srgbClr val="222222"/>
                </a:solidFill>
                <a:latin typeface="Simplified Arabic" panose="02020603050405020304" pitchFamily="18" charset="-78"/>
                <a:cs typeface="Simplified Arabic" panose="02020603050405020304" pitchFamily="18" charset="-78"/>
              </a:rPr>
              <a:t>الحاجة </a:t>
            </a:r>
            <a:r>
              <a:rPr lang="ar-SA" sz="2800" b="1" dirty="0" smtClean="0">
                <a:solidFill>
                  <a:srgbClr val="222222"/>
                </a:solidFill>
                <a:latin typeface="Simplified Arabic" panose="02020603050405020304" pitchFamily="18" charset="-78"/>
                <a:cs typeface="Simplified Arabic" panose="02020603050405020304" pitchFamily="18" charset="-78"/>
              </a:rPr>
              <a:t>إلى </a:t>
            </a:r>
            <a:r>
              <a:rPr lang="ar-SA" sz="2800" b="1" dirty="0">
                <a:solidFill>
                  <a:srgbClr val="222222"/>
                </a:solidFill>
                <a:latin typeface="Simplified Arabic" panose="02020603050405020304" pitchFamily="18" charset="-78"/>
                <a:cs typeface="Simplified Arabic" panose="02020603050405020304" pitchFamily="18" charset="-78"/>
              </a:rPr>
              <a:t>فهم </a:t>
            </a:r>
            <a:r>
              <a:rPr lang="ar-EG" sz="2800" b="1" dirty="0">
                <a:solidFill>
                  <a:srgbClr val="222222"/>
                </a:solidFill>
                <a:latin typeface="Simplified Arabic" panose="02020603050405020304" pitchFamily="18" charset="-78"/>
                <a:cs typeface="Simplified Arabic" panose="02020603050405020304" pitchFamily="18" charset="-78"/>
              </a:rPr>
              <a:t>المحتوى التعليمي.</a:t>
            </a:r>
            <a:endParaRPr lang="ar-EG"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0807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
                                  </p:stCondLst>
                                  <p:childTnLst>
                                    <p:set>
                                      <p:cBhvr>
                                        <p:cTn id="6" dur="1" fill="hold">
                                          <p:stCondLst>
                                            <p:cond delay="249"/>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249"/>
                                          </p:stCondLst>
                                        </p:cTn>
                                        <p:tgtEl>
                                          <p:spTgt spid="6">
                                            <p:txEl>
                                              <p:pRg st="1" end="1"/>
                                            </p:txEl>
                                          </p:spTgt>
                                        </p:tgtEl>
                                        <p:attrNameLst>
                                          <p:attrName>style.visibility</p:attrName>
                                        </p:attrNameLst>
                                      </p:cBhvr>
                                      <p:to>
                                        <p:strVal val="visible"/>
                                      </p:to>
                                    </p:set>
                                  </p:childTnLst>
                                </p:cTn>
                              </p:par>
                            </p:childTnLst>
                          </p:cTn>
                        </p:par>
                        <p:par>
                          <p:cTn id="11" fill="hold">
                            <p:stCondLst>
                              <p:cond delay="250"/>
                            </p:stCondLst>
                            <p:childTnLst>
                              <p:par>
                                <p:cTn id="12" presetID="1" presetClass="entr" presetSubtype="0" fill="hold" grpId="0" nodeType="afterEffect">
                                  <p:stCondLst>
                                    <p:cond delay="0"/>
                                  </p:stCondLst>
                                  <p:childTnLst>
                                    <p:set>
                                      <p:cBhvr>
                                        <p:cTn id="13" dur="1" fill="hold">
                                          <p:stCondLst>
                                            <p:cond delay="249"/>
                                          </p:stCondLst>
                                        </p:cTn>
                                        <p:tgtEl>
                                          <p:spTgt spid="6">
                                            <p:txEl>
                                              <p:pRg st="2" end="2"/>
                                            </p:txEl>
                                          </p:spTgt>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249"/>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0"/>
          <p:cNvSpPr txBox="1">
            <a:spLocks noChangeArrowheads="1"/>
          </p:cNvSpPr>
          <p:nvPr/>
        </p:nvSpPr>
        <p:spPr bwMode="auto">
          <a:xfrm>
            <a:off x="1115616" y="1196752"/>
            <a:ext cx="7876802" cy="504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287338" lvl="0" indent="0" algn="just">
              <a:buNone/>
            </a:pPr>
            <a:r>
              <a:rPr lang="ar-SA" sz="3600" b="1" dirty="0" smtClean="0">
                <a:latin typeface="Simplified Arabic" panose="02020603050405020304" pitchFamily="18" charset="-78"/>
                <a:cs typeface="Simplified Arabic" panose="02020603050405020304" pitchFamily="18" charset="-78"/>
              </a:rPr>
              <a:t>خطوات كتابة السيناريو</a:t>
            </a:r>
            <a:r>
              <a:rPr lang="ar-SA" sz="3600" b="1" dirty="0">
                <a:latin typeface="Simplified Arabic" panose="02020603050405020304" pitchFamily="18" charset="-78"/>
                <a:cs typeface="Simplified Arabic" panose="02020603050405020304" pitchFamily="18" charset="-78"/>
              </a:rPr>
              <a:t> </a:t>
            </a:r>
            <a:r>
              <a:rPr lang="ar-SA" sz="3600" b="1" dirty="0" smtClean="0">
                <a:latin typeface="Simplified Arabic" panose="02020603050405020304" pitchFamily="18" charset="-78"/>
                <a:cs typeface="Simplified Arabic" panose="02020603050405020304" pitchFamily="18" charset="-78"/>
              </a:rPr>
              <a:t>:</a:t>
            </a:r>
          </a:p>
          <a:p>
            <a:pPr marL="287338" lvl="0" indent="0" algn="just">
              <a:buNone/>
            </a:pPr>
            <a:r>
              <a:rPr lang="ar-SA" b="1" dirty="0" smtClean="0">
                <a:solidFill>
                  <a:schemeClr val="accent6">
                    <a:lumMod val="75000"/>
                  </a:schemeClr>
                </a:solidFill>
                <a:latin typeface="Simplified Arabic" panose="02020603050405020304" pitchFamily="18" charset="-78"/>
                <a:cs typeface="Simplified Arabic" panose="02020603050405020304" pitchFamily="18" charset="-78"/>
              </a:rPr>
              <a:t>1- إعداد </a:t>
            </a:r>
            <a:r>
              <a:rPr lang="ar-SA" b="1" dirty="0">
                <a:solidFill>
                  <a:schemeClr val="accent6">
                    <a:lumMod val="75000"/>
                  </a:schemeClr>
                </a:solidFill>
                <a:latin typeface="Simplified Arabic" panose="02020603050405020304" pitchFamily="18" charset="-78"/>
                <a:cs typeface="Simplified Arabic" panose="02020603050405020304" pitchFamily="18" charset="-78"/>
              </a:rPr>
              <a:t>المعالجة</a:t>
            </a:r>
            <a:r>
              <a:rPr lang="en-US" b="1" dirty="0">
                <a:solidFill>
                  <a:schemeClr val="accent6">
                    <a:lumMod val="75000"/>
                  </a:schemeClr>
                </a:solidFill>
                <a:latin typeface="Simplified Arabic" panose="02020603050405020304" pitchFamily="18" charset="-78"/>
                <a:cs typeface="Simplified Arabic" panose="02020603050405020304" pitchFamily="18" charset="-78"/>
              </a:rPr>
              <a:t> : </a:t>
            </a:r>
          </a:p>
          <a:p>
            <a:pPr marL="444500" indent="-88900" algn="just">
              <a:buNone/>
            </a:pPr>
            <a:r>
              <a:rPr lang="ar-SA" sz="2800" b="1" dirty="0" smtClean="0">
                <a:latin typeface="Simplified Arabic" panose="02020603050405020304" pitchFamily="18" charset="-78"/>
                <a:cs typeface="Simplified Arabic" panose="02020603050405020304" pitchFamily="18" charset="-78"/>
              </a:rPr>
              <a:t>		هذه </a:t>
            </a:r>
            <a:r>
              <a:rPr lang="ar-SA" sz="2800" b="1" dirty="0">
                <a:latin typeface="Simplified Arabic" panose="02020603050405020304" pitchFamily="18" charset="-78"/>
                <a:cs typeface="Simplified Arabic" panose="02020603050405020304" pitchFamily="18" charset="-78"/>
              </a:rPr>
              <a:t>المرحلة أو الخطوة الأولى عبارة عن شرح و توضيح للفكرة الأساسية التي يدور حولها البرنامج و الفكرة الأساسية في البرنامج هي تعليمي، ويجب أن تحدد أهدافها بوضوح حتى لا يفشل السيناريو ، و في هذه المرحلة لابد من الإجابة على عدة أسئلة</a:t>
            </a:r>
            <a:r>
              <a:rPr lang="en-US" sz="2800" b="1" dirty="0">
                <a:latin typeface="Simplified Arabic" panose="02020603050405020304" pitchFamily="18" charset="-78"/>
                <a:cs typeface="Simplified Arabic" panose="02020603050405020304" pitchFamily="18" charset="-78"/>
              </a:rPr>
              <a:t> :</a:t>
            </a:r>
          </a:p>
          <a:p>
            <a:pPr lvl="0" indent="79375" algn="just"/>
            <a:r>
              <a:rPr lang="ar-SA" sz="2800" b="1" dirty="0">
                <a:latin typeface="Simplified Arabic" panose="02020603050405020304" pitchFamily="18" charset="-78"/>
                <a:cs typeface="Simplified Arabic" panose="02020603050405020304" pitchFamily="18" charset="-78"/>
              </a:rPr>
              <a:t> ما هو الهدف من </a:t>
            </a:r>
            <a:r>
              <a:rPr lang="ar-SA" sz="2800" b="1" dirty="0" smtClean="0">
                <a:latin typeface="Simplified Arabic" panose="02020603050405020304" pitchFamily="18" charset="-78"/>
                <a:cs typeface="Simplified Arabic" panose="02020603050405020304" pitchFamily="18" charset="-78"/>
              </a:rPr>
              <a:t>المقرر الإلكتروني ؟</a:t>
            </a:r>
            <a:endParaRPr lang="en-US" sz="2800" b="1" dirty="0">
              <a:latin typeface="Simplified Arabic" panose="02020603050405020304" pitchFamily="18" charset="-78"/>
              <a:cs typeface="Simplified Arabic" panose="02020603050405020304" pitchFamily="18" charset="-78"/>
            </a:endParaRPr>
          </a:p>
          <a:p>
            <a:pPr lvl="0" indent="79375" algn="just"/>
            <a:r>
              <a:rPr lang="en-US" sz="2800" b="1" dirty="0">
                <a:latin typeface="Simplified Arabic" panose="02020603050405020304" pitchFamily="18" charset="-78"/>
                <a:cs typeface="Simplified Arabic" panose="02020603050405020304" pitchFamily="18" charset="-78"/>
              </a:rPr>
              <a:t>  </a:t>
            </a:r>
            <a:r>
              <a:rPr lang="ar-SA" sz="2800" b="1" dirty="0">
                <a:latin typeface="Simplified Arabic" panose="02020603050405020304" pitchFamily="18" charset="-78"/>
                <a:cs typeface="Simplified Arabic" panose="02020603050405020304" pitchFamily="18" charset="-78"/>
              </a:rPr>
              <a:t>من المستهدف ؟</a:t>
            </a:r>
            <a:endParaRPr lang="en-US" sz="2800" b="1" dirty="0">
              <a:latin typeface="Simplified Arabic" panose="02020603050405020304" pitchFamily="18" charset="-78"/>
              <a:cs typeface="Simplified Arabic" panose="02020603050405020304" pitchFamily="18" charset="-78"/>
            </a:endParaRPr>
          </a:p>
          <a:p>
            <a:pPr lvl="0" indent="79375" algn="just"/>
            <a:r>
              <a:rPr lang="en-US" sz="2800" b="1" dirty="0">
                <a:latin typeface="Simplified Arabic" panose="02020603050405020304" pitchFamily="18" charset="-78"/>
                <a:cs typeface="Simplified Arabic" panose="02020603050405020304" pitchFamily="18" charset="-78"/>
              </a:rPr>
              <a:t>  </a:t>
            </a:r>
            <a:r>
              <a:rPr lang="ar-SA" sz="2800" b="1" dirty="0">
                <a:latin typeface="Simplified Arabic" panose="02020603050405020304" pitchFamily="18" charset="-78"/>
                <a:cs typeface="Simplified Arabic" panose="02020603050405020304" pitchFamily="18" charset="-78"/>
              </a:rPr>
              <a:t>ما خصائص المتعلمين المستهدفين ؟</a:t>
            </a:r>
            <a:endParaRPr lang="en-US"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14620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19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0"/>
          <p:cNvSpPr txBox="1">
            <a:spLocks noChangeArrowheads="1"/>
          </p:cNvSpPr>
          <p:nvPr/>
        </p:nvSpPr>
        <p:spPr bwMode="auto">
          <a:xfrm>
            <a:off x="1259632" y="1556792"/>
            <a:ext cx="7732786"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indent="0" algn="just">
              <a:buNone/>
            </a:pPr>
            <a:r>
              <a:rPr lang="ar-SA" b="1" dirty="0" smtClean="0">
                <a:solidFill>
                  <a:schemeClr val="accent6">
                    <a:lumMod val="75000"/>
                  </a:schemeClr>
                </a:solidFill>
                <a:latin typeface="Simplified Arabic" panose="02020603050405020304" pitchFamily="18" charset="-78"/>
                <a:cs typeface="Simplified Arabic" panose="02020603050405020304" pitchFamily="18" charset="-78"/>
              </a:rPr>
              <a:t>2- </a:t>
            </a:r>
            <a:r>
              <a:rPr lang="ar-SA" b="1" dirty="0" smtClean="0">
                <a:solidFill>
                  <a:schemeClr val="accent6">
                    <a:lumMod val="75000"/>
                  </a:schemeClr>
                </a:solidFill>
                <a:latin typeface="Simplified Arabic" panose="02020603050405020304" pitchFamily="18" charset="-78"/>
                <a:cs typeface="Simplified Arabic" panose="02020603050405020304" pitchFamily="18" charset="-78"/>
              </a:rPr>
              <a:t>تجميع المحتوى التعليمي:</a:t>
            </a:r>
            <a:endParaRPr lang="en-US" b="1" dirty="0">
              <a:solidFill>
                <a:schemeClr val="accent6">
                  <a:lumMod val="75000"/>
                </a:schemeClr>
              </a:solidFill>
              <a:latin typeface="Simplified Arabic" panose="02020603050405020304" pitchFamily="18" charset="-78"/>
              <a:cs typeface="Simplified Arabic" panose="02020603050405020304" pitchFamily="18" charset="-78"/>
            </a:endParaRPr>
          </a:p>
          <a:p>
            <a:pPr marL="82550" indent="0" algn="just">
              <a:buNone/>
            </a:pPr>
            <a:r>
              <a:rPr lang="ar-SA" b="1" dirty="0" smtClean="0">
                <a:latin typeface="Simplified Arabic" panose="02020603050405020304" pitchFamily="18" charset="-78"/>
                <a:cs typeface="Simplified Arabic" panose="02020603050405020304" pitchFamily="18" charset="-78"/>
              </a:rPr>
              <a:t>	بعد </a:t>
            </a:r>
            <a:r>
              <a:rPr lang="ar-SA" b="1" dirty="0">
                <a:latin typeface="Simplified Arabic" panose="02020603050405020304" pitchFamily="18" charset="-78"/>
                <a:cs typeface="Simplified Arabic" panose="02020603050405020304" pitchFamily="18" charset="-78"/>
              </a:rPr>
              <a:t>تحديد الموضوع وأهدافه يتم بحث مفصل عن المحتوى وتجميعه ومراجعته بدقة والاستعانة بالخبراء في الموضوعات المتخصصة ، بالإضافة إلى الرجوع إلى المصادر المتعددة حول المحتوى من </a:t>
            </a:r>
            <a:r>
              <a:rPr lang="ar-SA" b="1" dirty="0" smtClean="0">
                <a:latin typeface="Simplified Arabic" panose="02020603050405020304" pitchFamily="18" charset="-78"/>
                <a:cs typeface="Simplified Arabic" panose="02020603050405020304" pitchFamily="18" charset="-78"/>
              </a:rPr>
              <a:t>مراجع وكتب </a:t>
            </a:r>
            <a:r>
              <a:rPr lang="ar-SA" b="1" dirty="0">
                <a:latin typeface="Simplified Arabic" panose="02020603050405020304" pitchFamily="18" charset="-78"/>
                <a:cs typeface="Simplified Arabic" panose="02020603050405020304" pitchFamily="18" charset="-78"/>
              </a:rPr>
              <a:t>ومجلات </a:t>
            </a:r>
            <a:r>
              <a:rPr lang="ar-SA" b="1" dirty="0" smtClean="0">
                <a:latin typeface="Simplified Arabic" panose="02020603050405020304" pitchFamily="18" charset="-78"/>
                <a:cs typeface="Simplified Arabic" panose="02020603050405020304" pitchFamily="18" charset="-78"/>
              </a:rPr>
              <a:t>ومواقع انترنت </a:t>
            </a:r>
            <a:r>
              <a:rPr lang="ar-SA" b="1" dirty="0">
                <a:latin typeface="Simplified Arabic" panose="02020603050405020304" pitchFamily="18" charset="-78"/>
                <a:cs typeface="Simplified Arabic" panose="02020603050405020304" pitchFamily="18" charset="-78"/>
              </a:rPr>
              <a:t>... الخ </a:t>
            </a:r>
            <a:r>
              <a:rPr lang="ar-SA" b="1" dirty="0" smtClean="0">
                <a:latin typeface="Simplified Arabic" panose="02020603050405020304" pitchFamily="18" charset="-78"/>
                <a:cs typeface="Simplified Arabic" panose="02020603050405020304" pitchFamily="18" charset="-78"/>
              </a:rPr>
              <a:t>.</a:t>
            </a:r>
            <a:endParaRPr lang="en-US"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08978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wipe(up)">
                                      <p:cBhvr>
                                        <p:cTn id="11"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47664" y="980728"/>
          <a:ext cx="7488832"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0"/>
          <p:cNvSpPr txBox="1">
            <a:spLocks noChangeArrowheads="1"/>
          </p:cNvSpPr>
          <p:nvPr/>
        </p:nvSpPr>
        <p:spPr bwMode="auto">
          <a:xfrm>
            <a:off x="1043608" y="1268760"/>
            <a:ext cx="7948810" cy="54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287338" indent="0" algn="just">
              <a:buNone/>
            </a:pPr>
            <a:r>
              <a:rPr lang="ar-SA" b="1" dirty="0" smtClean="0">
                <a:solidFill>
                  <a:schemeClr val="accent6">
                    <a:lumMod val="75000"/>
                  </a:schemeClr>
                </a:solidFill>
                <a:latin typeface="Simplified Arabic" panose="02020603050405020304" pitchFamily="18" charset="-78"/>
                <a:cs typeface="Simplified Arabic" panose="02020603050405020304" pitchFamily="18" charset="-78"/>
              </a:rPr>
              <a:t>3- كتابة السيناريو </a:t>
            </a:r>
            <a:r>
              <a:rPr lang="ar-SA" b="1" dirty="0">
                <a:solidFill>
                  <a:schemeClr val="accent6">
                    <a:lumMod val="75000"/>
                  </a:schemeClr>
                </a:solidFill>
                <a:latin typeface="Simplified Arabic" panose="02020603050405020304" pitchFamily="18" charset="-78"/>
                <a:cs typeface="Simplified Arabic" panose="02020603050405020304" pitchFamily="18" charset="-78"/>
              </a:rPr>
              <a:t>التنفيذي</a:t>
            </a:r>
            <a:r>
              <a:rPr lang="en-US" b="1" dirty="0" smtClean="0">
                <a:solidFill>
                  <a:schemeClr val="accent6">
                    <a:lumMod val="75000"/>
                  </a:schemeClr>
                </a:solidFill>
                <a:latin typeface="Simplified Arabic" panose="02020603050405020304" pitchFamily="18" charset="-78"/>
                <a:cs typeface="Simplified Arabic" panose="02020603050405020304" pitchFamily="18" charset="-78"/>
              </a:rPr>
              <a:t> </a:t>
            </a:r>
            <a:r>
              <a:rPr lang="en-US" b="1" dirty="0">
                <a:solidFill>
                  <a:schemeClr val="accent6">
                    <a:lumMod val="75000"/>
                  </a:schemeClr>
                </a:solidFill>
                <a:latin typeface="Simplified Arabic" panose="02020603050405020304" pitchFamily="18" charset="-78"/>
                <a:cs typeface="Simplified Arabic" panose="02020603050405020304" pitchFamily="18" charset="-78"/>
              </a:rPr>
              <a:t>:</a:t>
            </a:r>
          </a:p>
          <a:p>
            <a:pPr marL="82550" indent="0" algn="just">
              <a:buNone/>
            </a:pPr>
            <a:r>
              <a:rPr lang="ar-SA" b="1" dirty="0" smtClean="0">
                <a:latin typeface="Simplified Arabic" panose="02020603050405020304" pitchFamily="18" charset="-78"/>
                <a:cs typeface="Simplified Arabic" panose="02020603050405020304" pitchFamily="18" charset="-78"/>
              </a:rPr>
              <a:t>و </a:t>
            </a:r>
            <a:r>
              <a:rPr lang="ar-SA" b="1" dirty="0">
                <a:latin typeface="Simplified Arabic" panose="02020603050405020304" pitchFamily="18" charset="-78"/>
                <a:cs typeface="Simplified Arabic" panose="02020603050405020304" pitchFamily="18" charset="-78"/>
              </a:rPr>
              <a:t>تعتبر المرحلة السابقة مباشرة على التنفيذ و بداية البرمجة، و لابد أن يصف المرئيات شاشة بشاشة وتزودنا بالتالي :</a:t>
            </a:r>
            <a:endParaRPr lang="en-US" b="1" dirty="0">
              <a:latin typeface="Simplified Arabic" panose="02020603050405020304" pitchFamily="18" charset="-78"/>
              <a:cs typeface="Simplified Arabic" panose="02020603050405020304" pitchFamily="18" charset="-78"/>
            </a:endParaRPr>
          </a:p>
          <a:p>
            <a:pPr lvl="0" indent="714375"/>
            <a:r>
              <a:rPr lang="ar-SA" b="1" dirty="0">
                <a:latin typeface="Simplified Arabic" panose="02020603050405020304" pitchFamily="18" charset="-78"/>
                <a:cs typeface="Simplified Arabic" panose="02020603050405020304" pitchFamily="18" charset="-78"/>
              </a:rPr>
              <a:t>عدد الشاشات .</a:t>
            </a:r>
            <a:endParaRPr lang="en-US" b="1" dirty="0">
              <a:latin typeface="Simplified Arabic" panose="02020603050405020304" pitchFamily="18" charset="-78"/>
              <a:cs typeface="Simplified Arabic" panose="02020603050405020304" pitchFamily="18" charset="-78"/>
            </a:endParaRPr>
          </a:p>
          <a:p>
            <a:pPr lvl="0" indent="714375"/>
            <a:r>
              <a:rPr lang="ar-SA" b="1" dirty="0">
                <a:latin typeface="Simplified Arabic" panose="02020603050405020304" pitchFamily="18" charset="-78"/>
                <a:cs typeface="Simplified Arabic" panose="02020603050405020304" pitchFamily="18" charset="-78"/>
              </a:rPr>
              <a:t>المحتوى .</a:t>
            </a:r>
            <a:endParaRPr lang="en-US" b="1" dirty="0">
              <a:latin typeface="Simplified Arabic" panose="02020603050405020304" pitchFamily="18" charset="-78"/>
              <a:cs typeface="Simplified Arabic" panose="02020603050405020304" pitchFamily="18" charset="-78"/>
            </a:endParaRPr>
          </a:p>
          <a:p>
            <a:pPr lvl="0" indent="714375"/>
            <a:r>
              <a:rPr lang="ar-SA" b="1" dirty="0">
                <a:latin typeface="Simplified Arabic" panose="02020603050405020304" pitchFamily="18" charset="-78"/>
                <a:cs typeface="Simplified Arabic" panose="02020603050405020304" pitchFamily="18" charset="-78"/>
              </a:rPr>
              <a:t>الصوت .</a:t>
            </a:r>
            <a:endParaRPr lang="en-US" b="1" dirty="0">
              <a:latin typeface="Simplified Arabic" panose="02020603050405020304" pitchFamily="18" charset="-78"/>
              <a:cs typeface="Simplified Arabic" panose="02020603050405020304" pitchFamily="18" charset="-78"/>
            </a:endParaRPr>
          </a:p>
          <a:p>
            <a:pPr lvl="0" indent="714375"/>
            <a:r>
              <a:rPr lang="ar-SA" b="1" dirty="0">
                <a:latin typeface="Simplified Arabic" panose="02020603050405020304" pitchFamily="18" charset="-78"/>
                <a:cs typeface="Simplified Arabic" panose="02020603050405020304" pitchFamily="18" charset="-78"/>
              </a:rPr>
              <a:t>وسائل الانتقال .</a:t>
            </a:r>
            <a:endParaRPr lang="en-US" b="1" dirty="0">
              <a:latin typeface="Simplified Arabic" panose="02020603050405020304" pitchFamily="18" charset="-78"/>
              <a:cs typeface="Simplified Arabic" panose="02020603050405020304" pitchFamily="18" charset="-78"/>
            </a:endParaRPr>
          </a:p>
          <a:p>
            <a:pPr lvl="0" indent="714375"/>
            <a:r>
              <a:rPr lang="ar-SA" b="1" dirty="0">
                <a:latin typeface="Simplified Arabic" panose="02020603050405020304" pitchFamily="18" charset="-78"/>
                <a:cs typeface="Simplified Arabic" panose="02020603050405020304" pitchFamily="18" charset="-78"/>
              </a:rPr>
              <a:t>وسيلة التحكم .</a:t>
            </a:r>
            <a:endParaRPr lang="en-US" b="1" dirty="0">
              <a:latin typeface="Simplified Arabic" panose="02020603050405020304" pitchFamily="18" charset="-78"/>
              <a:cs typeface="Simplified Arabic" panose="02020603050405020304" pitchFamily="18" charset="-78"/>
            </a:endParaRPr>
          </a:p>
          <a:p>
            <a:pPr marL="82550" indent="0" algn="just">
              <a:buNone/>
            </a:pPr>
            <a:r>
              <a:rPr lang="ar-SA" b="1" dirty="0">
                <a:latin typeface="Simplified Arabic" panose="02020603050405020304" pitchFamily="18" charset="-78"/>
                <a:cs typeface="Simplified Arabic" panose="02020603050405020304" pitchFamily="18" charset="-78"/>
              </a:rPr>
              <a:t>	</a:t>
            </a:r>
            <a:endParaRPr lang="en-US"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88243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wipe(up)">
                                      <p:cBhvr>
                                        <p:cTn id="11" dur="500"/>
                                        <p:tgtEl>
                                          <p:spTgt spid="12">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wipe(up)">
                                      <p:cBhvr>
                                        <p:cTn id="15" dur="500"/>
                                        <p:tgtEl>
                                          <p:spTgt spid="12">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wipe(up)">
                                      <p:cBhvr>
                                        <p:cTn id="19" dur="500"/>
                                        <p:tgtEl>
                                          <p:spTgt spid="12">
                                            <p:txEl>
                                              <p:pRg st="3" end="3"/>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animEffect transition="in" filter="wipe(up)">
                                      <p:cBhvr>
                                        <p:cTn id="23" dur="500"/>
                                        <p:tgtEl>
                                          <p:spTgt spid="12">
                                            <p:txEl>
                                              <p:pRg st="4" end="4"/>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animEffect transition="in" filter="wipe(up)">
                                      <p:cBhvr>
                                        <p:cTn id="27" dur="500"/>
                                        <p:tgtEl>
                                          <p:spTgt spid="12">
                                            <p:txEl>
                                              <p:pRg st="5" end="5"/>
                                            </p:txEl>
                                          </p:spTgt>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animEffect transition="in" filter="wipe(up)">
                                      <p:cBhvr>
                                        <p:cTn id="31" dur="500"/>
                                        <p:tgtEl>
                                          <p:spTgt spid="12">
                                            <p:txEl>
                                              <p:pRg st="6" end="6"/>
                                            </p:txEl>
                                          </p:spTgt>
                                        </p:tgtEl>
                                      </p:cBhvr>
                                    </p:animEffect>
                                  </p:childTnLst>
                                </p:cTn>
                              </p:par>
                            </p:childTnLst>
                          </p:cTn>
                        </p:par>
                        <p:par>
                          <p:cTn id="32" fill="hold">
                            <p:stCondLst>
                              <p:cond delay="3500"/>
                            </p:stCondLst>
                            <p:childTnLst>
                              <p:par>
                                <p:cTn id="33" presetID="22" presetClass="entr" presetSubtype="1" fill="hold" nodeType="afterEffect">
                                  <p:stCondLst>
                                    <p:cond delay="0"/>
                                  </p:stCondLst>
                                  <p:childTnLst>
                                    <p:set>
                                      <p:cBhvr>
                                        <p:cTn id="34" dur="1" fill="hold">
                                          <p:stCondLst>
                                            <p:cond delay="0"/>
                                          </p:stCondLst>
                                        </p:cTn>
                                        <p:tgtEl>
                                          <p:spTgt spid="12">
                                            <p:txEl>
                                              <p:pRg st="7" end="7"/>
                                            </p:txEl>
                                          </p:spTgt>
                                        </p:tgtEl>
                                        <p:attrNameLst>
                                          <p:attrName>style.visibility</p:attrName>
                                        </p:attrNameLst>
                                      </p:cBhvr>
                                      <p:to>
                                        <p:strVal val="visible"/>
                                      </p:to>
                                    </p:set>
                                    <p:animEffect transition="in" filter="wipe(up)">
                                      <p:cBhvr>
                                        <p:cTn id="35" dur="50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P030006130">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30925D1-DEF0-4BAF-8807-155DE99EB0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TP030006130</Template>
  <TotalTime>1624</TotalTime>
  <Words>806</Words>
  <Application>Microsoft Office PowerPoint</Application>
  <PresentationFormat>On-screen Show (4:3)</PresentationFormat>
  <Paragraphs>76</Paragraphs>
  <Slides>21</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Slide Titles</vt:lpstr>
      </vt:variant>
      <vt:variant>
        <vt:i4>21</vt:i4>
      </vt:variant>
      <vt:variant>
        <vt:lpstr>Custom Shows</vt:lpstr>
      </vt:variant>
      <vt:variant>
        <vt:i4>16</vt:i4>
      </vt:variant>
    </vt:vector>
  </HeadingPairs>
  <TitlesOfParts>
    <vt:vector size="47" baseType="lpstr">
      <vt:lpstr>Arial</vt:lpstr>
      <vt:lpstr>Calibri</vt:lpstr>
      <vt:lpstr>Century Gothic</vt:lpstr>
      <vt:lpstr>Gill Sans MT</vt:lpstr>
      <vt:lpstr>Majalla UI</vt:lpstr>
      <vt:lpstr>PT Bold Heading</vt:lpstr>
      <vt:lpstr>Simplified Arabic</vt:lpstr>
      <vt:lpstr>Verdana</vt:lpstr>
      <vt:lpstr>Wingdings 2</vt:lpstr>
      <vt:lpstr>TP030006130</vt:lpstr>
      <vt:lpstr>إنشاء ونشر المحتوى الرقمي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خطوات كتابة السيناريو</vt:lpstr>
      <vt:lpstr>أدوات تأليف المحتوى</vt:lpstr>
      <vt:lpstr>السيناريو</vt:lpstr>
      <vt:lpstr>العودة لمرحلة التصميم</vt:lpstr>
      <vt:lpstr>ثانيا البحث والدراسة</vt:lpstr>
      <vt:lpstr>ثالثا كتابة السيناريو</vt:lpstr>
      <vt:lpstr>أمثلة من أدوات تطوير تأليف</vt:lpstr>
      <vt:lpstr>برنامج Articulate</vt:lpstr>
      <vt:lpstr>شريحة 15 برامج Arteculate</vt:lpstr>
      <vt:lpstr>شريحة 16 lecture maker</vt:lpstr>
      <vt:lpstr>شريحة 17 raptivity</vt:lpstr>
      <vt:lpstr>شريحة 18 courslab</vt:lpstr>
      <vt:lpstr>ثالثا التطوير</vt:lpstr>
      <vt:lpstr>رابعا التطبيق</vt:lpstr>
      <vt:lpstr>خامساً التقييم</vt:lpstr>
      <vt:lpstr>lms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MONTHLY REPORT</dc:title>
  <dc:creator>Dr.Saad</dc:creator>
  <cp:lastModifiedBy>User-PC</cp:lastModifiedBy>
  <cp:revision>161</cp:revision>
  <dcterms:created xsi:type="dcterms:W3CDTF">2012-01-24T09:46:22Z</dcterms:created>
  <dcterms:modified xsi:type="dcterms:W3CDTF">2014-11-22T21:27:12Z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TC300061309990</vt:lpwstr>
  </property>
</Properties>
</file>