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5"/>
  </p:sldMasterIdLst>
  <p:notesMasterIdLst>
    <p:notesMasterId r:id="rId39"/>
  </p:notesMasterIdLst>
  <p:sldIdLst>
    <p:sldId id="289" r:id="rId6"/>
    <p:sldId id="352" r:id="rId7"/>
    <p:sldId id="476" r:id="rId8"/>
    <p:sldId id="472" r:id="rId9"/>
    <p:sldId id="474" r:id="rId10"/>
    <p:sldId id="475" r:id="rId11"/>
    <p:sldId id="478" r:id="rId12"/>
    <p:sldId id="443" r:id="rId13"/>
    <p:sldId id="467" r:id="rId14"/>
    <p:sldId id="434" r:id="rId15"/>
    <p:sldId id="435" r:id="rId16"/>
    <p:sldId id="436" r:id="rId17"/>
    <p:sldId id="437" r:id="rId18"/>
    <p:sldId id="477" r:id="rId19"/>
    <p:sldId id="438" r:id="rId20"/>
    <p:sldId id="439" r:id="rId21"/>
    <p:sldId id="440" r:id="rId22"/>
    <p:sldId id="441" r:id="rId23"/>
    <p:sldId id="453" r:id="rId24"/>
    <p:sldId id="454" r:id="rId25"/>
    <p:sldId id="479" r:id="rId26"/>
    <p:sldId id="447" r:id="rId27"/>
    <p:sldId id="466" r:id="rId28"/>
    <p:sldId id="480" r:id="rId29"/>
    <p:sldId id="404" r:id="rId30"/>
    <p:sldId id="405" r:id="rId31"/>
    <p:sldId id="406" r:id="rId32"/>
    <p:sldId id="407" r:id="rId33"/>
    <p:sldId id="417" r:id="rId34"/>
    <p:sldId id="481" r:id="rId35"/>
    <p:sldId id="471" r:id="rId36"/>
    <p:sldId id="473" r:id="rId37"/>
    <p:sldId id="418" r:id="rId38"/>
  </p:sldIdLst>
  <p:sldSz cx="9906000" cy="6858000" type="A4"/>
  <p:notesSz cx="6797675" cy="987425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AD82"/>
    <a:srgbClr val="20562E"/>
    <a:srgbClr val="177B57"/>
    <a:srgbClr val="BCDEC2"/>
    <a:srgbClr val="000000"/>
    <a:srgbClr val="4D4D4D"/>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15" autoAdjust="0"/>
    <p:restoredTop sz="99872" autoAdjust="0"/>
  </p:normalViewPr>
  <p:slideViewPr>
    <p:cSldViewPr snapToGrid="0" snapToObjects="1" showGuides="1">
      <p:cViewPr varScale="1">
        <p:scale>
          <a:sx n="54" d="100"/>
          <a:sy n="54" d="100"/>
        </p:scale>
        <p:origin x="-216" y="-62"/>
      </p:cViewPr>
      <p:guideLst>
        <p:guide orient="horz" pos="2160"/>
        <p:guide pos="3120"/>
      </p:guideLst>
    </p:cSldViewPr>
  </p:slideViewPr>
  <p:outlineViewPr>
    <p:cViewPr>
      <p:scale>
        <a:sx n="33" d="100"/>
        <a:sy n="33" d="100"/>
      </p:scale>
      <p:origin x="0" y="594"/>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68" d="100"/>
          <a:sy n="68" d="100"/>
        </p:scale>
        <p:origin x="-3536" y="-12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505E7-AB9F-487F-831C-70229661A09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74F881A-CADE-4B7F-85BF-4019195AA3AC}">
      <dgm:prSet custT="1"/>
      <dgm:spPr/>
      <dgm:t>
        <a:bodyPr/>
        <a:lstStyle/>
        <a:p>
          <a:pPr algn="ctr">
            <a:lnSpc>
              <a:spcPct val="200000"/>
            </a:lnSpc>
          </a:pPr>
          <a:r>
            <a:rPr lang="en-US" sz="2000" b="0" dirty="0" smtClean="0"/>
            <a:t>Roles of appointed actuary</a:t>
          </a:r>
          <a:endParaRPr lang="en-US" sz="2000" b="0" dirty="0"/>
        </a:p>
      </dgm:t>
    </dgm:pt>
    <dgm:pt modelId="{4316EAF7-AD67-4987-87CD-F64480079630}" type="parTrans" cxnId="{A71B0F70-4EE4-4CB9-9AC6-990D81B7E082}">
      <dgm:prSet/>
      <dgm:spPr/>
      <dgm:t>
        <a:bodyPr/>
        <a:lstStyle/>
        <a:p>
          <a:endParaRPr lang="en-US"/>
        </a:p>
      </dgm:t>
    </dgm:pt>
    <dgm:pt modelId="{9A0A0FCD-3631-4226-B49D-C33F0C7525E3}" type="sibTrans" cxnId="{A71B0F70-4EE4-4CB9-9AC6-990D81B7E082}">
      <dgm:prSet/>
      <dgm:spPr/>
      <dgm:t>
        <a:bodyPr/>
        <a:lstStyle/>
        <a:p>
          <a:endParaRPr lang="en-US"/>
        </a:p>
      </dgm:t>
    </dgm:pt>
    <dgm:pt modelId="{5D1A4983-5B89-4FC4-9F5F-42F256E3F3FE}">
      <dgm:prSet custT="1"/>
      <dgm:spPr/>
      <dgm:t>
        <a:bodyPr/>
        <a:lstStyle/>
        <a:p>
          <a:pPr algn="ctr">
            <a:lnSpc>
              <a:spcPct val="200000"/>
            </a:lnSpc>
          </a:pPr>
          <a:r>
            <a:rPr lang="en-US" sz="2000" b="0" dirty="0" smtClean="0"/>
            <a:t>Opportunities</a:t>
          </a:r>
          <a:endParaRPr lang="en-US" sz="2000" b="0" dirty="0"/>
        </a:p>
      </dgm:t>
    </dgm:pt>
    <dgm:pt modelId="{58AF2170-BAA4-46B4-AEC1-32FCC153FB3F}" type="parTrans" cxnId="{49F3A5E7-0B04-44AF-8F49-A61E6613F278}">
      <dgm:prSet/>
      <dgm:spPr/>
      <dgm:t>
        <a:bodyPr/>
        <a:lstStyle/>
        <a:p>
          <a:endParaRPr lang="en-US"/>
        </a:p>
      </dgm:t>
    </dgm:pt>
    <dgm:pt modelId="{0A3F6182-7938-4761-922C-CC818ABF29C6}" type="sibTrans" cxnId="{49F3A5E7-0B04-44AF-8F49-A61E6613F278}">
      <dgm:prSet/>
      <dgm:spPr/>
      <dgm:t>
        <a:bodyPr/>
        <a:lstStyle/>
        <a:p>
          <a:endParaRPr lang="en-US"/>
        </a:p>
      </dgm:t>
    </dgm:pt>
    <dgm:pt modelId="{FAADB11D-8FC2-4D7B-BD52-D84A0DC23085}">
      <dgm:prSet custT="1"/>
      <dgm:spPr/>
      <dgm:t>
        <a:bodyPr/>
        <a:lstStyle/>
        <a:p>
          <a:pPr algn="ctr" rtl="0">
            <a:lnSpc>
              <a:spcPct val="200000"/>
            </a:lnSpc>
          </a:pPr>
          <a:r>
            <a:rPr lang="en-US" sz="2000" b="0" dirty="0" smtClean="0"/>
            <a:t>Who is the actuary</a:t>
          </a:r>
          <a:endParaRPr lang="en-US" sz="2000" b="0" dirty="0"/>
        </a:p>
      </dgm:t>
    </dgm:pt>
    <dgm:pt modelId="{3418E960-CDF8-4048-9BE5-24733819AE9B}" type="parTrans" cxnId="{E18DBF74-7122-4AE8-9374-FF65E303751B}">
      <dgm:prSet/>
      <dgm:spPr/>
      <dgm:t>
        <a:bodyPr/>
        <a:lstStyle/>
        <a:p>
          <a:endParaRPr lang="en-US"/>
        </a:p>
      </dgm:t>
    </dgm:pt>
    <dgm:pt modelId="{492A46FF-50C1-4F55-BC54-7F9FDFD2962A}" type="sibTrans" cxnId="{E18DBF74-7122-4AE8-9374-FF65E303751B}">
      <dgm:prSet/>
      <dgm:spPr/>
      <dgm:t>
        <a:bodyPr/>
        <a:lstStyle/>
        <a:p>
          <a:endParaRPr lang="en-US"/>
        </a:p>
      </dgm:t>
    </dgm:pt>
    <dgm:pt modelId="{117799A0-D19E-4666-AF6C-26507171AE41}">
      <dgm:prSet custT="1"/>
      <dgm:spPr/>
      <dgm:t>
        <a:bodyPr/>
        <a:lstStyle/>
        <a:p>
          <a:pPr algn="ctr">
            <a:lnSpc>
              <a:spcPct val="200000"/>
            </a:lnSpc>
          </a:pPr>
          <a:r>
            <a:rPr lang="en-US" sz="2000" b="0" dirty="0" smtClean="0"/>
            <a:t>Pricing the products</a:t>
          </a:r>
          <a:endParaRPr lang="en-US" sz="2000" b="0" dirty="0"/>
        </a:p>
      </dgm:t>
    </dgm:pt>
    <dgm:pt modelId="{C6F4EC2B-8ACA-4BB6-8455-63763EF5BA68}" type="parTrans" cxnId="{0853A39F-24ED-47D5-8B74-6717740C7BDD}">
      <dgm:prSet/>
      <dgm:spPr/>
      <dgm:t>
        <a:bodyPr/>
        <a:lstStyle/>
        <a:p>
          <a:endParaRPr lang="en-US"/>
        </a:p>
      </dgm:t>
    </dgm:pt>
    <dgm:pt modelId="{703CD791-C8F8-4A2A-9D15-BF480DE981F3}" type="sibTrans" cxnId="{0853A39F-24ED-47D5-8B74-6717740C7BDD}">
      <dgm:prSet/>
      <dgm:spPr/>
      <dgm:t>
        <a:bodyPr/>
        <a:lstStyle/>
        <a:p>
          <a:endParaRPr lang="en-US"/>
        </a:p>
      </dgm:t>
    </dgm:pt>
    <dgm:pt modelId="{F19865AB-2900-4BCF-B89A-D3EDF652B990}">
      <dgm:prSet custT="1"/>
      <dgm:spPr/>
      <dgm:t>
        <a:bodyPr/>
        <a:lstStyle/>
        <a:p>
          <a:pPr algn="ctr">
            <a:lnSpc>
              <a:spcPct val="200000"/>
            </a:lnSpc>
          </a:pPr>
          <a:r>
            <a:rPr lang="en-US" sz="2000" b="0" dirty="0" err="1" smtClean="0"/>
            <a:t>Reserving&amp;Solvency</a:t>
          </a:r>
          <a:endParaRPr lang="en-US" sz="2000" b="0" dirty="0"/>
        </a:p>
      </dgm:t>
    </dgm:pt>
    <dgm:pt modelId="{DC264FAE-5F3A-4FBE-A4C6-E5EB1338A9F1}" type="parTrans" cxnId="{C718FB3A-989D-46DA-9492-6F4CC66FF92E}">
      <dgm:prSet/>
      <dgm:spPr/>
      <dgm:t>
        <a:bodyPr/>
        <a:lstStyle/>
        <a:p>
          <a:endParaRPr lang="en-US"/>
        </a:p>
      </dgm:t>
    </dgm:pt>
    <dgm:pt modelId="{C3DA7460-4FA8-4C62-BE42-38D15102C4EA}" type="sibTrans" cxnId="{C718FB3A-989D-46DA-9492-6F4CC66FF92E}">
      <dgm:prSet/>
      <dgm:spPr/>
      <dgm:t>
        <a:bodyPr/>
        <a:lstStyle/>
        <a:p>
          <a:endParaRPr lang="en-US"/>
        </a:p>
      </dgm:t>
    </dgm:pt>
    <dgm:pt modelId="{CE299065-318C-48C3-9C22-BA25824ADF10}">
      <dgm:prSet custT="1"/>
      <dgm:spPr/>
      <dgm:t>
        <a:bodyPr/>
        <a:lstStyle/>
        <a:p>
          <a:pPr algn="ctr" rtl="0">
            <a:lnSpc>
              <a:spcPct val="200000"/>
            </a:lnSpc>
          </a:pPr>
          <a:r>
            <a:rPr lang="en-US" sz="2000" b="0" dirty="0" smtClean="0"/>
            <a:t>SAMA Functions</a:t>
          </a:r>
          <a:endParaRPr lang="en-US" sz="2000" b="0" dirty="0"/>
        </a:p>
      </dgm:t>
    </dgm:pt>
    <dgm:pt modelId="{938F84BF-D7A4-4DF1-B1A6-4BFC3126B5D9}" type="parTrans" cxnId="{DEFD6747-6C66-4051-8B37-5985B753866B}">
      <dgm:prSet/>
      <dgm:spPr/>
      <dgm:t>
        <a:bodyPr/>
        <a:lstStyle/>
        <a:p>
          <a:endParaRPr lang="en-US"/>
        </a:p>
      </dgm:t>
    </dgm:pt>
    <dgm:pt modelId="{E62308EB-635A-41A8-94C6-38159E715D0F}" type="sibTrans" cxnId="{DEFD6747-6C66-4051-8B37-5985B753866B}">
      <dgm:prSet/>
      <dgm:spPr/>
      <dgm:t>
        <a:bodyPr/>
        <a:lstStyle/>
        <a:p>
          <a:endParaRPr lang="en-US"/>
        </a:p>
      </dgm:t>
    </dgm:pt>
    <dgm:pt modelId="{F57C8929-88F0-4F41-AEF8-2C7FD0E201E5}">
      <dgm:prSet custT="1"/>
      <dgm:spPr/>
      <dgm:t>
        <a:bodyPr/>
        <a:lstStyle/>
        <a:p>
          <a:pPr algn="ctr" rtl="0">
            <a:lnSpc>
              <a:spcPct val="200000"/>
            </a:lnSpc>
          </a:pPr>
          <a:endParaRPr lang="en-US" sz="2000" b="0" dirty="0"/>
        </a:p>
      </dgm:t>
    </dgm:pt>
    <dgm:pt modelId="{D2694945-04DC-4EDF-8CA6-414EEB421FA2}" type="sibTrans" cxnId="{131A3E39-45C8-494B-BAEA-DBE9766A44D0}">
      <dgm:prSet/>
      <dgm:spPr/>
      <dgm:t>
        <a:bodyPr/>
        <a:lstStyle/>
        <a:p>
          <a:endParaRPr lang="en-US" sz="1800"/>
        </a:p>
      </dgm:t>
    </dgm:pt>
    <dgm:pt modelId="{FC0F69A0-7B8C-474F-B5CE-868198F053CA}" type="parTrans" cxnId="{131A3E39-45C8-494B-BAEA-DBE9766A44D0}">
      <dgm:prSet/>
      <dgm:spPr/>
      <dgm:t>
        <a:bodyPr/>
        <a:lstStyle/>
        <a:p>
          <a:endParaRPr lang="en-US" sz="1800"/>
        </a:p>
      </dgm:t>
    </dgm:pt>
    <dgm:pt modelId="{AFB95489-09A8-48BA-8DFC-D7D3FEE89A9B}" type="pres">
      <dgm:prSet presAssocID="{E90505E7-AB9F-487F-831C-70229661A09E}" presName="Name0" presStyleCnt="0">
        <dgm:presLayoutVars>
          <dgm:dir/>
          <dgm:animLvl val="lvl"/>
          <dgm:resizeHandles val="exact"/>
        </dgm:presLayoutVars>
      </dgm:prSet>
      <dgm:spPr/>
      <dgm:t>
        <a:bodyPr/>
        <a:lstStyle/>
        <a:p>
          <a:endParaRPr lang="en-US"/>
        </a:p>
      </dgm:t>
    </dgm:pt>
    <dgm:pt modelId="{12AA7F3D-3125-4DEA-B052-6710B231B945}" type="pres">
      <dgm:prSet presAssocID="{F57C8929-88F0-4F41-AEF8-2C7FD0E201E5}" presName="composite" presStyleCnt="0"/>
      <dgm:spPr/>
      <dgm:t>
        <a:bodyPr/>
        <a:lstStyle/>
        <a:p>
          <a:endParaRPr lang="en-US"/>
        </a:p>
      </dgm:t>
    </dgm:pt>
    <dgm:pt modelId="{AD3289A0-5A36-4856-97DC-8FED7258BA1B}" type="pres">
      <dgm:prSet presAssocID="{F57C8929-88F0-4F41-AEF8-2C7FD0E201E5}" presName="parTx" presStyleLbl="alignNode1" presStyleIdx="0" presStyleCnt="1" custScaleY="100000" custLinFactNeighborX="-49" custLinFactNeighborY="-2501">
        <dgm:presLayoutVars>
          <dgm:chMax val="0"/>
          <dgm:chPref val="0"/>
          <dgm:bulletEnabled val="1"/>
        </dgm:presLayoutVars>
      </dgm:prSet>
      <dgm:spPr/>
      <dgm:t>
        <a:bodyPr/>
        <a:lstStyle/>
        <a:p>
          <a:endParaRPr lang="en-US"/>
        </a:p>
      </dgm:t>
    </dgm:pt>
    <dgm:pt modelId="{75E33E1A-9C17-440D-B7C4-769F5DE624AC}" type="pres">
      <dgm:prSet presAssocID="{F57C8929-88F0-4F41-AEF8-2C7FD0E201E5}" presName="desTx" presStyleLbl="alignAccFollowNode1" presStyleIdx="0" presStyleCnt="1" custScaleX="100000" custScaleY="105010" custLinFactNeighborX="-23840" custLinFactNeighborY="-1442">
        <dgm:presLayoutVars>
          <dgm:bulletEnabled val="1"/>
        </dgm:presLayoutVars>
      </dgm:prSet>
      <dgm:spPr/>
      <dgm:t>
        <a:bodyPr/>
        <a:lstStyle/>
        <a:p>
          <a:endParaRPr lang="en-US"/>
        </a:p>
      </dgm:t>
    </dgm:pt>
  </dgm:ptLst>
  <dgm:cxnLst>
    <dgm:cxn modelId="{EEC7E4E7-F107-4096-8608-B40717F07FAE}" type="presOf" srcId="{F57C8929-88F0-4F41-AEF8-2C7FD0E201E5}" destId="{AD3289A0-5A36-4856-97DC-8FED7258BA1B}" srcOrd="0" destOrd="0" presId="urn:microsoft.com/office/officeart/2005/8/layout/hList1"/>
    <dgm:cxn modelId="{131A3E39-45C8-494B-BAEA-DBE9766A44D0}" srcId="{E90505E7-AB9F-487F-831C-70229661A09E}" destId="{F57C8929-88F0-4F41-AEF8-2C7FD0E201E5}" srcOrd="0" destOrd="0" parTransId="{FC0F69A0-7B8C-474F-B5CE-868198F053CA}" sibTransId="{D2694945-04DC-4EDF-8CA6-414EEB421FA2}"/>
    <dgm:cxn modelId="{0853A39F-24ED-47D5-8B74-6717740C7BDD}" srcId="{874F881A-CADE-4B7F-85BF-4019195AA3AC}" destId="{117799A0-D19E-4666-AF6C-26507171AE41}" srcOrd="0" destOrd="0" parTransId="{C6F4EC2B-8ACA-4BB6-8455-63763EF5BA68}" sibTransId="{703CD791-C8F8-4A2A-9D15-BF480DE981F3}"/>
    <dgm:cxn modelId="{DEFD6747-6C66-4051-8B37-5985B753866B}" srcId="{F57C8929-88F0-4F41-AEF8-2C7FD0E201E5}" destId="{CE299065-318C-48C3-9C22-BA25824ADF10}" srcOrd="0" destOrd="0" parTransId="{938F84BF-D7A4-4DF1-B1A6-4BFC3126B5D9}" sibTransId="{E62308EB-635A-41A8-94C6-38159E715D0F}"/>
    <dgm:cxn modelId="{C718FB3A-989D-46DA-9492-6F4CC66FF92E}" srcId="{874F881A-CADE-4B7F-85BF-4019195AA3AC}" destId="{F19865AB-2900-4BCF-B89A-D3EDF652B990}" srcOrd="1" destOrd="0" parTransId="{DC264FAE-5F3A-4FBE-A4C6-E5EB1338A9F1}" sibTransId="{C3DA7460-4FA8-4C62-BE42-38D15102C4EA}"/>
    <dgm:cxn modelId="{E18DBF74-7122-4AE8-9374-FF65E303751B}" srcId="{F57C8929-88F0-4F41-AEF8-2C7FD0E201E5}" destId="{FAADB11D-8FC2-4D7B-BD52-D84A0DC23085}" srcOrd="1" destOrd="0" parTransId="{3418E960-CDF8-4048-9BE5-24733819AE9B}" sibTransId="{492A46FF-50C1-4F55-BC54-7F9FDFD2962A}"/>
    <dgm:cxn modelId="{43099D54-1F62-4C42-B75E-98294228E711}" type="presOf" srcId="{FAADB11D-8FC2-4D7B-BD52-D84A0DC23085}" destId="{75E33E1A-9C17-440D-B7C4-769F5DE624AC}" srcOrd="0" destOrd="1" presId="urn:microsoft.com/office/officeart/2005/8/layout/hList1"/>
    <dgm:cxn modelId="{FE9E8F9A-6854-4C85-B498-5A446BFE60CC}" type="presOf" srcId="{117799A0-D19E-4666-AF6C-26507171AE41}" destId="{75E33E1A-9C17-440D-B7C4-769F5DE624AC}" srcOrd="0" destOrd="3" presId="urn:microsoft.com/office/officeart/2005/8/layout/hList1"/>
    <dgm:cxn modelId="{49F3A5E7-0B04-44AF-8F49-A61E6613F278}" srcId="{F57C8929-88F0-4F41-AEF8-2C7FD0E201E5}" destId="{5D1A4983-5B89-4FC4-9F5F-42F256E3F3FE}" srcOrd="3" destOrd="0" parTransId="{58AF2170-BAA4-46B4-AEC1-32FCC153FB3F}" sibTransId="{0A3F6182-7938-4761-922C-CC818ABF29C6}"/>
    <dgm:cxn modelId="{A71B0F70-4EE4-4CB9-9AC6-990D81B7E082}" srcId="{F57C8929-88F0-4F41-AEF8-2C7FD0E201E5}" destId="{874F881A-CADE-4B7F-85BF-4019195AA3AC}" srcOrd="2" destOrd="0" parTransId="{4316EAF7-AD67-4987-87CD-F64480079630}" sibTransId="{9A0A0FCD-3631-4226-B49D-C33F0C7525E3}"/>
    <dgm:cxn modelId="{34C655E3-131B-4EBD-A4F6-4A3EA329E4A7}" type="presOf" srcId="{874F881A-CADE-4B7F-85BF-4019195AA3AC}" destId="{75E33E1A-9C17-440D-B7C4-769F5DE624AC}" srcOrd="0" destOrd="2" presId="urn:microsoft.com/office/officeart/2005/8/layout/hList1"/>
    <dgm:cxn modelId="{37669FC5-1273-4BFA-8BD5-1D39317B9D24}" type="presOf" srcId="{5D1A4983-5B89-4FC4-9F5F-42F256E3F3FE}" destId="{75E33E1A-9C17-440D-B7C4-769F5DE624AC}" srcOrd="0" destOrd="5" presId="urn:microsoft.com/office/officeart/2005/8/layout/hList1"/>
    <dgm:cxn modelId="{8E880BD9-2B2F-4FD3-A0EB-0086A5A3EC64}" type="presOf" srcId="{CE299065-318C-48C3-9C22-BA25824ADF10}" destId="{75E33E1A-9C17-440D-B7C4-769F5DE624AC}" srcOrd="0" destOrd="0" presId="urn:microsoft.com/office/officeart/2005/8/layout/hList1"/>
    <dgm:cxn modelId="{97E466A2-BBB4-40CB-AB2F-4C957E511B79}" type="presOf" srcId="{F19865AB-2900-4BCF-B89A-D3EDF652B990}" destId="{75E33E1A-9C17-440D-B7C4-769F5DE624AC}" srcOrd="0" destOrd="4" presId="urn:microsoft.com/office/officeart/2005/8/layout/hList1"/>
    <dgm:cxn modelId="{6F191B1E-3A21-4398-B2E0-B0F92733237B}" type="presOf" srcId="{E90505E7-AB9F-487F-831C-70229661A09E}" destId="{AFB95489-09A8-48BA-8DFC-D7D3FEE89A9B}" srcOrd="0" destOrd="0" presId="urn:microsoft.com/office/officeart/2005/8/layout/hList1"/>
    <dgm:cxn modelId="{DDF0FBEE-BBFF-4C17-934A-DE3CDE64CADC}" type="presParOf" srcId="{AFB95489-09A8-48BA-8DFC-D7D3FEE89A9B}" destId="{12AA7F3D-3125-4DEA-B052-6710B231B945}" srcOrd="0" destOrd="0" presId="urn:microsoft.com/office/officeart/2005/8/layout/hList1"/>
    <dgm:cxn modelId="{AA6D1E25-AD73-4AC1-9748-39C0C217D036}" type="presParOf" srcId="{12AA7F3D-3125-4DEA-B052-6710B231B945}" destId="{AD3289A0-5A36-4856-97DC-8FED7258BA1B}" srcOrd="0" destOrd="0" presId="urn:microsoft.com/office/officeart/2005/8/layout/hList1"/>
    <dgm:cxn modelId="{D7849BC6-2332-425D-B617-E25BD49C29D0}" type="presParOf" srcId="{12AA7F3D-3125-4DEA-B052-6710B231B945}" destId="{75E33E1A-9C17-440D-B7C4-769F5DE624A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0B2BC2-375B-4302-8050-C67D0D1EC371}" type="doc">
      <dgm:prSet loTypeId="urn:microsoft.com/office/officeart/2005/8/layout/radial5" loCatId="cycle" qsTypeId="urn:microsoft.com/office/officeart/2005/8/quickstyle/3d3" qsCatId="3D" csTypeId="urn:microsoft.com/office/officeart/2005/8/colors/colorful4" csCatId="colorful" phldr="1"/>
      <dgm:spPr/>
      <dgm:t>
        <a:bodyPr/>
        <a:lstStyle/>
        <a:p>
          <a:endParaRPr lang="en-US"/>
        </a:p>
      </dgm:t>
    </dgm:pt>
    <dgm:pt modelId="{F230DFA8-5AD3-49FE-9DFE-1C7ADDC89C18}">
      <dgm:prSet phldrT="[Text]"/>
      <dgm:spPr>
        <a:solidFill>
          <a:schemeClr val="bg1">
            <a:lumMod val="65000"/>
          </a:schemeClr>
        </a:solidFill>
      </dgm:spPr>
      <dgm:t>
        <a:bodyPr/>
        <a:lstStyle/>
        <a:p>
          <a:r>
            <a:rPr lang="en-US" dirty="0" smtClean="0"/>
            <a:t>Actuary</a:t>
          </a:r>
          <a:endParaRPr lang="en-US" dirty="0"/>
        </a:p>
      </dgm:t>
    </dgm:pt>
    <dgm:pt modelId="{4C13E93C-763A-4211-BC87-5E9250BE16DA}" type="parTrans" cxnId="{A3CC6429-94CF-4D7C-B8D3-CE16919ED4F9}">
      <dgm:prSet/>
      <dgm:spPr/>
      <dgm:t>
        <a:bodyPr/>
        <a:lstStyle/>
        <a:p>
          <a:endParaRPr lang="en-US"/>
        </a:p>
      </dgm:t>
    </dgm:pt>
    <dgm:pt modelId="{8ADDCCC3-7CB1-404F-B0EF-6612ECE573A0}" type="sibTrans" cxnId="{A3CC6429-94CF-4D7C-B8D3-CE16919ED4F9}">
      <dgm:prSet/>
      <dgm:spPr/>
      <dgm:t>
        <a:bodyPr/>
        <a:lstStyle/>
        <a:p>
          <a:endParaRPr lang="en-US"/>
        </a:p>
      </dgm:t>
    </dgm:pt>
    <dgm:pt modelId="{130569D4-581F-47C8-80A0-D4F7D839FFDB}">
      <dgm:prSet phldrT="[Text]" custT="1"/>
      <dgm:spPr>
        <a:solidFill>
          <a:srgbClr val="20562E"/>
        </a:solidFill>
      </dgm:spPr>
      <dgm:t>
        <a:bodyPr/>
        <a:lstStyle/>
        <a:p>
          <a:r>
            <a:rPr lang="en-US" sz="1400" b="0" dirty="0" smtClean="0"/>
            <a:t>Apply math and statistics knowledge to business and finance in order to estimate risk</a:t>
          </a:r>
          <a:endParaRPr lang="en-US" sz="1400" dirty="0"/>
        </a:p>
      </dgm:t>
    </dgm:pt>
    <dgm:pt modelId="{9E485B1A-57B5-4AC4-A8C5-C13461C9971C}" type="parTrans" cxnId="{64372DB6-49FF-45F5-88C3-72B91A4042B9}">
      <dgm:prSet/>
      <dgm:spPr/>
      <dgm:t>
        <a:bodyPr/>
        <a:lstStyle/>
        <a:p>
          <a:endParaRPr lang="en-US" dirty="0"/>
        </a:p>
      </dgm:t>
    </dgm:pt>
    <dgm:pt modelId="{84294CC2-75BE-44A0-BFD7-86D45571B2AB}" type="sibTrans" cxnId="{64372DB6-49FF-45F5-88C3-72B91A4042B9}">
      <dgm:prSet/>
      <dgm:spPr/>
      <dgm:t>
        <a:bodyPr/>
        <a:lstStyle/>
        <a:p>
          <a:endParaRPr lang="en-US"/>
        </a:p>
      </dgm:t>
    </dgm:pt>
    <dgm:pt modelId="{BC3BB990-1809-40F6-B18E-1ED5780327AA}">
      <dgm:prSet phldrT="[Text]" custT="1"/>
      <dgm:spPr>
        <a:solidFill>
          <a:srgbClr val="20562E"/>
        </a:solidFill>
      </dgm:spPr>
      <dgm:t>
        <a:bodyPr/>
        <a:lstStyle/>
        <a:p>
          <a:r>
            <a:rPr lang="en-US" sz="1400" b="0" dirty="0" smtClean="0"/>
            <a:t>Plan for the future by evaluating the likelihood of future events such as</a:t>
          </a:r>
        </a:p>
        <a:p>
          <a:r>
            <a:rPr lang="en-US" sz="1400" b="0" dirty="0" smtClean="0"/>
            <a:t>– Retirement</a:t>
          </a:r>
          <a:br>
            <a:rPr lang="en-US" sz="1400" b="0" dirty="0" smtClean="0"/>
          </a:br>
          <a:r>
            <a:rPr lang="en-US" sz="1400" b="0" dirty="0" smtClean="0"/>
            <a:t>– Catastrophic events (earthquakes, hurricanes, etc.)</a:t>
          </a:r>
          <a:br>
            <a:rPr lang="en-US" sz="1400" b="0" dirty="0" smtClean="0"/>
          </a:br>
          <a:r>
            <a:rPr lang="en-US" sz="1400" b="0" dirty="0" smtClean="0"/>
            <a:t>– Health care, auto claims and liability</a:t>
          </a:r>
        </a:p>
        <a:p>
          <a:endParaRPr lang="en-US" sz="1200" dirty="0"/>
        </a:p>
      </dgm:t>
    </dgm:pt>
    <dgm:pt modelId="{E7DC2690-CF49-4436-90ED-AB3BB3E25FF3}" type="parTrans" cxnId="{50B1933F-9FA2-4062-A292-65E937334359}">
      <dgm:prSet/>
      <dgm:spPr/>
      <dgm:t>
        <a:bodyPr/>
        <a:lstStyle/>
        <a:p>
          <a:endParaRPr lang="en-US" dirty="0"/>
        </a:p>
      </dgm:t>
    </dgm:pt>
    <dgm:pt modelId="{7002833B-91F3-4772-AA13-C6FB9A04ED58}" type="sibTrans" cxnId="{50B1933F-9FA2-4062-A292-65E937334359}">
      <dgm:prSet/>
      <dgm:spPr/>
      <dgm:t>
        <a:bodyPr/>
        <a:lstStyle/>
        <a:p>
          <a:endParaRPr lang="en-US"/>
        </a:p>
      </dgm:t>
    </dgm:pt>
    <dgm:pt modelId="{A775562D-5491-49A2-AC86-4A9E6998AF45}">
      <dgm:prSet phldrT="[Text]" custT="1"/>
      <dgm:spPr>
        <a:solidFill>
          <a:srgbClr val="20562E"/>
        </a:solidFill>
      </dgm:spPr>
      <dgm:t>
        <a:bodyPr/>
        <a:lstStyle/>
        <a:p>
          <a:r>
            <a:rPr lang="en-US" sz="1400" b="0" dirty="0" smtClean="0"/>
            <a:t>Help find ways to reduce risk and its financial impact</a:t>
          </a:r>
          <a:endParaRPr lang="en-US" sz="1400" dirty="0"/>
        </a:p>
      </dgm:t>
    </dgm:pt>
    <dgm:pt modelId="{D399F1AF-8525-4360-A2DA-9BA642D59312}" type="parTrans" cxnId="{503D92BE-8680-42D9-B115-2BB11CCC2885}">
      <dgm:prSet/>
      <dgm:spPr/>
      <dgm:t>
        <a:bodyPr/>
        <a:lstStyle/>
        <a:p>
          <a:endParaRPr lang="en-US" dirty="0"/>
        </a:p>
      </dgm:t>
    </dgm:pt>
    <dgm:pt modelId="{F07E588F-138D-4795-A5EA-0F13A3E3F295}" type="sibTrans" cxnId="{503D92BE-8680-42D9-B115-2BB11CCC2885}">
      <dgm:prSet/>
      <dgm:spPr/>
      <dgm:t>
        <a:bodyPr/>
        <a:lstStyle/>
        <a:p>
          <a:endParaRPr lang="en-US"/>
        </a:p>
      </dgm:t>
    </dgm:pt>
    <dgm:pt modelId="{4912297B-B781-46BB-A3B7-00094C0B4592}" type="pres">
      <dgm:prSet presAssocID="{530B2BC2-375B-4302-8050-C67D0D1EC371}" presName="Name0" presStyleCnt="0">
        <dgm:presLayoutVars>
          <dgm:chMax val="1"/>
          <dgm:dir/>
          <dgm:animLvl val="ctr"/>
          <dgm:resizeHandles val="exact"/>
        </dgm:presLayoutVars>
      </dgm:prSet>
      <dgm:spPr/>
      <dgm:t>
        <a:bodyPr/>
        <a:lstStyle/>
        <a:p>
          <a:endParaRPr lang="en-US"/>
        </a:p>
      </dgm:t>
    </dgm:pt>
    <dgm:pt modelId="{6BC2C59F-844D-4D8C-9D49-7AC658F78A2B}" type="pres">
      <dgm:prSet presAssocID="{F230DFA8-5AD3-49FE-9DFE-1C7ADDC89C18}" presName="centerShape" presStyleLbl="node0" presStyleIdx="0" presStyleCnt="1" custScaleX="185657" custScaleY="252253" custLinFactNeighborX="-6993" custLinFactNeighborY="-7999"/>
      <dgm:spPr/>
      <dgm:t>
        <a:bodyPr/>
        <a:lstStyle/>
        <a:p>
          <a:endParaRPr lang="en-US"/>
        </a:p>
      </dgm:t>
    </dgm:pt>
    <dgm:pt modelId="{244E9ECE-14AC-4264-B50A-7A4B429AC219}" type="pres">
      <dgm:prSet presAssocID="{9E485B1A-57B5-4AC4-A8C5-C13461C9971C}" presName="parTrans" presStyleLbl="sibTrans2D1" presStyleIdx="0" presStyleCnt="3"/>
      <dgm:spPr/>
      <dgm:t>
        <a:bodyPr/>
        <a:lstStyle/>
        <a:p>
          <a:endParaRPr lang="en-US"/>
        </a:p>
      </dgm:t>
    </dgm:pt>
    <dgm:pt modelId="{E6D3F841-6DF9-448D-BCAD-E07D1A25531A}" type="pres">
      <dgm:prSet presAssocID="{9E485B1A-57B5-4AC4-A8C5-C13461C9971C}" presName="connectorText" presStyleLbl="sibTrans2D1" presStyleIdx="0" presStyleCnt="3"/>
      <dgm:spPr/>
      <dgm:t>
        <a:bodyPr/>
        <a:lstStyle/>
        <a:p>
          <a:endParaRPr lang="en-US"/>
        </a:p>
      </dgm:t>
    </dgm:pt>
    <dgm:pt modelId="{984A922A-14A2-4676-8624-B1EFC5EEAC02}" type="pres">
      <dgm:prSet presAssocID="{130569D4-581F-47C8-80A0-D4F7D839FFDB}" presName="node" presStyleLbl="node1" presStyleIdx="0" presStyleCnt="3" custScaleX="138632" custScaleY="131392" custRadScaleRad="168871" custRadScaleInc="-133434">
        <dgm:presLayoutVars>
          <dgm:bulletEnabled val="1"/>
        </dgm:presLayoutVars>
      </dgm:prSet>
      <dgm:spPr/>
      <dgm:t>
        <a:bodyPr/>
        <a:lstStyle/>
        <a:p>
          <a:endParaRPr lang="en-US"/>
        </a:p>
      </dgm:t>
    </dgm:pt>
    <dgm:pt modelId="{34C0B8F8-BD0D-4427-9D4A-DD1DAC1BC758}" type="pres">
      <dgm:prSet presAssocID="{E7DC2690-CF49-4436-90ED-AB3BB3E25FF3}" presName="parTrans" presStyleLbl="sibTrans2D1" presStyleIdx="1" presStyleCnt="3"/>
      <dgm:spPr/>
      <dgm:t>
        <a:bodyPr/>
        <a:lstStyle/>
        <a:p>
          <a:endParaRPr lang="en-US"/>
        </a:p>
      </dgm:t>
    </dgm:pt>
    <dgm:pt modelId="{A44AC9EE-74EA-4439-A7FF-642817ABC07F}" type="pres">
      <dgm:prSet presAssocID="{E7DC2690-CF49-4436-90ED-AB3BB3E25FF3}" presName="connectorText" presStyleLbl="sibTrans2D1" presStyleIdx="1" presStyleCnt="3"/>
      <dgm:spPr/>
      <dgm:t>
        <a:bodyPr/>
        <a:lstStyle/>
        <a:p>
          <a:endParaRPr lang="en-US"/>
        </a:p>
      </dgm:t>
    </dgm:pt>
    <dgm:pt modelId="{C19C09D3-0CD5-44C3-9ADF-3A2F6A201BCF}" type="pres">
      <dgm:prSet presAssocID="{BC3BB990-1809-40F6-B18E-1ED5780327AA}" presName="node" presStyleLbl="node1" presStyleIdx="1" presStyleCnt="3" custScaleX="213504" custScaleY="209984" custRadScaleRad="140774" custRadScaleInc="-29211">
        <dgm:presLayoutVars>
          <dgm:bulletEnabled val="1"/>
        </dgm:presLayoutVars>
      </dgm:prSet>
      <dgm:spPr/>
      <dgm:t>
        <a:bodyPr/>
        <a:lstStyle/>
        <a:p>
          <a:endParaRPr lang="en-US"/>
        </a:p>
      </dgm:t>
    </dgm:pt>
    <dgm:pt modelId="{60800180-01CC-4DA8-86F3-D95872868E16}" type="pres">
      <dgm:prSet presAssocID="{D399F1AF-8525-4360-A2DA-9BA642D59312}" presName="parTrans" presStyleLbl="sibTrans2D1" presStyleIdx="2" presStyleCnt="3"/>
      <dgm:spPr/>
      <dgm:t>
        <a:bodyPr/>
        <a:lstStyle/>
        <a:p>
          <a:endParaRPr lang="en-US"/>
        </a:p>
      </dgm:t>
    </dgm:pt>
    <dgm:pt modelId="{CADD797E-FF62-4218-8EAD-56E8B0FAECFB}" type="pres">
      <dgm:prSet presAssocID="{D399F1AF-8525-4360-A2DA-9BA642D59312}" presName="connectorText" presStyleLbl="sibTrans2D1" presStyleIdx="2" presStyleCnt="3"/>
      <dgm:spPr/>
      <dgm:t>
        <a:bodyPr/>
        <a:lstStyle/>
        <a:p>
          <a:endParaRPr lang="en-US"/>
        </a:p>
      </dgm:t>
    </dgm:pt>
    <dgm:pt modelId="{688C54B8-DD89-41E2-BDB0-B800AAA98ADB}" type="pres">
      <dgm:prSet presAssocID="{A775562D-5491-49A2-AC86-4A9E6998AF45}" presName="node" presStyleLbl="node1" presStyleIdx="2" presStyleCnt="3" custScaleX="116982" custScaleY="80202" custRadScaleRad="131999" custRadScaleInc="280907">
        <dgm:presLayoutVars>
          <dgm:bulletEnabled val="1"/>
        </dgm:presLayoutVars>
      </dgm:prSet>
      <dgm:spPr/>
      <dgm:t>
        <a:bodyPr/>
        <a:lstStyle/>
        <a:p>
          <a:endParaRPr lang="en-US"/>
        </a:p>
      </dgm:t>
    </dgm:pt>
  </dgm:ptLst>
  <dgm:cxnLst>
    <dgm:cxn modelId="{A3CC6429-94CF-4D7C-B8D3-CE16919ED4F9}" srcId="{530B2BC2-375B-4302-8050-C67D0D1EC371}" destId="{F230DFA8-5AD3-49FE-9DFE-1C7ADDC89C18}" srcOrd="0" destOrd="0" parTransId="{4C13E93C-763A-4211-BC87-5E9250BE16DA}" sibTransId="{8ADDCCC3-7CB1-404F-B0EF-6612ECE573A0}"/>
    <dgm:cxn modelId="{50B1933F-9FA2-4062-A292-65E937334359}" srcId="{F230DFA8-5AD3-49FE-9DFE-1C7ADDC89C18}" destId="{BC3BB990-1809-40F6-B18E-1ED5780327AA}" srcOrd="1" destOrd="0" parTransId="{E7DC2690-CF49-4436-90ED-AB3BB3E25FF3}" sibTransId="{7002833B-91F3-4772-AA13-C6FB9A04ED58}"/>
    <dgm:cxn modelId="{503D92BE-8680-42D9-B115-2BB11CCC2885}" srcId="{F230DFA8-5AD3-49FE-9DFE-1C7ADDC89C18}" destId="{A775562D-5491-49A2-AC86-4A9E6998AF45}" srcOrd="2" destOrd="0" parTransId="{D399F1AF-8525-4360-A2DA-9BA642D59312}" sibTransId="{F07E588F-138D-4795-A5EA-0F13A3E3F295}"/>
    <dgm:cxn modelId="{A1C78AA8-AD6A-4031-A5C5-2B2384953FF4}" type="presOf" srcId="{BC3BB990-1809-40F6-B18E-1ED5780327AA}" destId="{C19C09D3-0CD5-44C3-9ADF-3A2F6A201BCF}" srcOrd="0" destOrd="0" presId="urn:microsoft.com/office/officeart/2005/8/layout/radial5"/>
    <dgm:cxn modelId="{2BA79E41-FFC6-42DC-B0DF-3E6D9BD83408}" type="presOf" srcId="{F230DFA8-5AD3-49FE-9DFE-1C7ADDC89C18}" destId="{6BC2C59F-844D-4D8C-9D49-7AC658F78A2B}" srcOrd="0" destOrd="0" presId="urn:microsoft.com/office/officeart/2005/8/layout/radial5"/>
    <dgm:cxn modelId="{E00BC8A0-AC7C-42AE-9369-F6DFC7ED0E89}" type="presOf" srcId="{A775562D-5491-49A2-AC86-4A9E6998AF45}" destId="{688C54B8-DD89-41E2-BDB0-B800AAA98ADB}" srcOrd="0" destOrd="0" presId="urn:microsoft.com/office/officeart/2005/8/layout/radial5"/>
    <dgm:cxn modelId="{E617F43B-CBDC-4361-8C6B-C9F0F7FC53FF}" type="presOf" srcId="{E7DC2690-CF49-4436-90ED-AB3BB3E25FF3}" destId="{34C0B8F8-BD0D-4427-9D4A-DD1DAC1BC758}" srcOrd="0" destOrd="0" presId="urn:microsoft.com/office/officeart/2005/8/layout/radial5"/>
    <dgm:cxn modelId="{673A9EBE-7AE9-4C79-A06A-440D6E870A45}" type="presOf" srcId="{E7DC2690-CF49-4436-90ED-AB3BB3E25FF3}" destId="{A44AC9EE-74EA-4439-A7FF-642817ABC07F}" srcOrd="1" destOrd="0" presId="urn:microsoft.com/office/officeart/2005/8/layout/radial5"/>
    <dgm:cxn modelId="{794E763C-DF3D-47E1-B1CA-D0DAD757C52E}" type="presOf" srcId="{9E485B1A-57B5-4AC4-A8C5-C13461C9971C}" destId="{244E9ECE-14AC-4264-B50A-7A4B429AC219}" srcOrd="0" destOrd="0" presId="urn:microsoft.com/office/officeart/2005/8/layout/radial5"/>
    <dgm:cxn modelId="{58FF730D-9EE2-4F87-884E-90C2F887C594}" type="presOf" srcId="{130569D4-581F-47C8-80A0-D4F7D839FFDB}" destId="{984A922A-14A2-4676-8624-B1EFC5EEAC02}" srcOrd="0" destOrd="0" presId="urn:microsoft.com/office/officeart/2005/8/layout/radial5"/>
    <dgm:cxn modelId="{3C55CC4D-166A-462A-9C66-6586B11A7EBD}" type="presOf" srcId="{9E485B1A-57B5-4AC4-A8C5-C13461C9971C}" destId="{E6D3F841-6DF9-448D-BCAD-E07D1A25531A}" srcOrd="1" destOrd="0" presId="urn:microsoft.com/office/officeart/2005/8/layout/radial5"/>
    <dgm:cxn modelId="{7FDAD1B9-1EA2-4376-BE5D-79A6CDECB518}" type="presOf" srcId="{530B2BC2-375B-4302-8050-C67D0D1EC371}" destId="{4912297B-B781-46BB-A3B7-00094C0B4592}" srcOrd="0" destOrd="0" presId="urn:microsoft.com/office/officeart/2005/8/layout/radial5"/>
    <dgm:cxn modelId="{64372DB6-49FF-45F5-88C3-72B91A4042B9}" srcId="{F230DFA8-5AD3-49FE-9DFE-1C7ADDC89C18}" destId="{130569D4-581F-47C8-80A0-D4F7D839FFDB}" srcOrd="0" destOrd="0" parTransId="{9E485B1A-57B5-4AC4-A8C5-C13461C9971C}" sibTransId="{84294CC2-75BE-44A0-BFD7-86D45571B2AB}"/>
    <dgm:cxn modelId="{17EB8DC1-4E3C-4CD2-8798-62E08D00D15D}" type="presOf" srcId="{D399F1AF-8525-4360-A2DA-9BA642D59312}" destId="{CADD797E-FF62-4218-8EAD-56E8B0FAECFB}" srcOrd="1" destOrd="0" presId="urn:microsoft.com/office/officeart/2005/8/layout/radial5"/>
    <dgm:cxn modelId="{E314027C-B628-4E32-91BF-E233567681B1}" type="presOf" srcId="{D399F1AF-8525-4360-A2DA-9BA642D59312}" destId="{60800180-01CC-4DA8-86F3-D95872868E16}" srcOrd="0" destOrd="0" presId="urn:microsoft.com/office/officeart/2005/8/layout/radial5"/>
    <dgm:cxn modelId="{6050193F-8DB5-49F9-88BB-B22DBA6217A4}" type="presParOf" srcId="{4912297B-B781-46BB-A3B7-00094C0B4592}" destId="{6BC2C59F-844D-4D8C-9D49-7AC658F78A2B}" srcOrd="0" destOrd="0" presId="urn:microsoft.com/office/officeart/2005/8/layout/radial5"/>
    <dgm:cxn modelId="{C6D1E6F0-EB4F-47C3-994C-27486AF5896C}" type="presParOf" srcId="{4912297B-B781-46BB-A3B7-00094C0B4592}" destId="{244E9ECE-14AC-4264-B50A-7A4B429AC219}" srcOrd="1" destOrd="0" presId="urn:microsoft.com/office/officeart/2005/8/layout/radial5"/>
    <dgm:cxn modelId="{305D1461-F3A2-46D8-B651-F45A2FD3DE75}" type="presParOf" srcId="{244E9ECE-14AC-4264-B50A-7A4B429AC219}" destId="{E6D3F841-6DF9-448D-BCAD-E07D1A25531A}" srcOrd="0" destOrd="0" presId="urn:microsoft.com/office/officeart/2005/8/layout/radial5"/>
    <dgm:cxn modelId="{6C8FEC0E-9B13-46D2-91C0-F3ACF90431E4}" type="presParOf" srcId="{4912297B-B781-46BB-A3B7-00094C0B4592}" destId="{984A922A-14A2-4676-8624-B1EFC5EEAC02}" srcOrd="2" destOrd="0" presId="urn:microsoft.com/office/officeart/2005/8/layout/radial5"/>
    <dgm:cxn modelId="{F50DAF2C-7B1A-4680-956F-F510CB3483D6}" type="presParOf" srcId="{4912297B-B781-46BB-A3B7-00094C0B4592}" destId="{34C0B8F8-BD0D-4427-9D4A-DD1DAC1BC758}" srcOrd="3" destOrd="0" presId="urn:microsoft.com/office/officeart/2005/8/layout/radial5"/>
    <dgm:cxn modelId="{37C1F3EE-D062-494A-AFC2-890AEC4D9811}" type="presParOf" srcId="{34C0B8F8-BD0D-4427-9D4A-DD1DAC1BC758}" destId="{A44AC9EE-74EA-4439-A7FF-642817ABC07F}" srcOrd="0" destOrd="0" presId="urn:microsoft.com/office/officeart/2005/8/layout/radial5"/>
    <dgm:cxn modelId="{987DC585-5DB0-4E79-9B2C-7366A3427CD1}" type="presParOf" srcId="{4912297B-B781-46BB-A3B7-00094C0B4592}" destId="{C19C09D3-0CD5-44C3-9ADF-3A2F6A201BCF}" srcOrd="4" destOrd="0" presId="urn:microsoft.com/office/officeart/2005/8/layout/radial5"/>
    <dgm:cxn modelId="{E82FE79B-976B-4A98-A401-02C1E25F3D37}" type="presParOf" srcId="{4912297B-B781-46BB-A3B7-00094C0B4592}" destId="{60800180-01CC-4DA8-86F3-D95872868E16}" srcOrd="5" destOrd="0" presId="urn:microsoft.com/office/officeart/2005/8/layout/radial5"/>
    <dgm:cxn modelId="{D24BEB41-7F46-496A-B6C3-6CC7DDD7CFF9}" type="presParOf" srcId="{60800180-01CC-4DA8-86F3-D95872868E16}" destId="{CADD797E-FF62-4218-8EAD-56E8B0FAECFB}" srcOrd="0" destOrd="0" presId="urn:microsoft.com/office/officeart/2005/8/layout/radial5"/>
    <dgm:cxn modelId="{E9FB3670-FE10-4D32-AB12-819295B13238}" type="presParOf" srcId="{4912297B-B781-46BB-A3B7-00094C0B4592}" destId="{688C54B8-DD89-41E2-BDB0-B800AAA98ADB}"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3.xml><?xml version="1.0" encoding="utf-8"?>
<dgm:dataModel xmlns:dgm="http://schemas.openxmlformats.org/drawingml/2006/diagram" xmlns:a="http://schemas.openxmlformats.org/drawingml/2006/main">
  <dgm:ptLst>
    <dgm:pt modelId="{B45BC38E-92F4-4CC6-8C03-B86C49712007}" type="doc">
      <dgm:prSet loTypeId="urn:microsoft.com/office/officeart/2005/8/layout/architecture" loCatId="hierarchy" qsTypeId="urn:microsoft.com/office/officeart/2005/8/quickstyle/simple1" qsCatId="simple" csTypeId="urn:microsoft.com/office/officeart/2005/8/colors/accent0_2" csCatId="mainScheme" phldr="1"/>
      <dgm:spPr/>
      <dgm:t>
        <a:bodyPr/>
        <a:lstStyle/>
        <a:p>
          <a:endParaRPr lang="en-US"/>
        </a:p>
      </dgm:t>
    </dgm:pt>
    <dgm:pt modelId="{68EBFC01-27A3-46D8-80A4-F0655FBC16CE}">
      <dgm:prSet phldrT="[Text]" custT="1"/>
      <dgm:spPr/>
      <dgm:t>
        <a:bodyPr/>
        <a:lstStyle/>
        <a:p>
          <a:r>
            <a:rPr lang="en-US" sz="2400" dirty="0" smtClean="0"/>
            <a:t>Office Rate</a:t>
          </a:r>
          <a:endParaRPr lang="en-US" sz="2400" dirty="0"/>
        </a:p>
      </dgm:t>
    </dgm:pt>
    <dgm:pt modelId="{83CB1EEE-A4E6-47E4-9F4F-A86D12A7EF42}" type="parTrans" cxnId="{8D31DEA8-A778-4FB7-B197-BF354F59E630}">
      <dgm:prSet/>
      <dgm:spPr/>
      <dgm:t>
        <a:bodyPr/>
        <a:lstStyle/>
        <a:p>
          <a:endParaRPr lang="en-US"/>
        </a:p>
      </dgm:t>
    </dgm:pt>
    <dgm:pt modelId="{781CCE29-07BB-49AF-B91B-18AF9BE6B778}" type="sibTrans" cxnId="{8D31DEA8-A778-4FB7-B197-BF354F59E630}">
      <dgm:prSet/>
      <dgm:spPr/>
      <dgm:t>
        <a:bodyPr/>
        <a:lstStyle/>
        <a:p>
          <a:endParaRPr lang="en-US"/>
        </a:p>
      </dgm:t>
    </dgm:pt>
    <dgm:pt modelId="{C509E0DB-76F9-4DCF-82A2-D376C698D190}">
      <dgm:prSet phldrT="[Text]" custT="1"/>
      <dgm:spPr/>
      <dgm:t>
        <a:bodyPr/>
        <a:lstStyle/>
        <a:p>
          <a:r>
            <a:rPr lang="en-US" sz="2400" dirty="0" smtClean="0"/>
            <a:t>Book Rate</a:t>
          </a:r>
          <a:endParaRPr lang="en-US" sz="2400" dirty="0"/>
        </a:p>
      </dgm:t>
    </dgm:pt>
    <dgm:pt modelId="{3DCA5F7F-0AC4-44E1-AB10-10D007AA77E3}" type="parTrans" cxnId="{202CC36B-52BA-4323-A58A-4F3C3A044FBA}">
      <dgm:prSet/>
      <dgm:spPr/>
      <dgm:t>
        <a:bodyPr/>
        <a:lstStyle/>
        <a:p>
          <a:endParaRPr lang="en-US"/>
        </a:p>
      </dgm:t>
    </dgm:pt>
    <dgm:pt modelId="{5616FF88-195E-41FF-B16D-D5A56B1758EE}" type="sibTrans" cxnId="{202CC36B-52BA-4323-A58A-4F3C3A044FBA}">
      <dgm:prSet/>
      <dgm:spPr/>
      <dgm:t>
        <a:bodyPr/>
        <a:lstStyle/>
        <a:p>
          <a:endParaRPr lang="en-US"/>
        </a:p>
      </dgm:t>
    </dgm:pt>
    <dgm:pt modelId="{A9CDCDF9-3335-4417-B7C6-64521CE45BF9}">
      <dgm:prSet phldrT="[Text]" custT="1"/>
      <dgm:spPr/>
      <dgm:t>
        <a:bodyPr/>
        <a:lstStyle/>
        <a:p>
          <a:r>
            <a:rPr lang="en-US" sz="2400" dirty="0" smtClean="0"/>
            <a:t>Total Loadings</a:t>
          </a:r>
          <a:endParaRPr lang="en-US" sz="2400" dirty="0"/>
        </a:p>
      </dgm:t>
    </dgm:pt>
    <dgm:pt modelId="{A37BEA9E-1636-4DC1-97E8-3266626444E9}" type="parTrans" cxnId="{639A1970-90DB-4258-B1D4-9F59D1172B4C}">
      <dgm:prSet/>
      <dgm:spPr/>
      <dgm:t>
        <a:bodyPr/>
        <a:lstStyle/>
        <a:p>
          <a:endParaRPr lang="en-US"/>
        </a:p>
      </dgm:t>
    </dgm:pt>
    <dgm:pt modelId="{87AEDE09-90FD-40C7-9511-D6EDA668FE74}" type="sibTrans" cxnId="{639A1970-90DB-4258-B1D4-9F59D1172B4C}">
      <dgm:prSet/>
      <dgm:spPr/>
      <dgm:t>
        <a:bodyPr/>
        <a:lstStyle/>
        <a:p>
          <a:endParaRPr lang="en-US"/>
        </a:p>
      </dgm:t>
    </dgm:pt>
    <dgm:pt modelId="{7D2BD32D-DD60-41DA-9422-188B72DC2FCA}">
      <dgm:prSet custT="1"/>
      <dgm:spPr/>
      <dgm:t>
        <a:bodyPr/>
        <a:lstStyle/>
        <a:p>
          <a:r>
            <a:rPr lang="en-US" sz="2400" dirty="0" smtClean="0"/>
            <a:t>Fees</a:t>
          </a:r>
          <a:endParaRPr lang="en-US" sz="2400" dirty="0"/>
        </a:p>
      </dgm:t>
    </dgm:pt>
    <dgm:pt modelId="{0D357E0E-687F-4908-B9A1-7D1A0D609200}" type="parTrans" cxnId="{71E7D5A1-7469-4D18-9B42-C75E0E616DDF}">
      <dgm:prSet/>
      <dgm:spPr/>
      <dgm:t>
        <a:bodyPr/>
        <a:lstStyle/>
        <a:p>
          <a:endParaRPr lang="en-US"/>
        </a:p>
      </dgm:t>
    </dgm:pt>
    <dgm:pt modelId="{201F1E62-B3FA-44B1-A40D-7E3EDDBDADFB}" type="sibTrans" cxnId="{71E7D5A1-7469-4D18-9B42-C75E0E616DDF}">
      <dgm:prSet/>
      <dgm:spPr/>
      <dgm:t>
        <a:bodyPr/>
        <a:lstStyle/>
        <a:p>
          <a:endParaRPr lang="en-US"/>
        </a:p>
      </dgm:t>
    </dgm:pt>
    <dgm:pt modelId="{9E75AB9E-D8E9-4912-9809-BE51F98D9539}">
      <dgm:prSet custT="1"/>
      <dgm:spPr/>
      <dgm:t>
        <a:bodyPr/>
        <a:lstStyle/>
        <a:p>
          <a:r>
            <a:rPr lang="en-US" sz="2400" dirty="0" smtClean="0"/>
            <a:t>Adjustment Factor</a:t>
          </a:r>
          <a:endParaRPr lang="en-US" sz="2400" dirty="0"/>
        </a:p>
      </dgm:t>
    </dgm:pt>
    <dgm:pt modelId="{94B44E98-0297-4187-99C3-F6A2E6ADF239}" type="parTrans" cxnId="{D5EC7C0E-7A5A-4870-886B-8C52C1B66112}">
      <dgm:prSet/>
      <dgm:spPr/>
      <dgm:t>
        <a:bodyPr/>
        <a:lstStyle/>
        <a:p>
          <a:endParaRPr lang="en-US"/>
        </a:p>
      </dgm:t>
    </dgm:pt>
    <dgm:pt modelId="{FF12BD7E-D069-466E-9C0B-7076E2476AB0}" type="sibTrans" cxnId="{D5EC7C0E-7A5A-4870-886B-8C52C1B66112}">
      <dgm:prSet/>
      <dgm:spPr/>
      <dgm:t>
        <a:bodyPr/>
        <a:lstStyle/>
        <a:p>
          <a:endParaRPr lang="en-US"/>
        </a:p>
      </dgm:t>
    </dgm:pt>
    <dgm:pt modelId="{AE1A8E67-CE0D-45ED-84E3-6F2EF88AE3B3}">
      <dgm:prSet custT="1"/>
      <dgm:spPr/>
      <dgm:t>
        <a:bodyPr/>
        <a:lstStyle/>
        <a:p>
          <a:r>
            <a:rPr lang="en-US" sz="2400" dirty="0" smtClean="0"/>
            <a:t>Expenses</a:t>
          </a:r>
          <a:endParaRPr lang="en-US" sz="2400" dirty="0"/>
        </a:p>
      </dgm:t>
    </dgm:pt>
    <dgm:pt modelId="{630BFD2E-33AE-4802-99B8-94AEFF64CE74}" type="parTrans" cxnId="{81BA52FC-76AF-4227-A294-1B72982D3624}">
      <dgm:prSet/>
      <dgm:spPr/>
      <dgm:t>
        <a:bodyPr/>
        <a:lstStyle/>
        <a:p>
          <a:endParaRPr lang="en-US"/>
        </a:p>
      </dgm:t>
    </dgm:pt>
    <dgm:pt modelId="{C65AAD47-327A-4DDB-A3BA-5DD2D08F4FEF}" type="sibTrans" cxnId="{81BA52FC-76AF-4227-A294-1B72982D3624}">
      <dgm:prSet/>
      <dgm:spPr/>
      <dgm:t>
        <a:bodyPr/>
        <a:lstStyle/>
        <a:p>
          <a:endParaRPr lang="en-US"/>
        </a:p>
      </dgm:t>
    </dgm:pt>
    <dgm:pt modelId="{C51A0245-0098-4209-A5D7-C4699B079C0D}">
      <dgm:prSet custT="1"/>
      <dgm:spPr/>
      <dgm:t>
        <a:bodyPr/>
        <a:lstStyle/>
        <a:p>
          <a:r>
            <a:rPr lang="en-US" sz="2400" dirty="0" smtClean="0"/>
            <a:t>Commission</a:t>
          </a:r>
          <a:endParaRPr lang="en-US" sz="2400" dirty="0"/>
        </a:p>
      </dgm:t>
    </dgm:pt>
    <dgm:pt modelId="{1FC68C21-D570-4C96-A868-C7CB86CB5146}" type="parTrans" cxnId="{9D29D043-40E6-45F7-B3EB-7FCE1B3C7181}">
      <dgm:prSet/>
      <dgm:spPr/>
      <dgm:t>
        <a:bodyPr/>
        <a:lstStyle/>
        <a:p>
          <a:endParaRPr lang="en-US"/>
        </a:p>
      </dgm:t>
    </dgm:pt>
    <dgm:pt modelId="{F9EBC575-A103-4D4A-9F67-7973B1C9E63C}" type="sibTrans" cxnId="{9D29D043-40E6-45F7-B3EB-7FCE1B3C7181}">
      <dgm:prSet/>
      <dgm:spPr/>
      <dgm:t>
        <a:bodyPr/>
        <a:lstStyle/>
        <a:p>
          <a:endParaRPr lang="en-US"/>
        </a:p>
      </dgm:t>
    </dgm:pt>
    <dgm:pt modelId="{25BA46BA-DEC6-49AB-AFD5-29E8DBE9D5DB}">
      <dgm:prSet custT="1"/>
      <dgm:spPr/>
      <dgm:t>
        <a:bodyPr/>
        <a:lstStyle/>
        <a:p>
          <a:r>
            <a:rPr lang="en-US" sz="2400" dirty="0" smtClean="0"/>
            <a:t>Final Risk Rate</a:t>
          </a:r>
          <a:endParaRPr lang="en-US" sz="2400" dirty="0"/>
        </a:p>
      </dgm:t>
    </dgm:pt>
    <dgm:pt modelId="{C7F46713-197D-4913-BD13-5FF3D0795E94}" type="parTrans" cxnId="{44D0C40B-DF66-4337-824C-1684EB4F41BC}">
      <dgm:prSet/>
      <dgm:spPr/>
      <dgm:t>
        <a:bodyPr/>
        <a:lstStyle/>
        <a:p>
          <a:endParaRPr lang="en-US"/>
        </a:p>
      </dgm:t>
    </dgm:pt>
    <dgm:pt modelId="{BD1B2A3F-6FB5-4E39-87A4-EADD4A89FF74}" type="sibTrans" cxnId="{44D0C40B-DF66-4337-824C-1684EB4F41BC}">
      <dgm:prSet/>
      <dgm:spPr/>
      <dgm:t>
        <a:bodyPr/>
        <a:lstStyle/>
        <a:p>
          <a:endParaRPr lang="en-US"/>
        </a:p>
      </dgm:t>
    </dgm:pt>
    <dgm:pt modelId="{3E306E2E-D79C-4EE2-89A2-BF109FD7B53C}">
      <dgm:prSet custT="1"/>
      <dgm:spPr/>
      <dgm:t>
        <a:bodyPr/>
        <a:lstStyle/>
        <a:p>
          <a:r>
            <a:rPr lang="en-US" sz="2400" dirty="0" smtClean="0"/>
            <a:t>Margins</a:t>
          </a:r>
          <a:endParaRPr lang="en-US" sz="2400" dirty="0"/>
        </a:p>
      </dgm:t>
    </dgm:pt>
    <dgm:pt modelId="{F44F3D7A-AC35-4B83-A943-CC6235D188AE}" type="parTrans" cxnId="{B4A8545C-D343-4CB0-AE38-E38EBCB0AB0A}">
      <dgm:prSet/>
      <dgm:spPr/>
      <dgm:t>
        <a:bodyPr/>
        <a:lstStyle/>
        <a:p>
          <a:endParaRPr lang="en-US"/>
        </a:p>
      </dgm:t>
    </dgm:pt>
    <dgm:pt modelId="{2313E11E-8083-4C4C-A09F-D4DDA8DC9F74}" type="sibTrans" cxnId="{B4A8545C-D343-4CB0-AE38-E38EBCB0AB0A}">
      <dgm:prSet/>
      <dgm:spPr/>
      <dgm:t>
        <a:bodyPr/>
        <a:lstStyle/>
        <a:p>
          <a:endParaRPr lang="en-US"/>
        </a:p>
      </dgm:t>
    </dgm:pt>
    <dgm:pt modelId="{3F38B8EE-7772-42CF-9054-90EADAF9FDB9}" type="pres">
      <dgm:prSet presAssocID="{B45BC38E-92F4-4CC6-8C03-B86C49712007}" presName="Name0" presStyleCnt="0">
        <dgm:presLayoutVars>
          <dgm:chPref val="1"/>
          <dgm:dir/>
          <dgm:animOne val="branch"/>
          <dgm:animLvl val="lvl"/>
          <dgm:resizeHandles/>
        </dgm:presLayoutVars>
      </dgm:prSet>
      <dgm:spPr/>
      <dgm:t>
        <a:bodyPr/>
        <a:lstStyle/>
        <a:p>
          <a:endParaRPr lang="en-US"/>
        </a:p>
      </dgm:t>
    </dgm:pt>
    <dgm:pt modelId="{E3099045-33FE-4A25-8348-9F7B6B0D6810}" type="pres">
      <dgm:prSet presAssocID="{68EBFC01-27A3-46D8-80A4-F0655FBC16CE}" presName="vertOne" presStyleCnt="0"/>
      <dgm:spPr/>
    </dgm:pt>
    <dgm:pt modelId="{FAF504DA-9C4B-4611-8F19-745A0FF6F16D}" type="pres">
      <dgm:prSet presAssocID="{68EBFC01-27A3-46D8-80A4-F0655FBC16CE}" presName="txOne" presStyleLbl="node0" presStyleIdx="0" presStyleCnt="1" custLinFactNeighborX="44" custLinFactNeighborY="1928">
        <dgm:presLayoutVars>
          <dgm:chPref val="3"/>
        </dgm:presLayoutVars>
      </dgm:prSet>
      <dgm:spPr/>
      <dgm:t>
        <a:bodyPr/>
        <a:lstStyle/>
        <a:p>
          <a:endParaRPr lang="en-US"/>
        </a:p>
      </dgm:t>
    </dgm:pt>
    <dgm:pt modelId="{B34AAC53-5834-4ABC-B2F7-646B82426313}" type="pres">
      <dgm:prSet presAssocID="{68EBFC01-27A3-46D8-80A4-F0655FBC16CE}" presName="parTransOne" presStyleCnt="0"/>
      <dgm:spPr/>
    </dgm:pt>
    <dgm:pt modelId="{5CD5FDAF-FF24-47BE-84C5-D336A1C3E606}" type="pres">
      <dgm:prSet presAssocID="{68EBFC01-27A3-46D8-80A4-F0655FBC16CE}" presName="horzOne" presStyleCnt="0"/>
      <dgm:spPr/>
    </dgm:pt>
    <dgm:pt modelId="{6CAE4560-9495-43B0-A27F-2C52CAF1E2DE}" type="pres">
      <dgm:prSet presAssocID="{25BA46BA-DEC6-49AB-AFD5-29E8DBE9D5DB}" presName="vertTwo" presStyleCnt="0"/>
      <dgm:spPr/>
    </dgm:pt>
    <dgm:pt modelId="{BAF66AC9-C55A-4134-B776-01C25E9C71B9}" type="pres">
      <dgm:prSet presAssocID="{25BA46BA-DEC6-49AB-AFD5-29E8DBE9D5DB}" presName="txTwo" presStyleLbl="node2" presStyleIdx="0" presStyleCnt="2" custLinFactY="-48565" custLinFactNeighborX="-77" custLinFactNeighborY="-100000">
        <dgm:presLayoutVars>
          <dgm:chPref val="3"/>
        </dgm:presLayoutVars>
      </dgm:prSet>
      <dgm:spPr/>
      <dgm:t>
        <a:bodyPr/>
        <a:lstStyle/>
        <a:p>
          <a:endParaRPr lang="en-US"/>
        </a:p>
      </dgm:t>
    </dgm:pt>
    <dgm:pt modelId="{D98F644B-38AE-4E0C-BFB7-2E07570BA1A1}" type="pres">
      <dgm:prSet presAssocID="{25BA46BA-DEC6-49AB-AFD5-29E8DBE9D5DB}" presName="parTransTwo" presStyleCnt="0"/>
      <dgm:spPr/>
    </dgm:pt>
    <dgm:pt modelId="{CB0977A9-E749-4A18-BA6E-0A79AF765F9E}" type="pres">
      <dgm:prSet presAssocID="{25BA46BA-DEC6-49AB-AFD5-29E8DBE9D5DB}" presName="horzTwo" presStyleCnt="0"/>
      <dgm:spPr/>
    </dgm:pt>
    <dgm:pt modelId="{64160791-719E-427F-B786-16633E7D0CD3}" type="pres">
      <dgm:prSet presAssocID="{9E75AB9E-D8E9-4912-9809-BE51F98D9539}" presName="vertThree" presStyleCnt="0"/>
      <dgm:spPr/>
    </dgm:pt>
    <dgm:pt modelId="{8AB9952F-F044-4E6B-B559-CF254B927CCF}" type="pres">
      <dgm:prSet presAssocID="{9E75AB9E-D8E9-4912-9809-BE51F98D9539}" presName="txThree" presStyleLbl="node3" presStyleIdx="0" presStyleCnt="2" custLinFactY="-100000" custLinFactNeighborX="-77" custLinFactNeighborY="-121723">
        <dgm:presLayoutVars>
          <dgm:chPref val="3"/>
        </dgm:presLayoutVars>
      </dgm:prSet>
      <dgm:spPr/>
      <dgm:t>
        <a:bodyPr/>
        <a:lstStyle/>
        <a:p>
          <a:endParaRPr lang="en-US"/>
        </a:p>
      </dgm:t>
    </dgm:pt>
    <dgm:pt modelId="{7ACE3962-3EBD-4CB6-9D5E-4325DB7D8A08}" type="pres">
      <dgm:prSet presAssocID="{9E75AB9E-D8E9-4912-9809-BE51F98D9539}" presName="parTransThree" presStyleCnt="0"/>
      <dgm:spPr/>
    </dgm:pt>
    <dgm:pt modelId="{9DCF982D-E001-44B2-87F9-57B7F7C580B6}" type="pres">
      <dgm:prSet presAssocID="{9E75AB9E-D8E9-4912-9809-BE51F98D9539}" presName="horzThree" presStyleCnt="0"/>
      <dgm:spPr/>
    </dgm:pt>
    <dgm:pt modelId="{3FAD9F3E-36CB-4196-B31F-D0BF58061A12}" type="pres">
      <dgm:prSet presAssocID="{C509E0DB-76F9-4DCF-82A2-D376C698D190}" presName="vertFour" presStyleCnt="0">
        <dgm:presLayoutVars>
          <dgm:chPref val="3"/>
        </dgm:presLayoutVars>
      </dgm:prSet>
      <dgm:spPr/>
    </dgm:pt>
    <dgm:pt modelId="{EE52BF1C-C324-468C-9167-3EBA663153FF}" type="pres">
      <dgm:prSet presAssocID="{C509E0DB-76F9-4DCF-82A2-D376C698D190}" presName="txFour" presStyleLbl="node4" presStyleIdx="0" presStyleCnt="4" custLinFactY="-68126" custLinFactNeighborX="-77" custLinFactNeighborY="-100000">
        <dgm:presLayoutVars>
          <dgm:chPref val="3"/>
        </dgm:presLayoutVars>
      </dgm:prSet>
      <dgm:spPr/>
      <dgm:t>
        <a:bodyPr/>
        <a:lstStyle/>
        <a:p>
          <a:endParaRPr lang="en-US"/>
        </a:p>
      </dgm:t>
    </dgm:pt>
    <dgm:pt modelId="{BB79CD26-433D-4DE7-9F90-DE11DACEE290}" type="pres">
      <dgm:prSet presAssocID="{C509E0DB-76F9-4DCF-82A2-D376C698D190}" presName="horzFour" presStyleCnt="0"/>
      <dgm:spPr/>
    </dgm:pt>
    <dgm:pt modelId="{5AC0D1F0-3658-46B1-A1D8-2A7A8D5BD7AB}" type="pres">
      <dgm:prSet presAssocID="{BD1B2A3F-6FB5-4E39-87A4-EADD4A89FF74}" presName="sibSpaceTwo" presStyleCnt="0"/>
      <dgm:spPr/>
    </dgm:pt>
    <dgm:pt modelId="{57DBE173-3AFA-4CE3-B299-E7D10C689AFF}" type="pres">
      <dgm:prSet presAssocID="{A9CDCDF9-3335-4417-B7C6-64521CE45BF9}" presName="vertTwo" presStyleCnt="0"/>
      <dgm:spPr/>
    </dgm:pt>
    <dgm:pt modelId="{51A197BB-AC5B-42C2-90E9-5B38A1402A88}" type="pres">
      <dgm:prSet presAssocID="{A9CDCDF9-3335-4417-B7C6-64521CE45BF9}" presName="txTwo" presStyleLbl="node2" presStyleIdx="1" presStyleCnt="2">
        <dgm:presLayoutVars>
          <dgm:chPref val="3"/>
        </dgm:presLayoutVars>
      </dgm:prSet>
      <dgm:spPr/>
      <dgm:t>
        <a:bodyPr/>
        <a:lstStyle/>
        <a:p>
          <a:endParaRPr lang="en-US"/>
        </a:p>
      </dgm:t>
    </dgm:pt>
    <dgm:pt modelId="{463B201B-E5B3-45FD-95CE-680DED601763}" type="pres">
      <dgm:prSet presAssocID="{A9CDCDF9-3335-4417-B7C6-64521CE45BF9}" presName="parTransTwo" presStyleCnt="0"/>
      <dgm:spPr/>
    </dgm:pt>
    <dgm:pt modelId="{6D685A6A-2F90-4245-BC54-3D7B748921B8}" type="pres">
      <dgm:prSet presAssocID="{A9CDCDF9-3335-4417-B7C6-64521CE45BF9}" presName="horzTwo" presStyleCnt="0"/>
      <dgm:spPr/>
    </dgm:pt>
    <dgm:pt modelId="{B5EBBF1D-D3C7-43F8-B1A7-9AECD0CF7299}" type="pres">
      <dgm:prSet presAssocID="{3E306E2E-D79C-4EE2-89A2-BF109FD7B53C}" presName="vertThree" presStyleCnt="0"/>
      <dgm:spPr/>
    </dgm:pt>
    <dgm:pt modelId="{55A95614-E235-4F07-A461-B9D06D8397A9}" type="pres">
      <dgm:prSet presAssocID="{3E306E2E-D79C-4EE2-89A2-BF109FD7B53C}" presName="txThree" presStyleLbl="node3" presStyleIdx="1" presStyleCnt="2">
        <dgm:presLayoutVars>
          <dgm:chPref val="3"/>
        </dgm:presLayoutVars>
      </dgm:prSet>
      <dgm:spPr/>
      <dgm:t>
        <a:bodyPr/>
        <a:lstStyle/>
        <a:p>
          <a:endParaRPr lang="en-US"/>
        </a:p>
      </dgm:t>
    </dgm:pt>
    <dgm:pt modelId="{97D27EE3-C932-4895-9155-EFC139E5AC5E}" type="pres">
      <dgm:prSet presAssocID="{3E306E2E-D79C-4EE2-89A2-BF109FD7B53C}" presName="parTransThree" presStyleCnt="0"/>
      <dgm:spPr/>
    </dgm:pt>
    <dgm:pt modelId="{ED636174-E55D-4E0C-BA4B-6B541040A0C4}" type="pres">
      <dgm:prSet presAssocID="{3E306E2E-D79C-4EE2-89A2-BF109FD7B53C}" presName="horzThree" presStyleCnt="0"/>
      <dgm:spPr/>
    </dgm:pt>
    <dgm:pt modelId="{D27ED0C9-C26A-405F-A4D6-27C932B660F6}" type="pres">
      <dgm:prSet presAssocID="{7D2BD32D-DD60-41DA-9422-188B72DC2FCA}" presName="vertFour" presStyleCnt="0">
        <dgm:presLayoutVars>
          <dgm:chPref val="3"/>
        </dgm:presLayoutVars>
      </dgm:prSet>
      <dgm:spPr/>
    </dgm:pt>
    <dgm:pt modelId="{05D84A56-799D-45E3-9586-B9A77CA3D887}" type="pres">
      <dgm:prSet presAssocID="{7D2BD32D-DD60-41DA-9422-188B72DC2FCA}" presName="txFour" presStyleLbl="node4" presStyleIdx="1" presStyleCnt="4">
        <dgm:presLayoutVars>
          <dgm:chPref val="3"/>
        </dgm:presLayoutVars>
      </dgm:prSet>
      <dgm:spPr/>
      <dgm:t>
        <a:bodyPr/>
        <a:lstStyle/>
        <a:p>
          <a:endParaRPr lang="en-US"/>
        </a:p>
      </dgm:t>
    </dgm:pt>
    <dgm:pt modelId="{6469F534-5EE7-45E1-B819-24BB14B84A51}" type="pres">
      <dgm:prSet presAssocID="{7D2BD32D-DD60-41DA-9422-188B72DC2FCA}" presName="parTransFour" presStyleCnt="0"/>
      <dgm:spPr/>
    </dgm:pt>
    <dgm:pt modelId="{0B6BFE5B-E6B4-43DD-95AD-1EB32788322C}" type="pres">
      <dgm:prSet presAssocID="{7D2BD32D-DD60-41DA-9422-188B72DC2FCA}" presName="horzFour" presStyleCnt="0"/>
      <dgm:spPr/>
    </dgm:pt>
    <dgm:pt modelId="{08BF94CC-C9D7-4B98-87B2-8567250C04BD}" type="pres">
      <dgm:prSet presAssocID="{AE1A8E67-CE0D-45ED-84E3-6F2EF88AE3B3}" presName="vertFour" presStyleCnt="0">
        <dgm:presLayoutVars>
          <dgm:chPref val="3"/>
        </dgm:presLayoutVars>
      </dgm:prSet>
      <dgm:spPr/>
    </dgm:pt>
    <dgm:pt modelId="{D104E151-3A5F-4D3B-9743-33C7F2A54C43}" type="pres">
      <dgm:prSet presAssocID="{AE1A8E67-CE0D-45ED-84E3-6F2EF88AE3B3}" presName="txFour" presStyleLbl="node4" presStyleIdx="2" presStyleCnt="4">
        <dgm:presLayoutVars>
          <dgm:chPref val="3"/>
        </dgm:presLayoutVars>
      </dgm:prSet>
      <dgm:spPr/>
      <dgm:t>
        <a:bodyPr/>
        <a:lstStyle/>
        <a:p>
          <a:endParaRPr lang="en-US"/>
        </a:p>
      </dgm:t>
    </dgm:pt>
    <dgm:pt modelId="{7D94B618-244C-4D6A-8A2F-644C43B648E7}" type="pres">
      <dgm:prSet presAssocID="{AE1A8E67-CE0D-45ED-84E3-6F2EF88AE3B3}" presName="parTransFour" presStyleCnt="0"/>
      <dgm:spPr/>
    </dgm:pt>
    <dgm:pt modelId="{4BC75FA0-ADF9-46BB-9BF5-47461F9D6C11}" type="pres">
      <dgm:prSet presAssocID="{AE1A8E67-CE0D-45ED-84E3-6F2EF88AE3B3}" presName="horzFour" presStyleCnt="0"/>
      <dgm:spPr/>
    </dgm:pt>
    <dgm:pt modelId="{DDD1824F-455C-4055-9736-B43E5B27F573}" type="pres">
      <dgm:prSet presAssocID="{C51A0245-0098-4209-A5D7-C4699B079C0D}" presName="vertFour" presStyleCnt="0">
        <dgm:presLayoutVars>
          <dgm:chPref val="3"/>
        </dgm:presLayoutVars>
      </dgm:prSet>
      <dgm:spPr/>
    </dgm:pt>
    <dgm:pt modelId="{B5721407-72F0-4BA1-9D00-5C5B44B0CCF2}" type="pres">
      <dgm:prSet presAssocID="{C51A0245-0098-4209-A5D7-C4699B079C0D}" presName="txFour" presStyleLbl="node4" presStyleIdx="3" presStyleCnt="4">
        <dgm:presLayoutVars>
          <dgm:chPref val="3"/>
        </dgm:presLayoutVars>
      </dgm:prSet>
      <dgm:spPr/>
      <dgm:t>
        <a:bodyPr/>
        <a:lstStyle/>
        <a:p>
          <a:endParaRPr lang="en-US"/>
        </a:p>
      </dgm:t>
    </dgm:pt>
    <dgm:pt modelId="{14CAD017-5DBF-44D7-AE58-D5D3DEE5B25F}" type="pres">
      <dgm:prSet presAssocID="{C51A0245-0098-4209-A5D7-C4699B079C0D}" presName="horzFour" presStyleCnt="0"/>
      <dgm:spPr/>
    </dgm:pt>
  </dgm:ptLst>
  <dgm:cxnLst>
    <dgm:cxn modelId="{71E7D5A1-7469-4D18-9B42-C75E0E616DDF}" srcId="{3E306E2E-D79C-4EE2-89A2-BF109FD7B53C}" destId="{7D2BD32D-DD60-41DA-9422-188B72DC2FCA}" srcOrd="0" destOrd="0" parTransId="{0D357E0E-687F-4908-B9A1-7D1A0D609200}" sibTransId="{201F1E62-B3FA-44B1-A40D-7E3EDDBDADFB}"/>
    <dgm:cxn modelId="{44D0C40B-DF66-4337-824C-1684EB4F41BC}" srcId="{68EBFC01-27A3-46D8-80A4-F0655FBC16CE}" destId="{25BA46BA-DEC6-49AB-AFD5-29E8DBE9D5DB}" srcOrd="0" destOrd="0" parTransId="{C7F46713-197D-4913-BD13-5FF3D0795E94}" sibTransId="{BD1B2A3F-6FB5-4E39-87A4-EADD4A89FF74}"/>
    <dgm:cxn modelId="{639A1970-90DB-4258-B1D4-9F59D1172B4C}" srcId="{68EBFC01-27A3-46D8-80A4-F0655FBC16CE}" destId="{A9CDCDF9-3335-4417-B7C6-64521CE45BF9}" srcOrd="1" destOrd="0" parTransId="{A37BEA9E-1636-4DC1-97E8-3266626444E9}" sibTransId="{87AEDE09-90FD-40C7-9511-D6EDA668FE74}"/>
    <dgm:cxn modelId="{202CC36B-52BA-4323-A58A-4F3C3A044FBA}" srcId="{9E75AB9E-D8E9-4912-9809-BE51F98D9539}" destId="{C509E0DB-76F9-4DCF-82A2-D376C698D190}" srcOrd="0" destOrd="0" parTransId="{3DCA5F7F-0AC4-44E1-AB10-10D007AA77E3}" sibTransId="{5616FF88-195E-41FF-B16D-D5A56B1758EE}"/>
    <dgm:cxn modelId="{44529906-302D-497E-B538-51F9084C3C34}" type="presOf" srcId="{AE1A8E67-CE0D-45ED-84E3-6F2EF88AE3B3}" destId="{D104E151-3A5F-4D3B-9743-33C7F2A54C43}" srcOrd="0" destOrd="0" presId="urn:microsoft.com/office/officeart/2005/8/layout/architecture"/>
    <dgm:cxn modelId="{0AF9FD1A-93E7-46D5-8C01-48B4C080261B}" type="presOf" srcId="{C51A0245-0098-4209-A5D7-C4699B079C0D}" destId="{B5721407-72F0-4BA1-9D00-5C5B44B0CCF2}" srcOrd="0" destOrd="0" presId="urn:microsoft.com/office/officeart/2005/8/layout/architecture"/>
    <dgm:cxn modelId="{7C62C13A-6D60-4C4D-A6C5-16A9FEA828E3}" type="presOf" srcId="{9E75AB9E-D8E9-4912-9809-BE51F98D9539}" destId="{8AB9952F-F044-4E6B-B559-CF254B927CCF}" srcOrd="0" destOrd="0" presId="urn:microsoft.com/office/officeart/2005/8/layout/architecture"/>
    <dgm:cxn modelId="{3D002263-4225-44A4-B2F1-1C10705F381D}" type="presOf" srcId="{25BA46BA-DEC6-49AB-AFD5-29E8DBE9D5DB}" destId="{BAF66AC9-C55A-4134-B776-01C25E9C71B9}" srcOrd="0" destOrd="0" presId="urn:microsoft.com/office/officeart/2005/8/layout/architecture"/>
    <dgm:cxn modelId="{309F24A6-02BC-4060-AF98-3C7B19910548}" type="presOf" srcId="{A9CDCDF9-3335-4417-B7C6-64521CE45BF9}" destId="{51A197BB-AC5B-42C2-90E9-5B38A1402A88}" srcOrd="0" destOrd="0" presId="urn:microsoft.com/office/officeart/2005/8/layout/architecture"/>
    <dgm:cxn modelId="{45EC34E7-4E3B-414B-A4BA-A82EA05CA362}" type="presOf" srcId="{3E306E2E-D79C-4EE2-89A2-BF109FD7B53C}" destId="{55A95614-E235-4F07-A461-B9D06D8397A9}" srcOrd="0" destOrd="0" presId="urn:microsoft.com/office/officeart/2005/8/layout/architecture"/>
    <dgm:cxn modelId="{7F5F0342-C412-4BBA-8960-D2DF613A789B}" type="presOf" srcId="{B45BC38E-92F4-4CC6-8C03-B86C49712007}" destId="{3F38B8EE-7772-42CF-9054-90EADAF9FDB9}" srcOrd="0" destOrd="0" presId="urn:microsoft.com/office/officeart/2005/8/layout/architecture"/>
    <dgm:cxn modelId="{81BA52FC-76AF-4227-A294-1B72982D3624}" srcId="{7D2BD32D-DD60-41DA-9422-188B72DC2FCA}" destId="{AE1A8E67-CE0D-45ED-84E3-6F2EF88AE3B3}" srcOrd="0" destOrd="0" parTransId="{630BFD2E-33AE-4802-99B8-94AEFF64CE74}" sibTransId="{C65AAD47-327A-4DDB-A3BA-5DD2D08F4FEF}"/>
    <dgm:cxn modelId="{D5EC7C0E-7A5A-4870-886B-8C52C1B66112}" srcId="{25BA46BA-DEC6-49AB-AFD5-29E8DBE9D5DB}" destId="{9E75AB9E-D8E9-4912-9809-BE51F98D9539}" srcOrd="0" destOrd="0" parTransId="{94B44E98-0297-4187-99C3-F6A2E6ADF239}" sibTransId="{FF12BD7E-D069-466E-9C0B-7076E2476AB0}"/>
    <dgm:cxn modelId="{9D29D043-40E6-45F7-B3EB-7FCE1B3C7181}" srcId="{AE1A8E67-CE0D-45ED-84E3-6F2EF88AE3B3}" destId="{C51A0245-0098-4209-A5D7-C4699B079C0D}" srcOrd="0" destOrd="0" parTransId="{1FC68C21-D570-4C96-A868-C7CB86CB5146}" sibTransId="{F9EBC575-A103-4D4A-9F67-7973B1C9E63C}"/>
    <dgm:cxn modelId="{2EDAF21D-C7C0-4612-B49A-C9E7E4EBFAB0}" type="presOf" srcId="{68EBFC01-27A3-46D8-80A4-F0655FBC16CE}" destId="{FAF504DA-9C4B-4611-8F19-745A0FF6F16D}" srcOrd="0" destOrd="0" presId="urn:microsoft.com/office/officeart/2005/8/layout/architecture"/>
    <dgm:cxn modelId="{B4A8545C-D343-4CB0-AE38-E38EBCB0AB0A}" srcId="{A9CDCDF9-3335-4417-B7C6-64521CE45BF9}" destId="{3E306E2E-D79C-4EE2-89A2-BF109FD7B53C}" srcOrd="0" destOrd="0" parTransId="{F44F3D7A-AC35-4B83-A943-CC6235D188AE}" sibTransId="{2313E11E-8083-4C4C-A09F-D4DDA8DC9F74}"/>
    <dgm:cxn modelId="{8F54842B-6D74-4E2D-9DB0-E88A0565614D}" type="presOf" srcId="{C509E0DB-76F9-4DCF-82A2-D376C698D190}" destId="{EE52BF1C-C324-468C-9167-3EBA663153FF}" srcOrd="0" destOrd="0" presId="urn:microsoft.com/office/officeart/2005/8/layout/architecture"/>
    <dgm:cxn modelId="{1273D886-A0C5-448E-82B4-6DC7C4DEB9B2}" type="presOf" srcId="{7D2BD32D-DD60-41DA-9422-188B72DC2FCA}" destId="{05D84A56-799D-45E3-9586-B9A77CA3D887}" srcOrd="0" destOrd="0" presId="urn:microsoft.com/office/officeart/2005/8/layout/architecture"/>
    <dgm:cxn modelId="{8D31DEA8-A778-4FB7-B197-BF354F59E630}" srcId="{B45BC38E-92F4-4CC6-8C03-B86C49712007}" destId="{68EBFC01-27A3-46D8-80A4-F0655FBC16CE}" srcOrd="0" destOrd="0" parTransId="{83CB1EEE-A4E6-47E4-9F4F-A86D12A7EF42}" sibTransId="{781CCE29-07BB-49AF-B91B-18AF9BE6B778}"/>
    <dgm:cxn modelId="{150C91AA-F517-449E-BE50-6E82B80615DE}" type="presParOf" srcId="{3F38B8EE-7772-42CF-9054-90EADAF9FDB9}" destId="{E3099045-33FE-4A25-8348-9F7B6B0D6810}" srcOrd="0" destOrd="0" presId="urn:microsoft.com/office/officeart/2005/8/layout/architecture"/>
    <dgm:cxn modelId="{CD99E64A-B1E2-4A9D-B1F8-A6E08C70ABD2}" type="presParOf" srcId="{E3099045-33FE-4A25-8348-9F7B6B0D6810}" destId="{FAF504DA-9C4B-4611-8F19-745A0FF6F16D}" srcOrd="0" destOrd="0" presId="urn:microsoft.com/office/officeart/2005/8/layout/architecture"/>
    <dgm:cxn modelId="{FF56968E-3335-4062-BB71-7B8CA3141285}" type="presParOf" srcId="{E3099045-33FE-4A25-8348-9F7B6B0D6810}" destId="{B34AAC53-5834-4ABC-B2F7-646B82426313}" srcOrd="1" destOrd="0" presId="urn:microsoft.com/office/officeart/2005/8/layout/architecture"/>
    <dgm:cxn modelId="{EC77A6A7-65B8-4CE5-9A04-47E5213E25D3}" type="presParOf" srcId="{E3099045-33FE-4A25-8348-9F7B6B0D6810}" destId="{5CD5FDAF-FF24-47BE-84C5-D336A1C3E606}" srcOrd="2" destOrd="0" presId="urn:microsoft.com/office/officeart/2005/8/layout/architecture"/>
    <dgm:cxn modelId="{9F37FF53-5BA0-4C99-B280-C565D307608A}" type="presParOf" srcId="{5CD5FDAF-FF24-47BE-84C5-D336A1C3E606}" destId="{6CAE4560-9495-43B0-A27F-2C52CAF1E2DE}" srcOrd="0" destOrd="0" presId="urn:microsoft.com/office/officeart/2005/8/layout/architecture"/>
    <dgm:cxn modelId="{2C303CDD-8F4C-40BD-ADDC-936CDE3D5605}" type="presParOf" srcId="{6CAE4560-9495-43B0-A27F-2C52CAF1E2DE}" destId="{BAF66AC9-C55A-4134-B776-01C25E9C71B9}" srcOrd="0" destOrd="0" presId="urn:microsoft.com/office/officeart/2005/8/layout/architecture"/>
    <dgm:cxn modelId="{7D9A4C05-AB2C-44A8-A260-BFA4327020D1}" type="presParOf" srcId="{6CAE4560-9495-43B0-A27F-2C52CAF1E2DE}" destId="{D98F644B-38AE-4E0C-BFB7-2E07570BA1A1}" srcOrd="1" destOrd="0" presId="urn:microsoft.com/office/officeart/2005/8/layout/architecture"/>
    <dgm:cxn modelId="{4B5F769B-A354-478D-B9CD-44C933529C6E}" type="presParOf" srcId="{6CAE4560-9495-43B0-A27F-2C52CAF1E2DE}" destId="{CB0977A9-E749-4A18-BA6E-0A79AF765F9E}" srcOrd="2" destOrd="0" presId="urn:microsoft.com/office/officeart/2005/8/layout/architecture"/>
    <dgm:cxn modelId="{0DA67B9D-0E42-418A-82F3-36E884703395}" type="presParOf" srcId="{CB0977A9-E749-4A18-BA6E-0A79AF765F9E}" destId="{64160791-719E-427F-B786-16633E7D0CD3}" srcOrd="0" destOrd="0" presId="urn:microsoft.com/office/officeart/2005/8/layout/architecture"/>
    <dgm:cxn modelId="{17A581D3-D2C9-4997-8610-595D41A5EDFC}" type="presParOf" srcId="{64160791-719E-427F-B786-16633E7D0CD3}" destId="{8AB9952F-F044-4E6B-B559-CF254B927CCF}" srcOrd="0" destOrd="0" presId="urn:microsoft.com/office/officeart/2005/8/layout/architecture"/>
    <dgm:cxn modelId="{9FD4AB4C-2C1F-4C7D-87BA-4E2EED8FF038}" type="presParOf" srcId="{64160791-719E-427F-B786-16633E7D0CD3}" destId="{7ACE3962-3EBD-4CB6-9D5E-4325DB7D8A08}" srcOrd="1" destOrd="0" presId="urn:microsoft.com/office/officeart/2005/8/layout/architecture"/>
    <dgm:cxn modelId="{76276917-B348-4EAB-B925-A387F1B96CCA}" type="presParOf" srcId="{64160791-719E-427F-B786-16633E7D0CD3}" destId="{9DCF982D-E001-44B2-87F9-57B7F7C580B6}" srcOrd="2" destOrd="0" presId="urn:microsoft.com/office/officeart/2005/8/layout/architecture"/>
    <dgm:cxn modelId="{AFFC2FF3-EEA5-417A-BB7B-F49EA4A868FE}" type="presParOf" srcId="{9DCF982D-E001-44B2-87F9-57B7F7C580B6}" destId="{3FAD9F3E-36CB-4196-B31F-D0BF58061A12}" srcOrd="0" destOrd="0" presId="urn:microsoft.com/office/officeart/2005/8/layout/architecture"/>
    <dgm:cxn modelId="{0426AF79-2678-4928-B954-292E116B9334}" type="presParOf" srcId="{3FAD9F3E-36CB-4196-B31F-D0BF58061A12}" destId="{EE52BF1C-C324-468C-9167-3EBA663153FF}" srcOrd="0" destOrd="0" presId="urn:microsoft.com/office/officeart/2005/8/layout/architecture"/>
    <dgm:cxn modelId="{623883A6-6E26-410E-8F97-5BD79D694AE4}" type="presParOf" srcId="{3FAD9F3E-36CB-4196-B31F-D0BF58061A12}" destId="{BB79CD26-433D-4DE7-9F90-DE11DACEE290}" srcOrd="1" destOrd="0" presId="urn:microsoft.com/office/officeart/2005/8/layout/architecture"/>
    <dgm:cxn modelId="{43E51354-DA9F-4990-9C1B-D7E8CFA79D77}" type="presParOf" srcId="{5CD5FDAF-FF24-47BE-84C5-D336A1C3E606}" destId="{5AC0D1F0-3658-46B1-A1D8-2A7A8D5BD7AB}" srcOrd="1" destOrd="0" presId="urn:microsoft.com/office/officeart/2005/8/layout/architecture"/>
    <dgm:cxn modelId="{AB89E8F7-B405-43D4-AE53-F77F520C9A56}" type="presParOf" srcId="{5CD5FDAF-FF24-47BE-84C5-D336A1C3E606}" destId="{57DBE173-3AFA-4CE3-B299-E7D10C689AFF}" srcOrd="2" destOrd="0" presId="urn:microsoft.com/office/officeart/2005/8/layout/architecture"/>
    <dgm:cxn modelId="{4243B626-CFB2-4668-8A95-F1BF8B7EBD9F}" type="presParOf" srcId="{57DBE173-3AFA-4CE3-B299-E7D10C689AFF}" destId="{51A197BB-AC5B-42C2-90E9-5B38A1402A88}" srcOrd="0" destOrd="0" presId="urn:microsoft.com/office/officeart/2005/8/layout/architecture"/>
    <dgm:cxn modelId="{9C89DD02-DB86-48BC-B281-0EEA3D8D2799}" type="presParOf" srcId="{57DBE173-3AFA-4CE3-B299-E7D10C689AFF}" destId="{463B201B-E5B3-45FD-95CE-680DED601763}" srcOrd="1" destOrd="0" presId="urn:microsoft.com/office/officeart/2005/8/layout/architecture"/>
    <dgm:cxn modelId="{D14E2388-BBB0-4764-86A3-8E8AB07AA648}" type="presParOf" srcId="{57DBE173-3AFA-4CE3-B299-E7D10C689AFF}" destId="{6D685A6A-2F90-4245-BC54-3D7B748921B8}" srcOrd="2" destOrd="0" presId="urn:microsoft.com/office/officeart/2005/8/layout/architecture"/>
    <dgm:cxn modelId="{6B15D8FB-3A23-4ED6-8CB8-BC6E4757C63E}" type="presParOf" srcId="{6D685A6A-2F90-4245-BC54-3D7B748921B8}" destId="{B5EBBF1D-D3C7-43F8-B1A7-9AECD0CF7299}" srcOrd="0" destOrd="0" presId="urn:microsoft.com/office/officeart/2005/8/layout/architecture"/>
    <dgm:cxn modelId="{3CCEDA70-A4BF-475F-8189-B8704A93DC91}" type="presParOf" srcId="{B5EBBF1D-D3C7-43F8-B1A7-9AECD0CF7299}" destId="{55A95614-E235-4F07-A461-B9D06D8397A9}" srcOrd="0" destOrd="0" presId="urn:microsoft.com/office/officeart/2005/8/layout/architecture"/>
    <dgm:cxn modelId="{411287E5-2236-4356-8E4C-8FD90182B1C4}" type="presParOf" srcId="{B5EBBF1D-D3C7-43F8-B1A7-9AECD0CF7299}" destId="{97D27EE3-C932-4895-9155-EFC139E5AC5E}" srcOrd="1" destOrd="0" presId="urn:microsoft.com/office/officeart/2005/8/layout/architecture"/>
    <dgm:cxn modelId="{99207A26-72E5-45CC-8A2C-1D6148BF2DFD}" type="presParOf" srcId="{B5EBBF1D-D3C7-43F8-B1A7-9AECD0CF7299}" destId="{ED636174-E55D-4E0C-BA4B-6B541040A0C4}" srcOrd="2" destOrd="0" presId="urn:microsoft.com/office/officeart/2005/8/layout/architecture"/>
    <dgm:cxn modelId="{8AB7A464-427B-4E18-8844-C2A1B7D69A4E}" type="presParOf" srcId="{ED636174-E55D-4E0C-BA4B-6B541040A0C4}" destId="{D27ED0C9-C26A-405F-A4D6-27C932B660F6}" srcOrd="0" destOrd="0" presId="urn:microsoft.com/office/officeart/2005/8/layout/architecture"/>
    <dgm:cxn modelId="{FCAF0CB7-E90C-4360-B36E-7EF2F8E0C28A}" type="presParOf" srcId="{D27ED0C9-C26A-405F-A4D6-27C932B660F6}" destId="{05D84A56-799D-45E3-9586-B9A77CA3D887}" srcOrd="0" destOrd="0" presId="urn:microsoft.com/office/officeart/2005/8/layout/architecture"/>
    <dgm:cxn modelId="{E0425294-A66E-4B46-B944-4FD0A2759E41}" type="presParOf" srcId="{D27ED0C9-C26A-405F-A4D6-27C932B660F6}" destId="{6469F534-5EE7-45E1-B819-24BB14B84A51}" srcOrd="1" destOrd="0" presId="urn:microsoft.com/office/officeart/2005/8/layout/architecture"/>
    <dgm:cxn modelId="{F2D81634-0C5E-4C7C-AAB7-D25EC1518B3B}" type="presParOf" srcId="{D27ED0C9-C26A-405F-A4D6-27C932B660F6}" destId="{0B6BFE5B-E6B4-43DD-95AD-1EB32788322C}" srcOrd="2" destOrd="0" presId="urn:microsoft.com/office/officeart/2005/8/layout/architecture"/>
    <dgm:cxn modelId="{550D68DA-0EF9-4A68-B6F2-194AE43BEE16}" type="presParOf" srcId="{0B6BFE5B-E6B4-43DD-95AD-1EB32788322C}" destId="{08BF94CC-C9D7-4B98-87B2-8567250C04BD}" srcOrd="0" destOrd="0" presId="urn:microsoft.com/office/officeart/2005/8/layout/architecture"/>
    <dgm:cxn modelId="{4FE5969C-3FA1-4157-B469-69124D2808AF}" type="presParOf" srcId="{08BF94CC-C9D7-4B98-87B2-8567250C04BD}" destId="{D104E151-3A5F-4D3B-9743-33C7F2A54C43}" srcOrd="0" destOrd="0" presId="urn:microsoft.com/office/officeart/2005/8/layout/architecture"/>
    <dgm:cxn modelId="{CA66BC24-CB79-4D39-8AC8-C30FD7996FB6}" type="presParOf" srcId="{08BF94CC-C9D7-4B98-87B2-8567250C04BD}" destId="{7D94B618-244C-4D6A-8A2F-644C43B648E7}" srcOrd="1" destOrd="0" presId="urn:microsoft.com/office/officeart/2005/8/layout/architecture"/>
    <dgm:cxn modelId="{166C409E-9A99-4196-918D-619151E08C5E}" type="presParOf" srcId="{08BF94CC-C9D7-4B98-87B2-8567250C04BD}" destId="{4BC75FA0-ADF9-46BB-9BF5-47461F9D6C11}" srcOrd="2" destOrd="0" presId="urn:microsoft.com/office/officeart/2005/8/layout/architecture"/>
    <dgm:cxn modelId="{65D5A50C-6C73-4546-BBDD-5F714694C5BA}" type="presParOf" srcId="{4BC75FA0-ADF9-46BB-9BF5-47461F9D6C11}" destId="{DDD1824F-455C-4055-9736-B43E5B27F573}" srcOrd="0" destOrd="0" presId="urn:microsoft.com/office/officeart/2005/8/layout/architecture"/>
    <dgm:cxn modelId="{D9C49635-AD03-41EA-A4F9-792951EB4DD0}" type="presParOf" srcId="{DDD1824F-455C-4055-9736-B43E5B27F573}" destId="{B5721407-72F0-4BA1-9D00-5C5B44B0CCF2}" srcOrd="0" destOrd="0" presId="urn:microsoft.com/office/officeart/2005/8/layout/architecture"/>
    <dgm:cxn modelId="{8945947E-5F67-48EB-93FC-FE37D494BE9F}" type="presParOf" srcId="{DDD1824F-455C-4055-9736-B43E5B27F573}" destId="{14CAD017-5DBF-44D7-AE58-D5D3DEE5B25F}" srcOrd="1" destOrd="0" presId="urn:microsoft.com/office/officeart/2005/8/layout/architecture"/>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289A0-5A36-4856-97DC-8FED7258BA1B}">
      <dsp:nvSpPr>
        <dsp:cNvPr id="0" name=""/>
        <dsp:cNvSpPr/>
      </dsp:nvSpPr>
      <dsp:spPr>
        <a:xfrm>
          <a:off x="0" y="9560"/>
          <a:ext cx="4067185" cy="3456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200000"/>
            </a:lnSpc>
            <a:spcBef>
              <a:spcPct val="0"/>
            </a:spcBef>
            <a:spcAft>
              <a:spcPct val="35000"/>
            </a:spcAft>
          </a:pPr>
          <a:endParaRPr lang="en-US" sz="2000" b="0" kern="1200" dirty="0"/>
        </a:p>
      </dsp:txBody>
      <dsp:txXfrm>
        <a:off x="0" y="9560"/>
        <a:ext cx="4067185" cy="345600"/>
      </dsp:txXfrm>
    </dsp:sp>
    <dsp:sp modelId="{75E33E1A-9C17-440D-B7C4-769F5DE624AC}">
      <dsp:nvSpPr>
        <dsp:cNvPr id="0" name=""/>
        <dsp:cNvSpPr/>
      </dsp:nvSpPr>
      <dsp:spPr>
        <a:xfrm>
          <a:off x="0" y="202289"/>
          <a:ext cx="4067185" cy="429710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rtl="0">
            <a:lnSpc>
              <a:spcPct val="200000"/>
            </a:lnSpc>
            <a:spcBef>
              <a:spcPct val="0"/>
            </a:spcBef>
            <a:spcAft>
              <a:spcPct val="15000"/>
            </a:spcAft>
            <a:buChar char="••"/>
          </a:pPr>
          <a:r>
            <a:rPr lang="en-US" sz="2000" b="0" kern="1200" dirty="0" smtClean="0"/>
            <a:t>SAMA Functions</a:t>
          </a:r>
          <a:endParaRPr lang="en-US" sz="2000" b="0" kern="1200" dirty="0"/>
        </a:p>
        <a:p>
          <a:pPr marL="228600" lvl="1" indent="-228600" algn="ctr" defTabSz="889000" rtl="0">
            <a:lnSpc>
              <a:spcPct val="200000"/>
            </a:lnSpc>
            <a:spcBef>
              <a:spcPct val="0"/>
            </a:spcBef>
            <a:spcAft>
              <a:spcPct val="15000"/>
            </a:spcAft>
            <a:buChar char="••"/>
          </a:pPr>
          <a:r>
            <a:rPr lang="en-US" sz="2000" b="0" kern="1200" dirty="0" smtClean="0"/>
            <a:t>Who is the actuary</a:t>
          </a:r>
          <a:endParaRPr lang="en-US" sz="2000" b="0" kern="1200" dirty="0"/>
        </a:p>
        <a:p>
          <a:pPr marL="228600" lvl="1" indent="-228600" algn="ctr" defTabSz="889000">
            <a:lnSpc>
              <a:spcPct val="200000"/>
            </a:lnSpc>
            <a:spcBef>
              <a:spcPct val="0"/>
            </a:spcBef>
            <a:spcAft>
              <a:spcPct val="15000"/>
            </a:spcAft>
            <a:buChar char="••"/>
          </a:pPr>
          <a:r>
            <a:rPr lang="en-US" sz="2000" b="0" kern="1200" dirty="0" smtClean="0"/>
            <a:t>Roles of appointed actuary</a:t>
          </a:r>
          <a:endParaRPr lang="en-US" sz="2000" b="0" kern="1200" dirty="0"/>
        </a:p>
        <a:p>
          <a:pPr marL="457200" lvl="2" indent="-228600" algn="ctr" defTabSz="889000">
            <a:lnSpc>
              <a:spcPct val="200000"/>
            </a:lnSpc>
            <a:spcBef>
              <a:spcPct val="0"/>
            </a:spcBef>
            <a:spcAft>
              <a:spcPct val="15000"/>
            </a:spcAft>
            <a:buChar char="••"/>
          </a:pPr>
          <a:r>
            <a:rPr lang="en-US" sz="2000" b="0" kern="1200" dirty="0" smtClean="0"/>
            <a:t>Pricing the products</a:t>
          </a:r>
          <a:endParaRPr lang="en-US" sz="2000" b="0" kern="1200" dirty="0"/>
        </a:p>
        <a:p>
          <a:pPr marL="457200" lvl="2" indent="-228600" algn="ctr" defTabSz="889000">
            <a:lnSpc>
              <a:spcPct val="200000"/>
            </a:lnSpc>
            <a:spcBef>
              <a:spcPct val="0"/>
            </a:spcBef>
            <a:spcAft>
              <a:spcPct val="15000"/>
            </a:spcAft>
            <a:buChar char="••"/>
          </a:pPr>
          <a:r>
            <a:rPr lang="en-US" sz="2000" b="0" kern="1200" dirty="0" err="1" smtClean="0"/>
            <a:t>Reserving&amp;Solvency</a:t>
          </a:r>
          <a:endParaRPr lang="en-US" sz="2000" b="0" kern="1200" dirty="0"/>
        </a:p>
        <a:p>
          <a:pPr marL="228600" lvl="1" indent="-228600" algn="ctr" defTabSz="889000">
            <a:lnSpc>
              <a:spcPct val="200000"/>
            </a:lnSpc>
            <a:spcBef>
              <a:spcPct val="0"/>
            </a:spcBef>
            <a:spcAft>
              <a:spcPct val="15000"/>
            </a:spcAft>
            <a:buChar char="••"/>
          </a:pPr>
          <a:r>
            <a:rPr lang="en-US" sz="2000" b="0" kern="1200" dirty="0" smtClean="0"/>
            <a:t>Opportunities</a:t>
          </a:r>
          <a:endParaRPr lang="en-US" sz="2000" b="0" kern="1200" dirty="0"/>
        </a:p>
      </dsp:txBody>
      <dsp:txXfrm>
        <a:off x="0" y="202289"/>
        <a:ext cx="4067185" cy="4297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2C59F-844D-4D8C-9D49-7AC658F78A2B}">
      <dsp:nvSpPr>
        <dsp:cNvPr id="0" name=""/>
        <dsp:cNvSpPr/>
      </dsp:nvSpPr>
      <dsp:spPr>
        <a:xfrm>
          <a:off x="2659390" y="568146"/>
          <a:ext cx="2562916" cy="3482246"/>
        </a:xfrm>
        <a:prstGeom prst="ellipse">
          <a:avLst/>
        </a:prstGeom>
        <a:solidFill>
          <a:schemeClr val="bg1">
            <a:lumMod val="6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Actuary</a:t>
          </a:r>
          <a:endParaRPr lang="en-US" sz="3900" kern="1200" dirty="0"/>
        </a:p>
      </dsp:txBody>
      <dsp:txXfrm>
        <a:off x="3034720" y="1078109"/>
        <a:ext cx="1812256" cy="2462320"/>
      </dsp:txXfrm>
    </dsp:sp>
    <dsp:sp modelId="{244E9ECE-14AC-4264-B50A-7A4B429AC219}">
      <dsp:nvSpPr>
        <dsp:cNvPr id="0" name=""/>
        <dsp:cNvSpPr/>
      </dsp:nvSpPr>
      <dsp:spPr>
        <a:xfrm rot="11143848">
          <a:off x="2282128" y="1891217"/>
          <a:ext cx="269930" cy="53026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2362905" y="2001314"/>
        <a:ext cx="188951" cy="318160"/>
      </dsp:txXfrm>
    </dsp:sp>
    <dsp:sp modelId="{984A922A-14A2-4676-8624-B1EFC5EEAC02}">
      <dsp:nvSpPr>
        <dsp:cNvPr id="0" name=""/>
        <dsp:cNvSpPr/>
      </dsp:nvSpPr>
      <dsp:spPr>
        <a:xfrm>
          <a:off x="0" y="997668"/>
          <a:ext cx="2162123" cy="2049207"/>
        </a:xfrm>
        <a:prstGeom prst="ellipse">
          <a:avLst/>
        </a:prstGeom>
        <a:solidFill>
          <a:srgbClr val="20562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t>Apply math and statistics knowledge to business and finance in order to estimate risk</a:t>
          </a:r>
          <a:endParaRPr lang="en-US" sz="1400" kern="1200" dirty="0"/>
        </a:p>
      </dsp:txBody>
      <dsp:txXfrm>
        <a:off x="316636" y="1297767"/>
        <a:ext cx="1528851" cy="1449009"/>
      </dsp:txXfrm>
    </dsp:sp>
    <dsp:sp modelId="{34C0B8F8-BD0D-4427-9D4A-DD1DAC1BC758}">
      <dsp:nvSpPr>
        <dsp:cNvPr id="0" name=""/>
        <dsp:cNvSpPr/>
      </dsp:nvSpPr>
      <dsp:spPr>
        <a:xfrm rot="1022164">
          <a:off x="5287614" y="2496325"/>
          <a:ext cx="257914" cy="530268"/>
        </a:xfrm>
        <a:prstGeom prst="rightArrow">
          <a:avLst>
            <a:gd name="adj1" fmla="val 60000"/>
            <a:gd name="adj2" fmla="val 50000"/>
          </a:avLst>
        </a:prstGeom>
        <a:solidFill>
          <a:schemeClr val="accent4">
            <a:hueOff val="5940069"/>
            <a:satOff val="14286"/>
            <a:lumOff val="2804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289312" y="2591045"/>
        <a:ext cx="180540" cy="318160"/>
      </dsp:txXfrm>
    </dsp:sp>
    <dsp:sp modelId="{C19C09D3-0CD5-44C3-9ADF-3A2F6A201BCF}">
      <dsp:nvSpPr>
        <dsp:cNvPr id="0" name=""/>
        <dsp:cNvSpPr/>
      </dsp:nvSpPr>
      <dsp:spPr>
        <a:xfrm>
          <a:off x="5580829" y="1684484"/>
          <a:ext cx="3329837" cy="3274939"/>
        </a:xfrm>
        <a:prstGeom prst="ellipse">
          <a:avLst/>
        </a:prstGeom>
        <a:solidFill>
          <a:srgbClr val="20562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t>Plan for the future by evaluating the likelihood of future events such as</a:t>
          </a:r>
        </a:p>
        <a:p>
          <a:pPr lvl="0" algn="ctr" defTabSz="622300">
            <a:lnSpc>
              <a:spcPct val="90000"/>
            </a:lnSpc>
            <a:spcBef>
              <a:spcPct val="0"/>
            </a:spcBef>
            <a:spcAft>
              <a:spcPct val="35000"/>
            </a:spcAft>
          </a:pPr>
          <a:r>
            <a:rPr lang="en-US" sz="1400" b="0" kern="1200" dirty="0" smtClean="0"/>
            <a:t>– Retirement</a:t>
          </a:r>
          <a:br>
            <a:rPr lang="en-US" sz="1400" b="0" kern="1200" dirty="0" smtClean="0"/>
          </a:br>
          <a:r>
            <a:rPr lang="en-US" sz="1400" b="0" kern="1200" dirty="0" smtClean="0"/>
            <a:t>– Catastrophic events (earthquakes, hurricanes, etc.)</a:t>
          </a:r>
          <a:br>
            <a:rPr lang="en-US" sz="1400" b="0" kern="1200" dirty="0" smtClean="0"/>
          </a:br>
          <a:r>
            <a:rPr lang="en-US" sz="1400" b="0" kern="1200" dirty="0" smtClean="0"/>
            <a:t>– Health care, auto claims and liability</a:t>
          </a:r>
        </a:p>
        <a:p>
          <a:pPr lvl="0" algn="ctr" defTabSz="622300">
            <a:lnSpc>
              <a:spcPct val="90000"/>
            </a:lnSpc>
            <a:spcBef>
              <a:spcPct val="0"/>
            </a:spcBef>
            <a:spcAft>
              <a:spcPct val="35000"/>
            </a:spcAft>
          </a:pPr>
          <a:endParaRPr lang="en-US" sz="1200" kern="1200" dirty="0"/>
        </a:p>
      </dsp:txBody>
      <dsp:txXfrm>
        <a:off x="6068472" y="2164088"/>
        <a:ext cx="2354551" cy="2315731"/>
      </dsp:txXfrm>
    </dsp:sp>
    <dsp:sp modelId="{60800180-01CC-4DA8-86F3-D95872868E16}">
      <dsp:nvSpPr>
        <dsp:cNvPr id="0" name=""/>
        <dsp:cNvSpPr/>
      </dsp:nvSpPr>
      <dsp:spPr>
        <a:xfrm rot="19661802">
          <a:off x="5211010" y="1115836"/>
          <a:ext cx="396150" cy="530268"/>
        </a:xfrm>
        <a:prstGeom prst="rightArrow">
          <a:avLst>
            <a:gd name="adj1" fmla="val 60000"/>
            <a:gd name="adj2" fmla="val 50000"/>
          </a:avLst>
        </a:prstGeom>
        <a:solidFill>
          <a:schemeClr val="accent4">
            <a:hueOff val="11880138"/>
            <a:satOff val="28572"/>
            <a:lumOff val="5608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220207" y="1253645"/>
        <a:ext cx="277305" cy="318160"/>
      </dsp:txXfrm>
    </dsp:sp>
    <dsp:sp modelId="{688C54B8-DD89-41E2-BDB0-B800AAA98ADB}">
      <dsp:nvSpPr>
        <dsp:cNvPr id="0" name=""/>
        <dsp:cNvSpPr/>
      </dsp:nvSpPr>
      <dsp:spPr>
        <a:xfrm>
          <a:off x="5492819" y="125845"/>
          <a:ext cx="1824467" cy="1250841"/>
        </a:xfrm>
        <a:prstGeom prst="ellipse">
          <a:avLst/>
        </a:prstGeom>
        <a:solidFill>
          <a:srgbClr val="20562E"/>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t>Help find ways to reduce risk and its financial impact</a:t>
          </a:r>
          <a:endParaRPr lang="en-US" sz="1400" kern="1200" dirty="0"/>
        </a:p>
      </dsp:txBody>
      <dsp:txXfrm>
        <a:off x="5760006" y="309026"/>
        <a:ext cx="1290093" cy="88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504DA-9C4B-4611-8F19-745A0FF6F16D}">
      <dsp:nvSpPr>
        <dsp:cNvPr id="0" name=""/>
        <dsp:cNvSpPr/>
      </dsp:nvSpPr>
      <dsp:spPr>
        <a:xfrm>
          <a:off x="7042" y="4405951"/>
          <a:ext cx="9531728"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Office Rate</a:t>
          </a:r>
          <a:endParaRPr lang="en-US" sz="2400" kern="1200" dirty="0"/>
        </a:p>
      </dsp:txBody>
      <dsp:txXfrm>
        <a:off x="30421" y="4429330"/>
        <a:ext cx="9484970" cy="751475"/>
      </dsp:txXfrm>
    </dsp:sp>
    <dsp:sp modelId="{BAF66AC9-C55A-4134-B776-01C25E9C71B9}">
      <dsp:nvSpPr>
        <dsp:cNvPr id="0" name=""/>
        <dsp:cNvSpPr/>
      </dsp:nvSpPr>
      <dsp:spPr>
        <a:xfrm>
          <a:off x="0" y="3054678"/>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Final Risk Rate</a:t>
          </a:r>
          <a:endParaRPr lang="en-US" sz="2400" kern="1200" dirty="0"/>
        </a:p>
      </dsp:txBody>
      <dsp:txXfrm>
        <a:off x="23379" y="3078057"/>
        <a:ext cx="4527008" cy="751475"/>
      </dsp:txXfrm>
    </dsp:sp>
    <dsp:sp modelId="{8AB9952F-F044-4E6B-B559-CF254B927CCF}">
      <dsp:nvSpPr>
        <dsp:cNvPr id="0" name=""/>
        <dsp:cNvSpPr/>
      </dsp:nvSpPr>
      <dsp:spPr>
        <a:xfrm>
          <a:off x="0" y="1746182"/>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Adjustment Factor</a:t>
          </a:r>
          <a:endParaRPr lang="en-US" sz="2400" kern="1200" dirty="0"/>
        </a:p>
      </dsp:txBody>
      <dsp:txXfrm>
        <a:off x="23379" y="1769561"/>
        <a:ext cx="4527008" cy="751475"/>
      </dsp:txXfrm>
    </dsp:sp>
    <dsp:sp modelId="{EE52BF1C-C324-468C-9167-3EBA663153FF}">
      <dsp:nvSpPr>
        <dsp:cNvPr id="0" name=""/>
        <dsp:cNvSpPr/>
      </dsp:nvSpPr>
      <dsp:spPr>
        <a:xfrm>
          <a:off x="0" y="421935"/>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Book Rate</a:t>
          </a:r>
          <a:endParaRPr lang="en-US" sz="2400" kern="1200" dirty="0"/>
        </a:p>
      </dsp:txBody>
      <dsp:txXfrm>
        <a:off x="23379" y="445314"/>
        <a:ext cx="4527008" cy="751475"/>
      </dsp:txXfrm>
    </dsp:sp>
    <dsp:sp modelId="{51A197BB-AC5B-42C2-90E9-5B38A1402A88}">
      <dsp:nvSpPr>
        <dsp:cNvPr id="0" name=""/>
        <dsp:cNvSpPr/>
      </dsp:nvSpPr>
      <dsp:spPr>
        <a:xfrm>
          <a:off x="4961483" y="3524239"/>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Total Loadings</a:t>
          </a:r>
          <a:endParaRPr lang="en-US" sz="2400" kern="1200" dirty="0"/>
        </a:p>
      </dsp:txBody>
      <dsp:txXfrm>
        <a:off x="4984862" y="3547618"/>
        <a:ext cx="4527008" cy="751475"/>
      </dsp:txXfrm>
    </dsp:sp>
    <dsp:sp modelId="{55A95614-E235-4F07-A461-B9D06D8397A9}">
      <dsp:nvSpPr>
        <dsp:cNvPr id="0" name=""/>
        <dsp:cNvSpPr/>
      </dsp:nvSpPr>
      <dsp:spPr>
        <a:xfrm>
          <a:off x="4961483" y="2644106"/>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Margins</a:t>
          </a:r>
          <a:endParaRPr lang="en-US" sz="2400" kern="1200" dirty="0"/>
        </a:p>
      </dsp:txBody>
      <dsp:txXfrm>
        <a:off x="4984862" y="2667485"/>
        <a:ext cx="4527008" cy="751475"/>
      </dsp:txXfrm>
    </dsp:sp>
    <dsp:sp modelId="{05D84A56-799D-45E3-9586-B9A77CA3D887}">
      <dsp:nvSpPr>
        <dsp:cNvPr id="0" name=""/>
        <dsp:cNvSpPr/>
      </dsp:nvSpPr>
      <dsp:spPr>
        <a:xfrm>
          <a:off x="4961483" y="1763973"/>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Fees</a:t>
          </a:r>
          <a:endParaRPr lang="en-US" sz="2400" kern="1200" dirty="0"/>
        </a:p>
      </dsp:txBody>
      <dsp:txXfrm>
        <a:off x="4984862" y="1787352"/>
        <a:ext cx="4527008" cy="751475"/>
      </dsp:txXfrm>
    </dsp:sp>
    <dsp:sp modelId="{D104E151-3A5F-4D3B-9743-33C7F2A54C43}">
      <dsp:nvSpPr>
        <dsp:cNvPr id="0" name=""/>
        <dsp:cNvSpPr/>
      </dsp:nvSpPr>
      <dsp:spPr>
        <a:xfrm>
          <a:off x="4961483" y="883840"/>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Expenses</a:t>
          </a:r>
          <a:endParaRPr lang="en-US" sz="2400" kern="1200" dirty="0"/>
        </a:p>
      </dsp:txBody>
      <dsp:txXfrm>
        <a:off x="4984862" y="907219"/>
        <a:ext cx="4527008" cy="751475"/>
      </dsp:txXfrm>
    </dsp:sp>
    <dsp:sp modelId="{B5721407-72F0-4BA1-9D00-5C5B44B0CCF2}">
      <dsp:nvSpPr>
        <dsp:cNvPr id="0" name=""/>
        <dsp:cNvSpPr/>
      </dsp:nvSpPr>
      <dsp:spPr>
        <a:xfrm>
          <a:off x="4961483" y="3707"/>
          <a:ext cx="4573766" cy="798233"/>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Commission</a:t>
          </a:r>
          <a:endParaRPr lang="en-US" sz="2400" kern="1200" dirty="0"/>
        </a:p>
      </dsp:txBody>
      <dsp:txXfrm>
        <a:off x="4984862" y="27086"/>
        <a:ext cx="4527008" cy="7514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0"/>
            <a:ext cx="2945659" cy="493713"/>
          </a:xfrm>
          <a:prstGeom prst="rect">
            <a:avLst/>
          </a:prstGeom>
        </p:spPr>
        <p:txBody>
          <a:bodyPr vert="horz" lIns="91440" tIns="45720" rIns="91440" bIns="45720" rtlCol="0"/>
          <a:lstStyle>
            <a:lvl1pPr algn="r">
              <a:defRPr sz="1200"/>
            </a:lvl1pPr>
          </a:lstStyle>
          <a:p>
            <a:fld id="{FA75A6CE-42F9-4E01-AD14-17456ACECB09}" type="datetimeFigureOut">
              <a:rPr lang="en-US" smtClean="0"/>
              <a:pPr/>
              <a:t>4/11/2018</a:t>
            </a:fld>
            <a:endParaRPr lang="en-US" dirty="0"/>
          </a:p>
        </p:txBody>
      </p:sp>
      <p:sp>
        <p:nvSpPr>
          <p:cNvPr id="4" name="Slide Image Placeholder 3"/>
          <p:cNvSpPr>
            <a:spLocks noGrp="1" noRot="1" noChangeAspect="1"/>
          </p:cNvSpPr>
          <p:nvPr>
            <p:ph type="sldImg" idx="2"/>
          </p:nvPr>
        </p:nvSpPr>
        <p:spPr>
          <a:xfrm>
            <a:off x="725488" y="741363"/>
            <a:ext cx="5346700" cy="370205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78824"/>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378824"/>
            <a:ext cx="2945659" cy="493713"/>
          </a:xfrm>
          <a:prstGeom prst="rect">
            <a:avLst/>
          </a:prstGeom>
        </p:spPr>
        <p:txBody>
          <a:bodyPr vert="horz" lIns="91440" tIns="45720" rIns="91440" bIns="45720" rtlCol="0" anchor="b"/>
          <a:lstStyle>
            <a:lvl1pPr algn="r">
              <a:defRPr sz="1200"/>
            </a:lvl1pPr>
          </a:lstStyle>
          <a:p>
            <a:fld id="{0B1C575A-FA3C-4170-BDE2-E20A38399392}" type="slidenum">
              <a:rPr lang="en-US" smtClean="0"/>
              <a:pPr/>
              <a:t>‹#›</a:t>
            </a:fld>
            <a:endParaRPr lang="en-US" dirty="0"/>
          </a:p>
        </p:txBody>
      </p:sp>
    </p:spTree>
    <p:extLst>
      <p:ext uri="{BB962C8B-B14F-4D97-AF65-F5344CB8AC3E}">
        <p14:creationId xmlns:p14="http://schemas.microsoft.com/office/powerpoint/2010/main" xmlns="" val="302287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jpe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
          <p:cNvPicPr>
            <a:picLocks noChangeAspect="1" noChangeArrowheads="1"/>
          </p:cNvPicPr>
          <p:nvPr userDrawn="1"/>
        </p:nvPicPr>
        <p:blipFill>
          <a:blip r:embed="rId2" cstate="print"/>
          <a:srcRect/>
          <a:stretch>
            <a:fillRect/>
          </a:stretch>
        </p:blipFill>
        <p:spPr bwMode="auto">
          <a:xfrm>
            <a:off x="2825350" y="5821402"/>
            <a:ext cx="4241800" cy="258763"/>
          </a:xfrm>
          <a:prstGeom prst="rect">
            <a:avLst/>
          </a:prstGeom>
          <a:noFill/>
          <a:ln w="9525">
            <a:noFill/>
            <a:miter lim="800000"/>
            <a:headEnd/>
            <a:tailEnd/>
          </a:ln>
          <a:effectLst/>
        </p:spPr>
      </p:pic>
      <p:grpSp>
        <p:nvGrpSpPr>
          <p:cNvPr id="3" name="Group 2"/>
          <p:cNvGrpSpPr/>
          <p:nvPr userDrawn="1"/>
        </p:nvGrpSpPr>
        <p:grpSpPr>
          <a:xfrm>
            <a:off x="0" y="2571702"/>
            <a:ext cx="9792070" cy="4286298"/>
            <a:chOff x="0" y="2571702"/>
            <a:chExt cx="9792070" cy="4286298"/>
          </a:xfrm>
        </p:grpSpPr>
        <p:sp>
          <p:nvSpPr>
            <p:cNvPr id="4" name="agenda_divider"/>
            <p:cNvSpPr>
              <a:spLocks noChangeArrowheads="1"/>
            </p:cNvSpPr>
            <p:nvPr userDrawn="1"/>
          </p:nvSpPr>
          <p:spPr bwMode="gray">
            <a:xfrm>
              <a:off x="0" y="2751790"/>
              <a:ext cx="7567665" cy="1523494"/>
            </a:xfrm>
            <a:prstGeom prst="rect">
              <a:avLst/>
            </a:prstGeom>
            <a:solidFill>
              <a:schemeClr val="tx2"/>
            </a:solidFill>
            <a:ln w="12700" algn="ctr">
              <a:solidFill>
                <a:schemeClr val="tx2"/>
              </a:solidFill>
              <a:miter lim="800000"/>
              <a:headEnd type="none" w="lg" len="lg"/>
              <a:tailEnd type="none" w="lg" len="lg"/>
            </a:ln>
          </p:spPr>
          <p:txBody>
            <a:bodyPr wrap="square" lIns="457200" tIns="228600" bIns="228600" anchor="ctr">
              <a:spAutoFit/>
            </a:bodyPr>
            <a:lstStyle/>
            <a:p>
              <a:pPr algn="r">
                <a:spcBef>
                  <a:spcPct val="20000"/>
                </a:spcBef>
              </a:pPr>
              <a:endParaRPr lang="x-none" sz="1500" b="1" dirty="0" smtClean="0">
                <a:solidFill>
                  <a:srgbClr val="FFFFFF"/>
                </a:solidFill>
                <a:latin typeface="Sakkal Majalla" pitchFamily="2" charset="-78"/>
                <a:cs typeface="Sakkal Majalla" pitchFamily="2" charset="-78"/>
              </a:endParaRPr>
            </a:p>
            <a:p>
              <a:pPr algn="r">
                <a:spcBef>
                  <a:spcPct val="20000"/>
                </a:spcBef>
              </a:pPr>
              <a:endParaRPr lang="x-none" sz="1500" b="1" dirty="0" smtClean="0">
                <a:solidFill>
                  <a:srgbClr val="FFFFFF"/>
                </a:solidFill>
                <a:latin typeface="Sakkal Majalla" pitchFamily="2" charset="-78"/>
                <a:cs typeface="Sakkal Majalla" pitchFamily="2" charset="-78"/>
              </a:endParaRPr>
            </a:p>
            <a:p>
              <a:pPr algn="r">
                <a:spcBef>
                  <a:spcPct val="20000"/>
                </a:spcBef>
              </a:pPr>
              <a:endParaRPr lang="x-none" sz="1500" b="1" dirty="0" smtClean="0">
                <a:solidFill>
                  <a:srgbClr val="FFFFFF"/>
                </a:solidFill>
                <a:latin typeface="Sakkal Majalla" pitchFamily="2" charset="-78"/>
                <a:cs typeface="Sakkal Majalla" pitchFamily="2" charset="-78"/>
              </a:endParaRPr>
            </a:p>
            <a:p>
              <a:pPr algn="r">
                <a:spcBef>
                  <a:spcPct val="20000"/>
                </a:spcBef>
              </a:pPr>
              <a:endParaRPr lang="x-none" sz="1500" b="1" dirty="0" smtClean="0">
                <a:solidFill>
                  <a:srgbClr val="FFFFFF"/>
                </a:solidFill>
                <a:latin typeface="Sakkal Majalla" pitchFamily="2" charset="-78"/>
                <a:cs typeface="Sakkal Majalla" pitchFamily="2" charset="-78"/>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548187" y="2571702"/>
              <a:ext cx="2026924" cy="1883668"/>
            </a:xfrm>
            <a:prstGeom prst="rect">
              <a:avLst/>
            </a:prstGeom>
          </p:spPr>
        </p:pic>
        <p:sp>
          <p:nvSpPr>
            <p:cNvPr id="2" name="Rectangle 1"/>
            <p:cNvSpPr/>
            <p:nvPr userDrawn="1"/>
          </p:nvSpPr>
          <p:spPr>
            <a:xfrm>
              <a:off x="0" y="4563122"/>
              <a:ext cx="9792070" cy="2294878"/>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x-none" sz="1400" dirty="0" smtClean="0">
                <a:solidFill>
                  <a:srgbClr val="000000"/>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1" name="Picture 1"/>
          <p:cNvPicPr>
            <a:picLocks noChangeAspect="1" noChangeArrowheads="1"/>
          </p:cNvPicPr>
          <p:nvPr userDrawn="1"/>
        </p:nvPicPr>
        <p:blipFill>
          <a:blip r:embed="rId2" cstate="print"/>
          <a:srcRect/>
          <a:stretch>
            <a:fillRect/>
          </a:stretch>
        </p:blipFill>
        <p:spPr bwMode="auto">
          <a:xfrm>
            <a:off x="2825350" y="5821402"/>
            <a:ext cx="4241800" cy="258763"/>
          </a:xfrm>
          <a:prstGeom prst="rect">
            <a:avLst/>
          </a:prstGeom>
          <a:noFill/>
          <a:ln w="9525">
            <a:noFill/>
            <a:miter lim="800000"/>
            <a:headEnd/>
            <a:tailEnd/>
          </a:ln>
          <a:effectLst/>
        </p:spPr>
      </p:pic>
      <p:sp>
        <p:nvSpPr>
          <p:cNvPr id="2" name="Rectangle 1"/>
          <p:cNvSpPr/>
          <p:nvPr userDrawn="1"/>
        </p:nvSpPr>
        <p:spPr>
          <a:xfrm>
            <a:off x="0" y="4563122"/>
            <a:ext cx="9792070" cy="2294878"/>
          </a:xfrm>
          <a:prstGeom prst="rect">
            <a:avLst/>
          </a:prstGeom>
          <a:solidFill>
            <a:schemeClr val="bg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x-none" sz="14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75493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Text Placeholder 3"/>
          <p:cNvSpPr>
            <a:spLocks noGrp="1"/>
          </p:cNvSpPr>
          <p:nvPr>
            <p:ph type="body" sz="quarter" idx="10"/>
          </p:nvPr>
        </p:nvSpPr>
        <p:spPr>
          <a:xfrm>
            <a:off x="457199" y="1508760"/>
            <a:ext cx="8997696" cy="459028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3038">
              <a:buClr>
                <a:schemeClr val="tx2"/>
              </a:buClr>
              <a:buFont typeface="Arial" pitchFamily="34" charset="0"/>
              <a:buChar char="•"/>
              <a:tabLst/>
              <a:defRPr b="0"/>
            </a:lvl1pPr>
            <a:lvl2pPr marL="628650" indent="-228600">
              <a:buFont typeface="Arial" pitchFamily="34" charset="0"/>
              <a:buChar char="–"/>
              <a:defRPr/>
            </a:lvl2pPr>
            <a:lvl3pPr marL="1074738" indent="-228600">
              <a:defRPr/>
            </a:lvl3pPr>
            <a:lvl4pPr marL="1545336" indent="-22860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163" y="-50800"/>
            <a:ext cx="9519497" cy="598630"/>
          </a:xfrm>
        </p:spPr>
        <p:txBody>
          <a:bodyPr/>
          <a:lstStyle>
            <a:lvl1pPr algn="l" rtl="0">
              <a:defRPr/>
            </a:lvl1pPr>
          </a:lstStyle>
          <a:p>
            <a:r>
              <a:rPr lang="en-US" dirty="0" smtClean="0"/>
              <a:t>Topic</a:t>
            </a:r>
            <a:endParaRPr lang="de-D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xmlns="" val="727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شريحة عنوان">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720" y="1589"/>
          <a:ext cx="1719" cy="1587"/>
        </p:xfrm>
        <a:graphic>
          <a:graphicData uri="http://schemas.openxmlformats.org/presentationml/2006/ole">
            <p:oleObj spid="_x0000_s1179" name="think-cell Slide" r:id="rId4" imgW="360" imgH="360" progId="">
              <p:embed/>
            </p:oleObj>
          </a:graphicData>
        </a:graphic>
      </p:graphicFrame>
      <p:sp>
        <p:nvSpPr>
          <p:cNvPr id="2" name="Rectangle 1"/>
          <p:cNvSpPr/>
          <p:nvPr userDrawn="1"/>
        </p:nvSpPr>
        <p:spPr>
          <a:xfrm>
            <a:off x="6837440" y="292963"/>
            <a:ext cx="3039122"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800"/>
          </a:p>
        </p:txBody>
      </p:sp>
      <p:sp>
        <p:nvSpPr>
          <p:cNvPr id="7" name="Rectangle 6"/>
          <p:cNvSpPr/>
          <p:nvPr userDrawn="1"/>
        </p:nvSpPr>
        <p:spPr>
          <a:xfrm>
            <a:off x="47828" y="6391835"/>
            <a:ext cx="9690977"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800"/>
          </a:p>
        </p:txBody>
      </p:sp>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70966"/>
          <a:stretch/>
        </p:blipFill>
        <p:spPr>
          <a:xfrm>
            <a:off x="468223" y="2407269"/>
            <a:ext cx="1555528" cy="1392374"/>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xmlns="" val="0"/>
              </a:ext>
            </a:extLst>
          </a:blip>
          <a:srcRect r="29963"/>
          <a:stretch/>
        </p:blipFill>
        <p:spPr>
          <a:xfrm>
            <a:off x="161367" y="3910707"/>
            <a:ext cx="2288556" cy="849235"/>
          </a:xfrm>
          <a:prstGeom prst="rect">
            <a:avLst/>
          </a:prstGeom>
        </p:spPr>
      </p:pic>
      <p:grpSp>
        <p:nvGrpSpPr>
          <p:cNvPr id="5" name="Group 4"/>
          <p:cNvGrpSpPr/>
          <p:nvPr userDrawn="1"/>
        </p:nvGrpSpPr>
        <p:grpSpPr>
          <a:xfrm>
            <a:off x="47828" y="47051"/>
            <a:ext cx="9828731" cy="6282639"/>
            <a:chOff x="47828" y="47051"/>
            <a:chExt cx="9828731" cy="6282639"/>
          </a:xfrm>
        </p:grpSpPr>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xmlns="" val="0"/>
                </a:ext>
              </a:extLst>
            </a:blip>
            <a:srcRect r="28262"/>
            <a:stretch/>
          </p:blipFill>
          <p:spPr>
            <a:xfrm flipH="1">
              <a:off x="2565646" y="55929"/>
              <a:ext cx="7310913" cy="6273761"/>
            </a:xfrm>
            <a:prstGeom prst="rect">
              <a:avLst/>
            </a:prstGeom>
          </p:spPr>
        </p:pic>
        <p:sp>
          <p:nvSpPr>
            <p:cNvPr id="12" name="Rectangle 11"/>
            <p:cNvSpPr/>
            <p:nvPr userDrawn="1"/>
          </p:nvSpPr>
          <p:spPr>
            <a:xfrm>
              <a:off x="47828" y="47051"/>
              <a:ext cx="3039122" cy="672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800"/>
            </a:p>
          </p:txBody>
        </p:sp>
      </p:grpSp>
    </p:spTree>
    <p:extLst>
      <p:ext uri="{BB962C8B-B14F-4D97-AF65-F5344CB8AC3E}">
        <p14:creationId xmlns:p14="http://schemas.microsoft.com/office/powerpoint/2010/main" xmlns="" val="39039518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742950" y="2130426"/>
            <a:ext cx="8420100" cy="1470025"/>
          </a:xfrm>
          <a:prstGeom prst="rect">
            <a:avLst/>
          </a:prstGeom>
        </p:spPr>
        <p:txBody>
          <a:bodyPr/>
          <a:lstStyle>
            <a:lvl1pPr>
              <a:defRPr b="1">
                <a:cs typeface="Simplified Arabic" pitchFamily="2" charset="-78"/>
              </a:defRPr>
            </a:lvl1pPr>
          </a:lstStyle>
          <a:p>
            <a:r>
              <a:rPr lang="x-none" dirty="0" smtClean="0"/>
              <a:t>انقر لتحرير نمط العنوان الرئيسي</a:t>
            </a:r>
            <a:endParaRPr lang="x-none" dirty="0"/>
          </a:p>
        </p:txBody>
      </p:sp>
      <p:sp>
        <p:nvSpPr>
          <p:cNvPr id="3" name="عنوان فرعي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انقر لتحرير نمط العنوان الثانوي الرئيسي</a:t>
            </a:r>
            <a:endParaRPr lang="x-none"/>
          </a:p>
        </p:txBody>
      </p:sp>
      <p:sp>
        <p:nvSpPr>
          <p:cNvPr id="4" name="عنصر نائب للتاريخ 3"/>
          <p:cNvSpPr>
            <a:spLocks noGrp="1"/>
          </p:cNvSpPr>
          <p:nvPr>
            <p:ph type="dt" sz="half" idx="10"/>
          </p:nvPr>
        </p:nvSpPr>
        <p:spPr>
          <a:xfrm>
            <a:off x="7099300" y="6356351"/>
            <a:ext cx="2311400" cy="365125"/>
          </a:xfrm>
          <a:prstGeom prst="rect">
            <a:avLst/>
          </a:prstGeom>
        </p:spPr>
        <p:txBody>
          <a:bodyPr/>
          <a:lstStyle/>
          <a:p>
            <a:fld id="{DF1A0431-3714-49C1-92EA-60CE723F8033}" type="datetime1">
              <a:rPr lang="en-US" smtClean="0"/>
              <a:pPr/>
              <a:t>4/11/2018</a:t>
            </a:fld>
            <a:endParaRPr lang="x-none"/>
          </a:p>
        </p:txBody>
      </p:sp>
      <p:sp>
        <p:nvSpPr>
          <p:cNvPr id="5" name="عنصر نائب للتذييل 4"/>
          <p:cNvSpPr>
            <a:spLocks noGrp="1"/>
          </p:cNvSpPr>
          <p:nvPr>
            <p:ph type="ftr" sz="quarter" idx="11"/>
          </p:nvPr>
        </p:nvSpPr>
        <p:spPr>
          <a:xfrm>
            <a:off x="3384550" y="6356351"/>
            <a:ext cx="3136900" cy="365125"/>
          </a:xfrm>
          <a:prstGeom prst="rect">
            <a:avLst/>
          </a:prstGeom>
        </p:spPr>
        <p:txBody>
          <a:bodyPr/>
          <a:lstStyle/>
          <a:p>
            <a:endParaRPr lang="x-none"/>
          </a:p>
        </p:txBody>
      </p:sp>
      <p:sp>
        <p:nvSpPr>
          <p:cNvPr id="6" name="عنصر نائب لرقم الشريحة 5"/>
          <p:cNvSpPr>
            <a:spLocks noGrp="1"/>
          </p:cNvSpPr>
          <p:nvPr>
            <p:ph type="sldNum" sz="quarter" idx="12"/>
          </p:nvPr>
        </p:nvSpPr>
        <p:spPr>
          <a:xfrm>
            <a:off x="495300" y="6356351"/>
            <a:ext cx="2311400" cy="365125"/>
          </a:xfrm>
          <a:prstGeom prst="rect">
            <a:avLst/>
          </a:prstGeom>
        </p:spPr>
        <p:txBody>
          <a:bodyPr/>
          <a:lstStyle/>
          <a:p>
            <a:fld id="{0B34F065-1154-456A-91E3-76DE8E75E17B}" type="slidenum">
              <a:rPr lang="x-none" smtClean="0"/>
              <a:pPr/>
              <a:t>‹#›</a:t>
            </a:fld>
            <a:endParaRPr lang="x-none"/>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xmlns="" val="0"/>
              </a:ext>
            </a:extLst>
          </a:blip>
          <a:srcRect r="671"/>
          <a:stretch/>
        </p:blipFill>
        <p:spPr>
          <a:xfrm>
            <a:off x="38455" y="1"/>
            <a:ext cx="9744738" cy="6858000"/>
          </a:xfrm>
          <a:prstGeom prst="rect">
            <a:avLst/>
          </a:prstGeom>
        </p:spPr>
      </p:pic>
    </p:spTree>
    <p:extLst>
      <p:ext uri="{BB962C8B-B14F-4D97-AF65-F5344CB8AC3E}">
        <p14:creationId xmlns:p14="http://schemas.microsoft.com/office/powerpoint/2010/main" xmlns="" val="3022847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63" y="-20320"/>
            <a:ext cx="9519497" cy="598630"/>
          </a:xfrm>
          <a:prstGeom prst="rect">
            <a:avLst/>
          </a:prstGeom>
        </p:spPr>
        <p:txBody>
          <a:bodyPr vert="horz" lIns="0" tIns="45720" rIns="0" bIns="45720" rtlCol="0" anchor="b" anchorCtr="0">
            <a:noAutofit/>
          </a:bodyPr>
          <a:lstStyle/>
          <a:p>
            <a:r>
              <a:rPr lang="en-US" dirty="0" smtClean="0"/>
              <a:t>Topic</a:t>
            </a:r>
            <a:endParaRPr lang="en-US" noProof="0" dirty="0"/>
          </a:p>
        </p:txBody>
      </p:sp>
      <p:sp>
        <p:nvSpPr>
          <p:cNvPr id="10" name="TextBox 9"/>
          <p:cNvSpPr txBox="1"/>
          <p:nvPr/>
        </p:nvSpPr>
        <p:spPr>
          <a:xfrm>
            <a:off x="9454896" y="6678455"/>
            <a:ext cx="190500"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endParaRPr lang="en-US" sz="900" dirty="0" smtClean="0">
              <a:latin typeface="Aria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a:xfrm>
            <a:off x="60960" y="549910"/>
            <a:ext cx="9743440" cy="45719"/>
          </a:xfrm>
          <a:prstGeom prst="rect">
            <a:avLst/>
          </a:prstGeom>
          <a:solidFill>
            <a:srgbClr val="177B5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x-none" sz="1400" dirty="0" smtClean="0">
              <a:solidFill>
                <a:srgbClr val="000000"/>
              </a:solidFill>
              <a:latin typeface="Arial" pitchFamily="34" charset="0"/>
              <a:cs typeface="Arial" pitchFamily="34" charset="0"/>
            </a:endParaRP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9213036" y="65505"/>
            <a:ext cx="483719" cy="449532"/>
          </a:xfrm>
          <a:prstGeom prst="rect">
            <a:avLst/>
          </a:prstGeom>
        </p:spPr>
      </p:pic>
      <p:sp>
        <p:nvSpPr>
          <p:cNvPr id="8" name="Rectangle 7"/>
          <p:cNvSpPr>
            <a:spLocks noChangeArrowheads="1"/>
          </p:cNvSpPr>
          <p:nvPr userDrawn="1"/>
        </p:nvSpPr>
        <p:spPr bwMode="auto">
          <a:xfrm>
            <a:off x="-49250" y="6644958"/>
            <a:ext cx="1369286"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sz="1000" b="1" dirty="0" smtClean="0">
                <a:latin typeface="Sakkal Majalla" panose="02000000000000000000" pitchFamily="2" charset="-78"/>
                <a:cs typeface="Sakkal Majalla" panose="02000000000000000000" pitchFamily="2" charset="-78"/>
              </a:rPr>
              <a:t>Department</a:t>
            </a:r>
            <a:r>
              <a:rPr lang="en-US" sz="1000" b="1" baseline="0" dirty="0" smtClean="0">
                <a:latin typeface="Sakkal Majalla" panose="02000000000000000000" pitchFamily="2" charset="-78"/>
                <a:cs typeface="Sakkal Majalla" panose="02000000000000000000" pitchFamily="2" charset="-78"/>
              </a:rPr>
              <a:t> – Topic – Date </a:t>
            </a:r>
            <a:endParaRPr lang="en-US" sz="1000" b="1" dirty="0">
              <a:latin typeface="Sakkal Majalla" panose="02000000000000000000" pitchFamily="2" charset="-78"/>
              <a:cs typeface="Sakkal Majalla" panose="020000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57" r:id="rId4"/>
    <p:sldLayoutId id="2147483654" r:id="rId5"/>
    <p:sldLayoutId id="2147483655" r:id="rId6"/>
    <p:sldLayoutId id="2147483659" r:id="rId7"/>
    <p:sldLayoutId id="2147483662" r:id="rId8"/>
    <p:sldLayoutId id="2147483660" r:id="rId9"/>
  </p:sldLayoutIdLst>
  <p:hf hdr="0" ftr="0" dt="0"/>
  <p:txStyles>
    <p:titleStyle>
      <a:lvl1pPr algn="l" defTabSz="914400" rtl="0" eaLnBrk="1" latinLnBrk="0" hangingPunct="1">
        <a:spcBef>
          <a:spcPct val="0"/>
        </a:spcBef>
        <a:buNone/>
        <a:defRPr sz="2400" b="1" kern="1200">
          <a:solidFill>
            <a:schemeClr val="tx2"/>
          </a:solidFill>
          <a:latin typeface="Sakkal Majalla" panose="02000000000000000000" pitchFamily="2" charset="-78"/>
          <a:ea typeface="+mj-ea"/>
          <a:cs typeface="Sakkal Majalla" panose="02000000000000000000" pitchFamily="2" charset="-78"/>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oa.org/" TargetMode="External"/><Relationship Id="rId2" Type="http://schemas.openxmlformats.org/officeDocument/2006/relationships/hyperlink" Target="http://www.beanactuary.org/" TargetMode="External"/><Relationship Id="rId1" Type="http://schemas.openxmlformats.org/officeDocument/2006/relationships/slideLayout" Target="../slideLayouts/slideLayout7.xml"/><Relationship Id="rId4" Type="http://schemas.openxmlformats.org/officeDocument/2006/relationships/hyperlink" Target="http://www.casact.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casact.org/" TargetMode="External"/><Relationship Id="rId2" Type="http://schemas.openxmlformats.org/officeDocument/2006/relationships/hyperlink" Target="http://www.soa.org/" TargetMode="External"/><Relationship Id="rId1" Type="http://schemas.openxmlformats.org/officeDocument/2006/relationships/slideLayout" Target="../slideLayouts/slideLayout4.xml"/><Relationship Id="rId5" Type="http://schemas.openxmlformats.org/officeDocument/2006/relationships/hyperlink" Target="http://www.sama.gov.sa/" TargetMode="External"/><Relationship Id="rId4" Type="http://schemas.openxmlformats.org/officeDocument/2006/relationships/hyperlink" Target="http://www.beanactuary.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086" y="1395413"/>
            <a:ext cx="6623222" cy="1669063"/>
          </a:xfrm>
        </p:spPr>
        <p:txBody>
          <a:bodyPr/>
          <a:lstStyle/>
          <a:p>
            <a:r>
              <a:rPr lang="en-US" sz="4000" dirty="0"/>
              <a:t>The roles and opportunities of Actuaries in </a:t>
            </a:r>
            <a:r>
              <a:rPr lang="en-US" sz="4000" dirty="0" smtClean="0"/>
              <a:t>Saudi Insurance Market</a:t>
            </a:r>
            <a:endParaRPr lang="en-US" sz="4000" dirty="0"/>
          </a:p>
        </p:txBody>
      </p:sp>
      <p:sp>
        <p:nvSpPr>
          <p:cNvPr id="3" name="Subtitle 2"/>
          <p:cNvSpPr>
            <a:spLocks noGrp="1"/>
          </p:cNvSpPr>
          <p:nvPr>
            <p:ph type="subTitle" idx="1"/>
          </p:nvPr>
        </p:nvSpPr>
        <p:spPr>
          <a:xfrm>
            <a:off x="742950" y="3600451"/>
            <a:ext cx="6934200" cy="2858013"/>
          </a:xfrm>
        </p:spPr>
        <p:txBody>
          <a:bodyPr>
            <a:normAutofit/>
          </a:bodyPr>
          <a:lstStyle/>
          <a:p>
            <a:pPr algn="l"/>
            <a:r>
              <a:rPr lang="en-US" dirty="0" smtClean="0"/>
              <a:t>Fahad Almansoor ( Actuarial analyst)</a:t>
            </a:r>
          </a:p>
          <a:p>
            <a:pPr algn="l"/>
            <a:endParaRPr lang="en-US" dirty="0" smtClean="0"/>
          </a:p>
          <a:p>
            <a:pPr algn="l"/>
            <a:endParaRPr lang="en-US" dirty="0"/>
          </a:p>
          <a:p>
            <a:pPr algn="l"/>
            <a:endParaRPr lang="en-US" dirty="0"/>
          </a:p>
          <a:p>
            <a:pPr algn="l"/>
            <a:endParaRPr lang="en-US" dirty="0" smtClean="0"/>
          </a:p>
          <a:p>
            <a:pPr algn="l"/>
            <a:endParaRPr lang="en-US" dirty="0" smtClean="0"/>
          </a:p>
          <a:p>
            <a:pPr algn="l"/>
            <a:endParaRPr lang="en-US" dirty="0"/>
          </a:p>
          <a:p>
            <a:pPr algn="l"/>
            <a:endParaRPr lang="en-US" dirty="0" smtClean="0"/>
          </a:p>
          <a:p>
            <a:pPr algn="l"/>
            <a:endParaRPr lang="en-US" sz="1400" dirty="0"/>
          </a:p>
          <a:p>
            <a:pPr algn="l"/>
            <a:r>
              <a:rPr lang="en-US" sz="1400" b="0" dirty="0" smtClean="0"/>
              <a:t>11</a:t>
            </a:r>
            <a:r>
              <a:rPr lang="en-US" sz="1400" b="0" baseline="30000" dirty="0" smtClean="0"/>
              <a:t>th</a:t>
            </a:r>
            <a:r>
              <a:rPr lang="en-US" sz="1400" b="0" dirty="0" smtClean="0"/>
              <a:t> of April 2018</a:t>
            </a:r>
            <a:endParaRPr lang="en-US" sz="1400" b="0" dirty="0"/>
          </a:p>
        </p:txBody>
      </p:sp>
    </p:spTree>
    <p:extLst>
      <p:ext uri="{BB962C8B-B14F-4D97-AF65-F5344CB8AC3E}">
        <p14:creationId xmlns:p14="http://schemas.microsoft.com/office/powerpoint/2010/main" xmlns="" val="27421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b="0" dirty="0"/>
              <a:t>Present </a:t>
            </a:r>
            <a:r>
              <a:rPr lang="en-US" b="0" dirty="0" smtClean="0"/>
              <a:t>Value:</a:t>
            </a:r>
            <a:r>
              <a:rPr lang="en-US" b="0" dirty="0"/>
              <a:t/>
            </a:r>
            <a:br>
              <a:rPr lang="en-US" b="0" dirty="0"/>
            </a:br>
            <a:r>
              <a:rPr lang="en-US" b="0" dirty="0" smtClean="0"/>
              <a:t>If </a:t>
            </a:r>
            <a:r>
              <a:rPr lang="en-US" b="0" dirty="0"/>
              <a:t>you have a retirement plan that pays you $1,000 a month for as long as you live, how much is that worth today?</a:t>
            </a:r>
            <a:br>
              <a:rPr lang="en-US" b="0" dirty="0"/>
            </a:br>
            <a:r>
              <a:rPr lang="en-US" b="0" dirty="0" smtClean="0"/>
              <a:t>	– You have to account for interest rates (Time Value of Money)</a:t>
            </a:r>
            <a:br>
              <a:rPr lang="en-US" b="0" dirty="0" smtClean="0"/>
            </a:br>
            <a:r>
              <a:rPr lang="en-US" b="0" dirty="0" smtClean="0"/>
              <a:t>	– Also factor in the probability of surviving (Statistics)</a:t>
            </a: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An Example of Actuarial Work</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xmlns="" val="1331259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b="0" dirty="0"/>
              <a:t>Actuary has consistently been ranked one of the best  careers in America</a:t>
            </a:r>
            <a:br>
              <a:rPr lang="en-US" b="0" dirty="0"/>
            </a:br>
            <a:r>
              <a:rPr lang="en-US" b="0" dirty="0" smtClean="0"/>
              <a:t>	– It is ranked 1st according to </a:t>
            </a:r>
            <a:r>
              <a:rPr lang="en-US" b="0" dirty="0" err="1" smtClean="0"/>
              <a:t>CareerCast.com's</a:t>
            </a:r>
            <a:r>
              <a:rPr lang="en-US" b="0" dirty="0" smtClean="0"/>
              <a:t> 2015 </a:t>
            </a:r>
            <a:r>
              <a:rPr lang="en-US" b="0" dirty="0"/>
              <a:t>Jobs Rated </a:t>
            </a:r>
            <a:r>
              <a:rPr lang="en-US" b="0" dirty="0" smtClean="0"/>
              <a:t>Report Based </a:t>
            </a:r>
            <a:r>
              <a:rPr lang="en-US" b="0" dirty="0"/>
              <a:t>on environment, income, physical demands, hiring outlook, and stress</a:t>
            </a:r>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Benefits Of Being An Actuary</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46855" y="2922841"/>
            <a:ext cx="2993528" cy="2505894"/>
          </a:xfrm>
          <a:prstGeom prst="rect">
            <a:avLst/>
          </a:prstGeom>
        </p:spPr>
      </p:pic>
    </p:spTree>
    <p:extLst>
      <p:ext uri="{BB962C8B-B14F-4D97-AF65-F5344CB8AC3E}">
        <p14:creationId xmlns:p14="http://schemas.microsoft.com/office/powerpoint/2010/main" xmlns="" val="3362006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a:t>
            </a:r>
            <a:r>
              <a:rPr lang="en-US" dirty="0" smtClean="0"/>
              <a:t>rofessional </a:t>
            </a:r>
            <a:r>
              <a:rPr lang="en-US" dirty="0"/>
              <a:t>D</a:t>
            </a:r>
            <a:r>
              <a:rPr lang="en-US" dirty="0" smtClean="0"/>
              <a:t>esignations</a:t>
            </a:r>
            <a:endParaRPr lang="en-US" dirty="0"/>
          </a:p>
        </p:txBody>
      </p:sp>
      <p:sp>
        <p:nvSpPr>
          <p:cNvPr id="3" name="Content Placeholder 2"/>
          <p:cNvSpPr>
            <a:spLocks noGrp="1"/>
          </p:cNvSpPr>
          <p:nvPr>
            <p:ph idx="1"/>
          </p:nvPr>
        </p:nvSpPr>
        <p:spPr>
          <a:xfrm>
            <a:off x="457200" y="1508760"/>
            <a:ext cx="5235146" cy="4590288"/>
          </a:xfrm>
        </p:spPr>
        <p:txBody>
          <a:bodyPr>
            <a:normAutofit fontScale="92500"/>
          </a:bodyPr>
          <a:lstStyle/>
          <a:p>
            <a:pPr marL="285750" indent="-285750">
              <a:lnSpc>
                <a:spcPct val="200000"/>
              </a:lnSpc>
              <a:buFont typeface="Arial" panose="020B0604020202020204" pitchFamily="34" charset="0"/>
              <a:buChar char="•"/>
            </a:pPr>
            <a:r>
              <a:rPr lang="en-US" b="0" dirty="0"/>
              <a:t>In order to achieve professional designations, there are </a:t>
            </a:r>
            <a:r>
              <a:rPr lang="en-US" b="0" dirty="0" smtClean="0"/>
              <a:t>series </a:t>
            </a:r>
            <a:r>
              <a:rPr lang="en-US" b="0" dirty="0"/>
              <a:t>of exams to </a:t>
            </a:r>
            <a:r>
              <a:rPr lang="en-US" b="0" dirty="0" smtClean="0"/>
              <a:t>pass</a:t>
            </a:r>
            <a:r>
              <a:rPr lang="en-US" b="0" dirty="0"/>
              <a:t/>
            </a:r>
            <a:br>
              <a:rPr lang="en-US" b="0" dirty="0"/>
            </a:br>
            <a:r>
              <a:rPr lang="en-US" b="0" dirty="0"/>
              <a:t>– Exams test subjects related to the actuarial </a:t>
            </a:r>
            <a:r>
              <a:rPr lang="en-US" b="0" dirty="0" smtClean="0"/>
              <a:t>profession </a:t>
            </a:r>
            <a:r>
              <a:rPr lang="en-US" b="0" dirty="0"/>
              <a:t>such as:</a:t>
            </a:r>
            <a:br>
              <a:rPr lang="en-US" b="0" dirty="0"/>
            </a:br>
            <a:r>
              <a:rPr lang="en-US" b="0" dirty="0"/>
              <a:t>	• Probability</a:t>
            </a:r>
            <a:br>
              <a:rPr lang="en-US" b="0" dirty="0"/>
            </a:br>
            <a:r>
              <a:rPr lang="en-US" b="0" dirty="0"/>
              <a:t>	• Financial Mathematics</a:t>
            </a:r>
            <a:br>
              <a:rPr lang="en-US" b="0" dirty="0"/>
            </a:br>
            <a:r>
              <a:rPr lang="en-US" b="0" dirty="0"/>
              <a:t>	• Investments</a:t>
            </a:r>
            <a:br>
              <a:rPr lang="en-US" b="0" dirty="0"/>
            </a:br>
            <a:r>
              <a:rPr lang="en-US" b="0" dirty="0"/>
              <a:t>	• Life insurance</a:t>
            </a:r>
            <a:br>
              <a:rPr lang="en-US" b="0" dirty="0"/>
            </a:br>
            <a:r>
              <a:rPr lang="en-US" b="0" dirty="0"/>
              <a:t/>
            </a:r>
            <a:br>
              <a:rPr lang="en-US" b="0" dirty="0"/>
            </a:b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Actuarial Exams</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2"/>
          <a:stretch>
            <a:fillRect/>
          </a:stretch>
        </p:blipFill>
        <p:spPr>
          <a:xfrm>
            <a:off x="5601730" y="1343386"/>
            <a:ext cx="3674076" cy="4921036"/>
          </a:xfrm>
          <a:prstGeom prst="rect">
            <a:avLst/>
          </a:prstGeom>
        </p:spPr>
      </p:pic>
    </p:spTree>
    <p:extLst>
      <p:ext uri="{BB962C8B-B14F-4D97-AF65-F5344CB8AC3E}">
        <p14:creationId xmlns:p14="http://schemas.microsoft.com/office/powerpoint/2010/main" xmlns="" val="656533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Professional Designations</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b="0" u="sng" dirty="0">
                <a:hlinkClick r:id="rId2"/>
              </a:rPr>
              <a:t>www.BeAnActuary.org</a:t>
            </a:r>
            <a:r>
              <a:rPr lang="en-US" b="0" dirty="0"/>
              <a:t/>
            </a:r>
            <a:br>
              <a:rPr lang="en-US" b="0" dirty="0"/>
            </a:br>
            <a:r>
              <a:rPr lang="en-US" b="0" dirty="0"/>
              <a:t>– Great resource for high school students</a:t>
            </a:r>
            <a:br>
              <a:rPr lang="en-US" b="0" dirty="0"/>
            </a:br>
            <a:r>
              <a:rPr lang="en-US" b="0" dirty="0"/>
              <a:t>– Offers a lot of information</a:t>
            </a:r>
          </a:p>
          <a:p>
            <a:pPr marL="285750" indent="-285750">
              <a:lnSpc>
                <a:spcPct val="200000"/>
              </a:lnSpc>
              <a:buFont typeface="Arial" panose="020B0604020202020204" pitchFamily="34" charset="0"/>
              <a:buChar char="•"/>
            </a:pPr>
            <a:r>
              <a:rPr lang="en-US" b="0" u="sng" dirty="0">
                <a:hlinkClick r:id="rId3"/>
              </a:rPr>
              <a:t>www.soa.org</a:t>
            </a:r>
            <a:r>
              <a:rPr lang="en-US" b="0" dirty="0"/>
              <a:t/>
            </a:r>
            <a:br>
              <a:rPr lang="en-US" b="0" dirty="0"/>
            </a:br>
            <a:r>
              <a:rPr lang="en-US" b="0" dirty="0"/>
              <a:t>– Official site for the Society of Actuaries</a:t>
            </a:r>
            <a:br>
              <a:rPr lang="en-US" b="0" dirty="0"/>
            </a:br>
            <a:r>
              <a:rPr lang="en-US" b="0" dirty="0"/>
              <a:t>– Has a list of colleges with actuarial programs (see </a:t>
            </a:r>
            <a:r>
              <a:rPr lang="en-US" b="0" dirty="0" smtClean="0"/>
              <a:t>the </a:t>
            </a:r>
            <a:r>
              <a:rPr lang="en-US" b="0" dirty="0"/>
              <a:t>education section)</a:t>
            </a:r>
          </a:p>
          <a:p>
            <a:pPr marL="285750" indent="-285750">
              <a:lnSpc>
                <a:spcPct val="200000"/>
              </a:lnSpc>
              <a:buFont typeface="Arial" panose="020B0604020202020204" pitchFamily="34" charset="0"/>
              <a:buChar char="•"/>
            </a:pPr>
            <a:r>
              <a:rPr lang="en-US" b="0" u="sng" dirty="0">
                <a:hlinkClick r:id="rId4"/>
              </a:rPr>
              <a:t>www.casact.org</a:t>
            </a:r>
            <a:r>
              <a:rPr lang="en-US" b="0" dirty="0"/>
              <a:t/>
            </a:r>
            <a:br>
              <a:rPr lang="en-US" b="0" dirty="0"/>
            </a:br>
            <a:r>
              <a:rPr lang="en-US" b="0" dirty="0"/>
              <a:t>– Official site for the Casualty Actuarial Society</a:t>
            </a:r>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Where To Get More Information</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xmlns="" val="214467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3255386"/>
            <a:ext cx="5417389" cy="674200"/>
          </a:xfrm>
          <a:prstGeom prst="rect">
            <a:avLst/>
          </a:prstGeom>
          <a:noFill/>
        </p:spPr>
        <p:txBody>
          <a:bodyPr wrap="square" tIns="90000" bIns="90000" rtlCol="0" anchor="t">
            <a:spAutoFit/>
          </a:bodyPr>
          <a:lstStyle/>
          <a:p>
            <a:pPr algn="ctr"/>
            <a:r>
              <a:rPr lang="en-US" sz="3200" b="1" dirty="0" smtClean="0">
                <a:solidFill>
                  <a:schemeClr val="bg1"/>
                </a:solidFill>
                <a:latin typeface="Arial" pitchFamily="34" charset="0"/>
                <a:cs typeface="Arial" pitchFamily="34" charset="0"/>
              </a:rPr>
              <a:t>Roles of appointed actuary</a:t>
            </a:r>
          </a:p>
        </p:txBody>
      </p:sp>
    </p:spTree>
    <p:extLst>
      <p:ext uri="{BB962C8B-B14F-4D97-AF65-F5344CB8AC3E}">
        <p14:creationId xmlns:p14="http://schemas.microsoft.com/office/powerpoint/2010/main" xmlns="" val="112256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a:xfrm>
            <a:off x="457200" y="2148159"/>
            <a:ext cx="8997696" cy="3950889"/>
          </a:xfrm>
        </p:spPr>
        <p:txBody>
          <a:bodyPr>
            <a:normAutofit/>
          </a:bodyPr>
          <a:lstStyle/>
          <a:p>
            <a:pPr marL="285750" indent="-285750">
              <a:lnSpc>
                <a:spcPct val="200000"/>
              </a:lnSpc>
              <a:buFont typeface="Arial" panose="020B0604020202020204" pitchFamily="34" charset="0"/>
              <a:buChar char="•"/>
            </a:pPr>
            <a:r>
              <a:rPr lang="en-US" dirty="0" smtClean="0"/>
              <a:t>Actuary:</a:t>
            </a:r>
          </a:p>
          <a:p>
            <a:pPr marL="742950" lvl="1" indent="-285750">
              <a:lnSpc>
                <a:spcPct val="200000"/>
              </a:lnSpc>
            </a:pPr>
            <a:r>
              <a:rPr lang="en-US" dirty="0"/>
              <a:t>Person who </a:t>
            </a:r>
            <a:r>
              <a:rPr lang="en-US" dirty="0" smtClean="0"/>
              <a:t>conducts </a:t>
            </a:r>
            <a:r>
              <a:rPr lang="en-US" dirty="0"/>
              <a:t>various statistical and probability theories whereby services are priced; liabilities are assessed and provisions </a:t>
            </a:r>
            <a:r>
              <a:rPr lang="en-US" dirty="0" smtClean="0"/>
              <a:t>calculated</a:t>
            </a:r>
          </a:p>
          <a:p>
            <a:pPr marL="742950" lvl="1" indent="-285750">
              <a:lnSpc>
                <a:spcPct val="200000"/>
              </a:lnSpc>
            </a:pPr>
            <a:endParaRPr lang="en-US" dirty="0" smtClean="0"/>
          </a:p>
          <a:p>
            <a:pPr marL="285750" indent="-285750">
              <a:lnSpc>
                <a:spcPct val="200000"/>
              </a:lnSpc>
              <a:buFont typeface="Arial" panose="020B0604020202020204" pitchFamily="34" charset="0"/>
              <a:buChar char="•"/>
            </a:pPr>
            <a:r>
              <a:rPr lang="en-US" dirty="0"/>
              <a:t>Solvency </a:t>
            </a:r>
            <a:r>
              <a:rPr lang="en-US" dirty="0" smtClean="0"/>
              <a:t>Margin:</a:t>
            </a:r>
          </a:p>
          <a:p>
            <a:pPr marL="742950" lvl="1" indent="-285750">
              <a:lnSpc>
                <a:spcPct val="200000"/>
              </a:lnSpc>
            </a:pPr>
            <a:r>
              <a:rPr lang="en-US" dirty="0" smtClean="0"/>
              <a:t>Minimum </a:t>
            </a:r>
            <a:r>
              <a:rPr lang="en-US" dirty="0"/>
              <a:t>standard of financial health for an insurance or reinsurance company, where assets exceed liabilities.</a:t>
            </a:r>
          </a:p>
          <a:p>
            <a:pPr marL="742950" lvl="1" indent="-285750">
              <a:lnSpc>
                <a:spcPct val="200000"/>
              </a:lnSpc>
            </a:pPr>
            <a:endParaRPr lang="en-US"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b="22363"/>
          <a:stretch/>
        </p:blipFill>
        <p:spPr>
          <a:xfrm>
            <a:off x="3003673" y="727363"/>
            <a:ext cx="3826476" cy="1620421"/>
          </a:xfrm>
          <a:prstGeom prst="rect">
            <a:avLst/>
          </a:prstGeom>
        </p:spPr>
      </p:pic>
    </p:spTree>
    <p:extLst>
      <p:ext uri="{BB962C8B-B14F-4D97-AF65-F5344CB8AC3E}">
        <p14:creationId xmlns:p14="http://schemas.microsoft.com/office/powerpoint/2010/main" xmlns="" val="1013150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p:txBody>
          <a:bodyPr>
            <a:normAutofit/>
          </a:bodyPr>
          <a:lstStyle/>
          <a:p>
            <a:pPr marL="285750" indent="-285750">
              <a:lnSpc>
                <a:spcPct val="200000"/>
              </a:lnSpc>
              <a:buFont typeface="Arial" panose="020B0604020202020204" pitchFamily="34" charset="0"/>
              <a:buChar char="•"/>
            </a:pPr>
            <a:r>
              <a:rPr lang="en-US" sz="1400" dirty="0"/>
              <a:t>First: The Company shall appoint an Actuary who should be a Fellow to undertake</a:t>
            </a:r>
            <a:br>
              <a:rPr lang="en-US" sz="1400" dirty="0"/>
            </a:br>
            <a:r>
              <a:rPr lang="en-US" sz="1400" dirty="0"/>
              <a:t>the following duties</a:t>
            </a:r>
            <a:r>
              <a:rPr lang="en-US" sz="1400" dirty="0" smtClean="0"/>
              <a:t>:</a:t>
            </a:r>
          </a:p>
          <a:p>
            <a:pPr marL="571500" lvl="1" indent="-342900">
              <a:lnSpc>
                <a:spcPct val="200000"/>
              </a:lnSpc>
              <a:buFont typeface="+mj-lt"/>
              <a:buAutoNum type="arabicPeriod"/>
            </a:pPr>
            <a:r>
              <a:rPr lang="en-US" sz="1200" dirty="0" smtClean="0"/>
              <a:t>Obtain </a:t>
            </a:r>
            <a:r>
              <a:rPr lang="en-US" sz="1200" dirty="0"/>
              <a:t>all required information and particulars from the previous </a:t>
            </a:r>
            <a:r>
              <a:rPr lang="en-US" sz="1200" dirty="0" smtClean="0"/>
              <a:t>Actuary</a:t>
            </a:r>
            <a:endParaRPr lang="en-US" sz="1200" dirty="0"/>
          </a:p>
          <a:p>
            <a:pPr marL="571500" lvl="1" indent="-342900">
              <a:lnSpc>
                <a:spcPct val="200000"/>
              </a:lnSpc>
              <a:buFont typeface="+mj-lt"/>
              <a:buAutoNum type="arabicPeriod"/>
            </a:pPr>
            <a:r>
              <a:rPr lang="en-US" sz="1200" dirty="0" smtClean="0"/>
              <a:t>Examine </a:t>
            </a:r>
            <a:r>
              <a:rPr lang="en-US" sz="1200" dirty="0"/>
              <a:t>the Company’s financial </a:t>
            </a:r>
            <a:r>
              <a:rPr lang="en-US" sz="1200" dirty="0" smtClean="0"/>
              <a:t>position</a:t>
            </a:r>
            <a:endParaRPr lang="en-US" sz="1200" dirty="0"/>
          </a:p>
          <a:p>
            <a:pPr marL="571500" lvl="1" indent="-342900">
              <a:lnSpc>
                <a:spcPct val="200000"/>
              </a:lnSpc>
              <a:buFont typeface="+mj-lt"/>
              <a:buAutoNum type="arabicPeriod"/>
            </a:pPr>
            <a:r>
              <a:rPr lang="en-US" sz="1200" dirty="0" smtClean="0"/>
              <a:t>Evaluate </a:t>
            </a:r>
            <a:r>
              <a:rPr lang="en-US" sz="1200" dirty="0"/>
              <a:t>the Company’s ability to meet its future </a:t>
            </a:r>
            <a:r>
              <a:rPr lang="en-US" sz="1200" dirty="0" smtClean="0"/>
              <a:t>obligations</a:t>
            </a:r>
            <a:endParaRPr lang="en-US" sz="1200" dirty="0"/>
          </a:p>
          <a:p>
            <a:pPr marL="571500" lvl="1" indent="-342900">
              <a:lnSpc>
                <a:spcPct val="200000"/>
              </a:lnSpc>
              <a:buFont typeface="+mj-lt"/>
              <a:buAutoNum type="arabicPeriod"/>
            </a:pPr>
            <a:r>
              <a:rPr lang="en-US" sz="1200" dirty="0" smtClean="0"/>
              <a:t>Determine </a:t>
            </a:r>
            <a:r>
              <a:rPr lang="en-US" sz="1200" dirty="0"/>
              <a:t>adequate risk retention </a:t>
            </a:r>
            <a:r>
              <a:rPr lang="en-US" sz="1200" dirty="0" smtClean="0"/>
              <a:t>level</a:t>
            </a:r>
          </a:p>
          <a:p>
            <a:pPr marL="571500" lvl="1" indent="-342900">
              <a:lnSpc>
                <a:spcPct val="200000"/>
              </a:lnSpc>
              <a:buFont typeface="+mj-lt"/>
              <a:buAutoNum type="arabicPeriod"/>
            </a:pPr>
            <a:r>
              <a:rPr lang="en-US" sz="1200" dirty="0" smtClean="0"/>
              <a:t>Price </a:t>
            </a:r>
            <a:r>
              <a:rPr lang="en-US" sz="1200" dirty="0"/>
              <a:t>the Company’s insurance </a:t>
            </a:r>
            <a:r>
              <a:rPr lang="en-US" sz="1200" dirty="0" smtClean="0"/>
              <a:t>product</a:t>
            </a:r>
            <a:endParaRPr lang="en-US" sz="1200" dirty="0"/>
          </a:p>
          <a:p>
            <a:pPr marL="571500" lvl="1" indent="-342900">
              <a:lnSpc>
                <a:spcPct val="200000"/>
              </a:lnSpc>
              <a:buFont typeface="+mj-lt"/>
              <a:buAutoNum type="arabicPeriod"/>
            </a:pPr>
            <a:r>
              <a:rPr lang="en-US" sz="1200" dirty="0" smtClean="0"/>
              <a:t>Determine </a:t>
            </a:r>
            <a:r>
              <a:rPr lang="en-US" sz="1200" dirty="0"/>
              <a:t>and approve the Company’s technical </a:t>
            </a:r>
            <a:r>
              <a:rPr lang="en-US" sz="1200" dirty="0" smtClean="0"/>
              <a:t>provisions</a:t>
            </a:r>
            <a:endParaRPr lang="en-US" sz="1200" dirty="0"/>
          </a:p>
          <a:p>
            <a:pPr marL="571500" lvl="1" indent="-342900">
              <a:lnSpc>
                <a:spcPct val="200000"/>
              </a:lnSpc>
              <a:buFont typeface="+mj-lt"/>
              <a:buAutoNum type="arabicPeriod"/>
            </a:pPr>
            <a:r>
              <a:rPr lang="en-US" sz="1200" dirty="0" smtClean="0"/>
              <a:t>Provide </a:t>
            </a:r>
            <a:r>
              <a:rPr lang="en-US" sz="1200" dirty="0"/>
              <a:t>advice and recommendations related to the Company’s investment </a:t>
            </a:r>
            <a:r>
              <a:rPr lang="en-US" sz="1200" dirty="0" smtClean="0"/>
              <a:t>policy</a:t>
            </a:r>
            <a:endParaRPr lang="en-US" sz="1200" dirty="0"/>
          </a:p>
          <a:p>
            <a:pPr marL="571500" lvl="1" indent="-342900">
              <a:lnSpc>
                <a:spcPct val="200000"/>
              </a:lnSpc>
              <a:buFont typeface="+mj-lt"/>
              <a:buAutoNum type="arabicPeriod"/>
            </a:pPr>
            <a:r>
              <a:rPr lang="en-US" sz="1200" dirty="0" smtClean="0"/>
              <a:t>Any </a:t>
            </a:r>
            <a:r>
              <a:rPr lang="en-US" sz="1200" dirty="0"/>
              <a:t>other actuarial </a:t>
            </a:r>
            <a:r>
              <a:rPr lang="en-US" sz="1200" dirty="0" smtClean="0"/>
              <a:t>recommendations</a:t>
            </a:r>
            <a:endParaRPr lang="en-US" sz="1200" dirty="0"/>
          </a:p>
          <a:p>
            <a:pPr marL="742950" lvl="1" indent="-285750">
              <a:lnSpc>
                <a:spcPct val="200000"/>
              </a:lnSpc>
            </a:pP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smtClean="0"/>
              <a:t>Article Twenty</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2523611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a:xfrm>
            <a:off x="457200" y="1508759"/>
            <a:ext cx="8997696" cy="5666397"/>
          </a:xfrm>
        </p:spPr>
        <p:txBody>
          <a:bodyPr>
            <a:normAutofit fontScale="25000" lnSpcReduction="20000"/>
          </a:bodyPr>
          <a:lstStyle/>
          <a:p>
            <a:pPr marL="285750" indent="-285750">
              <a:lnSpc>
                <a:spcPct val="170000"/>
              </a:lnSpc>
              <a:buFont typeface="Arial" panose="020B0604020202020204" pitchFamily="34" charset="0"/>
              <a:buChar char="•"/>
            </a:pPr>
            <a:r>
              <a:rPr lang="en-US" sz="5600" dirty="0"/>
              <a:t>Second: The Actuary is professionally liable for his/her advice and technical services provided to the Company. According to the Company’s request, the Actuary should furnish to the Company’s management with the following particulars and </a:t>
            </a:r>
            <a:r>
              <a:rPr lang="en-US" sz="5600" dirty="0" smtClean="0"/>
              <a:t>documents:</a:t>
            </a:r>
          </a:p>
          <a:p>
            <a:pPr marL="800100" lvl="1" indent="-342900">
              <a:lnSpc>
                <a:spcPct val="170000"/>
              </a:lnSpc>
              <a:buFont typeface="+mj-lt"/>
              <a:buAutoNum type="arabicPeriod"/>
            </a:pPr>
            <a:r>
              <a:rPr lang="en-US" sz="4900" b="0" dirty="0" smtClean="0"/>
              <a:t>Sound </a:t>
            </a:r>
            <a:r>
              <a:rPr lang="en-US" sz="4900" b="0" dirty="0"/>
              <a:t>actuarial information and statements about the company’s </a:t>
            </a:r>
            <a:r>
              <a:rPr lang="en-US" sz="4900" b="0" dirty="0" smtClean="0"/>
              <a:t>present and </a:t>
            </a:r>
            <a:r>
              <a:rPr lang="en-US" sz="4900" b="0" dirty="0"/>
              <a:t>future financial position.</a:t>
            </a:r>
          </a:p>
          <a:p>
            <a:pPr marL="800100" lvl="1" indent="-342900">
              <a:lnSpc>
                <a:spcPct val="170000"/>
              </a:lnSpc>
              <a:buFont typeface="+mj-lt"/>
              <a:buAutoNum type="arabicPeriod"/>
            </a:pPr>
            <a:r>
              <a:rPr lang="en-US" sz="4900" b="0" dirty="0" smtClean="0"/>
              <a:t>Annual </a:t>
            </a:r>
            <a:r>
              <a:rPr lang="en-US" sz="4900" b="0" dirty="0"/>
              <a:t>report, within sixty days from the expiry date of the company’s </a:t>
            </a:r>
            <a:r>
              <a:rPr lang="en-US" sz="4900" b="0" dirty="0" smtClean="0"/>
              <a:t>fiscal year </a:t>
            </a:r>
            <a:r>
              <a:rPr lang="en-US" sz="4900" b="0" dirty="0"/>
              <a:t>reflecting the adequacy of the Company’s technical provisions.</a:t>
            </a:r>
          </a:p>
          <a:p>
            <a:pPr marL="800100" lvl="1" indent="-342900">
              <a:lnSpc>
                <a:spcPct val="170000"/>
              </a:lnSpc>
              <a:buFont typeface="+mj-lt"/>
              <a:buAutoNum type="arabicPeriod"/>
            </a:pPr>
            <a:r>
              <a:rPr lang="en-US" sz="4900" b="0" dirty="0" smtClean="0"/>
              <a:t>Annual </a:t>
            </a:r>
            <a:r>
              <a:rPr lang="en-US" sz="4900" b="0" dirty="0"/>
              <a:t>report, within sixty days from the expiry date of the </a:t>
            </a:r>
            <a:r>
              <a:rPr lang="en-US" sz="4900" b="0" dirty="0" smtClean="0"/>
              <a:t>Company’s fiscal </a:t>
            </a:r>
            <a:r>
              <a:rPr lang="en-US" sz="4900" b="0" dirty="0"/>
              <a:t>year reflecting the pricing adequacy of the insurance products.</a:t>
            </a:r>
          </a:p>
          <a:p>
            <a:pPr marL="800100" lvl="1" indent="-342900">
              <a:lnSpc>
                <a:spcPct val="170000"/>
              </a:lnSpc>
              <a:buFont typeface="+mj-lt"/>
              <a:buAutoNum type="arabicPeriod"/>
            </a:pPr>
            <a:r>
              <a:rPr lang="en-US" sz="4900" b="0" dirty="0" smtClean="0"/>
              <a:t>Company’s </a:t>
            </a:r>
            <a:r>
              <a:rPr lang="en-US" sz="4900" b="0" dirty="0"/>
              <a:t>investment returns analysis.</a:t>
            </a:r>
          </a:p>
          <a:p>
            <a:pPr marL="800100" lvl="1" indent="-342900">
              <a:lnSpc>
                <a:spcPct val="170000"/>
              </a:lnSpc>
              <a:buFont typeface="+mj-lt"/>
              <a:buAutoNum type="arabicPeriod"/>
            </a:pPr>
            <a:r>
              <a:rPr lang="en-US" sz="4900" b="0" dirty="0" smtClean="0"/>
              <a:t>Insurance </a:t>
            </a:r>
            <a:r>
              <a:rPr lang="en-US" sz="4900" b="0" dirty="0"/>
              <a:t>portfolio development analysis.</a:t>
            </a:r>
          </a:p>
          <a:p>
            <a:pPr marL="800100" lvl="1" indent="-342900">
              <a:lnSpc>
                <a:spcPct val="170000"/>
              </a:lnSpc>
              <a:buFont typeface="+mj-lt"/>
              <a:buAutoNum type="arabicPeriod"/>
            </a:pPr>
            <a:r>
              <a:rPr lang="en-US" sz="4900" b="0" dirty="0" smtClean="0"/>
              <a:t>Cost </a:t>
            </a:r>
            <a:r>
              <a:rPr lang="en-US" sz="4900" b="0" dirty="0"/>
              <a:t>Analysis</a:t>
            </a:r>
          </a:p>
          <a:p>
            <a:pPr marL="800100" lvl="1" indent="-342900">
              <a:lnSpc>
                <a:spcPct val="170000"/>
              </a:lnSpc>
              <a:buFont typeface="+mj-lt"/>
              <a:buAutoNum type="arabicPeriod"/>
            </a:pPr>
            <a:r>
              <a:rPr lang="en-US" sz="4900" b="0" dirty="0" smtClean="0"/>
              <a:t>Report </a:t>
            </a:r>
            <a:r>
              <a:rPr lang="en-US" sz="4900" b="0" dirty="0"/>
              <a:t>reflecting the adequacy of matching assets with liabilities.</a:t>
            </a:r>
          </a:p>
          <a:p>
            <a:pPr marL="800100" lvl="1" indent="-342900">
              <a:lnSpc>
                <a:spcPct val="170000"/>
              </a:lnSpc>
              <a:buFont typeface="+mj-lt"/>
              <a:buAutoNum type="arabicPeriod"/>
            </a:pPr>
            <a:r>
              <a:rPr lang="en-US" sz="4900" b="0" dirty="0" smtClean="0"/>
              <a:t>Positive </a:t>
            </a:r>
            <a:r>
              <a:rPr lang="en-US" sz="4900" b="0" dirty="0"/>
              <a:t>and adverse underwriting policy development status</a:t>
            </a:r>
            <a:r>
              <a:rPr lang="en-US" sz="4900" b="0" dirty="0" smtClean="0"/>
              <a:t>.</a:t>
            </a:r>
          </a:p>
          <a:p>
            <a:pPr marL="285750" indent="-285750">
              <a:lnSpc>
                <a:spcPct val="170000"/>
              </a:lnSpc>
              <a:buFont typeface="Arial" panose="020B0604020202020204" pitchFamily="34" charset="0"/>
              <a:buChar char="•"/>
            </a:pPr>
            <a:endParaRPr lang="en-US" b="0" dirty="0"/>
          </a:p>
          <a:p>
            <a:pPr>
              <a:lnSpc>
                <a:spcPct val="170000"/>
              </a:lnSpc>
            </a:pPr>
            <a:r>
              <a:rPr lang="en-US" sz="4800" b="0" dirty="0" smtClean="0"/>
              <a:t>The </a:t>
            </a:r>
            <a:r>
              <a:rPr lang="en-US" sz="4800" b="0" dirty="0"/>
              <a:t>Company shall ensure compliance with all required actuarial duties </a:t>
            </a:r>
            <a:r>
              <a:rPr lang="en-US" sz="4800" b="0" dirty="0" smtClean="0"/>
              <a:t>and reports</a:t>
            </a:r>
            <a:r>
              <a:rPr lang="en-US" sz="4800" b="0" dirty="0"/>
              <a:t>. Otherwise, the Agency shall appoint an actuary at the </a:t>
            </a:r>
            <a:r>
              <a:rPr lang="en-US" sz="4800" b="0" dirty="0" smtClean="0"/>
              <a:t>company’s expense </a:t>
            </a:r>
            <a:r>
              <a:rPr lang="en-US" sz="4800" b="0" dirty="0"/>
              <a:t>to undertake these actuarial duties</a:t>
            </a:r>
            <a:r>
              <a:rPr lang="en-US" sz="4800" b="0" dirty="0" smtClean="0"/>
              <a:t>.</a:t>
            </a:r>
            <a:endParaRPr lang="en-US" sz="4800"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smtClean="0"/>
              <a:t>Article Twenty</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3914136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Implementing Regulations</a:t>
            </a:r>
          </a:p>
        </p:txBody>
      </p:sp>
      <p:sp>
        <p:nvSpPr>
          <p:cNvPr id="3" name="Content Placeholder 2"/>
          <p:cNvSpPr>
            <a:spLocks noGrp="1"/>
          </p:cNvSpPr>
          <p:nvPr>
            <p:ph idx="1"/>
          </p:nvPr>
        </p:nvSpPr>
        <p:spPr/>
        <p:txBody>
          <a:bodyPr>
            <a:normAutofit/>
          </a:bodyPr>
          <a:lstStyle/>
          <a:p>
            <a:pPr lvl="1" indent="0">
              <a:lnSpc>
                <a:spcPct val="200000"/>
              </a:lnSpc>
              <a:buNone/>
            </a:pPr>
            <a:r>
              <a:rPr lang="en-US" sz="1400" b="1" dirty="0" smtClean="0"/>
              <a:t>Third</a:t>
            </a:r>
            <a:r>
              <a:rPr lang="en-US" sz="1400" b="1" dirty="0"/>
              <a:t>: An external auditor shall review actuarial reports that present immediate or future risks facing the Company, and the Agency shall be provided with copies of these reports in a timely manner. The Company’s Actuary shall, in the presence of immediate or future risks facing the Company, submit a report on an urgent basis directly to the company’s Board of Directors. The Board of Directors shall examine the report and recommend corrective actions, and forward all related information to the Agency within fifteen days from receiving the report.</a:t>
            </a:r>
          </a:p>
          <a:p>
            <a:pPr marL="742950" lvl="1" indent="-285750">
              <a:lnSpc>
                <a:spcPct val="200000"/>
              </a:lnSpc>
            </a:pPr>
            <a:endParaRPr lang="en-US" b="0"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smtClean="0"/>
              <a:t>Article Twenty</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1854775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2" y="1449859"/>
            <a:ext cx="9519497" cy="4746725"/>
          </a:xfrm>
        </p:spPr>
        <p:txBody>
          <a:bodyPr>
            <a:normAutofit/>
          </a:bodyPr>
          <a:lstStyle/>
          <a:p>
            <a:pPr marL="285750" indent="-285750">
              <a:lnSpc>
                <a:spcPct val="150000"/>
              </a:lnSpc>
              <a:buFont typeface="Arial" panose="020B0604020202020204" pitchFamily="34" charset="0"/>
              <a:buChar char="•"/>
            </a:pPr>
            <a:endParaRPr lang="en-US" dirty="0" smtClean="0"/>
          </a:p>
          <a:p>
            <a:pPr marL="285750" indent="-285750">
              <a:lnSpc>
                <a:spcPct val="150000"/>
              </a:lnSpc>
              <a:buFont typeface="Arial" panose="020B0604020202020204" pitchFamily="34" charset="0"/>
              <a:buChar char="•"/>
            </a:pPr>
            <a:r>
              <a:rPr lang="en-US" b="0" dirty="0" smtClean="0"/>
              <a:t>Gross Written Premium</a:t>
            </a:r>
          </a:p>
          <a:p>
            <a:pPr marL="285750" indent="-285750">
              <a:lnSpc>
                <a:spcPct val="150000"/>
              </a:lnSpc>
              <a:buFont typeface="Arial" panose="020B0604020202020204" pitchFamily="34" charset="0"/>
              <a:buChar char="•"/>
            </a:pPr>
            <a:r>
              <a:rPr lang="en-US" b="0" dirty="0" smtClean="0"/>
              <a:t>Net Written </a:t>
            </a:r>
            <a:r>
              <a:rPr lang="en-US" b="0" dirty="0"/>
              <a:t>Premium</a:t>
            </a:r>
          </a:p>
          <a:p>
            <a:pPr marL="285750" indent="-285750">
              <a:lnSpc>
                <a:spcPct val="150000"/>
              </a:lnSpc>
              <a:buFont typeface="Arial" panose="020B0604020202020204" pitchFamily="34" charset="0"/>
              <a:buChar char="•"/>
            </a:pPr>
            <a:r>
              <a:rPr lang="en-US" b="0" dirty="0" smtClean="0"/>
              <a:t>Retention Rate (</a:t>
            </a:r>
            <a:r>
              <a:rPr lang="en-US" b="0" dirty="0"/>
              <a:t>Net Written </a:t>
            </a:r>
            <a:r>
              <a:rPr lang="en-US" b="0" dirty="0" smtClean="0"/>
              <a:t>Premium/</a:t>
            </a:r>
            <a:r>
              <a:rPr lang="en-US" b="0" dirty="0"/>
              <a:t>Grows Written </a:t>
            </a:r>
            <a:r>
              <a:rPr lang="en-US" b="0" dirty="0" smtClean="0"/>
              <a:t>Premium)</a:t>
            </a:r>
          </a:p>
          <a:p>
            <a:pPr marL="285750" indent="-285750">
              <a:lnSpc>
                <a:spcPct val="150000"/>
              </a:lnSpc>
              <a:buFont typeface="Arial" panose="020B0604020202020204" pitchFamily="34" charset="0"/>
              <a:buChar char="•"/>
            </a:pPr>
            <a:r>
              <a:rPr lang="en-US" b="0" dirty="0" smtClean="0"/>
              <a:t>Net Earned Written Premium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noProof="0" dirty="0" smtClean="0"/>
              <a:t>Terms &amp; Definitions</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6" name="Oval 5"/>
          <p:cNvSpPr/>
          <p:nvPr/>
        </p:nvSpPr>
        <p:spPr>
          <a:xfrm>
            <a:off x="5526659" y="3658471"/>
            <a:ext cx="1943779" cy="723105"/>
          </a:xfrm>
          <a:prstGeom prst="ellipse">
            <a:avLst/>
          </a:prstGeom>
          <a:ln/>
        </p:spPr>
        <p:style>
          <a:lnRef idx="2">
            <a:schemeClr val="accent2"/>
          </a:lnRef>
          <a:fillRef idx="1">
            <a:schemeClr val="lt1"/>
          </a:fillRef>
          <a:effectRef idx="0">
            <a:schemeClr val="accent2"/>
          </a:effectRef>
          <a:fontRef idx="minor">
            <a:schemeClr val="dk1"/>
          </a:fontRef>
        </p:style>
        <p:txBody>
          <a:bodyPr tIns="90000" bIns="90000" rtlCol="0" anchor="ctr" anchorCtr="0"/>
          <a:lstStyle/>
          <a:p>
            <a:pPr algn="ctr"/>
            <a:r>
              <a:rPr lang="en-US" sz="1400" dirty="0" smtClean="0">
                <a:solidFill>
                  <a:schemeClr val="tx2"/>
                </a:solidFill>
                <a:latin typeface="Arial" pitchFamily="34" charset="0"/>
                <a:cs typeface="Arial" pitchFamily="34" charset="0"/>
              </a:rPr>
              <a:t>Net Earned</a:t>
            </a:r>
          </a:p>
        </p:txBody>
      </p:sp>
      <p:sp>
        <p:nvSpPr>
          <p:cNvPr id="7" name="Oval 6"/>
          <p:cNvSpPr/>
          <p:nvPr/>
        </p:nvSpPr>
        <p:spPr>
          <a:xfrm>
            <a:off x="3582880" y="3662678"/>
            <a:ext cx="1943779" cy="723105"/>
          </a:xfrm>
          <a:prstGeom prst="ellipse">
            <a:avLst/>
          </a:prstGeom>
          <a:ln/>
        </p:spPr>
        <p:style>
          <a:lnRef idx="2">
            <a:schemeClr val="accent2"/>
          </a:lnRef>
          <a:fillRef idx="1">
            <a:schemeClr val="lt1"/>
          </a:fillRef>
          <a:effectRef idx="0">
            <a:schemeClr val="accent2"/>
          </a:effectRef>
          <a:fontRef idx="minor">
            <a:schemeClr val="dk1"/>
          </a:fontRef>
        </p:style>
        <p:txBody>
          <a:bodyPr tIns="90000" bIns="90000" rtlCol="0" anchor="ctr" anchorCtr="0"/>
          <a:lstStyle/>
          <a:p>
            <a:pPr algn="ctr"/>
            <a:r>
              <a:rPr lang="en-US" sz="1400" dirty="0" smtClean="0">
                <a:solidFill>
                  <a:schemeClr val="tx2"/>
                </a:solidFill>
                <a:latin typeface="Arial" pitchFamily="34" charset="0"/>
                <a:cs typeface="Arial" pitchFamily="34" charset="0"/>
              </a:rPr>
              <a:t>Net Written</a:t>
            </a:r>
          </a:p>
        </p:txBody>
      </p:sp>
      <p:sp>
        <p:nvSpPr>
          <p:cNvPr id="8" name="Oval 7"/>
          <p:cNvSpPr/>
          <p:nvPr/>
        </p:nvSpPr>
        <p:spPr>
          <a:xfrm>
            <a:off x="1639101" y="3682640"/>
            <a:ext cx="1943779" cy="723105"/>
          </a:xfrm>
          <a:prstGeom prst="ellipse">
            <a:avLst/>
          </a:prstGeom>
          <a:ln/>
        </p:spPr>
        <p:style>
          <a:lnRef idx="2">
            <a:schemeClr val="accent2"/>
          </a:lnRef>
          <a:fillRef idx="1">
            <a:schemeClr val="lt1"/>
          </a:fillRef>
          <a:effectRef idx="0">
            <a:schemeClr val="accent2"/>
          </a:effectRef>
          <a:fontRef idx="minor">
            <a:schemeClr val="dk1"/>
          </a:fontRef>
        </p:style>
        <p:txBody>
          <a:bodyPr tIns="90000" bIns="90000" rtlCol="0" anchor="ctr" anchorCtr="0"/>
          <a:lstStyle/>
          <a:p>
            <a:pPr algn="ctr"/>
            <a:r>
              <a:rPr lang="en-US" sz="1400" dirty="0" smtClean="0">
                <a:solidFill>
                  <a:schemeClr val="tx2"/>
                </a:solidFill>
                <a:latin typeface="Arial" pitchFamily="34" charset="0"/>
                <a:cs typeface="Arial" pitchFamily="34" charset="0"/>
              </a:rPr>
              <a:t>Gross Written</a:t>
            </a: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1298229" y="4405745"/>
            <a:ext cx="6513077" cy="2271046"/>
          </a:xfrm>
          <a:prstGeom prst="rect">
            <a:avLst/>
          </a:prstGeom>
        </p:spPr>
      </p:pic>
    </p:spTree>
    <p:extLst>
      <p:ext uri="{BB962C8B-B14F-4D97-AF65-F5344CB8AC3E}">
        <p14:creationId xmlns:p14="http://schemas.microsoft.com/office/powerpoint/2010/main" xmlns="" val="2381217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30703976"/>
              </p:ext>
            </p:extLst>
          </p:nvPr>
        </p:nvGraphicFramePr>
        <p:xfrm>
          <a:off x="2809103" y="1351005"/>
          <a:ext cx="4067185" cy="4576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67801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157162" y="1449859"/>
                <a:ext cx="9519497" cy="4746725"/>
              </a:xfrm>
            </p:spPr>
            <p:txBody>
              <a:bodyPr>
                <a:normAutofit/>
              </a:bodyPr>
              <a:lstStyle/>
              <a:p>
                <a:pPr>
                  <a:lnSpc>
                    <a:spcPct val="150000"/>
                  </a:lnSpc>
                </a:pPr>
                <a:endParaRPr lang="en-US" dirty="0" smtClean="0"/>
              </a:p>
              <a:p>
                <a:pPr>
                  <a:lnSpc>
                    <a:spcPct val="1500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𝑳𝒐𝒔𝒔</m:t>
                      </m:r>
                      <m:r>
                        <a:rPr lang="en-US" b="1" i="1" smtClean="0">
                          <a:latin typeface="Cambria Math" panose="02040503050406030204" pitchFamily="18" charset="0"/>
                        </a:rPr>
                        <m:t> </m:t>
                      </m:r>
                      <m:r>
                        <a:rPr lang="en-US" b="1" i="1" smtClean="0">
                          <a:latin typeface="Cambria Math" panose="02040503050406030204" pitchFamily="18" charset="0"/>
                        </a:rPr>
                        <m:t>𝑹𝒂𝒕𝒊𝒐</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𝑰𝒏𝒄𝒖𝒓𝒓𝒆𝒅</m:t>
                          </m:r>
                          <m:r>
                            <a:rPr lang="en-US" b="1" i="1" smtClean="0">
                              <a:latin typeface="Cambria Math" panose="02040503050406030204" pitchFamily="18" charset="0"/>
                            </a:rPr>
                            <m:t> </m:t>
                          </m:r>
                          <m:r>
                            <a:rPr lang="en-US" b="1" i="1" smtClean="0">
                              <a:latin typeface="Cambria Math" panose="02040503050406030204" pitchFamily="18" charset="0"/>
                            </a:rPr>
                            <m:t>𝑪𝒍𝒂𝒊𝒎𝒔</m:t>
                          </m:r>
                          <m:r>
                            <a:rPr lang="en-US" b="1" i="1" smtClean="0">
                              <a:latin typeface="Cambria Math" panose="02040503050406030204" pitchFamily="18" charset="0"/>
                            </a:rPr>
                            <m:t> (</m:t>
                          </m:r>
                          <m:r>
                            <a:rPr lang="en-US" b="1" i="1" smtClean="0">
                              <a:latin typeface="Cambria Math" panose="02040503050406030204" pitchFamily="18" charset="0"/>
                            </a:rPr>
                            <m:t>𝑰𝒏𝒄𝒍𝒖𝒅𝒊𝒏𝒈</m:t>
                          </m:r>
                          <m:r>
                            <a:rPr lang="en-US" b="1" i="1" smtClean="0">
                              <a:latin typeface="Cambria Math" panose="02040503050406030204" pitchFamily="18" charset="0"/>
                            </a:rPr>
                            <m:t> </m:t>
                          </m:r>
                          <m:r>
                            <a:rPr lang="en-US" b="1" i="1" smtClean="0">
                              <a:latin typeface="Cambria Math" panose="02040503050406030204" pitchFamily="18" charset="0"/>
                            </a:rPr>
                            <m:t>𝒂𝒏𝒚</m:t>
                          </m:r>
                          <m:r>
                            <a:rPr lang="en-US" b="1" i="1" smtClean="0">
                              <a:latin typeface="Cambria Math" panose="02040503050406030204" pitchFamily="18" charset="0"/>
                            </a:rPr>
                            <m:t> </m:t>
                          </m:r>
                          <m:r>
                            <a:rPr lang="en-US" b="1" i="1" smtClean="0">
                              <a:latin typeface="Cambria Math" panose="02040503050406030204" pitchFamily="18" charset="0"/>
                            </a:rPr>
                            <m:t>𝑪𝒍𝒂𝒊𝒎𝒔</m:t>
                          </m:r>
                          <m:r>
                            <a:rPr lang="en-US" b="1" i="1" smtClean="0">
                              <a:latin typeface="Cambria Math" panose="02040503050406030204" pitchFamily="18" charset="0"/>
                            </a:rPr>
                            <m:t> </m:t>
                          </m:r>
                          <m:r>
                            <a:rPr lang="en-US" b="1" i="1" smtClean="0">
                              <a:latin typeface="Cambria Math" panose="02040503050406030204" pitchFamily="18" charset="0"/>
                            </a:rPr>
                            <m:t>𝑪𝒐𝒔𝒕𝒔</m:t>
                          </m:r>
                          <m:r>
                            <a:rPr lang="en-US" b="1" i="1" smtClean="0">
                              <a:latin typeface="Cambria Math" panose="02040503050406030204" pitchFamily="18" charset="0"/>
                            </a:rPr>
                            <m:t>)</m:t>
                          </m:r>
                        </m:num>
                        <m:den>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𝑬𝒂𝒓𝒆𝒏𝒅</m:t>
                          </m:r>
                          <m:r>
                            <a:rPr lang="en-US" b="1" i="1" smtClean="0">
                              <a:latin typeface="Cambria Math" panose="02040503050406030204" pitchFamily="18" charset="0"/>
                            </a:rPr>
                            <m:t> </m:t>
                          </m:r>
                          <m:r>
                            <a:rPr lang="en-US" b="1" i="1" smtClean="0">
                              <a:latin typeface="Cambria Math" panose="02040503050406030204" pitchFamily="18" charset="0"/>
                            </a:rPr>
                            <m:t>𝑷𝒓𝒆𝒎𝒊𝒖𝒎</m:t>
                          </m:r>
                        </m:den>
                      </m:f>
                    </m:oMath>
                  </m:oMathPara>
                </a14:m>
                <a:endParaRPr lang="en-US" dirty="0" smtClean="0"/>
              </a:p>
              <a:p>
                <a:pPr>
                  <a:lnSpc>
                    <a:spcPct val="150000"/>
                  </a:lnSpc>
                </a:pPr>
                <a:endParaRPr lang="en-US" dirty="0"/>
              </a:p>
              <a:p>
                <a:pPr>
                  <a:lnSpc>
                    <a:spcPct val="1500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𝑬𝒙𝒑𝒆𝒏𝒔𝒆𝒔</m:t>
                      </m:r>
                      <m:r>
                        <a:rPr lang="en-US" i="1">
                          <a:latin typeface="Cambria Math" panose="02040503050406030204" pitchFamily="18" charset="0"/>
                        </a:rPr>
                        <m:t> </m:t>
                      </m:r>
                      <m:r>
                        <a:rPr lang="en-US" i="1">
                          <a:latin typeface="Cambria Math" panose="02040503050406030204" pitchFamily="18" charset="0"/>
                        </a:rPr>
                        <m:t>𝑹𝒂𝒕𝒊𝒐</m:t>
                      </m:r>
                      <m:r>
                        <a:rPr lang="en-US" i="1">
                          <a:latin typeface="Cambria Math" panose="02040503050406030204" pitchFamily="18" charset="0"/>
                        </a:rPr>
                        <m:t>=</m:t>
                      </m:r>
                      <m:f>
                        <m:fPr>
                          <m:ctrlPr>
                            <a:rPr lang="en-US" i="1">
                              <a:latin typeface="Cambria Math" panose="02040503050406030204" pitchFamily="18" charset="0"/>
                            </a:rPr>
                          </m:ctrlPr>
                        </m:fPr>
                        <m:num>
                          <m:r>
                            <a:rPr lang="en-US" b="1" i="1" smtClean="0">
                              <a:latin typeface="Cambria Math" panose="02040503050406030204" pitchFamily="18" charset="0"/>
                            </a:rPr>
                            <m:t>𝑻𝒐𝒕𝒂𝒍</m:t>
                          </m:r>
                          <m:r>
                            <a:rPr lang="en-US" b="1" i="1" smtClean="0">
                              <a:latin typeface="Cambria Math" panose="02040503050406030204" pitchFamily="18" charset="0"/>
                            </a:rPr>
                            <m:t> </m:t>
                          </m:r>
                          <m:r>
                            <a:rPr lang="en-US" b="1" i="1" smtClean="0">
                              <a:latin typeface="Cambria Math" panose="02040503050406030204" pitchFamily="18" charset="0"/>
                            </a:rPr>
                            <m:t>𝑬𝒙𝒑𝒆𝒏𝒔𝒆𝒔</m:t>
                          </m:r>
                        </m:num>
                        <m:den>
                          <m:r>
                            <a:rPr lang="en-US" i="1">
                              <a:latin typeface="Cambria Math" panose="02040503050406030204" pitchFamily="18" charset="0"/>
                            </a:rPr>
                            <m:t>𝑵𝒆𝒕</m:t>
                          </m:r>
                          <m:r>
                            <a:rPr lang="en-US" i="1">
                              <a:latin typeface="Cambria Math" panose="02040503050406030204" pitchFamily="18" charset="0"/>
                            </a:rPr>
                            <m:t> </m:t>
                          </m:r>
                          <m:r>
                            <a:rPr lang="en-US" b="1" i="1" smtClean="0">
                              <a:latin typeface="Cambria Math" panose="02040503050406030204" pitchFamily="18" charset="0"/>
                            </a:rPr>
                            <m:t>𝑬</m:t>
                          </m:r>
                          <m:r>
                            <a:rPr lang="en-US" i="1">
                              <a:latin typeface="Cambria Math" panose="02040503050406030204" pitchFamily="18" charset="0"/>
                            </a:rPr>
                            <m:t>𝒂𝒓𝒆𝒏𝒅</m:t>
                          </m:r>
                          <m:r>
                            <a:rPr lang="en-US" i="1">
                              <a:latin typeface="Cambria Math" panose="02040503050406030204" pitchFamily="18" charset="0"/>
                            </a:rPr>
                            <m:t> </m:t>
                          </m:r>
                          <m:r>
                            <a:rPr lang="en-US" i="1">
                              <a:latin typeface="Cambria Math" panose="02040503050406030204" pitchFamily="18" charset="0"/>
                            </a:rPr>
                            <m:t>𝑷𝒓𝒆𝒎𝒊𝒖𝒎</m:t>
                          </m:r>
                        </m:den>
                      </m:f>
                    </m:oMath>
                  </m:oMathPara>
                </a14:m>
                <a:endParaRPr lang="en-US" dirty="0" smtClean="0"/>
              </a:p>
              <a:p>
                <a:pPr>
                  <a:lnSpc>
                    <a:spcPct val="150000"/>
                  </a:lnSpc>
                </a:pPr>
                <a:endParaRPr lang="en-US" dirty="0"/>
              </a:p>
              <a:p>
                <a:pPr>
                  <a:lnSpc>
                    <a:spcPct val="150000"/>
                  </a:lnSpc>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𝑪</m:t>
                      </m:r>
                      <m:r>
                        <a:rPr lang="en-US" i="1">
                          <a:latin typeface="Cambria Math" panose="02040503050406030204" pitchFamily="18" charset="0"/>
                        </a:rPr>
                        <m:t>𝒐𝒎𝒃𝒊𝒏𝒆𝒅</m:t>
                      </m:r>
                      <m:r>
                        <a:rPr lang="en-US" b="1" i="1" smtClean="0">
                          <a:latin typeface="Cambria Math" panose="02040503050406030204" pitchFamily="18" charset="0"/>
                        </a:rPr>
                        <m:t> </m:t>
                      </m:r>
                      <m:r>
                        <a:rPr lang="en-US" b="1" i="1" smtClean="0">
                          <a:latin typeface="Cambria Math" panose="02040503050406030204" pitchFamily="18" charset="0"/>
                        </a:rPr>
                        <m:t>𝑹𝒂𝒕𝒊𝒐</m:t>
                      </m:r>
                      <m:r>
                        <a:rPr lang="en-US" b="1" i="1" smtClean="0">
                          <a:latin typeface="Cambria Math" panose="02040503050406030204" pitchFamily="18" charset="0"/>
                        </a:rPr>
                        <m:t>=</m:t>
                      </m:r>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𝑳𝒐𝒔𝒔</m:t>
                      </m:r>
                      <m:r>
                        <a:rPr lang="en-US" b="1" i="1" smtClean="0">
                          <a:latin typeface="Cambria Math" panose="02040503050406030204" pitchFamily="18" charset="0"/>
                        </a:rPr>
                        <m:t> </m:t>
                      </m:r>
                      <m:r>
                        <a:rPr lang="en-US" b="1" i="1" smtClean="0">
                          <a:latin typeface="Cambria Math" panose="02040503050406030204" pitchFamily="18" charset="0"/>
                        </a:rPr>
                        <m:t>𝑹𝒂𝒕𝒊𝒐</m:t>
                      </m:r>
                      <m:r>
                        <a:rPr lang="en-US" b="1" i="1" smtClean="0">
                          <a:latin typeface="Cambria Math" panose="02040503050406030204" pitchFamily="18" charset="0"/>
                        </a:rPr>
                        <m:t>+</m:t>
                      </m:r>
                      <m:r>
                        <a:rPr lang="en-US" b="1" i="1" smtClean="0">
                          <a:latin typeface="Cambria Math" panose="02040503050406030204" pitchFamily="18" charset="0"/>
                        </a:rPr>
                        <m:t>𝑬𝒙𝒑𝒆𝒏𝒔𝒆𝒔</m:t>
                      </m:r>
                      <m:r>
                        <a:rPr lang="en-US" b="1" i="1" smtClean="0">
                          <a:latin typeface="Cambria Math" panose="02040503050406030204" pitchFamily="18" charset="0"/>
                        </a:rPr>
                        <m:t> </m:t>
                      </m:r>
                      <m:r>
                        <a:rPr lang="en-US" b="1" i="1" smtClean="0">
                          <a:latin typeface="Cambria Math" panose="02040503050406030204" pitchFamily="18" charset="0"/>
                        </a:rPr>
                        <m:t>𝑹𝒂𝒕𝒊𝒐</m:t>
                      </m:r>
                    </m:oMath>
                  </m:oMathPara>
                </a14:m>
                <a:endParaRPr lang="en-US" dirty="0" smtClean="0"/>
              </a:p>
              <a:p>
                <a:endParaRPr lang="en-US" dirty="0" smtClean="0"/>
              </a:p>
              <a:p>
                <a:pPr marL="285750" indent="-285750">
                  <a:buFont typeface="Arial" panose="020B0604020202020204" pitchFamily="34" charset="0"/>
                  <a:buChar char="•"/>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7162" y="1449859"/>
                <a:ext cx="9519497" cy="4746725"/>
              </a:xfrm>
              <a:blipFill rotWithShape="0">
                <a:blip r:embed="rId2"/>
                <a:stretch>
                  <a:fillRect/>
                </a:stretch>
              </a:blipFill>
            </p:spPr>
            <p:txBody>
              <a:bodyPr/>
              <a:lstStyle/>
              <a:p>
                <a:r>
                  <a:rPr lang="en-US">
                    <a:noFill/>
                  </a:rPr>
                  <a:t> </a:t>
                </a:r>
              </a:p>
            </p:txBody>
          </p:sp>
        </mc:Fallback>
      </mc:AlternateContent>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dirty="0" smtClean="0"/>
              <a:t>Loss, </a:t>
            </a:r>
            <a:r>
              <a:rPr lang="en-US" dirty="0"/>
              <a:t>Expenses and Companied ratios</a:t>
            </a:r>
          </a:p>
        </p:txBody>
      </p:sp>
    </p:spTree>
    <p:extLst>
      <p:ext uri="{BB962C8B-B14F-4D97-AF65-F5344CB8AC3E}">
        <p14:creationId xmlns:p14="http://schemas.microsoft.com/office/powerpoint/2010/main" xmlns="" val="3805488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3255386"/>
            <a:ext cx="5417389" cy="674200"/>
          </a:xfrm>
          <a:prstGeom prst="rect">
            <a:avLst/>
          </a:prstGeom>
          <a:noFill/>
        </p:spPr>
        <p:txBody>
          <a:bodyPr wrap="square" tIns="90000" bIns="90000" rtlCol="0" anchor="t">
            <a:spAutoFit/>
          </a:bodyPr>
          <a:lstStyle/>
          <a:p>
            <a:pPr algn="ctr"/>
            <a:r>
              <a:rPr lang="en-US" sz="3200" b="1" dirty="0" smtClean="0">
                <a:solidFill>
                  <a:schemeClr val="bg1"/>
                </a:solidFill>
                <a:latin typeface="Arial" pitchFamily="34" charset="0"/>
                <a:cs typeface="Arial" pitchFamily="34" charset="0"/>
              </a:rPr>
              <a:t>Pricing the products</a:t>
            </a:r>
          </a:p>
        </p:txBody>
      </p:sp>
    </p:spTree>
    <p:extLst>
      <p:ext uri="{BB962C8B-B14F-4D97-AF65-F5344CB8AC3E}">
        <p14:creationId xmlns:p14="http://schemas.microsoft.com/office/powerpoint/2010/main" xmlns="" val="33512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Pricing</a:t>
            </a:r>
            <a:endParaRPr lang="en-US" dirty="0"/>
          </a:p>
        </p:txBody>
      </p:sp>
      <p:sp>
        <p:nvSpPr>
          <p:cNvPr id="3" name="Content Placeholder 2"/>
          <p:cNvSpPr>
            <a:spLocks noGrp="1"/>
          </p:cNvSpPr>
          <p:nvPr>
            <p:ph idx="1"/>
          </p:nvPr>
        </p:nvSpPr>
        <p:spPr>
          <a:xfrm>
            <a:off x="157162" y="1449859"/>
            <a:ext cx="9519497" cy="4746725"/>
          </a:xfrm>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Medical:</a:t>
            </a:r>
          </a:p>
          <a:p>
            <a:pPr marL="742950" lvl="1" indent="-285750"/>
            <a:r>
              <a:rPr lang="en-GB" dirty="0"/>
              <a:t>Age </a:t>
            </a:r>
            <a:endParaRPr lang="en-GB" dirty="0" smtClean="0"/>
          </a:p>
          <a:p>
            <a:pPr marL="742950" lvl="1" indent="-285750"/>
            <a:r>
              <a:rPr lang="en-GB" dirty="0" smtClean="0"/>
              <a:t>Gender</a:t>
            </a:r>
          </a:p>
          <a:p>
            <a:pPr marL="742950" lvl="1" indent="-285750"/>
            <a:r>
              <a:rPr lang="en-GB" dirty="0"/>
              <a:t>S</a:t>
            </a:r>
            <a:r>
              <a:rPr lang="en-GB" dirty="0" smtClean="0"/>
              <a:t>tatus </a:t>
            </a:r>
          </a:p>
          <a:p>
            <a:pPr marL="742950" lvl="1" indent="-285750"/>
            <a:r>
              <a:rPr lang="en-GB" dirty="0" smtClean="0"/>
              <a:t>Benefit level</a:t>
            </a:r>
          </a:p>
          <a:p>
            <a:pPr lvl="1" indent="0">
              <a:buNone/>
            </a:pPr>
            <a:endParaRPr lang="en-US" dirty="0" smtClean="0"/>
          </a:p>
          <a:p>
            <a:pPr marL="285750" indent="-285750">
              <a:buFont typeface="Arial" panose="020B0604020202020204" pitchFamily="34" charset="0"/>
              <a:buChar char="•"/>
            </a:pPr>
            <a:r>
              <a:rPr lang="en-US" dirty="0" smtClean="0"/>
              <a:t>Motor (TPL):</a:t>
            </a:r>
          </a:p>
          <a:p>
            <a:pPr marL="742950" lvl="1" indent="-285750"/>
            <a:r>
              <a:rPr lang="en-GB" dirty="0" smtClean="0"/>
              <a:t>Vehicle </a:t>
            </a:r>
            <a:r>
              <a:rPr lang="en-GB" dirty="0"/>
              <a:t>type </a:t>
            </a:r>
            <a:r>
              <a:rPr lang="en-GB" dirty="0" smtClean="0"/>
              <a:t>(Sedan, Jeep, … </a:t>
            </a:r>
            <a:r>
              <a:rPr lang="en-GB" dirty="0" err="1" smtClean="0"/>
              <a:t>etc</a:t>
            </a:r>
            <a:r>
              <a:rPr lang="en-GB" dirty="0" smtClean="0"/>
              <a:t>)</a:t>
            </a:r>
          </a:p>
          <a:p>
            <a:pPr marL="742950" lvl="1" indent="-285750"/>
            <a:r>
              <a:rPr lang="en-US" dirty="0" smtClean="0"/>
              <a:t>Age </a:t>
            </a:r>
            <a:r>
              <a:rPr lang="en-US" dirty="0"/>
              <a:t>of Main </a:t>
            </a:r>
            <a:r>
              <a:rPr lang="en-US" dirty="0" smtClean="0"/>
              <a:t>Driver</a:t>
            </a:r>
            <a:endParaRPr lang="en-US" dirty="0"/>
          </a:p>
          <a:p>
            <a:pPr marL="742950" lvl="1" indent="-285750"/>
            <a:r>
              <a:rPr lang="en-US" dirty="0" smtClean="0"/>
              <a:t>Address </a:t>
            </a:r>
            <a:r>
              <a:rPr lang="en-US" dirty="0"/>
              <a:t>of Policyholder where the Vehicle is kept, subdivided by Province at least.</a:t>
            </a:r>
          </a:p>
          <a:p>
            <a:pPr marL="742950" lvl="1" indent="-285750"/>
            <a:r>
              <a:rPr lang="en-US" dirty="0" smtClean="0"/>
              <a:t>Nationality </a:t>
            </a:r>
            <a:r>
              <a:rPr lang="en-US" dirty="0"/>
              <a:t>of vehicle manufacturer. </a:t>
            </a:r>
          </a:p>
          <a:p>
            <a:pPr marL="742950" lvl="1" indent="-285750"/>
            <a:r>
              <a:rPr lang="en-US" dirty="0" smtClean="0"/>
              <a:t>Age </a:t>
            </a:r>
            <a:r>
              <a:rPr lang="en-US" dirty="0"/>
              <a:t>of vehicle.</a:t>
            </a:r>
          </a:p>
          <a:p>
            <a:pPr marL="742950" lvl="1" indent="-285750"/>
            <a:endParaRPr lang="en-GB" dirty="0" smtClean="0"/>
          </a:p>
          <a:p>
            <a:pPr marL="742950" lvl="1" indent="-285750"/>
            <a:endParaRPr lang="en-US" dirty="0" smtClean="0"/>
          </a:p>
        </p:txBody>
      </p:sp>
      <p:sp>
        <p:nvSpPr>
          <p:cNvPr id="4"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Rating Factors </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2392999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Pricing</a:t>
            </a:r>
          </a:p>
        </p:txBody>
      </p:sp>
      <p:sp>
        <p:nvSpPr>
          <p:cNvPr id="5" name="Title 1"/>
          <p:cNvSpPr txBox="1">
            <a:spLocks/>
          </p:cNvSpPr>
          <p:nvPr/>
        </p:nvSpPr>
        <p:spPr>
          <a:xfrm>
            <a:off x="157163" y="547830"/>
            <a:ext cx="9519497" cy="90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Pricing Methodology</a:t>
            </a:r>
            <a:endParaRPr lang="en-US" sz="8800" dirty="0">
              <a:solidFill>
                <a:sysClr val="windowText" lastClr="000000"/>
              </a:solidFill>
              <a:latin typeface="Calibri Light" panose="020F0302020204030204"/>
            </a:endParaRPr>
          </a:p>
        </p:txBody>
      </p:sp>
      <p:graphicFrame>
        <p:nvGraphicFramePr>
          <p:cNvPr id="6" name="Diagram 5"/>
          <p:cNvGraphicFramePr/>
          <p:nvPr>
            <p:extLst>
              <p:ext uri="{D42A27DB-BD31-4B8C-83A1-F6EECF244321}">
                <p14:modId xmlns:p14="http://schemas.microsoft.com/office/powerpoint/2010/main" xmlns="" val="1412181520"/>
              </p:ext>
            </p:extLst>
          </p:nvPr>
        </p:nvGraphicFramePr>
        <p:xfrm>
          <a:off x="157163" y="1449859"/>
          <a:ext cx="9538771" cy="5206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4301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3255386"/>
            <a:ext cx="5417389" cy="674200"/>
          </a:xfrm>
          <a:prstGeom prst="rect">
            <a:avLst/>
          </a:prstGeom>
          <a:noFill/>
        </p:spPr>
        <p:txBody>
          <a:bodyPr wrap="square" tIns="90000" bIns="90000" rtlCol="0" anchor="t">
            <a:spAutoFit/>
          </a:bodyPr>
          <a:lstStyle/>
          <a:p>
            <a:pPr algn="ctr"/>
            <a:r>
              <a:rPr lang="en-US" sz="3200" b="1" dirty="0" smtClean="0">
                <a:solidFill>
                  <a:schemeClr val="bg1"/>
                </a:solidFill>
                <a:latin typeface="Arial" pitchFamily="34" charset="0"/>
                <a:cs typeface="Arial" pitchFamily="34" charset="0"/>
              </a:rPr>
              <a:t>Reserving&amp; Solvency</a:t>
            </a:r>
          </a:p>
        </p:txBody>
      </p:sp>
    </p:spTree>
    <p:extLst>
      <p:ext uri="{BB962C8B-B14F-4D97-AF65-F5344CB8AC3E}">
        <p14:creationId xmlns:p14="http://schemas.microsoft.com/office/powerpoint/2010/main" xmlns="" val="287690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Financial Condition Report</a:t>
            </a:r>
            <a:endParaRPr lang="en-US" dirty="0"/>
          </a:p>
        </p:txBody>
      </p:sp>
      <p:sp>
        <p:nvSpPr>
          <p:cNvPr id="3" name="Content Placeholder 2"/>
          <p:cNvSpPr>
            <a:spLocks noGrp="1"/>
          </p:cNvSpPr>
          <p:nvPr>
            <p:ph idx="1"/>
          </p:nvPr>
        </p:nvSpPr>
        <p:spPr>
          <a:xfrm>
            <a:off x="157164" y="1711460"/>
            <a:ext cx="4686686" cy="4656389"/>
          </a:xfrm>
        </p:spPr>
        <p:txBody>
          <a:bodyPr>
            <a:normAutofit/>
          </a:bodyPr>
          <a:lstStyle/>
          <a:p>
            <a:pPr marL="514350" indent="-514350">
              <a:lnSpc>
                <a:spcPct val="200000"/>
              </a:lnSpc>
              <a:buFont typeface="Wingdings" panose="05000000000000000000" pitchFamily="2" charset="2"/>
              <a:buChar char="v"/>
            </a:pPr>
            <a:r>
              <a:rPr lang="en-US" b="0" dirty="0"/>
              <a:t>It reflects the actual financial position of the </a:t>
            </a:r>
            <a:r>
              <a:rPr lang="en-US" b="0" dirty="0" smtClean="0"/>
              <a:t>company</a:t>
            </a:r>
            <a:endParaRPr lang="en-US" b="0" dirty="0"/>
          </a:p>
          <a:p>
            <a:pPr marL="514350" indent="-514350">
              <a:lnSpc>
                <a:spcPct val="200000"/>
              </a:lnSpc>
              <a:buFont typeface="Wingdings" panose="05000000000000000000" pitchFamily="2" charset="2"/>
              <a:buChar char="v"/>
            </a:pPr>
            <a:r>
              <a:rPr lang="en-US" b="0" dirty="0"/>
              <a:t>The technical provision will cover </a:t>
            </a:r>
            <a:r>
              <a:rPr lang="en-US" b="0" dirty="0" smtClean="0"/>
              <a:t>the </a:t>
            </a:r>
            <a:r>
              <a:rPr lang="en-US" b="0" dirty="0"/>
              <a:t>arising future claims </a:t>
            </a:r>
          </a:p>
          <a:p>
            <a:pPr marL="514350" indent="-514350">
              <a:lnSpc>
                <a:spcPct val="200000"/>
              </a:lnSpc>
              <a:buFont typeface="Wingdings" panose="05000000000000000000" pitchFamily="2" charset="2"/>
              <a:buChar char="v"/>
            </a:pPr>
            <a:r>
              <a:rPr lang="en-US" b="0" dirty="0"/>
              <a:t>The companies do not like the technical provisions because they will hit the bottom line of the company(net profit) since it is a liability.</a:t>
            </a:r>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t>Why Technical </a:t>
            </a:r>
            <a:r>
              <a:rPr lang="en-US" sz="4000" dirty="0" smtClean="0"/>
              <a:t>Provisions Are Important</a:t>
            </a:r>
            <a:r>
              <a:rPr lang="en-US" sz="4000" dirty="0"/>
              <a:t>?</a:t>
            </a:r>
            <a:endParaRPr kumimoji="0" lang="en-US" sz="400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5" name="AutoShape 4" descr="https://encrypted-tbn2.gstatic.com/images?q=tbn:ANd9GcTMT-ezlBCgthGcRo4itZ5SwnOLUcnZFs2Uq0OGq9D2X_iqKTljU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https://encrypted-tbn2.gstatic.com/images?q=tbn:ANd9GcTMT-ezlBCgthGcRo4itZ5SwnOLUcnZFs2Uq0OGq9D2X_iqKTljU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https://encrypted-tbn3.gstatic.com/images?q=tbn:ANd9GcRWLrvBkDWIMg2OjlUJzYtqNKGJt-75Lz2vJ_3-n_n6xdPI_NAw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http://cdn.menprovement.com/wp-content/uploads/2014/07/improve-your-financial-posit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1288" y="1935362"/>
            <a:ext cx="3881608" cy="34192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0811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Financial Condition Report</a:t>
            </a:r>
            <a:endParaRPr lang="en-US" dirty="0"/>
          </a:p>
        </p:txBody>
      </p:sp>
      <p:sp>
        <p:nvSpPr>
          <p:cNvPr id="3" name="Content Placeholder 2"/>
          <p:cNvSpPr>
            <a:spLocks noGrp="1"/>
          </p:cNvSpPr>
          <p:nvPr>
            <p:ph idx="1"/>
          </p:nvPr>
        </p:nvSpPr>
        <p:spPr>
          <a:xfrm>
            <a:off x="157164" y="1711460"/>
            <a:ext cx="4950296" cy="4387587"/>
          </a:xfrm>
        </p:spPr>
        <p:txBody>
          <a:bodyPr>
            <a:normAutofit/>
          </a:bodyPr>
          <a:lstStyle/>
          <a:p>
            <a:pPr marL="514350" indent="-514350">
              <a:lnSpc>
                <a:spcPct val="200000"/>
              </a:lnSpc>
              <a:buFont typeface="Arial" panose="020B0604020202020204" pitchFamily="34" charset="0"/>
              <a:buChar char="•"/>
            </a:pPr>
            <a:r>
              <a:rPr lang="en-US" b="0" dirty="0"/>
              <a:t>Since SAMA is mostly protecting the </a:t>
            </a:r>
            <a:r>
              <a:rPr lang="en-US" b="0" dirty="0" smtClean="0"/>
              <a:t>policyholders, the </a:t>
            </a:r>
            <a:r>
              <a:rPr lang="en-US" b="0" dirty="0"/>
              <a:t>company should book </a:t>
            </a:r>
            <a:r>
              <a:rPr lang="en-US" b="0" u="sng" dirty="0">
                <a:solidFill>
                  <a:srgbClr val="FF0000"/>
                </a:solidFill>
              </a:rPr>
              <a:t>adequate</a:t>
            </a:r>
            <a:r>
              <a:rPr lang="en-US" b="0" dirty="0"/>
              <a:t> technical </a:t>
            </a:r>
            <a:r>
              <a:rPr lang="en-US" b="0" dirty="0" smtClean="0"/>
              <a:t>provisions </a:t>
            </a:r>
            <a:r>
              <a:rPr lang="en-US" b="0" dirty="0"/>
              <a:t>to cover its arising future claims </a:t>
            </a:r>
            <a:endParaRPr lang="en-US" b="0" dirty="0" smtClean="0"/>
          </a:p>
          <a:p>
            <a:pPr marL="514350" indent="-514350">
              <a:lnSpc>
                <a:spcPct val="200000"/>
              </a:lnSpc>
              <a:buFont typeface="Arial" panose="020B0604020202020204" pitchFamily="34" charset="0"/>
              <a:buChar char="•"/>
            </a:pPr>
            <a:endParaRPr lang="en-US" b="0" dirty="0"/>
          </a:p>
          <a:p>
            <a:pPr marL="514350" indent="-514350">
              <a:lnSpc>
                <a:spcPct val="200000"/>
              </a:lnSpc>
              <a:buFont typeface="Arial" panose="020B0604020202020204" pitchFamily="34" charset="0"/>
              <a:buChar char="•"/>
            </a:pPr>
            <a:r>
              <a:rPr lang="en-US" b="0" dirty="0"/>
              <a:t>SAMA has issued the Financial </a:t>
            </a:r>
            <a:r>
              <a:rPr lang="en-US" b="0" dirty="0" smtClean="0"/>
              <a:t>Condition Report (FCR) instructions letter </a:t>
            </a:r>
            <a:r>
              <a:rPr lang="en-US" b="0" dirty="0"/>
              <a:t>to the </a:t>
            </a:r>
            <a:r>
              <a:rPr lang="en-US" b="0" dirty="0" smtClean="0"/>
              <a:t>insurance companies </a:t>
            </a: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Why SAMA C</a:t>
            </a:r>
            <a:r>
              <a:rPr lang="en-US" dirty="0" smtClean="0"/>
              <a:t>oncerns About The Technical Provisions?</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pic>
        <p:nvPicPr>
          <p:cNvPr id="3074" name="Picture 2" descr="http://en.finance.sia-partners.com/sites/default/files/styles/700x400/public/post/visuels/istock_000045808516_medium_1.jpg?itok=AAurJiQ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3535" y="2141837"/>
            <a:ext cx="3777050" cy="28091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231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Financial Condition Report</a:t>
            </a:r>
            <a:endParaRPr lang="en-US" dirty="0"/>
          </a:p>
        </p:txBody>
      </p:sp>
      <p:sp>
        <p:nvSpPr>
          <p:cNvPr id="3" name="Content Placeholder 2"/>
          <p:cNvSpPr>
            <a:spLocks noGrp="1"/>
          </p:cNvSpPr>
          <p:nvPr>
            <p:ph idx="1"/>
          </p:nvPr>
        </p:nvSpPr>
        <p:spPr>
          <a:xfrm>
            <a:off x="157163" y="1711460"/>
            <a:ext cx="9519497" cy="4387587"/>
          </a:xfrm>
        </p:spPr>
        <p:txBody>
          <a:bodyPr>
            <a:normAutofit/>
          </a:bodyPr>
          <a:lstStyle/>
          <a:p>
            <a:pPr marL="514350" indent="-514350">
              <a:lnSpc>
                <a:spcPct val="200000"/>
              </a:lnSpc>
              <a:buFont typeface="Arial" panose="020B0604020202020204" pitchFamily="34" charset="0"/>
              <a:buChar char="•"/>
            </a:pPr>
            <a:r>
              <a:rPr lang="en-US" b="0" dirty="0"/>
              <a:t>The FCR is mainly about the financial position of the </a:t>
            </a:r>
            <a:r>
              <a:rPr lang="en-US" b="0" dirty="0" smtClean="0"/>
              <a:t>company</a:t>
            </a:r>
            <a:endParaRPr lang="en-US" b="0" dirty="0"/>
          </a:p>
          <a:p>
            <a:pPr marL="514350" indent="-514350">
              <a:lnSpc>
                <a:spcPct val="200000"/>
              </a:lnSpc>
              <a:buFont typeface="Arial" panose="020B0604020202020204" pitchFamily="34" charset="0"/>
              <a:buChar char="•"/>
            </a:pPr>
            <a:r>
              <a:rPr lang="en-US" b="0" dirty="0"/>
              <a:t>The FCR has to be prepared by the Appointed Actuary of the </a:t>
            </a:r>
            <a:r>
              <a:rPr lang="en-US" b="0" dirty="0" smtClean="0"/>
              <a:t>company</a:t>
            </a:r>
            <a:endParaRPr lang="en-US" b="0" dirty="0"/>
          </a:p>
          <a:p>
            <a:pPr marL="514350" indent="-514350">
              <a:lnSpc>
                <a:spcPct val="200000"/>
              </a:lnSpc>
              <a:buFont typeface="Arial" panose="020B0604020202020204" pitchFamily="34" charset="0"/>
              <a:buChar char="•"/>
            </a:pPr>
            <a:r>
              <a:rPr lang="en-US" b="0" dirty="0"/>
              <a:t>The FCR is in annual </a:t>
            </a:r>
            <a:r>
              <a:rPr lang="en-US" b="0" dirty="0" smtClean="0"/>
              <a:t>basis</a:t>
            </a: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3237112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Technical </a:t>
            </a:r>
            <a:r>
              <a:rPr lang="en-US" dirty="0" smtClean="0"/>
              <a:t>Provisions </a:t>
            </a:r>
            <a:endParaRPr lang="en-US" sz="5400" dirty="0">
              <a:solidFill>
                <a:sysClr val="windowText" lastClr="000000"/>
              </a:solidFill>
              <a:latin typeface="Calibri Light" panose="020F0302020204030204"/>
            </a:endParaRPr>
          </a:p>
        </p:txBody>
      </p:sp>
      <p:sp>
        <p:nvSpPr>
          <p:cNvPr id="3" name="Content Placeholder 2"/>
          <p:cNvSpPr>
            <a:spLocks noGrp="1"/>
          </p:cNvSpPr>
          <p:nvPr>
            <p:ph idx="1"/>
          </p:nvPr>
        </p:nvSpPr>
        <p:spPr>
          <a:xfrm>
            <a:off x="157164" y="1711461"/>
            <a:ext cx="4381886" cy="4269210"/>
          </a:xfrm>
        </p:spPr>
        <p:txBody>
          <a:bodyPr>
            <a:normAutofit lnSpcReduction="10000"/>
          </a:bodyPr>
          <a:lstStyle/>
          <a:p>
            <a:pPr>
              <a:lnSpc>
                <a:spcPct val="200000"/>
              </a:lnSpc>
            </a:pPr>
            <a:r>
              <a:rPr lang="en-US" sz="1900" dirty="0" smtClean="0"/>
              <a:t>Types of actuarial reserves in the FCR</a:t>
            </a:r>
          </a:p>
          <a:p>
            <a:pPr marL="514350" indent="-514350">
              <a:lnSpc>
                <a:spcPct val="200000"/>
              </a:lnSpc>
              <a:buFont typeface="+mj-lt"/>
              <a:buAutoNum type="arabicPeriod"/>
            </a:pPr>
            <a:r>
              <a:rPr lang="en-US" b="0" dirty="0" smtClean="0"/>
              <a:t>Data </a:t>
            </a:r>
            <a:r>
              <a:rPr lang="en-US" b="0" dirty="0"/>
              <a:t>deficiency reserve </a:t>
            </a:r>
          </a:p>
          <a:p>
            <a:pPr marL="514350" indent="-514350">
              <a:lnSpc>
                <a:spcPct val="200000"/>
              </a:lnSpc>
              <a:buFont typeface="+mj-lt"/>
              <a:buAutoNum type="arabicPeriod"/>
            </a:pPr>
            <a:r>
              <a:rPr lang="en-US" b="0" dirty="0"/>
              <a:t>Outstanding reserve </a:t>
            </a:r>
          </a:p>
          <a:p>
            <a:pPr marL="514350" indent="-514350">
              <a:lnSpc>
                <a:spcPct val="200000"/>
              </a:lnSpc>
              <a:buFont typeface="+mj-lt"/>
              <a:buAutoNum type="arabicPeriod"/>
            </a:pPr>
            <a:r>
              <a:rPr lang="en-US" b="0" dirty="0"/>
              <a:t>Incurred but not reported yet (IBNR)</a:t>
            </a:r>
          </a:p>
          <a:p>
            <a:pPr marL="514350" indent="-514350">
              <a:lnSpc>
                <a:spcPct val="200000"/>
              </a:lnSpc>
              <a:buFont typeface="+mj-lt"/>
              <a:buAutoNum type="arabicPeriod"/>
            </a:pPr>
            <a:r>
              <a:rPr lang="en-US" b="0" dirty="0"/>
              <a:t>Incurred but not enough reported (IBNER)</a:t>
            </a:r>
          </a:p>
          <a:p>
            <a:pPr marL="514350" indent="-514350">
              <a:lnSpc>
                <a:spcPct val="200000"/>
              </a:lnSpc>
              <a:buFont typeface="+mj-lt"/>
              <a:buAutoNum type="arabicPeriod"/>
            </a:pPr>
            <a:r>
              <a:rPr lang="en-US" b="0" dirty="0"/>
              <a:t>Premium Deficiency Reserve (PDR)</a:t>
            </a:r>
          </a:p>
          <a:p>
            <a:pPr marL="514350" indent="-514350">
              <a:lnSpc>
                <a:spcPct val="200000"/>
              </a:lnSpc>
              <a:buFont typeface="+mj-lt"/>
              <a:buAutoNum type="arabicPeriod"/>
            </a:pPr>
            <a:r>
              <a:rPr lang="en-US" b="0" dirty="0"/>
              <a:t>Unearned premium reserve (UPR)</a:t>
            </a:r>
          </a:p>
          <a:p>
            <a:pPr marL="514350" indent="-514350">
              <a:lnSpc>
                <a:spcPct val="200000"/>
              </a:lnSpc>
              <a:buFont typeface="+mj-lt"/>
              <a:buAutoNum type="arabicPeriod"/>
            </a:pPr>
            <a:r>
              <a:rPr lang="en-US" b="0" dirty="0"/>
              <a:t>Unexpired risk reserve (URR</a:t>
            </a:r>
            <a:r>
              <a:rPr lang="en-US" b="0" dirty="0" smtClean="0"/>
              <a:t>)</a:t>
            </a: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dirty="0" smtClean="0">
                <a:solidFill>
                  <a:sysClr val="windowText" lastClr="000000"/>
                </a:solidFill>
                <a:latin typeface="Calibri Light" panose="020F0302020204030204"/>
              </a:rPr>
              <a:t>In the actuarial context the reserve word is used to the technical provisions</a:t>
            </a:r>
            <a:endParaRPr kumimoji="0" lang="en-US" sz="2400" i="0" u="none" strike="noStrike" kern="1200" cap="none" spc="0" normalizeH="0" baseline="0" noProof="0" dirty="0">
              <a:ln>
                <a:noFill/>
              </a:ln>
              <a:solidFill>
                <a:sysClr val="windowText" lastClr="000000"/>
              </a:solidFill>
              <a:effectLst/>
              <a:uLnTx/>
              <a:uFillTx/>
              <a:latin typeface="Calibri Light" panose="020F0302020204030204"/>
            </a:endParaRPr>
          </a:p>
        </p:txBody>
      </p:sp>
      <p:pic>
        <p:nvPicPr>
          <p:cNvPr id="7170" name="Picture 2" descr="http://efc.web.unc.edu/files/2013/02/Reserves_Web.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37903" y="2778049"/>
            <a:ext cx="4707924" cy="14708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363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Solvency</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774357"/>
                <a:ext cx="4880919" cy="5436973"/>
              </a:xfrm>
            </p:spPr>
            <p:txBody>
              <a:bodyPr>
                <a:normAutofit fontScale="85000" lnSpcReduction="10000"/>
              </a:bodyPr>
              <a:lstStyle/>
              <a:p>
                <a:r>
                  <a:rPr lang="en-US" dirty="0" smtClean="0">
                    <a:solidFill>
                      <a:srgbClr val="FF0000"/>
                    </a:solidFill>
                  </a:rPr>
                  <a:t>The solvency margin </a:t>
                </a:r>
                <a:r>
                  <a:rPr lang="en-US" dirty="0" smtClean="0"/>
                  <a:t>is an indicator for the company that </a:t>
                </a:r>
                <a:r>
                  <a:rPr lang="en-US" i="1" u="sng" dirty="0" smtClean="0"/>
                  <a:t>will be able to meet its obligations</a:t>
                </a:r>
              </a:p>
              <a:p>
                <a:endParaRPr lang="en-US" i="1" u="sng" dirty="0" smtClean="0"/>
              </a:p>
              <a:p>
                <a:r>
                  <a:rPr lang="en-US" dirty="0" smtClean="0"/>
                  <a:t>SAMA wants the company to be solvent which means the solvency margin above 100%</a:t>
                </a:r>
              </a:p>
              <a:p>
                <a:endParaRPr lang="en-US" dirty="0" smtClean="0"/>
              </a:p>
              <a:p>
                <a:endParaRPr lang="en-US" dirty="0"/>
              </a:p>
              <a:p>
                <a:endParaRPr lang="en-US" dirty="0" smtClean="0"/>
              </a:p>
              <a:p>
                <a:r>
                  <a:rPr lang="en-US" b="0" dirty="0" smtClean="0"/>
                  <a:t>The method to calculate the solvency margin:</a:t>
                </a:r>
              </a:p>
              <a:p>
                <a:endParaRPr lang="en-US" dirty="0"/>
              </a:p>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𝑺𝒐𝒍𝒗𝒆𝒏𝒄𝒚</m:t>
                      </m:r>
                      <m:r>
                        <a:rPr lang="en-US" b="1" i="1" smtClean="0">
                          <a:latin typeface="Cambria Math" panose="02040503050406030204" pitchFamily="18" charset="0"/>
                        </a:rPr>
                        <m:t> </m:t>
                      </m:r>
                      <m:r>
                        <a:rPr lang="en-US" b="1" i="1" smtClean="0">
                          <a:latin typeface="Cambria Math" panose="02040503050406030204" pitchFamily="18" charset="0"/>
                        </a:rPr>
                        <m:t>𝑴𝒂𝒓𝒈𝒊𝒏</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𝑵𝒆𝒕</m:t>
                          </m:r>
                          <m:r>
                            <a:rPr lang="en-US" b="1" i="1" smtClean="0">
                              <a:latin typeface="Cambria Math" panose="02040503050406030204" pitchFamily="18" charset="0"/>
                            </a:rPr>
                            <m:t> </m:t>
                          </m:r>
                          <m:r>
                            <a:rPr lang="en-US" b="1" i="1" smtClean="0">
                              <a:latin typeface="Cambria Math" panose="02040503050406030204" pitchFamily="18" charset="0"/>
                            </a:rPr>
                            <m:t>𝒂𝒅𝒎𝒊𝒔𝒔𝒊𝒃𝒍𝒆</m:t>
                          </m:r>
                          <m:r>
                            <a:rPr lang="en-US" b="1" i="1" smtClean="0">
                              <a:latin typeface="Cambria Math" panose="02040503050406030204" pitchFamily="18" charset="0"/>
                            </a:rPr>
                            <m:t> </m:t>
                          </m:r>
                          <m:r>
                            <a:rPr lang="en-US" b="1" i="1" smtClean="0">
                              <a:latin typeface="Cambria Math" panose="02040503050406030204" pitchFamily="18" charset="0"/>
                            </a:rPr>
                            <m:t>𝒂𝒔𝒔𝒆𝒕</m:t>
                          </m:r>
                          <m:r>
                            <a:rPr lang="en-US" b="1" i="1" smtClean="0">
                              <a:latin typeface="Cambria Math" panose="02040503050406030204" pitchFamily="18" charset="0"/>
                            </a:rPr>
                            <m:t> </m:t>
                          </m:r>
                        </m:num>
                        <m:den>
                          <m:r>
                            <a:rPr lang="en-US" b="1" i="1" smtClean="0">
                              <a:latin typeface="Cambria Math" panose="02040503050406030204" pitchFamily="18" charset="0"/>
                            </a:rPr>
                            <m:t>𝑴𝒂𝒙𝒊𝒎𝒖𝒎</m:t>
                          </m:r>
                          <m:d>
                            <m:dPr>
                              <m:ctrlPr>
                                <a:rPr lang="en-US" b="1" i="1" smtClean="0">
                                  <a:latin typeface="Cambria Math" panose="02040503050406030204" pitchFamily="18" charset="0"/>
                                </a:rPr>
                              </m:ctrlPr>
                            </m:dPr>
                            <m:e>
                              <m:r>
                                <a:rPr lang="en-US" b="1" i="1" smtClean="0">
                                  <a:latin typeface="Cambria Math" panose="02040503050406030204" pitchFamily="18" charset="0"/>
                                </a:rPr>
                                <m:t> </m:t>
                              </m:r>
                              <m:r>
                                <a:rPr lang="en-US" b="1" i="1" smtClean="0">
                                  <a:latin typeface="Cambria Math" panose="02040503050406030204" pitchFamily="18" charset="0"/>
                                </a:rPr>
                                <m:t>𝑨</m:t>
                              </m:r>
                              <m:r>
                                <a:rPr lang="en-US" b="1" i="1" smtClean="0">
                                  <a:latin typeface="Cambria Math" panose="02040503050406030204" pitchFamily="18" charset="0"/>
                                </a:rPr>
                                <m:t>, </m:t>
                              </m:r>
                              <m:r>
                                <a:rPr lang="en-US" b="1" i="1" smtClean="0">
                                  <a:latin typeface="Cambria Math" panose="02040503050406030204" pitchFamily="18" charset="0"/>
                                </a:rPr>
                                <m:t>𝑩</m:t>
                              </m:r>
                              <m:r>
                                <a:rPr lang="en-US" b="1" i="1" smtClean="0">
                                  <a:latin typeface="Cambria Math" panose="02040503050406030204" pitchFamily="18" charset="0"/>
                                </a:rPr>
                                <m:t>, </m:t>
                              </m:r>
                              <m:r>
                                <a:rPr lang="en-US" b="1" i="1" smtClean="0">
                                  <a:latin typeface="Cambria Math" panose="02040503050406030204" pitchFamily="18" charset="0"/>
                                </a:rPr>
                                <m:t>𝑪</m:t>
                              </m:r>
                              <m:r>
                                <a:rPr lang="en-US" b="1" i="1" smtClean="0">
                                  <a:latin typeface="Cambria Math" panose="02040503050406030204" pitchFamily="18" charset="0"/>
                                </a:rPr>
                                <m:t> </m:t>
                              </m:r>
                            </m:e>
                          </m:d>
                          <m:r>
                            <a:rPr lang="en-US" b="1" i="1" smtClean="0">
                              <a:latin typeface="Cambria Math" panose="02040503050406030204" pitchFamily="18" charset="0"/>
                            </a:rPr>
                            <m:t>+</m:t>
                          </m:r>
                          <m:r>
                            <a:rPr lang="en-US" b="1" i="1" smtClean="0">
                              <a:latin typeface="Cambria Math" panose="02040503050406030204" pitchFamily="18" charset="0"/>
                            </a:rPr>
                            <m:t>𝑫</m:t>
                          </m:r>
                        </m:den>
                      </m:f>
                    </m:oMath>
                  </m:oMathPara>
                </a14:m>
                <a:endParaRPr lang="en-US" b="1" dirty="0" smtClean="0"/>
              </a:p>
              <a:p>
                <a:endParaRPr lang="en-US" b="1" dirty="0" smtClean="0"/>
              </a:p>
              <a:p>
                <a:endParaRPr lang="en-US" b="0" dirty="0" smtClean="0"/>
              </a:p>
              <a:p>
                <a:r>
                  <a:rPr lang="en-US" b="0" dirty="0" smtClean="0"/>
                  <a:t>A: Minimum capital requirement (100M for insurance company and 200M for reinsurance company)</a:t>
                </a:r>
              </a:p>
              <a:p>
                <a:endParaRPr lang="en-US" b="0" dirty="0" smtClean="0"/>
              </a:p>
              <a:p>
                <a:r>
                  <a:rPr lang="en-US" b="0" dirty="0" smtClean="0"/>
                  <a:t>B: Total required margin on premium basis</a:t>
                </a:r>
              </a:p>
              <a:p>
                <a:endParaRPr lang="en-US" b="0" dirty="0" smtClean="0"/>
              </a:p>
              <a:p>
                <a:r>
                  <a:rPr lang="en-US" b="0" dirty="0" smtClean="0"/>
                  <a:t>C: Total required margin on claims basis  </a:t>
                </a:r>
              </a:p>
              <a:p>
                <a:endParaRPr lang="en-US" b="0" dirty="0" smtClean="0"/>
              </a:p>
              <a:p>
                <a:r>
                  <a:rPr lang="en-US" b="0" dirty="0" smtClean="0"/>
                  <a:t>D: The mathematical reserve for protection and saving</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774357"/>
                <a:ext cx="4880919" cy="5436973"/>
              </a:xfrm>
              <a:blipFill rotWithShape="0">
                <a:blip r:embed="rId2"/>
                <a:stretch>
                  <a:fillRect l="-2247" t="-1345" r="-2122"/>
                </a:stretch>
              </a:blipFill>
            </p:spPr>
            <p:txBody>
              <a:bodyPr/>
              <a:lstStyle/>
              <a:p>
                <a:r>
                  <a:rPr lang="en-US">
                    <a:noFill/>
                  </a:rPr>
                  <a:t> </a:t>
                </a:r>
              </a:p>
            </p:txBody>
          </p:sp>
        </mc:Fallback>
      </mc:AlternateContent>
      <p:sp>
        <p:nvSpPr>
          <p:cNvPr id="4" name="AutoShape 2" descr="https://encrypted-tbn0.gstatic.com/images?q=tbn:ANd9GcRQbIyCwygv9tEiWilreESvND1J5rKjxGBDdm6yOdqYdlSL-w8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24" name="Picture 4" descr="Abstract word cloud for Solvency with related tags and terms Stock Photo - 1646806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0410" y="1378292"/>
            <a:ext cx="4286250" cy="4229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960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3255386"/>
            <a:ext cx="5417389" cy="674200"/>
          </a:xfrm>
          <a:prstGeom prst="rect">
            <a:avLst/>
          </a:prstGeom>
          <a:noFill/>
        </p:spPr>
        <p:txBody>
          <a:bodyPr wrap="square" tIns="90000" bIns="90000" rtlCol="0" anchor="t">
            <a:spAutoFit/>
          </a:bodyPr>
          <a:lstStyle/>
          <a:p>
            <a:pPr algn="ctr"/>
            <a:r>
              <a:rPr lang="en-US" sz="3200" b="1" dirty="0" smtClean="0">
                <a:solidFill>
                  <a:schemeClr val="bg1"/>
                </a:solidFill>
                <a:latin typeface="Arial" pitchFamily="34" charset="0"/>
                <a:cs typeface="Arial" pitchFamily="34" charset="0"/>
              </a:rPr>
              <a:t>SAMA’s Functions </a:t>
            </a:r>
          </a:p>
        </p:txBody>
      </p:sp>
    </p:spTree>
    <p:extLst>
      <p:ext uri="{BB962C8B-B14F-4D97-AF65-F5344CB8AC3E}">
        <p14:creationId xmlns:p14="http://schemas.microsoft.com/office/powerpoint/2010/main" xmlns="" val="254281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3255386"/>
            <a:ext cx="5417389" cy="674200"/>
          </a:xfrm>
          <a:prstGeom prst="rect">
            <a:avLst/>
          </a:prstGeom>
          <a:noFill/>
        </p:spPr>
        <p:txBody>
          <a:bodyPr wrap="square" tIns="90000" bIns="90000" rtlCol="0" anchor="t">
            <a:spAutoFit/>
          </a:bodyPr>
          <a:lstStyle/>
          <a:p>
            <a:pPr algn="ctr"/>
            <a:r>
              <a:rPr lang="en-US" sz="3200" b="1" dirty="0" err="1" smtClean="0">
                <a:solidFill>
                  <a:schemeClr val="bg1"/>
                </a:solidFill>
                <a:latin typeface="Arial" pitchFamily="34" charset="0"/>
                <a:cs typeface="Arial" pitchFamily="34" charset="0"/>
              </a:rPr>
              <a:t>Opportuiinties</a:t>
            </a:r>
            <a:endParaRPr lang="en-US" sz="3200"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669710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4" name="Text Placeholder 3"/>
          <p:cNvSpPr>
            <a:spLocks noGrp="1"/>
          </p:cNvSpPr>
          <p:nvPr>
            <p:ph type="body" sz="quarter" idx="13"/>
          </p:nvPr>
        </p:nvSpPr>
        <p:spPr>
          <a:xfrm>
            <a:off x="333631" y="989416"/>
            <a:ext cx="5251623" cy="5312530"/>
          </a:xfrm>
        </p:spPr>
        <p:txBody>
          <a:bodyPr>
            <a:normAutofit/>
          </a:bodyPr>
          <a:lstStyle/>
          <a:p>
            <a:r>
              <a:rPr lang="en-US" dirty="0" smtClean="0"/>
              <a:t>There are only three licensed actuarial service companies (Manar Sigma, </a:t>
            </a:r>
            <a:r>
              <a:rPr lang="en-US" dirty="0" err="1" smtClean="0"/>
              <a:t>Actu</a:t>
            </a:r>
            <a:r>
              <a:rPr lang="en-US" dirty="0" smtClean="0"/>
              <a:t>-Scope and </a:t>
            </a:r>
            <a:r>
              <a:rPr lang="en-US" dirty="0" err="1" smtClean="0"/>
              <a:t>Alkhwarizmi</a:t>
            </a:r>
            <a:r>
              <a:rPr lang="en-US" dirty="0" smtClean="0"/>
              <a:t>). We have other global actuarial service companies that are appointed actuary to the insurance companies(Lux, Sidat Hyder, … </a:t>
            </a:r>
            <a:r>
              <a:rPr lang="en-US" dirty="0" err="1" smtClean="0"/>
              <a:t>etc</a:t>
            </a:r>
            <a:r>
              <a:rPr lang="en-US" dirty="0" smtClean="0"/>
              <a:t>)</a:t>
            </a:r>
          </a:p>
          <a:p>
            <a:endParaRPr lang="en-US" dirty="0"/>
          </a:p>
          <a:p>
            <a:r>
              <a:rPr lang="en-US" dirty="0" smtClean="0"/>
              <a:t>It can be considered as major opportunities for the new Saudi Fellows</a:t>
            </a:r>
          </a:p>
          <a:p>
            <a:endParaRPr lang="en-US" dirty="0"/>
          </a:p>
          <a:p>
            <a:r>
              <a:rPr lang="en-US" dirty="0" smtClean="0"/>
              <a:t>The Penetration of the non mandatory insurance still considered as in low point, thus increase it will open more opportunities </a:t>
            </a:r>
          </a:p>
          <a:p>
            <a:endParaRPr lang="en-US" dirty="0"/>
          </a:p>
          <a:p>
            <a:r>
              <a:rPr lang="en-US" dirty="0" smtClean="0"/>
              <a:t>There is only one Saudi Fellow who have got the designation, Mr. Ahmad Al-</a:t>
            </a:r>
            <a:r>
              <a:rPr lang="en-US" dirty="0" err="1" smtClean="0"/>
              <a:t>Quraishi</a:t>
            </a:r>
            <a:endParaRPr lang="en-US" dirty="0"/>
          </a:p>
          <a:p>
            <a:endParaRPr lang="en-US" dirty="0" smtClean="0"/>
          </a:p>
          <a:p>
            <a:r>
              <a:rPr lang="en-US" dirty="0" smtClean="0"/>
              <a:t>All of the insurance companies will have to develop their technical expertise of their human resources and some regulations may request employing Actuarial students</a:t>
            </a:r>
            <a:endParaRPr lang="en-US" dirty="0"/>
          </a:p>
        </p:txBody>
      </p:sp>
      <p:pic>
        <p:nvPicPr>
          <p:cNvPr id="2050" name="Picture 2" descr="http://previews.123rf.com/images/kbuntu/kbuntu1208/kbuntu120800136/14955721-Magnified-illustration-with-the-word-Opportunities-on-white-background--Stock-Illustration.jpg"/>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24625" y="2006600"/>
            <a:ext cx="3381375" cy="2532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4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Text Placeholder 2"/>
          <p:cNvSpPr>
            <a:spLocks noGrp="1"/>
          </p:cNvSpPr>
          <p:nvPr>
            <p:ph type="body" sz="quarter" idx="13"/>
          </p:nvPr>
        </p:nvSpPr>
        <p:spPr/>
        <p:txBody>
          <a:bodyPr/>
          <a:lstStyle/>
          <a:p>
            <a:r>
              <a:rPr lang="en-US" u="sng" dirty="0" smtClean="0">
                <a:hlinkClick r:id="rId2"/>
              </a:rPr>
              <a:t>www.soa.org</a:t>
            </a:r>
          </a:p>
          <a:p>
            <a:endParaRPr lang="en-US" u="sng" dirty="0">
              <a:hlinkClick r:id="rId2"/>
            </a:endParaRPr>
          </a:p>
          <a:p>
            <a:r>
              <a:rPr lang="en-US" u="sng" dirty="0" smtClean="0">
                <a:hlinkClick r:id="rId3"/>
              </a:rPr>
              <a:t>www.casact.org</a:t>
            </a:r>
          </a:p>
          <a:p>
            <a:endParaRPr lang="en-US" u="sng" dirty="0">
              <a:hlinkClick r:id="rId3"/>
            </a:endParaRPr>
          </a:p>
          <a:p>
            <a:r>
              <a:rPr lang="en-US" u="sng" dirty="0" smtClean="0">
                <a:hlinkClick r:id="rId4"/>
              </a:rPr>
              <a:t>www.BeAnActuary.org</a:t>
            </a:r>
            <a:endParaRPr lang="en-US" u="sng" dirty="0" smtClean="0"/>
          </a:p>
          <a:p>
            <a:endParaRPr lang="en-US" u="sng" dirty="0" smtClean="0"/>
          </a:p>
          <a:p>
            <a:r>
              <a:rPr lang="en-US" u="sng" dirty="0" smtClean="0">
                <a:hlinkClick r:id="rId5"/>
              </a:rPr>
              <a:t>www.SAMA.Gov.SA</a:t>
            </a:r>
            <a:endParaRPr lang="en-US" u="sng" dirty="0" smtClean="0"/>
          </a:p>
          <a:p>
            <a:endParaRPr lang="en-US" u="sng" dirty="0" smtClean="0"/>
          </a:p>
          <a:p>
            <a:r>
              <a:rPr lang="en-US" u="sng" dirty="0" smtClean="0"/>
              <a:t>Law on supervision of cooperative insurance companies</a:t>
            </a:r>
          </a:p>
          <a:p>
            <a:endParaRPr lang="en-US" u="sng" dirty="0" smtClean="0"/>
          </a:p>
          <a:p>
            <a:r>
              <a:rPr lang="en-US" u="sng" dirty="0" smtClean="0"/>
              <a:t>Implementing Regulation </a:t>
            </a:r>
          </a:p>
          <a:p>
            <a:endParaRPr lang="en-US" u="sng" dirty="0"/>
          </a:p>
          <a:p>
            <a:r>
              <a:rPr lang="en-US" u="sng" dirty="0" smtClean="0"/>
              <a:t>Actuarial Work Regulation</a:t>
            </a:r>
          </a:p>
          <a:p>
            <a:endParaRPr lang="en-US" u="sng" dirty="0" smtClean="0"/>
          </a:p>
          <a:p>
            <a:endParaRPr lang="en-US" dirty="0"/>
          </a:p>
        </p:txBody>
      </p:sp>
    </p:spTree>
    <p:extLst>
      <p:ext uri="{BB962C8B-B14F-4D97-AF65-F5344CB8AC3E}">
        <p14:creationId xmlns:p14="http://schemas.microsoft.com/office/powerpoint/2010/main" xmlns="" val="77884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2050" name="Picture 2" descr="http://gabrielledolan.com/newwp/wp-content/uploads/2013/05/any-questions.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60550" y="1960562"/>
            <a:ext cx="6191250" cy="3686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0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SAMA’s </a:t>
            </a:r>
            <a:r>
              <a:rPr lang="en-US" dirty="0" err="1" smtClean="0"/>
              <a:t>Funactions</a:t>
            </a:r>
            <a:endParaRPr lang="en-US" dirty="0"/>
          </a:p>
        </p:txBody>
      </p:sp>
      <p:sp>
        <p:nvSpPr>
          <p:cNvPr id="3" name="Content Placeholder 2"/>
          <p:cNvSpPr>
            <a:spLocks noGrp="1"/>
          </p:cNvSpPr>
          <p:nvPr>
            <p:ph idx="1"/>
          </p:nvPr>
        </p:nvSpPr>
        <p:spPr>
          <a:xfrm>
            <a:off x="157163" y="1711460"/>
            <a:ext cx="9519497" cy="4582248"/>
          </a:xfrm>
        </p:spPr>
        <p:txBody>
          <a:bodyPr>
            <a:normAutofit/>
          </a:bodyPr>
          <a:lstStyle/>
          <a:p>
            <a:endParaRPr lang="en-US" b="0" dirty="0"/>
          </a:p>
          <a:p>
            <a:r>
              <a:rPr lang="en-US" b="0" dirty="0"/>
              <a:t>Saudi Arabian Monetary </a:t>
            </a:r>
            <a:r>
              <a:rPr lang="en-US" b="0" dirty="0" smtClean="0"/>
              <a:t>Authority </a:t>
            </a:r>
            <a:r>
              <a:rPr lang="en-US" b="0" dirty="0"/>
              <a:t>(SAMA), the central bank of the Kingdom of Saudi Arabia, was established in 1372H  (1952).  It has been entrusted with performing many functions pursuant to several laws and regulations. The most important functions are the following:</a:t>
            </a:r>
          </a:p>
          <a:p>
            <a:endParaRPr lang="en-US" b="0" dirty="0"/>
          </a:p>
          <a:p>
            <a:pPr>
              <a:buFont typeface="Wingdings" panose="05000000000000000000" pitchFamily="2" charset="2"/>
              <a:buChar char="Ø"/>
            </a:pPr>
            <a:r>
              <a:rPr lang="en-US" b="0" dirty="0"/>
              <a:t>To deal with the banking affairs of the Government</a:t>
            </a:r>
          </a:p>
          <a:p>
            <a:pPr>
              <a:buFont typeface="Wingdings" panose="05000000000000000000" pitchFamily="2" charset="2"/>
              <a:buChar char="Ø"/>
            </a:pPr>
            <a:r>
              <a:rPr lang="en-US" b="0" dirty="0"/>
              <a:t>Minting and printing the national currency (the Saudi Riyal), strengthening the Saudi currency and stabilizing its external and internal value, in addition to strengthening the currency’s cover; </a:t>
            </a:r>
          </a:p>
          <a:p>
            <a:pPr>
              <a:buFont typeface="Wingdings" panose="05000000000000000000" pitchFamily="2" charset="2"/>
              <a:buChar char="Ø"/>
            </a:pPr>
            <a:r>
              <a:rPr lang="en-US" b="0" dirty="0"/>
              <a:t>Managing the Kingdom’s foreign exchange reserves;</a:t>
            </a:r>
          </a:p>
          <a:p>
            <a:pPr>
              <a:buFont typeface="Wingdings" panose="05000000000000000000" pitchFamily="2" charset="2"/>
              <a:buChar char="Ø"/>
            </a:pPr>
            <a:r>
              <a:rPr lang="en-US" b="0" dirty="0"/>
              <a:t>Managing the monetary policy for maintaining the stability of prices and exchange rate;</a:t>
            </a:r>
          </a:p>
          <a:p>
            <a:pPr>
              <a:buFont typeface="Wingdings" panose="05000000000000000000" pitchFamily="2" charset="2"/>
              <a:buChar char="Ø"/>
            </a:pPr>
            <a:r>
              <a:rPr lang="en-US" b="0" dirty="0"/>
              <a:t>Promoting the growth of the financial system and ensuring its soundness;</a:t>
            </a:r>
          </a:p>
          <a:p>
            <a:pPr>
              <a:buFont typeface="Wingdings" panose="05000000000000000000" pitchFamily="2" charset="2"/>
              <a:buChar char="Ø"/>
            </a:pPr>
            <a:r>
              <a:rPr lang="en-US" b="0" dirty="0"/>
              <a:t>Supervising commercial banks and exchange dealers; </a:t>
            </a:r>
          </a:p>
          <a:p>
            <a:pPr>
              <a:buFont typeface="Wingdings" panose="05000000000000000000" pitchFamily="2" charset="2"/>
              <a:buChar char="Ø"/>
            </a:pPr>
            <a:r>
              <a:rPr lang="en-US" b="0" dirty="0"/>
              <a:t>Supervising cooperative insurance companies and the self-employment professions relating to the insurance activity;</a:t>
            </a:r>
          </a:p>
          <a:p>
            <a:pPr>
              <a:buFont typeface="Wingdings" panose="05000000000000000000" pitchFamily="2" charset="2"/>
              <a:buChar char="Ø"/>
            </a:pPr>
            <a:r>
              <a:rPr lang="en-US" b="0" dirty="0"/>
              <a:t>Supervising finance companies;</a:t>
            </a:r>
          </a:p>
          <a:p>
            <a:pPr>
              <a:buFont typeface="Wingdings" panose="05000000000000000000" pitchFamily="2" charset="2"/>
              <a:buChar char="Ø"/>
            </a:pPr>
            <a:r>
              <a:rPr lang="en-US" b="0" dirty="0"/>
              <a:t>Supervising credit information companies.</a:t>
            </a:r>
          </a:p>
          <a:p>
            <a:pPr lvl="2">
              <a:lnSpc>
                <a:spcPct val="150000"/>
              </a:lnSpc>
            </a:pPr>
            <a:endParaRPr lang="en-US" dirty="0"/>
          </a:p>
          <a:p>
            <a:pPr>
              <a:lnSpc>
                <a:spcPct val="200000"/>
              </a:lnSpc>
            </a:pPr>
            <a:endParaRPr lang="en-US" b="0" dirty="0"/>
          </a:p>
        </p:txBody>
      </p:sp>
      <p:sp>
        <p:nvSpPr>
          <p:cNvPr id="6" name="Title 1"/>
          <p:cNvSpPr txBox="1">
            <a:spLocks/>
          </p:cNvSpPr>
          <p:nvPr/>
        </p:nvSpPr>
        <p:spPr>
          <a:xfrm>
            <a:off x="157163" y="547830"/>
            <a:ext cx="9519497" cy="1163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SAMA Functions</a:t>
            </a:r>
            <a:endParaRPr kumimoji="0" lang="en-US" sz="440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xmlns="" val="110193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structure </a:t>
            </a:r>
            <a:endParaRPr lang="en-US" dirty="0"/>
          </a:p>
        </p:txBody>
      </p:sp>
      <p:pic>
        <p:nvPicPr>
          <p:cNvPr id="4" name="Content Placeholder 3"/>
          <p:cNvPicPr>
            <a:picLocks noGrp="1" noChangeAspect="1"/>
          </p:cNvPicPr>
          <p:nvPr>
            <p:ph idx="1"/>
          </p:nvPr>
        </p:nvPicPr>
        <p:blipFill>
          <a:blip r:embed="rId2"/>
          <a:stretch>
            <a:fillRect/>
          </a:stretch>
        </p:blipFill>
        <p:spPr>
          <a:xfrm>
            <a:off x="805912" y="1508125"/>
            <a:ext cx="8300526" cy="4591050"/>
          </a:xfrm>
          <a:prstGeom prst="rect">
            <a:avLst/>
          </a:prstGeom>
        </p:spPr>
      </p:pic>
    </p:spTree>
    <p:extLst>
      <p:ext uri="{BB962C8B-B14F-4D97-AF65-F5344CB8AC3E}">
        <p14:creationId xmlns:p14="http://schemas.microsoft.com/office/powerpoint/2010/main" xmlns="" val="360621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GDIC Structure</a:t>
            </a:r>
            <a:endParaRPr lang="en-US" dirty="0"/>
          </a:p>
        </p:txBody>
      </p:sp>
      <p:pic>
        <p:nvPicPr>
          <p:cNvPr id="4" name="Content Placeholder 3"/>
          <p:cNvPicPr>
            <a:picLocks noGrp="1" noChangeAspect="1"/>
          </p:cNvPicPr>
          <p:nvPr>
            <p:ph idx="1"/>
          </p:nvPr>
        </p:nvPicPr>
        <p:blipFill>
          <a:blip r:embed="rId2"/>
          <a:stretch>
            <a:fillRect/>
          </a:stretch>
        </p:blipFill>
        <p:spPr>
          <a:xfrm>
            <a:off x="457200" y="1578264"/>
            <a:ext cx="8997950" cy="4450771"/>
          </a:xfrm>
          <a:prstGeom prst="rect">
            <a:avLst/>
          </a:prstGeom>
        </p:spPr>
      </p:pic>
    </p:spTree>
    <p:extLst>
      <p:ext uri="{BB962C8B-B14F-4D97-AF65-F5344CB8AC3E}">
        <p14:creationId xmlns:p14="http://schemas.microsoft.com/office/powerpoint/2010/main" xmlns="" val="200363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147" y="3255386"/>
            <a:ext cx="5417389" cy="674200"/>
          </a:xfrm>
          <a:prstGeom prst="rect">
            <a:avLst/>
          </a:prstGeom>
          <a:noFill/>
        </p:spPr>
        <p:txBody>
          <a:bodyPr wrap="square" tIns="90000" bIns="90000" rtlCol="0" anchor="t">
            <a:spAutoFit/>
          </a:bodyPr>
          <a:lstStyle/>
          <a:p>
            <a:pPr algn="ctr"/>
            <a:r>
              <a:rPr lang="en-US" sz="3200" b="1" dirty="0" smtClean="0">
                <a:solidFill>
                  <a:schemeClr val="bg1"/>
                </a:solidFill>
                <a:latin typeface="Arial" pitchFamily="34" charset="0"/>
                <a:cs typeface="Arial" pitchFamily="34" charset="0"/>
              </a:rPr>
              <a:t>Who is the actuary?</a:t>
            </a:r>
          </a:p>
        </p:txBody>
      </p:sp>
    </p:spTree>
    <p:extLst>
      <p:ext uri="{BB962C8B-B14F-4D97-AF65-F5344CB8AC3E}">
        <p14:creationId xmlns:p14="http://schemas.microsoft.com/office/powerpoint/2010/main" xmlns="" val="132871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5"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Who is the Actuary?</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8" name="Content Placeholder 3"/>
          <p:cNvGraphicFramePr>
            <a:graphicFrameLocks/>
          </p:cNvGraphicFramePr>
          <p:nvPr/>
        </p:nvGraphicFramePr>
        <p:xfrm>
          <a:off x="362465" y="1661160"/>
          <a:ext cx="9244831" cy="4838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4758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Introduction</a:t>
            </a:r>
          </a:p>
        </p:txBody>
      </p:sp>
      <p:sp>
        <p:nvSpPr>
          <p:cNvPr id="3" name="Content Placeholder 2"/>
          <p:cNvSpPr>
            <a:spLocks noGrp="1"/>
          </p:cNvSpPr>
          <p:nvPr>
            <p:ph idx="1"/>
          </p:nvPr>
        </p:nvSpPr>
        <p:spPr/>
        <p:txBody>
          <a:bodyPr>
            <a:normAutofit/>
          </a:bodyPr>
          <a:lstStyle/>
          <a:p>
            <a:r>
              <a:rPr lang="en-US" b="0" dirty="0"/>
              <a:t>Once you graduate from college there are different </a:t>
            </a:r>
            <a:r>
              <a:rPr lang="en-US" b="0" dirty="0" smtClean="0"/>
              <a:t>options </a:t>
            </a:r>
            <a:r>
              <a:rPr lang="en-US" b="0" dirty="0"/>
              <a:t>for career </a:t>
            </a:r>
            <a:r>
              <a:rPr lang="en-US" b="0" dirty="0" smtClean="0"/>
              <a:t>paths:</a:t>
            </a:r>
            <a:endParaRPr lang="en-US" dirty="0" smtClean="0"/>
          </a:p>
          <a:p>
            <a:pPr lvl="2">
              <a:lnSpc>
                <a:spcPct val="200000"/>
              </a:lnSpc>
            </a:pPr>
            <a:r>
              <a:rPr lang="en-US" dirty="0" smtClean="0"/>
              <a:t>Retirement</a:t>
            </a:r>
            <a:endParaRPr lang="en-US" dirty="0"/>
          </a:p>
          <a:p>
            <a:pPr lvl="2">
              <a:lnSpc>
                <a:spcPct val="200000"/>
              </a:lnSpc>
            </a:pPr>
            <a:r>
              <a:rPr lang="en-US" dirty="0" smtClean="0"/>
              <a:t>Health</a:t>
            </a:r>
          </a:p>
          <a:p>
            <a:pPr lvl="2">
              <a:lnSpc>
                <a:spcPct val="200000"/>
              </a:lnSpc>
            </a:pPr>
            <a:r>
              <a:rPr lang="en-US" dirty="0" smtClean="0"/>
              <a:t>Reserving </a:t>
            </a:r>
          </a:p>
          <a:p>
            <a:pPr lvl="2">
              <a:lnSpc>
                <a:spcPct val="200000"/>
              </a:lnSpc>
            </a:pPr>
            <a:r>
              <a:rPr lang="en-US" dirty="0" smtClean="0"/>
              <a:t>Pricing</a:t>
            </a:r>
          </a:p>
          <a:p>
            <a:pPr lvl="2">
              <a:lnSpc>
                <a:spcPct val="200000"/>
              </a:lnSpc>
            </a:pPr>
            <a:r>
              <a:rPr lang="en-US" dirty="0" smtClean="0"/>
              <a:t>Insurance companies (</a:t>
            </a:r>
            <a:r>
              <a:rPr lang="en-US" dirty="0"/>
              <a:t>60% of all actuaries are employed by Health insurance (SOA</a:t>
            </a:r>
            <a:r>
              <a:rPr lang="en-US" dirty="0" smtClean="0"/>
              <a:t>))</a:t>
            </a:r>
            <a:endParaRPr lang="en-US" dirty="0"/>
          </a:p>
          <a:p>
            <a:pPr lvl="2">
              <a:lnSpc>
                <a:spcPct val="200000"/>
              </a:lnSpc>
            </a:pPr>
            <a:r>
              <a:rPr lang="en-US" dirty="0" smtClean="0"/>
              <a:t>Life Insurance (SOA)</a:t>
            </a:r>
            <a:endParaRPr lang="en-US" dirty="0"/>
          </a:p>
          <a:p>
            <a:pPr lvl="2">
              <a:lnSpc>
                <a:spcPct val="200000"/>
              </a:lnSpc>
            </a:pPr>
            <a:r>
              <a:rPr lang="en-US" dirty="0" smtClean="0"/>
              <a:t>Property and Casualty including auto, homeowners, </a:t>
            </a:r>
            <a:r>
              <a:rPr lang="en-US" dirty="0" err="1" smtClean="0"/>
              <a:t>etc</a:t>
            </a:r>
            <a:r>
              <a:rPr lang="en-US" dirty="0" smtClean="0"/>
              <a:t> (CAS)</a:t>
            </a:r>
            <a:endParaRPr lang="en-US" dirty="0"/>
          </a:p>
        </p:txBody>
      </p:sp>
      <p:sp>
        <p:nvSpPr>
          <p:cNvPr id="6" name="Title 1"/>
          <p:cNvSpPr txBox="1">
            <a:spLocks/>
          </p:cNvSpPr>
          <p:nvPr/>
        </p:nvSpPr>
        <p:spPr>
          <a:xfrm>
            <a:off x="457200" y="3858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dirty="0"/>
              <a:t>Career Paths Of An Actuary</a:t>
            </a:r>
            <a:endParaRPr kumimoji="0" lang="en-US"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59178" y="1861421"/>
            <a:ext cx="3481645" cy="2043833"/>
          </a:xfrm>
          <a:prstGeom prst="rect">
            <a:avLst/>
          </a:prstGeom>
        </p:spPr>
      </p:pic>
    </p:spTree>
    <p:extLst>
      <p:ext uri="{BB962C8B-B14F-4D97-AF65-F5344CB8AC3E}">
        <p14:creationId xmlns:p14="http://schemas.microsoft.com/office/powerpoint/2010/main" xmlns="" val="338913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_IDX" val="5"/>
  <p:tag name="THINKCELLUNDODONOTDELETE" val="14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http://it-network.bcg.com/SiteDirectory/Sharepoint_Platform/TeamSites09/FarmDeploy/iptest</rca:property>
    <rca:property rca:type="CreateSynchronously">False</rca:property>
    <rca:property rca:type="AllowChangeProcessingConfig">True</rca:property>
    <rca:property rca:type="ConverterSpecificSettings"/>
  </rca:Converter>
</rca:RCAuthori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2B2F57513A547879471749A2268C3" ma:contentTypeVersion="1" ma:contentTypeDescription="Create a new document." ma:contentTypeScope="" ma:versionID="187b2ccb4db15664d5e0eaca524ea8a3">
  <xsd:schema xmlns:xsd="http://www.w3.org/2001/XMLSchema" xmlns:p="http://schemas.microsoft.com/office/2006/metadata/properties" targetNamespace="http://schemas.microsoft.com/office/2006/metadata/properties" ma:root="true" ma:fieldsID="876b2bb4dfc2b028f5344ecdeae42f3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B87F45E-89F2-4F93-BA38-4E759A2983DE}">
  <ds:schemaRefs>
    <ds:schemaRef ds:uri="urn:sharePointPublishingRcaProperties"/>
  </ds:schemaRefs>
</ds:datastoreItem>
</file>

<file path=customXml/itemProps2.xml><?xml version="1.0" encoding="utf-8"?>
<ds:datastoreItem xmlns:ds="http://schemas.openxmlformats.org/officeDocument/2006/customXml" ds:itemID="{ABDB0175-C2BA-4739-B241-D8A48BED4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BF56AB9-1D7B-4EEB-B7B0-A85AED613A97}">
  <ds:schemaRefs>
    <ds:schemaRef ds:uri="http://schemas.microsoft.com/sharepoint/v3/contenttype/forms"/>
  </ds:schemaRefs>
</ds:datastoreItem>
</file>

<file path=customXml/itemProps4.xml><?xml version="1.0" encoding="utf-8"?>
<ds:datastoreItem xmlns:ds="http://schemas.openxmlformats.org/officeDocument/2006/customXml" ds:itemID="{D2D2F14E-91D0-46BE-AF0B-03FA64177EC7}">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12846</TotalTime>
  <Words>1127</Words>
  <Application>Microsoft Office PowerPoint</Application>
  <PresentationFormat>A4 Paper (210x297 mm)</PresentationFormat>
  <Paragraphs>194</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blank</vt:lpstr>
      <vt:lpstr>think-cell Slide</vt:lpstr>
      <vt:lpstr>The roles and opportunities of Actuaries in Saudi Insurance Market</vt:lpstr>
      <vt:lpstr>Outlines</vt:lpstr>
      <vt:lpstr>Slide 2</vt:lpstr>
      <vt:lpstr>SAMA’s Funactions</vt:lpstr>
      <vt:lpstr>Organizational structure </vt:lpstr>
      <vt:lpstr>GDIC Structure</vt:lpstr>
      <vt:lpstr>Slide 6</vt:lpstr>
      <vt:lpstr>Introduction</vt:lpstr>
      <vt:lpstr>Introduction</vt:lpstr>
      <vt:lpstr>Introduction</vt:lpstr>
      <vt:lpstr>Introduction</vt:lpstr>
      <vt:lpstr>Professional Designations</vt:lpstr>
      <vt:lpstr>Professional Designations</vt:lpstr>
      <vt:lpstr>Slide 13</vt:lpstr>
      <vt:lpstr>Implementing Regulations</vt:lpstr>
      <vt:lpstr>Implementing Regulations</vt:lpstr>
      <vt:lpstr>Implementing Regulations</vt:lpstr>
      <vt:lpstr>Implementing Regulations</vt:lpstr>
      <vt:lpstr>Pricing</vt:lpstr>
      <vt:lpstr>Pricing</vt:lpstr>
      <vt:lpstr>Slide 20</vt:lpstr>
      <vt:lpstr>Pricing</vt:lpstr>
      <vt:lpstr>Pricing</vt:lpstr>
      <vt:lpstr>Slide 23</vt:lpstr>
      <vt:lpstr>Financial Condition Report</vt:lpstr>
      <vt:lpstr>Financial Condition Report</vt:lpstr>
      <vt:lpstr>Financial Condition Report</vt:lpstr>
      <vt:lpstr>Technical Provisions </vt:lpstr>
      <vt:lpstr>Solvency</vt:lpstr>
      <vt:lpstr>Slide 29</vt:lpstr>
      <vt:lpstr>Opportunities</vt:lpstr>
      <vt:lpstr>References </vt:lpstr>
      <vt:lpstr>Conclusion</vt:lpstr>
    </vt:vector>
  </TitlesOfParts>
  <Company>The Boston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Massi Markus</dc:creator>
  <cp:lastModifiedBy>user</cp:lastModifiedBy>
  <cp:revision>1049</cp:revision>
  <cp:lastPrinted>2015-08-26T11:37:40Z</cp:lastPrinted>
  <dcterms:created xsi:type="dcterms:W3CDTF">2012-08-11T04:42:21Z</dcterms:created>
  <dcterms:modified xsi:type="dcterms:W3CDTF">2018-04-11T10:13:05Z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BCG Format</vt:lpwstr>
  </property>
  <property fmtid="{D5CDD505-2E9C-101B-9397-08002B2CF9AE}" pid="4" name="Template Name">
    <vt:lpwstr>A4</vt:lpwstr>
  </property>
  <property fmtid="{D5CDD505-2E9C-101B-9397-08002B2CF9AE}" pid="5" name="_NewReviewCycle">
    <vt:lpwstr/>
  </property>
</Properties>
</file>