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529C8-EB98-4F48-8B74-708814E0826A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D438E-1DEE-45BF-9B81-1B6076E95B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529C8-EB98-4F48-8B74-708814E0826A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D438E-1DEE-45BF-9B81-1B6076E95B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529C8-EB98-4F48-8B74-708814E0826A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D438E-1DEE-45BF-9B81-1B6076E95B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529C8-EB98-4F48-8B74-708814E0826A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D438E-1DEE-45BF-9B81-1B6076E95B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529C8-EB98-4F48-8B74-708814E0826A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D438E-1DEE-45BF-9B81-1B6076E95B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529C8-EB98-4F48-8B74-708814E0826A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D438E-1DEE-45BF-9B81-1B6076E95B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529C8-EB98-4F48-8B74-708814E0826A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D438E-1DEE-45BF-9B81-1B6076E95B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529C8-EB98-4F48-8B74-708814E0826A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D438E-1DEE-45BF-9B81-1B6076E95B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529C8-EB98-4F48-8B74-708814E0826A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D438E-1DEE-45BF-9B81-1B6076E95B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529C8-EB98-4F48-8B74-708814E0826A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D438E-1DEE-45BF-9B81-1B6076E95BA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529C8-EB98-4F48-8B74-708814E0826A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8BD438E-1DEE-45BF-9B81-1B6076E95BA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8BD438E-1DEE-45BF-9B81-1B6076E95BA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7A529C8-EB98-4F48-8B74-708814E0826A}" type="datetimeFigureOut">
              <a:rPr lang="en-US" smtClean="0"/>
              <a:t>9/23/2018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990600"/>
            <a:ext cx="7543800" cy="2593975"/>
          </a:xfrm>
        </p:spPr>
        <p:txBody>
          <a:bodyPr/>
          <a:lstStyle/>
          <a:p>
            <a:r>
              <a:rPr lang="en-US" dirty="0" smtClean="0"/>
              <a:t>The Passive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181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Passive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A9A57C"/>
              </a:buClr>
            </a:pPr>
            <a:r>
              <a:rPr lang="en-US" sz="2800" dirty="0">
                <a:solidFill>
                  <a:srgbClr val="2F2B20"/>
                </a:solidFill>
              </a:rPr>
              <a:t>To form the passive, add the various tenses of the auxiliary (be) to the main verb in the past participle. </a:t>
            </a:r>
            <a:r>
              <a:rPr lang="en-US" sz="2800" u="sng" dirty="0">
                <a:solidFill>
                  <a:srgbClr val="2F2B20"/>
                </a:solidFill>
              </a:rPr>
              <a:t>The participle remains the same. </a:t>
            </a:r>
          </a:p>
          <a:p>
            <a:pPr marL="114300" lvl="0" indent="0">
              <a:buClr>
                <a:srgbClr val="A9A57C"/>
              </a:buClr>
              <a:buNone/>
            </a:pPr>
            <a:r>
              <a:rPr lang="en-US" sz="4000" b="1" dirty="0">
                <a:solidFill>
                  <a:srgbClr val="FF0000"/>
                </a:solidFill>
              </a:rPr>
              <a:t>Be + Past Participle</a:t>
            </a:r>
          </a:p>
          <a:p>
            <a:pPr lvl="0">
              <a:buClr>
                <a:srgbClr val="A9A57C"/>
              </a:buClr>
            </a:pPr>
            <a:r>
              <a:rPr lang="en-US" sz="3600" dirty="0">
                <a:solidFill>
                  <a:srgbClr val="2F2B20"/>
                </a:solidFill>
              </a:rPr>
              <a:t>The verb should be </a:t>
            </a:r>
            <a:r>
              <a:rPr lang="en-US" sz="3600" b="1" u="sng" dirty="0">
                <a:solidFill>
                  <a:srgbClr val="0070C0"/>
                </a:solidFill>
              </a:rPr>
              <a:t>transitive</a:t>
            </a:r>
            <a:r>
              <a:rPr lang="en-US" sz="3600" dirty="0">
                <a:solidFill>
                  <a:srgbClr val="2F2B20"/>
                </a:solidFill>
              </a:rPr>
              <a:t>.</a:t>
            </a:r>
          </a:p>
          <a:p>
            <a:pPr lvl="0">
              <a:buClr>
                <a:srgbClr val="A9A57C"/>
              </a:buClr>
            </a:pPr>
            <a:endParaRPr lang="en-US" dirty="0">
              <a:solidFill>
                <a:srgbClr val="2F2B2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199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passive Forms of Modals &amp; Phrasal Modals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7799758"/>
              </p:ext>
            </p:extLst>
          </p:nvPr>
        </p:nvGraphicFramePr>
        <p:xfrm>
          <a:off x="457200" y="1600200"/>
          <a:ext cx="7620000" cy="4521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540000"/>
                <a:gridCol w="2540000"/>
                <a:gridCol w="2540000"/>
              </a:tblGrid>
              <a:tr h="370840"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Active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Passive</a:t>
                      </a:r>
                      <a:endParaRPr lang="en-US" sz="2200" dirty="0"/>
                    </a:p>
                  </a:txBody>
                  <a:tcPr/>
                </a:tc>
              </a:tr>
              <a:tr h="1991360">
                <a:tc>
                  <a:txBody>
                    <a:bodyPr/>
                    <a:lstStyle/>
                    <a:p>
                      <a:r>
                        <a:rPr lang="en-US" sz="2200" b="1" dirty="0" smtClean="0">
                          <a:solidFill>
                            <a:srgbClr val="FF0000"/>
                          </a:solidFill>
                        </a:rPr>
                        <a:t>Present</a:t>
                      </a:r>
                      <a:r>
                        <a:rPr lang="en-US" sz="2200" b="1" baseline="0" dirty="0" smtClean="0">
                          <a:solidFill>
                            <a:srgbClr val="FF0000"/>
                          </a:solidFill>
                        </a:rPr>
                        <a:t> &amp; Future</a:t>
                      </a:r>
                      <a:endParaRPr lang="en-US" sz="2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rgbClr val="0070C0"/>
                          </a:solidFill>
                        </a:rPr>
                        <a:t>Modal +</a:t>
                      </a:r>
                      <a:r>
                        <a:rPr lang="en-US" sz="2200" baseline="0" dirty="0" smtClean="0">
                          <a:solidFill>
                            <a:srgbClr val="0070C0"/>
                          </a:solidFill>
                        </a:rPr>
                        <a:t> the simple form of </a:t>
                      </a:r>
                      <a:r>
                        <a:rPr lang="en-US" sz="2200" baseline="0" smtClean="0">
                          <a:solidFill>
                            <a:srgbClr val="0070C0"/>
                          </a:solidFill>
                        </a:rPr>
                        <a:t>the </a:t>
                      </a:r>
                      <a:r>
                        <a:rPr lang="en-US" sz="2200" baseline="0" smtClean="0">
                          <a:solidFill>
                            <a:srgbClr val="0070C0"/>
                          </a:solidFill>
                        </a:rPr>
                        <a:t>verb</a:t>
                      </a:r>
                      <a:endParaRPr lang="en-US" sz="2200" baseline="0" dirty="0" smtClean="0">
                        <a:solidFill>
                          <a:srgbClr val="0070C0"/>
                        </a:solidFill>
                      </a:endParaRPr>
                    </a:p>
                    <a:p>
                      <a:endParaRPr lang="en-US" sz="2200" baseline="0" dirty="0" smtClean="0"/>
                    </a:p>
                    <a:p>
                      <a:r>
                        <a:rPr lang="en-US" sz="2200" baseline="0" dirty="0" smtClean="0"/>
                        <a:t>She can do this.</a:t>
                      </a:r>
                    </a:p>
                    <a:p>
                      <a:endParaRPr lang="en-US" sz="22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rgbClr val="0070C0"/>
                          </a:solidFill>
                        </a:rPr>
                        <a:t>Modal+ be+ past participle</a:t>
                      </a:r>
                    </a:p>
                    <a:p>
                      <a:endParaRPr lang="en-US" sz="2200" dirty="0" smtClean="0"/>
                    </a:p>
                    <a:p>
                      <a:r>
                        <a:rPr lang="en-US" sz="2200" dirty="0" smtClean="0"/>
                        <a:t>This can be done by her.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b="1" dirty="0" smtClean="0">
                          <a:solidFill>
                            <a:srgbClr val="FF0000"/>
                          </a:solidFill>
                        </a:rPr>
                        <a:t>Past</a:t>
                      </a:r>
                      <a:endParaRPr lang="en-US" sz="2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rgbClr val="0070C0"/>
                          </a:solidFill>
                        </a:rPr>
                        <a:t>Modal</a:t>
                      </a:r>
                      <a:r>
                        <a:rPr lang="en-US" sz="2200" baseline="0" dirty="0" smtClean="0">
                          <a:solidFill>
                            <a:srgbClr val="0070C0"/>
                          </a:solidFill>
                        </a:rPr>
                        <a:t> + have + past participle</a:t>
                      </a:r>
                    </a:p>
                    <a:p>
                      <a:endParaRPr lang="en-US" sz="2200" dirty="0" smtClean="0"/>
                    </a:p>
                    <a:p>
                      <a:r>
                        <a:rPr lang="en-US" sz="2200" dirty="0" smtClean="0"/>
                        <a:t>She</a:t>
                      </a:r>
                      <a:r>
                        <a:rPr lang="en-US" sz="2200" baseline="0" dirty="0" smtClean="0"/>
                        <a:t> should have sent the letter last week.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rgbClr val="0070C0"/>
                          </a:solidFill>
                        </a:rPr>
                        <a:t>Modal+</a:t>
                      </a:r>
                      <a:r>
                        <a:rPr lang="en-US" sz="2200" baseline="0" dirty="0" smtClean="0">
                          <a:solidFill>
                            <a:srgbClr val="0070C0"/>
                          </a:solidFill>
                        </a:rPr>
                        <a:t> have </a:t>
                      </a:r>
                      <a:r>
                        <a:rPr lang="en-US" sz="2200" baseline="0" dirty="0" smtClean="0">
                          <a:solidFill>
                            <a:srgbClr val="C00000"/>
                          </a:solidFill>
                        </a:rPr>
                        <a:t>been</a:t>
                      </a:r>
                      <a:r>
                        <a:rPr lang="en-US" sz="2200" baseline="0" dirty="0" smtClean="0">
                          <a:solidFill>
                            <a:srgbClr val="0070C0"/>
                          </a:solidFill>
                        </a:rPr>
                        <a:t>+ past participle</a:t>
                      </a:r>
                    </a:p>
                    <a:p>
                      <a:endParaRPr lang="en-US" sz="2200" baseline="0" dirty="0" smtClean="0">
                        <a:solidFill>
                          <a:srgbClr val="0070C0"/>
                        </a:solidFill>
                      </a:endParaRPr>
                    </a:p>
                    <a:p>
                      <a:r>
                        <a:rPr lang="en-US" sz="2200" baseline="0" dirty="0" smtClean="0">
                          <a:solidFill>
                            <a:schemeClr val="tx1"/>
                          </a:solidFill>
                        </a:rPr>
                        <a:t>The letter should have been sent last week.</a:t>
                      </a: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356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Non-Progressive Passive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Be + Past participle </a:t>
            </a:r>
          </a:p>
          <a:p>
            <a:r>
              <a:rPr lang="en-US" dirty="0" smtClean="0"/>
              <a:t>When the passive form is used to describe an existing situation or state. i.e. to function as an adjective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091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Passive with 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Get</a:t>
            </a:r>
            <a:r>
              <a:rPr lang="en-US" sz="3600" dirty="0" smtClean="0"/>
              <a:t> may be followed by certain adjectives or a past participle that functions as an adjective.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52335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Participial Adjectives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7781633"/>
              </p:ext>
            </p:extLst>
          </p:nvPr>
        </p:nvGraphicFramePr>
        <p:xfrm>
          <a:off x="457200" y="1600200"/>
          <a:ext cx="7620000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0"/>
                <a:gridCol w="3810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Present</a:t>
                      </a:r>
                      <a:r>
                        <a:rPr lang="en-US" sz="2400" baseline="0" dirty="0" smtClean="0"/>
                        <a:t> Participle (Active Meaning)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Past Participle (Passive</a:t>
                      </a:r>
                      <a:r>
                        <a:rPr lang="en-US" sz="2400" baseline="0" dirty="0" smtClean="0"/>
                        <a:t> Meaning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It is a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confusing</a:t>
                      </a:r>
                      <a:r>
                        <a:rPr lang="en-US" sz="2400" dirty="0" smtClean="0"/>
                        <a:t> problem.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The</a:t>
                      </a:r>
                      <a:r>
                        <a:rPr lang="en-US" sz="2400" baseline="0" dirty="0" smtClean="0"/>
                        <a:t>y are 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confused</a:t>
                      </a:r>
                      <a:r>
                        <a:rPr lang="en-US" sz="2400" baseline="0" dirty="0" smtClean="0"/>
                        <a:t> students. 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(the problem</a:t>
                      </a:r>
                      <a:r>
                        <a:rPr lang="en-US" sz="2400" baseline="0" dirty="0" smtClean="0"/>
                        <a:t> confuses the student)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(the students are confused by </a:t>
                      </a:r>
                      <a:r>
                        <a:rPr lang="en-US" sz="2400" smtClean="0"/>
                        <a:t>the problem) 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Ahmad</a:t>
                      </a:r>
                      <a:r>
                        <a:rPr lang="en-US" sz="2400" baseline="0" dirty="0" smtClean="0"/>
                        <a:t> is 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boring</a:t>
                      </a:r>
                      <a:r>
                        <a:rPr lang="en-US" sz="2400" baseline="0" dirty="0" smtClean="0"/>
                        <a:t>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Ahmad is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bored</a:t>
                      </a:r>
                      <a:r>
                        <a:rPr lang="en-US" sz="2400" dirty="0" smtClean="0"/>
                        <a:t>.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(</a:t>
                      </a:r>
                      <a:r>
                        <a:rPr lang="en-US" sz="2400" baseline="0" dirty="0" smtClean="0"/>
                        <a:t>he causes others to be bored)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(others </a:t>
                      </a:r>
                      <a:r>
                        <a:rPr lang="en-US" sz="2400" smtClean="0"/>
                        <a:t>cause him to </a:t>
                      </a:r>
                      <a:r>
                        <a:rPr lang="en-US" sz="2400" dirty="0" smtClean="0"/>
                        <a:t>get bored)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85359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</TotalTime>
  <Words>228</Words>
  <Application>Microsoft Office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Adjacency</vt:lpstr>
      <vt:lpstr>The Passive</vt:lpstr>
      <vt:lpstr>The Passive</vt:lpstr>
      <vt:lpstr>The passive Forms of Modals &amp; Phrasal Modals</vt:lpstr>
      <vt:lpstr>Non-Progressive Passive</vt:lpstr>
      <vt:lpstr>The Passive with Get</vt:lpstr>
      <vt:lpstr>Participial Adjectives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Passive</dc:title>
  <dc:creator>Toshiba</dc:creator>
  <cp:lastModifiedBy>Toshiba</cp:lastModifiedBy>
  <cp:revision>9</cp:revision>
  <dcterms:created xsi:type="dcterms:W3CDTF">2018-09-16T12:57:13Z</dcterms:created>
  <dcterms:modified xsi:type="dcterms:W3CDTF">2018-09-23T04:16:10Z</dcterms:modified>
</cp:coreProperties>
</file>