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6" r:id="rId4"/>
  </p:sldIdLst>
  <p:sldSz cx="7200900" cy="9721850"/>
  <p:notesSz cx="6858000" cy="9945688"/>
  <p:defaultTextStyle>
    <a:defPPr>
      <a:defRPr lang="ar-SA"/>
    </a:defPPr>
    <a:lvl1pPr marL="0" algn="r" defTabSz="966978" rtl="1" eaLnBrk="1" latinLnBrk="0" hangingPunct="1">
      <a:defRPr sz="1900" kern="1200">
        <a:solidFill>
          <a:schemeClr val="tx1"/>
        </a:solidFill>
        <a:latin typeface="+mn-lt"/>
        <a:ea typeface="+mn-ea"/>
        <a:cs typeface="+mn-cs"/>
      </a:defRPr>
    </a:lvl1pPr>
    <a:lvl2pPr marL="483489" algn="r" defTabSz="966978" rtl="1" eaLnBrk="1" latinLnBrk="0" hangingPunct="1">
      <a:defRPr sz="1900" kern="1200">
        <a:solidFill>
          <a:schemeClr val="tx1"/>
        </a:solidFill>
        <a:latin typeface="+mn-lt"/>
        <a:ea typeface="+mn-ea"/>
        <a:cs typeface="+mn-cs"/>
      </a:defRPr>
    </a:lvl2pPr>
    <a:lvl3pPr marL="966978" algn="r" defTabSz="966978" rtl="1" eaLnBrk="1" latinLnBrk="0" hangingPunct="1">
      <a:defRPr sz="1900" kern="1200">
        <a:solidFill>
          <a:schemeClr val="tx1"/>
        </a:solidFill>
        <a:latin typeface="+mn-lt"/>
        <a:ea typeface="+mn-ea"/>
        <a:cs typeface="+mn-cs"/>
      </a:defRPr>
    </a:lvl3pPr>
    <a:lvl4pPr marL="1450467" algn="r" defTabSz="966978" rtl="1" eaLnBrk="1" latinLnBrk="0" hangingPunct="1">
      <a:defRPr sz="1900" kern="1200">
        <a:solidFill>
          <a:schemeClr val="tx1"/>
        </a:solidFill>
        <a:latin typeface="+mn-lt"/>
        <a:ea typeface="+mn-ea"/>
        <a:cs typeface="+mn-cs"/>
      </a:defRPr>
    </a:lvl4pPr>
    <a:lvl5pPr marL="1933956" algn="r" defTabSz="966978" rtl="1" eaLnBrk="1" latinLnBrk="0" hangingPunct="1">
      <a:defRPr sz="1900" kern="1200">
        <a:solidFill>
          <a:schemeClr val="tx1"/>
        </a:solidFill>
        <a:latin typeface="+mn-lt"/>
        <a:ea typeface="+mn-ea"/>
        <a:cs typeface="+mn-cs"/>
      </a:defRPr>
    </a:lvl5pPr>
    <a:lvl6pPr marL="2417445" algn="r" defTabSz="966978" rtl="1" eaLnBrk="1" latinLnBrk="0" hangingPunct="1">
      <a:defRPr sz="1900" kern="1200">
        <a:solidFill>
          <a:schemeClr val="tx1"/>
        </a:solidFill>
        <a:latin typeface="+mn-lt"/>
        <a:ea typeface="+mn-ea"/>
        <a:cs typeface="+mn-cs"/>
      </a:defRPr>
    </a:lvl6pPr>
    <a:lvl7pPr marL="2900934" algn="r" defTabSz="966978" rtl="1" eaLnBrk="1" latinLnBrk="0" hangingPunct="1">
      <a:defRPr sz="1900" kern="1200">
        <a:solidFill>
          <a:schemeClr val="tx1"/>
        </a:solidFill>
        <a:latin typeface="+mn-lt"/>
        <a:ea typeface="+mn-ea"/>
        <a:cs typeface="+mn-cs"/>
      </a:defRPr>
    </a:lvl7pPr>
    <a:lvl8pPr marL="3384423" algn="r" defTabSz="966978" rtl="1" eaLnBrk="1" latinLnBrk="0" hangingPunct="1">
      <a:defRPr sz="1900" kern="1200">
        <a:solidFill>
          <a:schemeClr val="tx1"/>
        </a:solidFill>
        <a:latin typeface="+mn-lt"/>
        <a:ea typeface="+mn-ea"/>
        <a:cs typeface="+mn-cs"/>
      </a:defRPr>
    </a:lvl8pPr>
    <a:lvl9pPr marL="3867912" algn="r" defTabSz="966978" rtl="1"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2">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8" d="100"/>
          <a:sy n="78" d="100"/>
        </p:scale>
        <p:origin x="3048" y="114"/>
      </p:cViewPr>
      <p:guideLst>
        <p:guide orient="horz" pos="3062"/>
        <p:guide pos="22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540068" y="3020077"/>
            <a:ext cx="6120765" cy="2083896"/>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080135" y="5509048"/>
            <a:ext cx="5040630" cy="2484473"/>
          </a:xfrm>
        </p:spPr>
        <p:txBody>
          <a:bodyPr/>
          <a:lstStyle>
            <a:lvl1pPr marL="0" indent="0" algn="ctr">
              <a:buNone/>
              <a:defRPr>
                <a:solidFill>
                  <a:schemeClr val="tx1">
                    <a:tint val="75000"/>
                  </a:schemeClr>
                </a:solidFill>
              </a:defRPr>
            </a:lvl1pPr>
            <a:lvl2pPr marL="483489" indent="0" algn="ctr">
              <a:buNone/>
              <a:defRPr>
                <a:solidFill>
                  <a:schemeClr val="tx1">
                    <a:tint val="75000"/>
                  </a:schemeClr>
                </a:solidFill>
              </a:defRPr>
            </a:lvl2pPr>
            <a:lvl3pPr marL="966978" indent="0" algn="ctr">
              <a:buNone/>
              <a:defRPr>
                <a:solidFill>
                  <a:schemeClr val="tx1">
                    <a:tint val="75000"/>
                  </a:schemeClr>
                </a:solidFill>
              </a:defRPr>
            </a:lvl3pPr>
            <a:lvl4pPr marL="1450467" indent="0" algn="ctr">
              <a:buNone/>
              <a:defRPr>
                <a:solidFill>
                  <a:schemeClr val="tx1">
                    <a:tint val="75000"/>
                  </a:schemeClr>
                </a:solidFill>
              </a:defRPr>
            </a:lvl4pPr>
            <a:lvl5pPr marL="1933956" indent="0" algn="ctr">
              <a:buNone/>
              <a:defRPr>
                <a:solidFill>
                  <a:schemeClr val="tx1">
                    <a:tint val="75000"/>
                  </a:schemeClr>
                </a:solidFill>
              </a:defRPr>
            </a:lvl5pPr>
            <a:lvl6pPr marL="2417445" indent="0" algn="ctr">
              <a:buNone/>
              <a:defRPr>
                <a:solidFill>
                  <a:schemeClr val="tx1">
                    <a:tint val="75000"/>
                  </a:schemeClr>
                </a:solidFill>
              </a:defRPr>
            </a:lvl6pPr>
            <a:lvl7pPr marL="2900934" indent="0" algn="ctr">
              <a:buNone/>
              <a:defRPr>
                <a:solidFill>
                  <a:schemeClr val="tx1">
                    <a:tint val="75000"/>
                  </a:schemeClr>
                </a:solidFill>
              </a:defRPr>
            </a:lvl7pPr>
            <a:lvl8pPr marL="3384423" indent="0" algn="ctr">
              <a:buNone/>
              <a:defRPr>
                <a:solidFill>
                  <a:schemeClr val="tx1">
                    <a:tint val="75000"/>
                  </a:schemeClr>
                </a:solidFill>
              </a:defRPr>
            </a:lvl8pPr>
            <a:lvl9pPr marL="3867912"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F558C36-F328-4724-9169-0334FACC7FD5}" type="datetimeFigureOut">
              <a:rPr lang="ar-SA" smtClean="0"/>
              <a:t>16/07/36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69336FA-24AB-4027-AB34-608A64A8B86F}"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F558C36-F328-4724-9169-0334FACC7FD5}" type="datetimeFigureOut">
              <a:rPr lang="ar-SA" smtClean="0"/>
              <a:t>16/07/36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69336FA-24AB-4027-AB34-608A64A8B86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5220652" y="389326"/>
            <a:ext cx="1620203" cy="829507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360045" y="389326"/>
            <a:ext cx="4740593" cy="829507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F558C36-F328-4724-9169-0334FACC7FD5}" type="datetimeFigureOut">
              <a:rPr lang="ar-SA" smtClean="0"/>
              <a:t>16/07/36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69336FA-24AB-4027-AB34-608A64A8B86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F558C36-F328-4724-9169-0334FACC7FD5}" type="datetimeFigureOut">
              <a:rPr lang="ar-SA" smtClean="0"/>
              <a:t>16/07/36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69336FA-24AB-4027-AB34-608A64A8B86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68822" y="6247189"/>
            <a:ext cx="6120765" cy="1930867"/>
          </a:xfrm>
        </p:spPr>
        <p:txBody>
          <a:bodyPr anchor="t"/>
          <a:lstStyle>
            <a:lvl1pPr algn="r">
              <a:defRPr sz="42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568822" y="4120536"/>
            <a:ext cx="6120765" cy="2126654"/>
          </a:xfrm>
        </p:spPr>
        <p:txBody>
          <a:bodyPr anchor="b"/>
          <a:lstStyle>
            <a:lvl1pPr marL="0" indent="0">
              <a:buNone/>
              <a:defRPr sz="2100">
                <a:solidFill>
                  <a:schemeClr val="tx1">
                    <a:tint val="75000"/>
                  </a:schemeClr>
                </a:solidFill>
              </a:defRPr>
            </a:lvl1pPr>
            <a:lvl2pPr marL="483489" indent="0">
              <a:buNone/>
              <a:defRPr sz="1900">
                <a:solidFill>
                  <a:schemeClr val="tx1">
                    <a:tint val="75000"/>
                  </a:schemeClr>
                </a:solidFill>
              </a:defRPr>
            </a:lvl2pPr>
            <a:lvl3pPr marL="966978" indent="0">
              <a:buNone/>
              <a:defRPr sz="1700">
                <a:solidFill>
                  <a:schemeClr val="tx1">
                    <a:tint val="75000"/>
                  </a:schemeClr>
                </a:solidFill>
              </a:defRPr>
            </a:lvl3pPr>
            <a:lvl4pPr marL="1450467" indent="0">
              <a:buNone/>
              <a:defRPr sz="1500">
                <a:solidFill>
                  <a:schemeClr val="tx1">
                    <a:tint val="75000"/>
                  </a:schemeClr>
                </a:solidFill>
              </a:defRPr>
            </a:lvl4pPr>
            <a:lvl5pPr marL="1933956" indent="0">
              <a:buNone/>
              <a:defRPr sz="1500">
                <a:solidFill>
                  <a:schemeClr val="tx1">
                    <a:tint val="75000"/>
                  </a:schemeClr>
                </a:solidFill>
              </a:defRPr>
            </a:lvl5pPr>
            <a:lvl6pPr marL="2417445" indent="0">
              <a:buNone/>
              <a:defRPr sz="1500">
                <a:solidFill>
                  <a:schemeClr val="tx1">
                    <a:tint val="75000"/>
                  </a:schemeClr>
                </a:solidFill>
              </a:defRPr>
            </a:lvl6pPr>
            <a:lvl7pPr marL="2900934" indent="0">
              <a:buNone/>
              <a:defRPr sz="1500">
                <a:solidFill>
                  <a:schemeClr val="tx1">
                    <a:tint val="75000"/>
                  </a:schemeClr>
                </a:solidFill>
              </a:defRPr>
            </a:lvl7pPr>
            <a:lvl8pPr marL="3384423" indent="0">
              <a:buNone/>
              <a:defRPr sz="1500">
                <a:solidFill>
                  <a:schemeClr val="tx1">
                    <a:tint val="75000"/>
                  </a:schemeClr>
                </a:solidFill>
              </a:defRPr>
            </a:lvl8pPr>
            <a:lvl9pPr marL="3867912" indent="0">
              <a:buNone/>
              <a:defRPr sz="15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F558C36-F328-4724-9169-0334FACC7FD5}" type="datetimeFigureOut">
              <a:rPr lang="ar-SA" smtClean="0"/>
              <a:t>16/07/36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69336FA-24AB-4027-AB34-608A64A8B86F}"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360045" y="2268433"/>
            <a:ext cx="3180398" cy="6415971"/>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3660457" y="2268433"/>
            <a:ext cx="3180398" cy="6415971"/>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F558C36-F328-4724-9169-0334FACC7FD5}" type="datetimeFigureOut">
              <a:rPr lang="ar-SA" smtClean="0"/>
              <a:t>16/07/36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69336FA-24AB-4027-AB34-608A64A8B86F}"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360046" y="2176164"/>
            <a:ext cx="3181648" cy="906922"/>
          </a:xfrm>
        </p:spPr>
        <p:txBody>
          <a:bodyPr anchor="b"/>
          <a:lstStyle>
            <a:lvl1pPr marL="0" indent="0">
              <a:buNone/>
              <a:defRPr sz="2500" b="1"/>
            </a:lvl1pPr>
            <a:lvl2pPr marL="483489" indent="0">
              <a:buNone/>
              <a:defRPr sz="2100" b="1"/>
            </a:lvl2pPr>
            <a:lvl3pPr marL="966978" indent="0">
              <a:buNone/>
              <a:defRPr sz="1900" b="1"/>
            </a:lvl3pPr>
            <a:lvl4pPr marL="1450467" indent="0">
              <a:buNone/>
              <a:defRPr sz="1700" b="1"/>
            </a:lvl4pPr>
            <a:lvl5pPr marL="1933956" indent="0">
              <a:buNone/>
              <a:defRPr sz="1700" b="1"/>
            </a:lvl5pPr>
            <a:lvl6pPr marL="2417445" indent="0">
              <a:buNone/>
              <a:defRPr sz="1700" b="1"/>
            </a:lvl6pPr>
            <a:lvl7pPr marL="2900934" indent="0">
              <a:buNone/>
              <a:defRPr sz="1700" b="1"/>
            </a:lvl7pPr>
            <a:lvl8pPr marL="3384423" indent="0">
              <a:buNone/>
              <a:defRPr sz="1700" b="1"/>
            </a:lvl8pPr>
            <a:lvl9pPr marL="3867912" indent="0">
              <a:buNone/>
              <a:defRPr sz="17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60046" y="3083086"/>
            <a:ext cx="3181648" cy="560131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3657958" y="2176164"/>
            <a:ext cx="3182898" cy="906922"/>
          </a:xfrm>
        </p:spPr>
        <p:txBody>
          <a:bodyPr anchor="b"/>
          <a:lstStyle>
            <a:lvl1pPr marL="0" indent="0">
              <a:buNone/>
              <a:defRPr sz="2500" b="1"/>
            </a:lvl1pPr>
            <a:lvl2pPr marL="483489" indent="0">
              <a:buNone/>
              <a:defRPr sz="2100" b="1"/>
            </a:lvl2pPr>
            <a:lvl3pPr marL="966978" indent="0">
              <a:buNone/>
              <a:defRPr sz="1900" b="1"/>
            </a:lvl3pPr>
            <a:lvl4pPr marL="1450467" indent="0">
              <a:buNone/>
              <a:defRPr sz="1700" b="1"/>
            </a:lvl4pPr>
            <a:lvl5pPr marL="1933956" indent="0">
              <a:buNone/>
              <a:defRPr sz="1700" b="1"/>
            </a:lvl5pPr>
            <a:lvl6pPr marL="2417445" indent="0">
              <a:buNone/>
              <a:defRPr sz="1700" b="1"/>
            </a:lvl6pPr>
            <a:lvl7pPr marL="2900934" indent="0">
              <a:buNone/>
              <a:defRPr sz="1700" b="1"/>
            </a:lvl7pPr>
            <a:lvl8pPr marL="3384423" indent="0">
              <a:buNone/>
              <a:defRPr sz="1700" b="1"/>
            </a:lvl8pPr>
            <a:lvl9pPr marL="3867912" indent="0">
              <a:buNone/>
              <a:defRPr sz="17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3657958" y="3083086"/>
            <a:ext cx="3182898" cy="560131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F558C36-F328-4724-9169-0334FACC7FD5}" type="datetimeFigureOut">
              <a:rPr lang="ar-SA" smtClean="0"/>
              <a:t>16/07/36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69336FA-24AB-4027-AB34-608A64A8B86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F558C36-F328-4724-9169-0334FACC7FD5}" type="datetimeFigureOut">
              <a:rPr lang="ar-SA" smtClean="0"/>
              <a:t>16/07/36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69336FA-24AB-4027-AB34-608A64A8B86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F558C36-F328-4724-9169-0334FACC7FD5}" type="datetimeFigureOut">
              <a:rPr lang="ar-SA" smtClean="0"/>
              <a:t>16/07/36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69336FA-24AB-4027-AB34-608A64A8B86F}"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60045" y="387074"/>
            <a:ext cx="2369047" cy="1647313"/>
          </a:xfrm>
        </p:spPr>
        <p:txBody>
          <a:bodyPr anchor="b"/>
          <a:lstStyle>
            <a:lvl1pPr algn="r">
              <a:defRPr sz="21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2815352" y="387075"/>
            <a:ext cx="4025504" cy="8297330"/>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360045" y="2034388"/>
            <a:ext cx="2369047" cy="6650017"/>
          </a:xfrm>
        </p:spPr>
        <p:txBody>
          <a:bodyPr/>
          <a:lstStyle>
            <a:lvl1pPr marL="0" indent="0">
              <a:buNone/>
              <a:defRPr sz="1500"/>
            </a:lvl1pPr>
            <a:lvl2pPr marL="483489" indent="0">
              <a:buNone/>
              <a:defRPr sz="1300"/>
            </a:lvl2pPr>
            <a:lvl3pPr marL="966978" indent="0">
              <a:buNone/>
              <a:defRPr sz="1100"/>
            </a:lvl3pPr>
            <a:lvl4pPr marL="1450467" indent="0">
              <a:buNone/>
              <a:defRPr sz="1000"/>
            </a:lvl4pPr>
            <a:lvl5pPr marL="1933956" indent="0">
              <a:buNone/>
              <a:defRPr sz="1000"/>
            </a:lvl5pPr>
            <a:lvl6pPr marL="2417445" indent="0">
              <a:buNone/>
              <a:defRPr sz="1000"/>
            </a:lvl6pPr>
            <a:lvl7pPr marL="2900934" indent="0">
              <a:buNone/>
              <a:defRPr sz="1000"/>
            </a:lvl7pPr>
            <a:lvl8pPr marL="3384423" indent="0">
              <a:buNone/>
              <a:defRPr sz="1000"/>
            </a:lvl8pPr>
            <a:lvl9pPr marL="3867912"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F558C36-F328-4724-9169-0334FACC7FD5}" type="datetimeFigureOut">
              <a:rPr lang="ar-SA" smtClean="0"/>
              <a:t>16/07/36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69336FA-24AB-4027-AB34-608A64A8B86F}"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411427" y="6805296"/>
            <a:ext cx="4320540" cy="803404"/>
          </a:xfrm>
        </p:spPr>
        <p:txBody>
          <a:bodyPr anchor="b"/>
          <a:lstStyle>
            <a:lvl1pPr algn="r">
              <a:defRPr sz="21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411427" y="868665"/>
            <a:ext cx="4320540" cy="5833110"/>
          </a:xfrm>
        </p:spPr>
        <p:txBody>
          <a:bodyPr/>
          <a:lstStyle>
            <a:lvl1pPr marL="0" indent="0">
              <a:buNone/>
              <a:defRPr sz="3400"/>
            </a:lvl1pPr>
            <a:lvl2pPr marL="483489" indent="0">
              <a:buNone/>
              <a:defRPr sz="3000"/>
            </a:lvl2pPr>
            <a:lvl3pPr marL="966978" indent="0">
              <a:buNone/>
              <a:defRPr sz="2500"/>
            </a:lvl3pPr>
            <a:lvl4pPr marL="1450467" indent="0">
              <a:buNone/>
              <a:defRPr sz="2100"/>
            </a:lvl4pPr>
            <a:lvl5pPr marL="1933956" indent="0">
              <a:buNone/>
              <a:defRPr sz="2100"/>
            </a:lvl5pPr>
            <a:lvl6pPr marL="2417445" indent="0">
              <a:buNone/>
              <a:defRPr sz="2100"/>
            </a:lvl6pPr>
            <a:lvl7pPr marL="2900934" indent="0">
              <a:buNone/>
              <a:defRPr sz="2100"/>
            </a:lvl7pPr>
            <a:lvl8pPr marL="3384423" indent="0">
              <a:buNone/>
              <a:defRPr sz="2100"/>
            </a:lvl8pPr>
            <a:lvl9pPr marL="3867912" indent="0">
              <a:buNone/>
              <a:defRPr sz="2100"/>
            </a:lvl9pPr>
          </a:lstStyle>
          <a:p>
            <a:endParaRPr lang="ar-SA"/>
          </a:p>
        </p:txBody>
      </p:sp>
      <p:sp>
        <p:nvSpPr>
          <p:cNvPr id="4" name="عنصر نائب للنص 3"/>
          <p:cNvSpPr>
            <a:spLocks noGrp="1"/>
          </p:cNvSpPr>
          <p:nvPr>
            <p:ph type="body" sz="half" idx="2"/>
          </p:nvPr>
        </p:nvSpPr>
        <p:spPr>
          <a:xfrm>
            <a:off x="1411427" y="7608700"/>
            <a:ext cx="4320540" cy="1140966"/>
          </a:xfrm>
        </p:spPr>
        <p:txBody>
          <a:bodyPr/>
          <a:lstStyle>
            <a:lvl1pPr marL="0" indent="0">
              <a:buNone/>
              <a:defRPr sz="1500"/>
            </a:lvl1pPr>
            <a:lvl2pPr marL="483489" indent="0">
              <a:buNone/>
              <a:defRPr sz="1300"/>
            </a:lvl2pPr>
            <a:lvl3pPr marL="966978" indent="0">
              <a:buNone/>
              <a:defRPr sz="1100"/>
            </a:lvl3pPr>
            <a:lvl4pPr marL="1450467" indent="0">
              <a:buNone/>
              <a:defRPr sz="1000"/>
            </a:lvl4pPr>
            <a:lvl5pPr marL="1933956" indent="0">
              <a:buNone/>
              <a:defRPr sz="1000"/>
            </a:lvl5pPr>
            <a:lvl6pPr marL="2417445" indent="0">
              <a:buNone/>
              <a:defRPr sz="1000"/>
            </a:lvl6pPr>
            <a:lvl7pPr marL="2900934" indent="0">
              <a:buNone/>
              <a:defRPr sz="1000"/>
            </a:lvl7pPr>
            <a:lvl8pPr marL="3384423" indent="0">
              <a:buNone/>
              <a:defRPr sz="1000"/>
            </a:lvl8pPr>
            <a:lvl9pPr marL="3867912"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F558C36-F328-4724-9169-0334FACC7FD5}" type="datetimeFigureOut">
              <a:rPr lang="ar-SA" smtClean="0"/>
              <a:t>16/07/36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69336FA-24AB-4027-AB34-608A64A8B86F}"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360045" y="389325"/>
            <a:ext cx="6480810" cy="1620308"/>
          </a:xfrm>
          <a:prstGeom prst="rect">
            <a:avLst/>
          </a:prstGeom>
        </p:spPr>
        <p:txBody>
          <a:bodyPr vert="horz" lIns="96698" tIns="48349" rIns="96698" bIns="48349"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360045" y="2268433"/>
            <a:ext cx="6480810" cy="6415971"/>
          </a:xfrm>
          <a:prstGeom prst="rect">
            <a:avLst/>
          </a:prstGeom>
        </p:spPr>
        <p:txBody>
          <a:bodyPr vert="horz" lIns="96698" tIns="48349" rIns="96698" bIns="48349"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5160645" y="9010716"/>
            <a:ext cx="1680210" cy="517598"/>
          </a:xfrm>
          <a:prstGeom prst="rect">
            <a:avLst/>
          </a:prstGeom>
        </p:spPr>
        <p:txBody>
          <a:bodyPr vert="horz" lIns="96698" tIns="48349" rIns="96698" bIns="48349" rtlCol="1" anchor="ctr"/>
          <a:lstStyle>
            <a:lvl1pPr algn="r">
              <a:defRPr sz="1300">
                <a:solidFill>
                  <a:schemeClr val="tx1">
                    <a:tint val="75000"/>
                  </a:schemeClr>
                </a:solidFill>
              </a:defRPr>
            </a:lvl1pPr>
          </a:lstStyle>
          <a:p>
            <a:fld id="{CF558C36-F328-4724-9169-0334FACC7FD5}" type="datetimeFigureOut">
              <a:rPr lang="ar-SA" smtClean="0"/>
              <a:t>16/07/36</a:t>
            </a:fld>
            <a:endParaRPr lang="ar-SA"/>
          </a:p>
        </p:txBody>
      </p:sp>
      <p:sp>
        <p:nvSpPr>
          <p:cNvPr id="5" name="عنصر نائب للتذييل 4"/>
          <p:cNvSpPr>
            <a:spLocks noGrp="1"/>
          </p:cNvSpPr>
          <p:nvPr>
            <p:ph type="ftr" sz="quarter" idx="3"/>
          </p:nvPr>
        </p:nvSpPr>
        <p:spPr>
          <a:xfrm>
            <a:off x="2460308" y="9010716"/>
            <a:ext cx="2280285" cy="517598"/>
          </a:xfrm>
          <a:prstGeom prst="rect">
            <a:avLst/>
          </a:prstGeom>
        </p:spPr>
        <p:txBody>
          <a:bodyPr vert="horz" lIns="96698" tIns="48349" rIns="96698" bIns="48349" rtlCol="1" anchor="ctr"/>
          <a:lstStyle>
            <a:lvl1pPr algn="ctr">
              <a:defRPr sz="13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360045" y="9010716"/>
            <a:ext cx="1680210" cy="517598"/>
          </a:xfrm>
          <a:prstGeom prst="rect">
            <a:avLst/>
          </a:prstGeom>
        </p:spPr>
        <p:txBody>
          <a:bodyPr vert="horz" lIns="96698" tIns="48349" rIns="96698" bIns="48349" rtlCol="1" anchor="ctr"/>
          <a:lstStyle>
            <a:lvl1pPr algn="l">
              <a:defRPr sz="1300">
                <a:solidFill>
                  <a:schemeClr val="tx1">
                    <a:tint val="75000"/>
                  </a:schemeClr>
                </a:solidFill>
              </a:defRPr>
            </a:lvl1pPr>
          </a:lstStyle>
          <a:p>
            <a:fld id="{069336FA-24AB-4027-AB34-608A64A8B86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6978" rtl="1" eaLnBrk="1" latinLnBrk="0" hangingPunct="1">
        <a:spcBef>
          <a:spcPct val="0"/>
        </a:spcBef>
        <a:buNone/>
        <a:defRPr sz="4700" kern="1200">
          <a:solidFill>
            <a:schemeClr val="tx1"/>
          </a:solidFill>
          <a:latin typeface="+mj-lt"/>
          <a:ea typeface="+mj-ea"/>
          <a:cs typeface="+mj-cs"/>
        </a:defRPr>
      </a:lvl1pPr>
    </p:titleStyle>
    <p:bodyStyle>
      <a:lvl1pPr marL="362617" indent="-362617" algn="r" defTabSz="966978" rtl="1" eaLnBrk="1" latinLnBrk="0" hangingPunct="1">
        <a:spcBef>
          <a:spcPct val="20000"/>
        </a:spcBef>
        <a:buFont typeface="Arial" pitchFamily="34" charset="0"/>
        <a:buChar char="•"/>
        <a:defRPr sz="3400" kern="1200">
          <a:solidFill>
            <a:schemeClr val="tx1"/>
          </a:solidFill>
          <a:latin typeface="+mn-lt"/>
          <a:ea typeface="+mn-ea"/>
          <a:cs typeface="+mn-cs"/>
        </a:defRPr>
      </a:lvl1pPr>
      <a:lvl2pPr marL="785670" indent="-302181" algn="r" defTabSz="966978" rtl="1" eaLnBrk="1" latinLnBrk="0" hangingPunct="1">
        <a:spcBef>
          <a:spcPct val="20000"/>
        </a:spcBef>
        <a:buFont typeface="Arial" pitchFamily="34" charset="0"/>
        <a:buChar char="–"/>
        <a:defRPr sz="3000" kern="1200">
          <a:solidFill>
            <a:schemeClr val="tx1"/>
          </a:solidFill>
          <a:latin typeface="+mn-lt"/>
          <a:ea typeface="+mn-ea"/>
          <a:cs typeface="+mn-cs"/>
        </a:defRPr>
      </a:lvl2pPr>
      <a:lvl3pPr marL="1208723" indent="-241745" algn="r" defTabSz="966978" rtl="1" eaLnBrk="1" latinLnBrk="0" hangingPunct="1">
        <a:spcBef>
          <a:spcPct val="20000"/>
        </a:spcBef>
        <a:buFont typeface="Arial" pitchFamily="34" charset="0"/>
        <a:buChar char="•"/>
        <a:defRPr sz="2500" kern="1200">
          <a:solidFill>
            <a:schemeClr val="tx1"/>
          </a:solidFill>
          <a:latin typeface="+mn-lt"/>
          <a:ea typeface="+mn-ea"/>
          <a:cs typeface="+mn-cs"/>
        </a:defRPr>
      </a:lvl3pPr>
      <a:lvl4pPr marL="1692212" indent="-241745" algn="r" defTabSz="966978" rtl="1" eaLnBrk="1" latinLnBrk="0" hangingPunct="1">
        <a:spcBef>
          <a:spcPct val="20000"/>
        </a:spcBef>
        <a:buFont typeface="Arial" pitchFamily="34" charset="0"/>
        <a:buChar char="–"/>
        <a:defRPr sz="2100" kern="1200">
          <a:solidFill>
            <a:schemeClr val="tx1"/>
          </a:solidFill>
          <a:latin typeface="+mn-lt"/>
          <a:ea typeface="+mn-ea"/>
          <a:cs typeface="+mn-cs"/>
        </a:defRPr>
      </a:lvl4pPr>
      <a:lvl5pPr marL="2175701" indent="-241745" algn="r" defTabSz="966978" rtl="1" eaLnBrk="1" latinLnBrk="0" hangingPunct="1">
        <a:spcBef>
          <a:spcPct val="20000"/>
        </a:spcBef>
        <a:buFont typeface="Arial" pitchFamily="34" charset="0"/>
        <a:buChar char="»"/>
        <a:defRPr sz="2100" kern="1200">
          <a:solidFill>
            <a:schemeClr val="tx1"/>
          </a:solidFill>
          <a:latin typeface="+mn-lt"/>
          <a:ea typeface="+mn-ea"/>
          <a:cs typeface="+mn-cs"/>
        </a:defRPr>
      </a:lvl5pPr>
      <a:lvl6pPr marL="2659190" indent="-241745" algn="r" defTabSz="966978" rtl="1" eaLnBrk="1" latinLnBrk="0" hangingPunct="1">
        <a:spcBef>
          <a:spcPct val="20000"/>
        </a:spcBef>
        <a:buFont typeface="Arial" pitchFamily="34" charset="0"/>
        <a:buChar char="•"/>
        <a:defRPr sz="2100" kern="1200">
          <a:solidFill>
            <a:schemeClr val="tx1"/>
          </a:solidFill>
          <a:latin typeface="+mn-lt"/>
          <a:ea typeface="+mn-ea"/>
          <a:cs typeface="+mn-cs"/>
        </a:defRPr>
      </a:lvl6pPr>
      <a:lvl7pPr marL="3142679" indent="-241745" algn="r" defTabSz="966978" rtl="1" eaLnBrk="1" latinLnBrk="0" hangingPunct="1">
        <a:spcBef>
          <a:spcPct val="20000"/>
        </a:spcBef>
        <a:buFont typeface="Arial" pitchFamily="34" charset="0"/>
        <a:buChar char="•"/>
        <a:defRPr sz="2100" kern="1200">
          <a:solidFill>
            <a:schemeClr val="tx1"/>
          </a:solidFill>
          <a:latin typeface="+mn-lt"/>
          <a:ea typeface="+mn-ea"/>
          <a:cs typeface="+mn-cs"/>
        </a:defRPr>
      </a:lvl7pPr>
      <a:lvl8pPr marL="3626168" indent="-241745" algn="r" defTabSz="966978" rtl="1" eaLnBrk="1" latinLnBrk="0" hangingPunct="1">
        <a:spcBef>
          <a:spcPct val="20000"/>
        </a:spcBef>
        <a:buFont typeface="Arial" pitchFamily="34" charset="0"/>
        <a:buChar char="•"/>
        <a:defRPr sz="2100" kern="1200">
          <a:solidFill>
            <a:schemeClr val="tx1"/>
          </a:solidFill>
          <a:latin typeface="+mn-lt"/>
          <a:ea typeface="+mn-ea"/>
          <a:cs typeface="+mn-cs"/>
        </a:defRPr>
      </a:lvl8pPr>
      <a:lvl9pPr marL="4109657" indent="-241745" algn="r" defTabSz="966978" rtl="1"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ar-SA"/>
      </a:defPPr>
      <a:lvl1pPr marL="0" algn="r" defTabSz="966978" rtl="1" eaLnBrk="1" latinLnBrk="0" hangingPunct="1">
        <a:defRPr sz="1900" kern="1200">
          <a:solidFill>
            <a:schemeClr val="tx1"/>
          </a:solidFill>
          <a:latin typeface="+mn-lt"/>
          <a:ea typeface="+mn-ea"/>
          <a:cs typeface="+mn-cs"/>
        </a:defRPr>
      </a:lvl1pPr>
      <a:lvl2pPr marL="483489" algn="r" defTabSz="966978" rtl="1" eaLnBrk="1" latinLnBrk="0" hangingPunct="1">
        <a:defRPr sz="1900" kern="1200">
          <a:solidFill>
            <a:schemeClr val="tx1"/>
          </a:solidFill>
          <a:latin typeface="+mn-lt"/>
          <a:ea typeface="+mn-ea"/>
          <a:cs typeface="+mn-cs"/>
        </a:defRPr>
      </a:lvl2pPr>
      <a:lvl3pPr marL="966978" algn="r" defTabSz="966978" rtl="1" eaLnBrk="1" latinLnBrk="0" hangingPunct="1">
        <a:defRPr sz="1900" kern="1200">
          <a:solidFill>
            <a:schemeClr val="tx1"/>
          </a:solidFill>
          <a:latin typeface="+mn-lt"/>
          <a:ea typeface="+mn-ea"/>
          <a:cs typeface="+mn-cs"/>
        </a:defRPr>
      </a:lvl3pPr>
      <a:lvl4pPr marL="1450467" algn="r" defTabSz="966978" rtl="1" eaLnBrk="1" latinLnBrk="0" hangingPunct="1">
        <a:defRPr sz="1900" kern="1200">
          <a:solidFill>
            <a:schemeClr val="tx1"/>
          </a:solidFill>
          <a:latin typeface="+mn-lt"/>
          <a:ea typeface="+mn-ea"/>
          <a:cs typeface="+mn-cs"/>
        </a:defRPr>
      </a:lvl4pPr>
      <a:lvl5pPr marL="1933956" algn="r" defTabSz="966978" rtl="1" eaLnBrk="1" latinLnBrk="0" hangingPunct="1">
        <a:defRPr sz="1900" kern="1200">
          <a:solidFill>
            <a:schemeClr val="tx1"/>
          </a:solidFill>
          <a:latin typeface="+mn-lt"/>
          <a:ea typeface="+mn-ea"/>
          <a:cs typeface="+mn-cs"/>
        </a:defRPr>
      </a:lvl5pPr>
      <a:lvl6pPr marL="2417445" algn="r" defTabSz="966978" rtl="1" eaLnBrk="1" latinLnBrk="0" hangingPunct="1">
        <a:defRPr sz="1900" kern="1200">
          <a:solidFill>
            <a:schemeClr val="tx1"/>
          </a:solidFill>
          <a:latin typeface="+mn-lt"/>
          <a:ea typeface="+mn-ea"/>
          <a:cs typeface="+mn-cs"/>
        </a:defRPr>
      </a:lvl6pPr>
      <a:lvl7pPr marL="2900934" algn="r" defTabSz="966978" rtl="1" eaLnBrk="1" latinLnBrk="0" hangingPunct="1">
        <a:defRPr sz="1900" kern="1200">
          <a:solidFill>
            <a:schemeClr val="tx1"/>
          </a:solidFill>
          <a:latin typeface="+mn-lt"/>
          <a:ea typeface="+mn-ea"/>
          <a:cs typeface="+mn-cs"/>
        </a:defRPr>
      </a:lvl7pPr>
      <a:lvl8pPr marL="3384423" algn="r" defTabSz="966978" rtl="1" eaLnBrk="1" latinLnBrk="0" hangingPunct="1">
        <a:defRPr sz="1900" kern="1200">
          <a:solidFill>
            <a:schemeClr val="tx1"/>
          </a:solidFill>
          <a:latin typeface="+mn-lt"/>
          <a:ea typeface="+mn-ea"/>
          <a:cs typeface="+mn-cs"/>
        </a:defRPr>
      </a:lvl8pPr>
      <a:lvl9pPr marL="3867912" algn="r" defTabSz="966978" rtl="1"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صورة 8"/>
          <p:cNvPicPr>
            <a:picLocks noChangeAspect="1"/>
          </p:cNvPicPr>
          <p:nvPr/>
        </p:nvPicPr>
        <p:blipFill>
          <a:blip r:embed="rId2">
            <a:duotone>
              <a:schemeClr val="accent1">
                <a:shade val="45000"/>
                <a:satMod val="135000"/>
              </a:schemeClr>
              <a:prstClr val="white"/>
            </a:duotone>
          </a:blip>
          <a:stretch>
            <a:fillRect/>
          </a:stretch>
        </p:blipFill>
        <p:spPr>
          <a:xfrm>
            <a:off x="360091" y="454330"/>
            <a:ext cx="6477318" cy="9028559"/>
          </a:xfrm>
          <a:prstGeom prst="rect">
            <a:avLst/>
          </a:prstGeom>
        </p:spPr>
      </p:pic>
      <p:sp>
        <p:nvSpPr>
          <p:cNvPr id="4" name="مستطيل 3"/>
          <p:cNvSpPr/>
          <p:nvPr/>
        </p:nvSpPr>
        <p:spPr>
          <a:xfrm>
            <a:off x="171426" y="217455"/>
            <a:ext cx="6858048" cy="9358378"/>
          </a:xfrm>
          <a:prstGeom prst="rect">
            <a:avLst/>
          </a:prstGeom>
          <a:noFill/>
          <a:ln>
            <a:solidFill>
              <a:schemeClr val="tx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مربع نص 2"/>
          <p:cNvSpPr txBox="1"/>
          <p:nvPr/>
        </p:nvSpPr>
        <p:spPr>
          <a:xfrm>
            <a:off x="4536554" y="540445"/>
            <a:ext cx="2100255" cy="1323439"/>
          </a:xfrm>
          <a:prstGeom prst="rect">
            <a:avLst/>
          </a:prstGeom>
          <a:noFill/>
        </p:spPr>
        <p:txBody>
          <a:bodyPr wrap="none"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ar-SA" sz="1600" dirty="0" smtClean="0">
                <a:solidFill>
                  <a:schemeClr val="accent1">
                    <a:lumMod val="50000"/>
                  </a:schemeClr>
                </a:solidFill>
                <a:cs typeface="PT Bold Heading" pitchFamily="2" charset="-78"/>
              </a:rPr>
              <a:t>المملكة العربية السعودية</a:t>
            </a:r>
          </a:p>
          <a:p>
            <a:pPr algn="ctr"/>
            <a:r>
              <a:rPr lang="ar-SA" sz="1600" dirty="0" smtClean="0">
                <a:solidFill>
                  <a:schemeClr val="accent1">
                    <a:lumMod val="50000"/>
                  </a:schemeClr>
                </a:solidFill>
                <a:cs typeface="PT Bold Heading" pitchFamily="2" charset="-78"/>
              </a:rPr>
              <a:t>وزارة التعليم العــــــالي</a:t>
            </a:r>
          </a:p>
          <a:p>
            <a:pPr algn="ctr"/>
            <a:r>
              <a:rPr lang="ar-SA" sz="1600" dirty="0" smtClean="0">
                <a:solidFill>
                  <a:schemeClr val="accent1">
                    <a:lumMod val="50000"/>
                  </a:schemeClr>
                </a:solidFill>
                <a:cs typeface="PT Bold Heading" pitchFamily="2" charset="-78"/>
              </a:rPr>
              <a:t>جامــــعة الملك ســــعود </a:t>
            </a:r>
          </a:p>
          <a:p>
            <a:pPr algn="ctr"/>
            <a:r>
              <a:rPr lang="ar-SA" sz="1600" dirty="0" smtClean="0">
                <a:solidFill>
                  <a:schemeClr val="accent1">
                    <a:lumMod val="50000"/>
                  </a:schemeClr>
                </a:solidFill>
                <a:cs typeface="PT Bold Heading" pitchFamily="2" charset="-78"/>
              </a:rPr>
              <a:t>كلــــــــــية التربيــــــة </a:t>
            </a:r>
          </a:p>
          <a:p>
            <a:pPr algn="ctr"/>
            <a:r>
              <a:rPr lang="ar-SA" sz="1600" dirty="0" smtClean="0">
                <a:solidFill>
                  <a:schemeClr val="accent1">
                    <a:lumMod val="50000"/>
                  </a:schemeClr>
                </a:solidFill>
                <a:cs typeface="PT Bold Heading" pitchFamily="2" charset="-78"/>
              </a:rPr>
              <a:t>قسم الإدارة التربويـــــة</a:t>
            </a:r>
            <a:endParaRPr lang="ar-SA" sz="1600" dirty="0">
              <a:solidFill>
                <a:schemeClr val="accent1">
                  <a:lumMod val="50000"/>
                </a:schemeClr>
              </a:solidFill>
              <a:cs typeface="PT Bold Heading" pitchFamily="2" charset="-78"/>
            </a:endParaRPr>
          </a:p>
        </p:txBody>
      </p:sp>
      <p:pic>
        <p:nvPicPr>
          <p:cNvPr id="5" name="صورة 4"/>
          <p:cNvPicPr>
            <a:picLocks noChangeAspect="1"/>
          </p:cNvPicPr>
          <p:nvPr/>
        </p:nvPicPr>
        <p:blipFill>
          <a:blip r:embed="rId3">
            <a:clrChange>
              <a:clrFrom>
                <a:srgbClr val="FBFBFB"/>
              </a:clrFrom>
              <a:clrTo>
                <a:srgbClr val="FBFBFB">
                  <a:alpha val="0"/>
                </a:srgbClr>
              </a:clrTo>
            </a:clrChange>
          </a:blip>
          <a:stretch>
            <a:fillRect/>
          </a:stretch>
        </p:blipFill>
        <p:spPr>
          <a:xfrm>
            <a:off x="644979" y="540445"/>
            <a:ext cx="2307400" cy="1269648"/>
          </a:xfrm>
          <a:prstGeom prst="rect">
            <a:avLst/>
          </a:prstGeom>
        </p:spPr>
      </p:pic>
      <p:sp>
        <p:nvSpPr>
          <p:cNvPr id="6" name="مستطيل 5"/>
          <p:cNvSpPr/>
          <p:nvPr/>
        </p:nvSpPr>
        <p:spPr>
          <a:xfrm>
            <a:off x="2411884" y="5140036"/>
            <a:ext cx="2416046" cy="954107"/>
          </a:xfrm>
          <a:prstGeom prst="rect">
            <a:avLst/>
          </a:prstGeom>
          <a:noFill/>
        </p:spPr>
        <p:txBody>
          <a:bodyPr wrap="none" lIns="91440" tIns="45720" rIns="91440" bIns="45720">
            <a:spAutoFit/>
          </a:bodyPr>
          <a:lstStyle/>
          <a:p>
            <a:pPr algn="ctr"/>
            <a:r>
              <a:rPr lang="ar-SA" sz="28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اعداد الطالب </a:t>
            </a:r>
          </a:p>
          <a:p>
            <a:pPr algn="ctr"/>
            <a:r>
              <a:rPr lang="ar-SA" sz="28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حسن سلمان </a:t>
            </a:r>
            <a:r>
              <a:rPr lang="ar-SA" sz="2800" b="1" dirty="0" err="1"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الفيفي</a:t>
            </a:r>
            <a:endParaRPr lang="ar-SA" sz="2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7" name="مستطيل 6"/>
          <p:cNvSpPr/>
          <p:nvPr/>
        </p:nvSpPr>
        <p:spPr>
          <a:xfrm>
            <a:off x="1740804" y="6998809"/>
            <a:ext cx="3719288" cy="1323439"/>
          </a:xfrm>
          <a:prstGeom prst="rect">
            <a:avLst/>
          </a:prstGeom>
          <a:noFill/>
        </p:spPr>
        <p:txBody>
          <a:bodyPr wrap="none" lIns="91440" tIns="45720" rIns="91440" bIns="45720">
            <a:spAutoFit/>
          </a:bodyPr>
          <a:lstStyle/>
          <a:p>
            <a:pPr algn="ctr"/>
            <a:r>
              <a:rPr lang="ar-SA" sz="40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إشراف الدكتور</a:t>
            </a:r>
          </a:p>
          <a:p>
            <a:pPr algn="ctr"/>
            <a:r>
              <a:rPr lang="ar-SA" sz="40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فايز عبدا لعزيز الفايز</a:t>
            </a:r>
            <a:endParaRPr lang="ar-SA" sz="4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8" name="مستطيل 7"/>
          <p:cNvSpPr/>
          <p:nvPr/>
        </p:nvSpPr>
        <p:spPr>
          <a:xfrm>
            <a:off x="1296194" y="2988717"/>
            <a:ext cx="4647427" cy="120032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PT Bold Heading" panose="02010400000000000000" pitchFamily="2" charset="-78"/>
              </a:rPr>
              <a:t>تلخيص</a:t>
            </a:r>
          </a:p>
          <a:p>
            <a:pPr algn="ctr"/>
            <a:r>
              <a:rPr lang="ar-SA"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PT Bold Heading" panose="02010400000000000000" pitchFamily="2" charset="-78"/>
              </a:rPr>
              <a:t>مراجع في القيادة التربوية</a:t>
            </a:r>
            <a:endParaRPr lang="ar-SA"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PT Bold Heading" panose="0201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anim calcmode="lin" valueType="num">
                                      <p:cBhvr>
                                        <p:cTn id="16" dur="2000" fill="hold"/>
                                        <p:tgtEl>
                                          <p:spTgt spid="5"/>
                                        </p:tgtEl>
                                        <p:attrNameLst>
                                          <p:attrName>ppt_w</p:attrName>
                                        </p:attrNameLst>
                                      </p:cBhvr>
                                      <p:tavLst>
                                        <p:tav tm="0" fmla="#ppt_w*sin(2.5*pi*$)">
                                          <p:val>
                                            <p:fltVal val="0"/>
                                          </p:val>
                                        </p:tav>
                                        <p:tav tm="100000">
                                          <p:val>
                                            <p:fltVal val="1"/>
                                          </p:val>
                                        </p:tav>
                                      </p:tavLst>
                                    </p:anim>
                                    <p:anim calcmode="lin" valueType="num">
                                      <p:cBhvr>
                                        <p:cTn id="17"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1426" y="217455"/>
            <a:ext cx="6858048" cy="9358378"/>
          </a:xfrm>
          <a:prstGeom prst="rect">
            <a:avLst/>
          </a:prstGeom>
          <a:noFill/>
          <a:ln>
            <a:solidFill>
              <a:schemeClr val="tx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مستطيل مستدير الزوايا 2"/>
          <p:cNvSpPr/>
          <p:nvPr/>
        </p:nvSpPr>
        <p:spPr>
          <a:xfrm>
            <a:off x="457178" y="288893"/>
            <a:ext cx="6286544" cy="1143008"/>
          </a:xfrm>
          <a:prstGeom prst="roundRect">
            <a:avLst/>
          </a:prstGeom>
          <a:noFill/>
          <a:ln w="3810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ستطيل 4"/>
          <p:cNvSpPr/>
          <p:nvPr/>
        </p:nvSpPr>
        <p:spPr>
          <a:xfrm>
            <a:off x="1528748" y="288893"/>
            <a:ext cx="4180953"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مراجع في القيادة التربوية</a:t>
            </a:r>
            <a:endParaRPr lang="ar-SA"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مستطيل 7"/>
          <p:cNvSpPr/>
          <p:nvPr/>
        </p:nvSpPr>
        <p:spPr>
          <a:xfrm>
            <a:off x="4457706" y="1503339"/>
            <a:ext cx="2382383" cy="584775"/>
          </a:xfrm>
          <a:prstGeom prst="rect">
            <a:avLst/>
          </a:prstGeom>
          <a:noFill/>
        </p:spPr>
        <p:txBody>
          <a:bodyPr wrap="none" lIns="91440" tIns="45720" rIns="91440" bIns="45720">
            <a:spAutoFit/>
          </a:bodyPr>
          <a:lstStyle/>
          <a:p>
            <a:pPr algn="ctr"/>
            <a:r>
              <a:rPr lang="ar-SA" sz="3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 المرجع الأول</a:t>
            </a:r>
            <a:endParaRPr lang="ar-SA" sz="3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مستطيل 8"/>
          <p:cNvSpPr/>
          <p:nvPr/>
        </p:nvSpPr>
        <p:spPr>
          <a:xfrm>
            <a:off x="1800225" y="4376177"/>
            <a:ext cx="3600450" cy="969496"/>
          </a:xfrm>
          <a:prstGeom prst="rect">
            <a:avLst/>
          </a:prstGeom>
        </p:spPr>
        <p:txBody>
          <a:bodyPr>
            <a:spAutoFit/>
          </a:bodyPr>
          <a:lstStyle/>
          <a:p>
            <a:r>
              <a:rPr lang="ar-SA" dirty="0"/>
              <a:t> </a:t>
            </a:r>
          </a:p>
          <a:p>
            <a:r>
              <a:rPr lang="ar-SA" dirty="0"/>
              <a:t>    </a:t>
            </a:r>
          </a:p>
          <a:p>
            <a:r>
              <a:rPr lang="ar-SA" dirty="0"/>
              <a:t>   </a:t>
            </a:r>
          </a:p>
        </p:txBody>
      </p:sp>
      <p:graphicFrame>
        <p:nvGraphicFramePr>
          <p:cNvPr id="12" name="جدول 11"/>
          <p:cNvGraphicFramePr>
            <a:graphicFrameLocks noGrp="1"/>
          </p:cNvGraphicFramePr>
          <p:nvPr/>
        </p:nvGraphicFramePr>
        <p:xfrm>
          <a:off x="528616" y="2074843"/>
          <a:ext cx="6286544" cy="1483360"/>
        </p:xfrm>
        <a:graphic>
          <a:graphicData uri="http://schemas.openxmlformats.org/drawingml/2006/table">
            <a:tbl>
              <a:tblPr rtl="1" firstRow="1" bandRow="1">
                <a:tableStyleId>{5C22544A-7EE6-4342-B048-85BDC9FD1C3A}</a:tableStyleId>
              </a:tblPr>
              <a:tblGrid>
                <a:gridCol w="1602166"/>
                <a:gridCol w="4684378"/>
              </a:tblGrid>
              <a:tr h="370840">
                <a:tc>
                  <a:txBody>
                    <a:bodyPr/>
                    <a:lstStyle/>
                    <a:p>
                      <a:pPr algn="ctr" rtl="1"/>
                      <a:r>
                        <a:rPr lang="ar-SA" sz="1600" b="1" dirty="0" smtClean="0"/>
                        <a:t>ا</a:t>
                      </a:r>
                      <a:r>
                        <a:rPr lang="ar-SA" sz="1600" b="1" dirty="0" smtClean="0">
                          <a:solidFill>
                            <a:schemeClr val="tx1"/>
                          </a:solidFill>
                        </a:rPr>
                        <a:t>لعنوان</a:t>
                      </a:r>
                      <a:endParaRPr lang="ar-SA" sz="1600" b="1" dirty="0">
                        <a:solidFill>
                          <a:schemeClr val="tx1"/>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ar-SA" sz="1600" b="1" dirty="0" smtClean="0">
                          <a:solidFill>
                            <a:schemeClr val="tx1"/>
                          </a:solidFill>
                        </a:rPr>
                        <a:t>القيادة</a:t>
                      </a:r>
                      <a:r>
                        <a:rPr lang="ar-SA" sz="1600" b="1" baseline="0" dirty="0" smtClean="0">
                          <a:solidFill>
                            <a:schemeClr val="tx1"/>
                          </a:solidFill>
                        </a:rPr>
                        <a:t> الإدارية ودورها في تأصير روابط العلاقات العامة </a:t>
                      </a:r>
                      <a:endParaRPr lang="ar-SA" sz="160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rtl="1"/>
                      <a:r>
                        <a:rPr lang="ar-SA" sz="1600" b="1" dirty="0" smtClean="0"/>
                        <a:t>المؤلف أوالباحث</a:t>
                      </a:r>
                      <a:endParaRPr lang="ar-SA" sz="1600" b="1"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ar-SA" sz="1600" b="1" dirty="0" smtClean="0"/>
                        <a:t>د. شهر زاد محمد شهاب</a:t>
                      </a:r>
                      <a:endParaRPr lang="ar-SA" sz="1600" b="1"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rtl="1"/>
                      <a:r>
                        <a:rPr lang="ar-SA" sz="1600" b="1" dirty="0" smtClean="0"/>
                        <a:t>دار النشر أو الجامعة</a:t>
                      </a:r>
                      <a:endParaRPr lang="ar-SA" sz="1600" b="1"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ar-SA" sz="1600" b="1" dirty="0" smtClean="0"/>
                        <a:t>مجلة دراسات تربوية ,العدد الحادي عشر </a:t>
                      </a:r>
                      <a:endParaRPr lang="ar-SA" sz="1600" b="1"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rtl="1"/>
                      <a:r>
                        <a:rPr lang="ar-SA" sz="1600" b="1" dirty="0" smtClean="0"/>
                        <a:t>سنة النشر</a:t>
                      </a:r>
                      <a:endParaRPr lang="ar-SA" sz="1600" b="1"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rtl="1"/>
                      <a:r>
                        <a:rPr lang="ar-SA" sz="1600" b="1" dirty="0" smtClean="0"/>
                        <a:t>2010 </a:t>
                      </a:r>
                      <a:r>
                        <a:rPr lang="ar-SA" sz="1600" b="1" dirty="0" err="1" smtClean="0"/>
                        <a:t>م</a:t>
                      </a:r>
                      <a:endParaRPr lang="ar-SA" sz="1600" b="1"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
        <p:nvSpPr>
          <p:cNvPr id="13" name="مستطيل 12"/>
          <p:cNvSpPr/>
          <p:nvPr/>
        </p:nvSpPr>
        <p:spPr>
          <a:xfrm>
            <a:off x="1957376" y="860397"/>
            <a:ext cx="3334567" cy="523220"/>
          </a:xfrm>
          <a:prstGeom prst="rect">
            <a:avLst/>
          </a:prstGeom>
          <a:noFill/>
        </p:spPr>
        <p:txBody>
          <a:bodyPr wrap="none" lIns="91440" tIns="45720" rIns="91440" bIns="45720">
            <a:spAutoFit/>
          </a:bodyPr>
          <a:lstStyle/>
          <a:p>
            <a:pPr algn="ctr"/>
            <a:r>
              <a:rPr lang="ar-SA"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إعداد الطالب / حسن </a:t>
            </a:r>
            <a:r>
              <a:rPr lang="ar-SA" sz="28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الفيفي</a:t>
            </a:r>
            <a:endParaRPr lang="ar-SA"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4" name="مربع نص 13"/>
          <p:cNvSpPr txBox="1"/>
          <p:nvPr/>
        </p:nvSpPr>
        <p:spPr>
          <a:xfrm>
            <a:off x="314302" y="3646479"/>
            <a:ext cx="6614184" cy="1862048"/>
          </a:xfrm>
          <a:prstGeom prst="rect">
            <a:avLst/>
          </a:prstGeom>
          <a:noFill/>
        </p:spPr>
        <p:txBody>
          <a:bodyPr wrap="square" rtlCol="1">
            <a:spAutoFit/>
          </a:bodyPr>
          <a:lstStyle/>
          <a:p>
            <a:pPr algn="ctr"/>
            <a:r>
              <a:rPr lang="ar-SA" sz="1600" b="1" dirty="0" smtClean="0"/>
              <a:t>تحدث الكاتب في هذا المقال الذي قام بنشره  في هذه المجلة عن عدة نقاط متعلقة بعلم القيادة  من حيث تعريفها وخصائصها وأهميتها  والعناصر التي تتكون منها العملية القيادية  وذكر كذلك ثلاث فقرات من المقالة أوضح فيها مفهوم المهارة وأنواعها وماهي أهم المهارات التي يجب أن بتحلي بها القائد الناجح ثم تناول بعد ذلك جانب التدريب للقادة التربويين وأهميته وفي آخر نقطتين من المقالة ذكر في الأولى بعض نظريات القيادة الحديثة وفي الثانية صفات القائد المثالي ومن خلال </a:t>
            </a:r>
          </a:p>
          <a:p>
            <a:pPr algn="ctr"/>
            <a:r>
              <a:rPr lang="ar-SA" sz="1600" b="1" dirty="0" smtClean="0"/>
              <a:t>اطلاعي عليه أرى بأنه قد تناول الجوانب الرئيسية للقيادة بشكل عام وحاول تلخيصا </a:t>
            </a:r>
          </a:p>
          <a:p>
            <a:pPr algn="ctr"/>
            <a:r>
              <a:rPr lang="ar-SA" sz="1600" b="1" dirty="0" smtClean="0"/>
              <a:t>في عدة نقاط سهلة ويسيرة </a:t>
            </a:r>
            <a:r>
              <a:rPr lang="ar-SA" sz="1600" b="1" dirty="0" err="1" smtClean="0"/>
              <a:t>وبامتباز</a:t>
            </a:r>
            <a:r>
              <a:rPr lang="ar-SA" sz="1600" b="1" dirty="0" smtClean="0"/>
              <a:t> جداً</a:t>
            </a:r>
            <a:r>
              <a:rPr lang="ar-SA" dirty="0" smtClean="0"/>
              <a:t>.</a:t>
            </a:r>
            <a:endParaRPr lang="ar-SA" dirty="0"/>
          </a:p>
        </p:txBody>
      </p:sp>
      <p:cxnSp>
        <p:nvCxnSpPr>
          <p:cNvPr id="16" name="رابط مستقيم 15"/>
          <p:cNvCxnSpPr/>
          <p:nvPr/>
        </p:nvCxnSpPr>
        <p:spPr>
          <a:xfrm rot="10800000">
            <a:off x="171426" y="5503867"/>
            <a:ext cx="6858048" cy="1588"/>
          </a:xfrm>
          <a:prstGeom prst="line">
            <a:avLst/>
          </a:prstGeom>
        </p:spPr>
        <p:style>
          <a:lnRef idx="2">
            <a:schemeClr val="dk1"/>
          </a:lnRef>
          <a:fillRef idx="0">
            <a:schemeClr val="dk1"/>
          </a:fillRef>
          <a:effectRef idx="1">
            <a:schemeClr val="dk1"/>
          </a:effectRef>
          <a:fontRef idx="minor">
            <a:schemeClr val="tx1"/>
          </a:fontRef>
        </p:style>
      </p:cxnSp>
      <p:sp>
        <p:nvSpPr>
          <p:cNvPr id="18" name="مستطيل 17"/>
          <p:cNvSpPr/>
          <p:nvPr/>
        </p:nvSpPr>
        <p:spPr>
          <a:xfrm>
            <a:off x="4243392" y="5503867"/>
            <a:ext cx="2464136" cy="584775"/>
          </a:xfrm>
          <a:prstGeom prst="rect">
            <a:avLst/>
          </a:prstGeom>
          <a:noFill/>
        </p:spPr>
        <p:txBody>
          <a:bodyPr wrap="none" lIns="91440" tIns="45720" rIns="91440" bIns="45720">
            <a:spAutoFit/>
          </a:bodyPr>
          <a:lstStyle/>
          <a:p>
            <a:pPr algn="ctr"/>
            <a:r>
              <a:rPr lang="ar-SA" sz="3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 المرجع الثاني</a:t>
            </a:r>
            <a:endParaRPr lang="ar-SA" sz="3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19" name="جدول 18"/>
          <p:cNvGraphicFramePr>
            <a:graphicFrameLocks noGrp="1"/>
          </p:cNvGraphicFramePr>
          <p:nvPr/>
        </p:nvGraphicFramePr>
        <p:xfrm>
          <a:off x="528616" y="6146809"/>
          <a:ext cx="6286544" cy="1691640"/>
        </p:xfrm>
        <a:graphic>
          <a:graphicData uri="http://schemas.openxmlformats.org/drawingml/2006/table">
            <a:tbl>
              <a:tblPr rtl="1" firstRow="1" bandRow="1">
                <a:tableStyleId>{5C22544A-7EE6-4342-B048-85BDC9FD1C3A}</a:tableStyleId>
              </a:tblPr>
              <a:tblGrid>
                <a:gridCol w="1602166"/>
                <a:gridCol w="4684378"/>
              </a:tblGrid>
              <a:tr h="370840">
                <a:tc>
                  <a:txBody>
                    <a:bodyPr/>
                    <a:lstStyle/>
                    <a:p>
                      <a:pPr algn="ctr" rtl="1"/>
                      <a:r>
                        <a:rPr lang="ar-SA" sz="1600" b="1" dirty="0" smtClean="0"/>
                        <a:t>ا</a:t>
                      </a:r>
                      <a:r>
                        <a:rPr lang="ar-SA" sz="1600" b="1" dirty="0" smtClean="0">
                          <a:solidFill>
                            <a:schemeClr val="tx1"/>
                          </a:solidFill>
                        </a:rPr>
                        <a:t>لعنوان</a:t>
                      </a:r>
                      <a:endParaRPr lang="ar-SA" sz="1600" b="1" dirty="0">
                        <a:solidFill>
                          <a:schemeClr val="tx1"/>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ar-SA" sz="1600" b="1" kern="1200" baseline="0" dirty="0" smtClean="0">
                          <a:solidFill>
                            <a:schemeClr val="tx1"/>
                          </a:solidFill>
                          <a:latin typeface="+mn-lt"/>
                          <a:ea typeface="+mn-ea"/>
                          <a:cs typeface="+mn-cs"/>
                        </a:rPr>
                        <a:t>علاقة الأنماط القيادية بمستوى الإبداع الإداري</a:t>
                      </a:r>
                    </a:p>
                    <a:p>
                      <a:pPr algn="ctr"/>
                      <a:r>
                        <a:rPr lang="ar-SA" sz="1600" b="1" kern="1200" baseline="0" dirty="0" smtClean="0">
                          <a:solidFill>
                            <a:schemeClr val="tx1"/>
                          </a:solidFill>
                          <a:latin typeface="+mn-lt"/>
                          <a:ea typeface="+mn-ea"/>
                          <a:cs typeface="+mn-cs"/>
                        </a:rPr>
                        <a:t>(دراسة مسحية على العاملين في المديرية العامة للجوازات بالرياض)</a:t>
                      </a:r>
                      <a:endParaRPr lang="ar-SA" sz="1600" b="1" dirty="0">
                        <a:solidFill>
                          <a:schemeClr val="tx1"/>
                        </a:solidFill>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rtl="1"/>
                      <a:r>
                        <a:rPr lang="ar-SA" sz="1600" b="1" dirty="0" smtClean="0"/>
                        <a:t>المؤلف أوالباحث</a:t>
                      </a:r>
                      <a:endParaRPr lang="ar-SA" sz="1600" b="1"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ar-SA" sz="1600" b="1" dirty="0" smtClean="0"/>
                        <a:t>عادل بن صالح الشقحاء</a:t>
                      </a:r>
                      <a:endParaRPr lang="ar-SA" sz="1600" b="1"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rtl="1"/>
                      <a:r>
                        <a:rPr lang="ar-SA" sz="1600" b="1" dirty="0" smtClean="0"/>
                        <a:t>دار النشر أو الجامعة</a:t>
                      </a:r>
                      <a:endParaRPr lang="ar-SA" sz="1600" b="1"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ar-SA" sz="1600" b="1" dirty="0" smtClean="0"/>
                        <a:t>جامعة نايف العربية للعلوم الأمنية ( ماجستير العلوم الإدارية )</a:t>
                      </a:r>
                      <a:endParaRPr lang="ar-SA" sz="1600" b="1"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rtl="1"/>
                      <a:r>
                        <a:rPr lang="ar-SA" sz="1600" b="1" dirty="0" smtClean="0"/>
                        <a:t>سنة النشر</a:t>
                      </a:r>
                      <a:endParaRPr lang="ar-SA" sz="1600" b="1"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rtl="1"/>
                      <a:r>
                        <a:rPr lang="ar-SA" sz="1600" b="1" dirty="0" smtClean="0"/>
                        <a:t>1423هـ  -  1424هـ</a:t>
                      </a:r>
                      <a:endParaRPr lang="ar-SA" sz="1600" b="1"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
        <p:nvSpPr>
          <p:cNvPr id="21" name="مربع نص 20"/>
          <p:cNvSpPr txBox="1"/>
          <p:nvPr/>
        </p:nvSpPr>
        <p:spPr>
          <a:xfrm>
            <a:off x="171426" y="7932759"/>
            <a:ext cx="6697667" cy="1569660"/>
          </a:xfrm>
          <a:prstGeom prst="rect">
            <a:avLst/>
          </a:prstGeom>
          <a:noFill/>
        </p:spPr>
        <p:txBody>
          <a:bodyPr wrap="none" rtlCol="1">
            <a:spAutoFit/>
          </a:bodyPr>
          <a:lstStyle/>
          <a:p>
            <a:pPr algn="ctr"/>
            <a:r>
              <a:rPr lang="ar-SA" sz="1600" b="1" dirty="0" smtClean="0"/>
              <a:t>كانت هذه الدراسة  من أهم الدراسات التي تناولت القيادة بكافة عناصرها وكيفية إدخال الإبداع فيها </a:t>
            </a:r>
          </a:p>
          <a:p>
            <a:pPr algn="ctr"/>
            <a:r>
              <a:rPr lang="ar-SA" sz="1600" b="1" dirty="0" smtClean="0"/>
              <a:t>وماهي السبل التي تعين على جعل القادة أكثر إبداعا في الجانب القيادي والإداري  حيث أوضحها </a:t>
            </a:r>
          </a:p>
          <a:p>
            <a:pPr algn="ctr"/>
            <a:r>
              <a:rPr lang="ar-SA" sz="1600" b="1" dirty="0" smtClean="0"/>
              <a:t>الباحث</a:t>
            </a:r>
            <a:r>
              <a:rPr lang="ar-SA" sz="1600" b="1" dirty="0"/>
              <a:t> </a:t>
            </a:r>
            <a:r>
              <a:rPr lang="ar-SA" sz="1600" b="1" dirty="0" smtClean="0"/>
              <a:t>في بعض المقترحات في آخر دراسته من خلال دراسة خصائص القائد القيادية ومدى </a:t>
            </a:r>
          </a:p>
          <a:p>
            <a:pPr algn="ctr"/>
            <a:r>
              <a:rPr lang="ar-SA" sz="1600" b="1" dirty="0" smtClean="0"/>
              <a:t>جدوى  البرامج التدريبية الحالية في صناعة الإبداع القيادي , وبالتالي الناظر إلى موضوع الدراسة </a:t>
            </a:r>
          </a:p>
          <a:p>
            <a:pPr algn="ctr"/>
            <a:r>
              <a:rPr lang="ar-SA" sz="1600" b="1" dirty="0" smtClean="0"/>
              <a:t>والنتائج المستخلصة والمقترحات الموضوعة سوف يؤيد رأي بان هذه الدراسة  جيدة في </a:t>
            </a:r>
          </a:p>
          <a:p>
            <a:pPr algn="ctr"/>
            <a:r>
              <a:rPr lang="ar-SA" sz="1600" b="1" dirty="0" smtClean="0"/>
              <a:t>الطرح والمناقشة وتقديم الحلول</a:t>
            </a:r>
            <a:endParaRPr lang="ar-SA" sz="1600" b="1"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1000" fill="hold"/>
                                        <p:tgtEl>
                                          <p:spTgt spid="8"/>
                                        </p:tgtEl>
                                        <p:attrNameLst>
                                          <p:attrName>ppt_w</p:attrName>
                                        </p:attrNameLst>
                                      </p:cBhvr>
                                      <p:tavLst>
                                        <p:tav tm="0">
                                          <p:val>
                                            <p:fltVal val="0"/>
                                          </p:val>
                                        </p:tav>
                                        <p:tav tm="100000">
                                          <p:val>
                                            <p:strVal val="#ppt_w"/>
                                          </p:val>
                                        </p:tav>
                                      </p:tavLst>
                                    </p:anim>
                                    <p:anim calcmode="lin" valueType="num">
                                      <p:cBhvr>
                                        <p:cTn id="29" dur="1000" fill="hold"/>
                                        <p:tgtEl>
                                          <p:spTgt spid="8"/>
                                        </p:tgtEl>
                                        <p:attrNameLst>
                                          <p:attrName>ppt_h</p:attrName>
                                        </p:attrNameLst>
                                      </p:cBhvr>
                                      <p:tavLst>
                                        <p:tav tm="0">
                                          <p:val>
                                            <p:fltVal val="0"/>
                                          </p:val>
                                        </p:tav>
                                        <p:tav tm="100000">
                                          <p:val>
                                            <p:strVal val="#ppt_h"/>
                                          </p:val>
                                        </p:tav>
                                      </p:tavLst>
                                    </p:anim>
                                    <p:anim calcmode="lin" valueType="num">
                                      <p:cBhvr>
                                        <p:cTn id="30" dur="1000" fill="hold"/>
                                        <p:tgtEl>
                                          <p:spTgt spid="8"/>
                                        </p:tgtEl>
                                        <p:attrNameLst>
                                          <p:attrName>style.rotation</p:attrName>
                                        </p:attrNameLst>
                                      </p:cBhvr>
                                      <p:tavLst>
                                        <p:tav tm="0">
                                          <p:val>
                                            <p:fltVal val="90"/>
                                          </p:val>
                                        </p:tav>
                                        <p:tav tm="100000">
                                          <p:val>
                                            <p:fltVal val="0"/>
                                          </p:val>
                                        </p:tav>
                                      </p:tavLst>
                                    </p:anim>
                                    <p:animEffect transition="in" filter="fade">
                                      <p:cBhvr>
                                        <p:cTn id="31" dur="10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1000" fill="hold"/>
                                        <p:tgtEl>
                                          <p:spTgt spid="12"/>
                                        </p:tgtEl>
                                        <p:attrNameLst>
                                          <p:attrName>ppt_w</p:attrName>
                                        </p:attrNameLst>
                                      </p:cBhvr>
                                      <p:tavLst>
                                        <p:tav tm="0">
                                          <p:val>
                                            <p:fltVal val="0"/>
                                          </p:val>
                                        </p:tav>
                                        <p:tav tm="100000">
                                          <p:val>
                                            <p:strVal val="#ppt_w"/>
                                          </p:val>
                                        </p:tav>
                                      </p:tavLst>
                                    </p:anim>
                                    <p:anim calcmode="lin" valueType="num">
                                      <p:cBhvr>
                                        <p:cTn id="37" dur="1000" fill="hold"/>
                                        <p:tgtEl>
                                          <p:spTgt spid="12"/>
                                        </p:tgtEl>
                                        <p:attrNameLst>
                                          <p:attrName>ppt_h</p:attrName>
                                        </p:attrNameLst>
                                      </p:cBhvr>
                                      <p:tavLst>
                                        <p:tav tm="0">
                                          <p:val>
                                            <p:fltVal val="0"/>
                                          </p:val>
                                        </p:tav>
                                        <p:tav tm="100000">
                                          <p:val>
                                            <p:strVal val="#ppt_h"/>
                                          </p:val>
                                        </p:tav>
                                      </p:tavLst>
                                    </p:anim>
                                    <p:anim calcmode="lin" valueType="num">
                                      <p:cBhvr>
                                        <p:cTn id="38" dur="1000" fill="hold"/>
                                        <p:tgtEl>
                                          <p:spTgt spid="12"/>
                                        </p:tgtEl>
                                        <p:attrNameLst>
                                          <p:attrName>style.rotation</p:attrName>
                                        </p:attrNameLst>
                                      </p:cBhvr>
                                      <p:tavLst>
                                        <p:tav tm="0">
                                          <p:val>
                                            <p:fltVal val="90"/>
                                          </p:val>
                                        </p:tav>
                                        <p:tav tm="100000">
                                          <p:val>
                                            <p:fltVal val="0"/>
                                          </p:val>
                                        </p:tav>
                                      </p:tavLst>
                                    </p:anim>
                                    <p:animEffect transition="in" filter="fade">
                                      <p:cBhvr>
                                        <p:cTn id="39" dur="10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p:cTn id="51" dur="1000" fill="hold"/>
                                        <p:tgtEl>
                                          <p:spTgt spid="18"/>
                                        </p:tgtEl>
                                        <p:attrNameLst>
                                          <p:attrName>ppt_w</p:attrName>
                                        </p:attrNameLst>
                                      </p:cBhvr>
                                      <p:tavLst>
                                        <p:tav tm="0">
                                          <p:val>
                                            <p:fltVal val="0"/>
                                          </p:val>
                                        </p:tav>
                                        <p:tav tm="100000">
                                          <p:val>
                                            <p:strVal val="#ppt_w"/>
                                          </p:val>
                                        </p:tav>
                                      </p:tavLst>
                                    </p:anim>
                                    <p:anim calcmode="lin" valueType="num">
                                      <p:cBhvr>
                                        <p:cTn id="52" dur="1000" fill="hold"/>
                                        <p:tgtEl>
                                          <p:spTgt spid="18"/>
                                        </p:tgtEl>
                                        <p:attrNameLst>
                                          <p:attrName>ppt_h</p:attrName>
                                        </p:attrNameLst>
                                      </p:cBhvr>
                                      <p:tavLst>
                                        <p:tav tm="0">
                                          <p:val>
                                            <p:fltVal val="0"/>
                                          </p:val>
                                        </p:tav>
                                        <p:tav tm="100000">
                                          <p:val>
                                            <p:strVal val="#ppt_h"/>
                                          </p:val>
                                        </p:tav>
                                      </p:tavLst>
                                    </p:anim>
                                    <p:anim calcmode="lin" valueType="num">
                                      <p:cBhvr>
                                        <p:cTn id="53" dur="1000" fill="hold"/>
                                        <p:tgtEl>
                                          <p:spTgt spid="18"/>
                                        </p:tgtEl>
                                        <p:attrNameLst>
                                          <p:attrName>style.rotation</p:attrName>
                                        </p:attrNameLst>
                                      </p:cBhvr>
                                      <p:tavLst>
                                        <p:tav tm="0">
                                          <p:val>
                                            <p:fltVal val="90"/>
                                          </p:val>
                                        </p:tav>
                                        <p:tav tm="100000">
                                          <p:val>
                                            <p:fltVal val="0"/>
                                          </p:val>
                                        </p:tav>
                                      </p:tavLst>
                                    </p:anim>
                                    <p:animEffect transition="in" filter="fade">
                                      <p:cBhvr>
                                        <p:cTn id="54" dur="1000"/>
                                        <p:tgtEl>
                                          <p:spTgt spid="18"/>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nodeType="click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p:cTn id="59" dur="1000" fill="hold"/>
                                        <p:tgtEl>
                                          <p:spTgt spid="19"/>
                                        </p:tgtEl>
                                        <p:attrNameLst>
                                          <p:attrName>ppt_w</p:attrName>
                                        </p:attrNameLst>
                                      </p:cBhvr>
                                      <p:tavLst>
                                        <p:tav tm="0">
                                          <p:val>
                                            <p:fltVal val="0"/>
                                          </p:val>
                                        </p:tav>
                                        <p:tav tm="100000">
                                          <p:val>
                                            <p:strVal val="#ppt_w"/>
                                          </p:val>
                                        </p:tav>
                                      </p:tavLst>
                                    </p:anim>
                                    <p:anim calcmode="lin" valueType="num">
                                      <p:cBhvr>
                                        <p:cTn id="60" dur="1000" fill="hold"/>
                                        <p:tgtEl>
                                          <p:spTgt spid="19"/>
                                        </p:tgtEl>
                                        <p:attrNameLst>
                                          <p:attrName>ppt_h</p:attrName>
                                        </p:attrNameLst>
                                      </p:cBhvr>
                                      <p:tavLst>
                                        <p:tav tm="0">
                                          <p:val>
                                            <p:fltVal val="0"/>
                                          </p:val>
                                        </p:tav>
                                        <p:tav tm="100000">
                                          <p:val>
                                            <p:strVal val="#ppt_h"/>
                                          </p:val>
                                        </p:tav>
                                      </p:tavLst>
                                    </p:anim>
                                    <p:anim calcmode="lin" valueType="num">
                                      <p:cBhvr>
                                        <p:cTn id="61" dur="1000" fill="hold"/>
                                        <p:tgtEl>
                                          <p:spTgt spid="19"/>
                                        </p:tgtEl>
                                        <p:attrNameLst>
                                          <p:attrName>style.rotation</p:attrName>
                                        </p:attrNameLst>
                                      </p:cBhvr>
                                      <p:tavLst>
                                        <p:tav tm="0">
                                          <p:val>
                                            <p:fltVal val="90"/>
                                          </p:val>
                                        </p:tav>
                                        <p:tav tm="100000">
                                          <p:val>
                                            <p:fltVal val="0"/>
                                          </p:val>
                                        </p:tav>
                                      </p:tavLst>
                                    </p:anim>
                                    <p:animEffect transition="in" filter="fade">
                                      <p:cBhvr>
                                        <p:cTn id="62" dur="10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1000"/>
                                        <p:tgtEl>
                                          <p:spTgt spid="21"/>
                                        </p:tgtEl>
                                      </p:cBhvr>
                                    </p:animEffect>
                                    <p:anim calcmode="lin" valueType="num">
                                      <p:cBhvr>
                                        <p:cTn id="68" dur="1000" fill="hold"/>
                                        <p:tgtEl>
                                          <p:spTgt spid="21"/>
                                        </p:tgtEl>
                                        <p:attrNameLst>
                                          <p:attrName>ppt_x</p:attrName>
                                        </p:attrNameLst>
                                      </p:cBhvr>
                                      <p:tavLst>
                                        <p:tav tm="0">
                                          <p:val>
                                            <p:strVal val="#ppt_x"/>
                                          </p:val>
                                        </p:tav>
                                        <p:tav tm="100000">
                                          <p:val>
                                            <p:strVal val="#ppt_x"/>
                                          </p:val>
                                        </p:tav>
                                      </p:tavLst>
                                    </p:anim>
                                    <p:anim calcmode="lin" valueType="num">
                                      <p:cBhvr>
                                        <p:cTn id="6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8" grpId="0"/>
      <p:bldP spid="13" grpId="0"/>
      <p:bldP spid="14" grpId="0"/>
      <p:bldP spid="18" grpId="0"/>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1426" y="217455"/>
            <a:ext cx="6858048" cy="9358378"/>
          </a:xfrm>
          <a:prstGeom prst="rect">
            <a:avLst/>
          </a:prstGeom>
          <a:noFill/>
          <a:ln>
            <a:solidFill>
              <a:schemeClr val="tx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aphicFrame>
        <p:nvGraphicFramePr>
          <p:cNvPr id="3" name="جدول 2"/>
          <p:cNvGraphicFramePr>
            <a:graphicFrameLocks noGrp="1"/>
          </p:cNvGraphicFramePr>
          <p:nvPr>
            <p:extLst>
              <p:ext uri="{D42A27DB-BD31-4B8C-83A1-F6EECF244321}">
                <p14:modId xmlns:p14="http://schemas.microsoft.com/office/powerpoint/2010/main" val="2663034400"/>
              </p:ext>
            </p:extLst>
          </p:nvPr>
        </p:nvGraphicFramePr>
        <p:xfrm>
          <a:off x="576114" y="802230"/>
          <a:ext cx="6286544" cy="1691640"/>
        </p:xfrm>
        <a:graphic>
          <a:graphicData uri="http://schemas.openxmlformats.org/drawingml/2006/table">
            <a:tbl>
              <a:tblPr rtl="1" firstRow="1" bandRow="1">
                <a:tableStyleId>{5C22544A-7EE6-4342-B048-85BDC9FD1C3A}</a:tableStyleId>
              </a:tblPr>
              <a:tblGrid>
                <a:gridCol w="1602166"/>
                <a:gridCol w="4684378"/>
              </a:tblGrid>
              <a:tr h="370840">
                <a:tc>
                  <a:txBody>
                    <a:bodyPr/>
                    <a:lstStyle/>
                    <a:p>
                      <a:pPr algn="ctr" rtl="1"/>
                      <a:r>
                        <a:rPr lang="ar-SA" sz="1600" b="1" dirty="0" smtClean="0"/>
                        <a:t>ا</a:t>
                      </a:r>
                      <a:r>
                        <a:rPr lang="ar-SA" sz="1600" b="1" dirty="0" smtClean="0">
                          <a:solidFill>
                            <a:schemeClr val="tx1"/>
                          </a:solidFill>
                        </a:rPr>
                        <a:t>لعنوان</a:t>
                      </a:r>
                      <a:endParaRPr lang="ar-SA" sz="1600" b="1" dirty="0">
                        <a:solidFill>
                          <a:schemeClr val="tx1"/>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ar-SA" sz="1600" b="1" i="0" u="none" strike="noStrike" kern="1200" baseline="0" dirty="0" smtClean="0">
                          <a:solidFill>
                            <a:schemeClr val="tx1"/>
                          </a:solidFill>
                          <a:latin typeface="+mn-lt"/>
                          <a:ea typeface="+mn-ea"/>
                          <a:cs typeface="+mn-cs"/>
                        </a:rPr>
                        <a:t>متطلبات القيادة التربوية في عصر المعرفة من وجهة نظر مديري</a:t>
                      </a:r>
                    </a:p>
                    <a:p>
                      <a:pPr algn="ctr"/>
                      <a:r>
                        <a:rPr lang="ar-SA" sz="1600" b="1" i="0" u="none" strike="noStrike" kern="1200" baseline="0" dirty="0" smtClean="0">
                          <a:solidFill>
                            <a:schemeClr val="tx1"/>
                          </a:solidFill>
                          <a:latin typeface="+mn-lt"/>
                          <a:ea typeface="+mn-ea"/>
                          <a:cs typeface="+mn-cs"/>
                        </a:rPr>
                        <a:t>مدارس التعليم العام بمحافظة الطائف</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rtl="1"/>
                      <a:r>
                        <a:rPr lang="ar-SA" sz="1600" b="1" dirty="0" smtClean="0"/>
                        <a:t>المؤلف أوالباحث</a:t>
                      </a:r>
                      <a:endParaRPr lang="ar-SA" sz="1600" b="1"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ar-SA" sz="1600" b="1" i="0" u="none" strike="noStrike" kern="1200" baseline="0" dirty="0" smtClean="0">
                          <a:solidFill>
                            <a:schemeClr val="dk1"/>
                          </a:solidFill>
                          <a:latin typeface="+mn-lt"/>
                          <a:ea typeface="+mn-ea"/>
                          <a:cs typeface="+mn-cs"/>
                        </a:rPr>
                        <a:t>تركي بن جمعان بن مسفر الغامدي</a:t>
                      </a:r>
                      <a:endParaRPr lang="ar-SA" sz="1600" b="1"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rtl="1"/>
                      <a:r>
                        <a:rPr lang="ar-SA" sz="1600" b="1" dirty="0" smtClean="0"/>
                        <a:t>دار النشر أو الجامعة</a:t>
                      </a:r>
                      <a:endParaRPr lang="ar-SA" sz="1600" b="1"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ar-SA" sz="1600" b="1" dirty="0" smtClean="0"/>
                        <a:t>جامعة</a:t>
                      </a:r>
                      <a:r>
                        <a:rPr lang="ar-SA" sz="1600" b="1" baseline="0" dirty="0" smtClean="0"/>
                        <a:t> ام القرى – عمادة الدراسات العليا – كلية التربية</a:t>
                      </a:r>
                      <a:endParaRPr lang="ar-SA" sz="1600" b="1"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rtl="1"/>
                      <a:r>
                        <a:rPr lang="ar-SA" sz="1600" b="1" dirty="0" smtClean="0"/>
                        <a:t>سنة النشر</a:t>
                      </a:r>
                      <a:endParaRPr lang="ar-SA" sz="1600" b="1"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rtl="1"/>
                      <a:r>
                        <a:rPr lang="ar-SA" sz="1600" b="1" dirty="0" smtClean="0"/>
                        <a:t>1431هـ  -  1432هـ</a:t>
                      </a:r>
                      <a:endParaRPr lang="ar-SA" sz="1600" b="1"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
        <p:nvSpPr>
          <p:cNvPr id="5" name="مستطيل 4"/>
          <p:cNvSpPr/>
          <p:nvPr/>
        </p:nvSpPr>
        <p:spPr>
          <a:xfrm>
            <a:off x="4540481" y="217455"/>
            <a:ext cx="2476960" cy="584775"/>
          </a:xfrm>
          <a:prstGeom prst="rect">
            <a:avLst/>
          </a:prstGeom>
          <a:noFill/>
        </p:spPr>
        <p:txBody>
          <a:bodyPr wrap="none" lIns="91440" tIns="45720" rIns="91440" bIns="45720">
            <a:spAutoFit/>
          </a:bodyPr>
          <a:lstStyle/>
          <a:p>
            <a:pPr algn="ctr"/>
            <a:r>
              <a:rPr lang="ar-SA" sz="3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 المرجع الثالث</a:t>
            </a:r>
            <a:endParaRPr lang="ar-SA" sz="3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مربع نص 1"/>
          <p:cNvSpPr txBox="1"/>
          <p:nvPr/>
        </p:nvSpPr>
        <p:spPr>
          <a:xfrm>
            <a:off x="171426" y="2556669"/>
            <a:ext cx="6846015" cy="1600438"/>
          </a:xfrm>
          <a:prstGeom prst="rect">
            <a:avLst/>
          </a:prstGeom>
          <a:noFill/>
        </p:spPr>
        <p:txBody>
          <a:bodyPr wrap="square" rtlCol="1">
            <a:spAutoFit/>
          </a:bodyPr>
          <a:lstStyle/>
          <a:p>
            <a:r>
              <a:rPr lang="ar-SA" sz="1400" b="1" dirty="0" smtClean="0"/>
              <a:t>عند الاطلاع على هذه الرسالة والتي تدور احداثها حول المتطلبات المعرفية والتكنلوجية للقيادة الادارية الحديثة في عصر المعرفة  يدرك مدى اهمية المام مدراء المدارس بهذا الجانب  وكيف ان انخفاض مستوى الثقافة المعلوماتية والتقنية يشكل عائقا كبيرا للرقي بدور القيادة التربوية في هذا العصر وبالتالي فان الباحث سعى الى اظهار مستوى هذه المشكلة وسلبياتها وماهي المقترحات لحل هذه المشكلة وتقديم مجموعة من التوصيات التي تحدد المحاور الاساسية للتعمق في فهم هذه الاشكالية من قبل المختصين في البحث العلمي ورغم اجادة الطرح وتقديم الحلول الا اني ارى انه لو شملت الدراسة بالإضافة للمدراء المشرفين التربويين لترابط الدور القيادي بين الادارة المدرسية والاشراف التربوي لظهرت نتائج الدراسة بشكل افضل  من كون الدراسة متعلقة بمدراء المدارس فقط .</a:t>
            </a:r>
            <a:endParaRPr lang="ar-SA" sz="1400" b="1" dirty="0"/>
          </a:p>
        </p:txBody>
      </p:sp>
      <p:graphicFrame>
        <p:nvGraphicFramePr>
          <p:cNvPr id="6" name="جدول 5"/>
          <p:cNvGraphicFramePr>
            <a:graphicFrameLocks noGrp="1"/>
          </p:cNvGraphicFramePr>
          <p:nvPr>
            <p:extLst>
              <p:ext uri="{D42A27DB-BD31-4B8C-83A1-F6EECF244321}">
                <p14:modId xmlns:p14="http://schemas.microsoft.com/office/powerpoint/2010/main" val="2948252165"/>
              </p:ext>
            </p:extLst>
          </p:nvPr>
        </p:nvGraphicFramePr>
        <p:xfrm>
          <a:off x="576114" y="4792388"/>
          <a:ext cx="6286544" cy="2143760"/>
        </p:xfrm>
        <a:graphic>
          <a:graphicData uri="http://schemas.openxmlformats.org/drawingml/2006/table">
            <a:tbl>
              <a:tblPr rtl="1" firstRow="1" bandRow="1">
                <a:tableStyleId>{5C22544A-7EE6-4342-B048-85BDC9FD1C3A}</a:tableStyleId>
              </a:tblPr>
              <a:tblGrid>
                <a:gridCol w="1602166"/>
                <a:gridCol w="4684378"/>
              </a:tblGrid>
              <a:tr h="370840">
                <a:tc>
                  <a:txBody>
                    <a:bodyPr/>
                    <a:lstStyle/>
                    <a:p>
                      <a:pPr algn="ctr" rtl="1"/>
                      <a:r>
                        <a:rPr lang="ar-SA" sz="1600" b="1" dirty="0" smtClean="0"/>
                        <a:t>ا</a:t>
                      </a:r>
                      <a:r>
                        <a:rPr lang="ar-SA" sz="1600" b="1" dirty="0" smtClean="0">
                          <a:solidFill>
                            <a:schemeClr val="tx1"/>
                          </a:solidFill>
                        </a:rPr>
                        <a:t>لعنوان</a:t>
                      </a:r>
                      <a:endParaRPr lang="ar-SA" sz="1600" b="1" dirty="0">
                        <a:solidFill>
                          <a:schemeClr val="tx1"/>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ar-SA" sz="1600" b="1" i="0" u="none" strike="noStrike" kern="1200" baseline="0" dirty="0" smtClean="0">
                          <a:solidFill>
                            <a:schemeClr val="tx1"/>
                          </a:solidFill>
                          <a:latin typeface="+mn-lt"/>
                          <a:ea typeface="+mn-ea"/>
                          <a:cs typeface="+mn-cs"/>
                        </a:rPr>
                        <a:t>درجة ممارسة مديري المدارس الثانوية لنمط القيادة التربوية في</a:t>
                      </a:r>
                    </a:p>
                    <a:p>
                      <a:pPr algn="ctr"/>
                      <a:r>
                        <a:rPr lang="ar-SA" sz="1600" b="1" i="0" u="none" strike="noStrike" kern="1200" baseline="0" dirty="0" smtClean="0">
                          <a:solidFill>
                            <a:schemeClr val="tx1"/>
                          </a:solidFill>
                          <a:latin typeface="+mn-lt"/>
                          <a:ea typeface="+mn-ea"/>
                          <a:cs typeface="+mn-cs"/>
                        </a:rPr>
                        <a:t>ضوء المعايير الإسلامية من وجهة نظر المعلمين وسبل تفعيلها</a:t>
                      </a:r>
                    </a:p>
                    <a:p>
                      <a:pPr algn="ctr"/>
                      <a:r>
                        <a:rPr lang="ar-SA" sz="1600" b="1" i="0" u="none" strike="noStrike" kern="1200" baseline="0" dirty="0" smtClean="0">
                          <a:solidFill>
                            <a:schemeClr val="tx1"/>
                          </a:solidFill>
                          <a:latin typeface="+mn-lt"/>
                          <a:ea typeface="+mn-ea"/>
                          <a:cs typeface="+mn-cs"/>
                        </a:rPr>
                        <a:t>( دراسة تقويمية)</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rtl="1"/>
                      <a:r>
                        <a:rPr lang="ar-SA" sz="1600" b="1" dirty="0" smtClean="0"/>
                        <a:t>المؤلف أوالباحث</a:t>
                      </a:r>
                      <a:endParaRPr lang="ar-SA" sz="1600" b="1"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ar-SA" sz="1600" b="1" i="0" u="none" strike="noStrike" kern="1200" baseline="0" dirty="0" smtClean="0">
                          <a:solidFill>
                            <a:schemeClr val="dk1"/>
                          </a:solidFill>
                          <a:latin typeface="+mn-lt"/>
                          <a:ea typeface="+mn-ea"/>
                          <a:cs typeface="+mn-cs"/>
                        </a:rPr>
                        <a:t>منى حمد قشطة</a:t>
                      </a:r>
                      <a:endParaRPr lang="ar-SA" sz="1600" b="1"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rtl="1"/>
                      <a:r>
                        <a:rPr lang="ar-SA" sz="1600" b="1" dirty="0" smtClean="0"/>
                        <a:t>دار النشر أو الجامعة</a:t>
                      </a:r>
                      <a:endParaRPr lang="ar-SA" sz="1600" b="1"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ar-SA" sz="1600" b="1" i="0" u="none" strike="noStrike" kern="1200" baseline="0" dirty="0" smtClean="0">
                          <a:solidFill>
                            <a:schemeClr val="dk1"/>
                          </a:solidFill>
                          <a:latin typeface="+mn-lt"/>
                          <a:ea typeface="+mn-ea"/>
                          <a:cs typeface="+mn-cs"/>
                        </a:rPr>
                        <a:t>الجامعة الإسلامية-غزة ,كلية التربية (قسم أصول تربية التربية الإسلامية)</a:t>
                      </a:r>
                      <a:endParaRPr lang="ar-SA" sz="1600" b="1"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rtl="1"/>
                      <a:r>
                        <a:rPr lang="ar-SA" sz="1600" b="1" dirty="0" smtClean="0"/>
                        <a:t>سنة النشر</a:t>
                      </a:r>
                      <a:endParaRPr lang="ar-SA" sz="1600" b="1" dirty="0"/>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rtl="1"/>
                      <a:r>
                        <a:rPr lang="ar-SA" sz="1600" b="1" dirty="0" smtClean="0"/>
                        <a:t>1430هـ  -  2009م</a:t>
                      </a:r>
                      <a:endParaRPr lang="ar-SA" sz="1600" b="1" dirty="0"/>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bl>
          </a:graphicData>
        </a:graphic>
      </p:graphicFrame>
      <p:sp>
        <p:nvSpPr>
          <p:cNvPr id="7" name="مستطيل 6"/>
          <p:cNvSpPr/>
          <p:nvPr/>
        </p:nvSpPr>
        <p:spPr>
          <a:xfrm>
            <a:off x="4562944" y="4182360"/>
            <a:ext cx="2478564" cy="584775"/>
          </a:xfrm>
          <a:prstGeom prst="rect">
            <a:avLst/>
          </a:prstGeom>
          <a:noFill/>
        </p:spPr>
        <p:txBody>
          <a:bodyPr wrap="none" lIns="91440" tIns="45720" rIns="91440" bIns="45720">
            <a:spAutoFit/>
          </a:bodyPr>
          <a:lstStyle/>
          <a:p>
            <a:pPr algn="ctr"/>
            <a:r>
              <a:rPr lang="ar-SA" sz="3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 المرجع الرابع</a:t>
            </a:r>
            <a:endParaRPr lang="ar-SA" sz="3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cxnSp>
        <p:nvCxnSpPr>
          <p:cNvPr id="8" name="رابط مستقيم 7"/>
          <p:cNvCxnSpPr/>
          <p:nvPr/>
        </p:nvCxnSpPr>
        <p:spPr>
          <a:xfrm rot="10800000">
            <a:off x="159393" y="4220717"/>
            <a:ext cx="6858048" cy="1588"/>
          </a:xfrm>
          <a:prstGeom prst="line">
            <a:avLst/>
          </a:prstGeom>
        </p:spPr>
        <p:style>
          <a:lnRef idx="2">
            <a:schemeClr val="dk1"/>
          </a:lnRef>
          <a:fillRef idx="0">
            <a:schemeClr val="dk1"/>
          </a:fillRef>
          <a:effectRef idx="1">
            <a:schemeClr val="dk1"/>
          </a:effectRef>
          <a:fontRef idx="minor">
            <a:schemeClr val="tx1"/>
          </a:fontRef>
        </p:style>
      </p:cxnSp>
      <p:sp>
        <p:nvSpPr>
          <p:cNvPr id="9" name="مربع نص 8"/>
          <p:cNvSpPr txBox="1"/>
          <p:nvPr/>
        </p:nvSpPr>
        <p:spPr>
          <a:xfrm>
            <a:off x="92579" y="7017595"/>
            <a:ext cx="6877203" cy="2246769"/>
          </a:xfrm>
          <a:prstGeom prst="rect">
            <a:avLst/>
          </a:prstGeom>
          <a:noFill/>
        </p:spPr>
        <p:txBody>
          <a:bodyPr wrap="none" rtlCol="1">
            <a:spAutoFit/>
          </a:bodyPr>
          <a:lstStyle/>
          <a:p>
            <a:pPr algn="ctr"/>
            <a:r>
              <a:rPr lang="ar-SA" sz="1400" b="1" dirty="0" smtClean="0"/>
              <a:t>هدفت هذه الدراسة الى التعرف الى أي مدى يمكن ان يمارس مديري ومديرات المدارس الثانوية الى الاسلوب القيادي </a:t>
            </a:r>
          </a:p>
          <a:p>
            <a:pPr algn="ctr"/>
            <a:r>
              <a:rPr lang="ar-SA" sz="1400" b="1" dirty="0" smtClean="0"/>
              <a:t>وفق المعايير الاسلامية  حيث اظهرت نتائج الدراسة الى ان مديرات المدارس اكثر التزاماً من مدراء المدارس في </a:t>
            </a:r>
          </a:p>
          <a:p>
            <a:pPr algn="ctr"/>
            <a:r>
              <a:rPr lang="ar-SA" sz="1400" b="1" dirty="0" smtClean="0"/>
              <a:t>هذا الجانب  حيث بناء على هذه النتيجة اقترحت الباحثة بان يقوم مدراء المدارس الثانوية بدراسة التراث الاسلامي </a:t>
            </a:r>
          </a:p>
          <a:p>
            <a:pPr algn="ctr"/>
            <a:r>
              <a:rPr lang="ar-SA" sz="1400" b="1" dirty="0" smtClean="0"/>
              <a:t>الاخلاقي والتربوي في مجال القيادة وحيث ان هذه الدراسة كانت تدور حول ممارسة مدراء المدارس للنمط القيادي</a:t>
            </a:r>
          </a:p>
          <a:p>
            <a:pPr algn="ctr"/>
            <a:r>
              <a:rPr lang="ar-SA" sz="1400" b="1" dirty="0" smtClean="0"/>
              <a:t>الاسلامي الا ان الباحثة عرجت على العلاقات الانسانية وركزت عليها بشكل كبير واوصت بضرورة تلبيه جميع </a:t>
            </a:r>
          </a:p>
          <a:p>
            <a:pPr algn="ctr"/>
            <a:r>
              <a:rPr lang="ar-SA" sz="1400" b="1" dirty="0" smtClean="0"/>
              <a:t>متطلبات المعلمين وبناء العلاقات معهم وهذه النقطة أرى انها سلبية في هذه الدراسة لان الاهتمام بالجانب الانساني </a:t>
            </a:r>
          </a:p>
          <a:p>
            <a:pPr algn="ctr"/>
            <a:r>
              <a:rPr lang="ar-SA" sz="1400" b="1" dirty="0" smtClean="0"/>
              <a:t>بشكل كبير سوف يكون على حساب الجوانب الاخرى للقيادة كالتطوير وتحسين المخرجات اما ما يتعلق بالجوانب </a:t>
            </a:r>
          </a:p>
          <a:p>
            <a:pPr algn="ctr"/>
            <a:r>
              <a:rPr lang="ar-SA" sz="1400" b="1" dirty="0" smtClean="0"/>
              <a:t>الايجابية في الدراسة فمنها تقديم مقترح تقديم البرامج التدريبية لتحسين الكفايات القيادية ووضع المعايير الخاصة </a:t>
            </a:r>
          </a:p>
          <a:p>
            <a:pPr algn="ctr"/>
            <a:r>
              <a:rPr lang="ar-SA" sz="1400" b="1" dirty="0" smtClean="0"/>
              <a:t>باختيار القادة التربويين  وتشجيع المدراء على الدمج بين القيم الاسلامية والمهارات القيادية الحديثة والسعي للتطوير</a:t>
            </a:r>
          </a:p>
          <a:p>
            <a:pPr algn="ctr"/>
            <a:r>
              <a:rPr lang="ar-SA" sz="1400" b="1" dirty="0" smtClean="0"/>
              <a:t> والتجديد بهدف خلق مهارات قيادية ناجحة في ظل المنهجية الاسلامية السمحة </a:t>
            </a:r>
            <a:r>
              <a:rPr lang="ar-SA" sz="1400" dirty="0" smtClean="0"/>
              <a:t>.</a:t>
            </a:r>
            <a:endParaRPr lang="ar-SA" sz="14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1000"/>
                                        <p:tgtEl>
                                          <p:spTgt spid="2"/>
                                        </p:tgtEl>
                                      </p:cBhvr>
                                    </p:animEffect>
                                    <p:anim calcmode="lin" valueType="num">
                                      <p:cBhvr>
                                        <p:cTn id="24" dur="1000" fill="hold"/>
                                        <p:tgtEl>
                                          <p:spTgt spid="2"/>
                                        </p:tgtEl>
                                        <p:attrNameLst>
                                          <p:attrName>ppt_x</p:attrName>
                                        </p:attrNameLst>
                                      </p:cBhvr>
                                      <p:tavLst>
                                        <p:tav tm="0">
                                          <p:val>
                                            <p:strVal val="#ppt_x"/>
                                          </p:val>
                                        </p:tav>
                                        <p:tav tm="100000">
                                          <p:val>
                                            <p:strVal val="#ppt_x"/>
                                          </p:val>
                                        </p:tav>
                                      </p:tavLst>
                                    </p:anim>
                                    <p:anim calcmode="lin" valueType="num">
                                      <p:cBhvr>
                                        <p:cTn id="2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1000" fill="hold"/>
                                        <p:tgtEl>
                                          <p:spTgt spid="7"/>
                                        </p:tgtEl>
                                        <p:attrNameLst>
                                          <p:attrName>ppt_w</p:attrName>
                                        </p:attrNameLst>
                                      </p:cBhvr>
                                      <p:tavLst>
                                        <p:tav tm="0">
                                          <p:val>
                                            <p:fltVal val="0"/>
                                          </p:val>
                                        </p:tav>
                                        <p:tav tm="100000">
                                          <p:val>
                                            <p:strVal val="#ppt_w"/>
                                          </p:val>
                                        </p:tav>
                                      </p:tavLst>
                                    </p:anim>
                                    <p:anim calcmode="lin" valueType="num">
                                      <p:cBhvr>
                                        <p:cTn id="38" dur="1000" fill="hold"/>
                                        <p:tgtEl>
                                          <p:spTgt spid="7"/>
                                        </p:tgtEl>
                                        <p:attrNameLst>
                                          <p:attrName>ppt_h</p:attrName>
                                        </p:attrNameLst>
                                      </p:cBhvr>
                                      <p:tavLst>
                                        <p:tav tm="0">
                                          <p:val>
                                            <p:fltVal val="0"/>
                                          </p:val>
                                        </p:tav>
                                        <p:tav tm="100000">
                                          <p:val>
                                            <p:strVal val="#ppt_h"/>
                                          </p:val>
                                        </p:tav>
                                      </p:tavLst>
                                    </p:anim>
                                    <p:anim calcmode="lin" valueType="num">
                                      <p:cBhvr>
                                        <p:cTn id="39" dur="1000" fill="hold"/>
                                        <p:tgtEl>
                                          <p:spTgt spid="7"/>
                                        </p:tgtEl>
                                        <p:attrNameLst>
                                          <p:attrName>style.rotation</p:attrName>
                                        </p:attrNameLst>
                                      </p:cBhvr>
                                      <p:tavLst>
                                        <p:tav tm="0">
                                          <p:val>
                                            <p:fltVal val="90"/>
                                          </p:val>
                                        </p:tav>
                                        <p:tav tm="100000">
                                          <p:val>
                                            <p:fltVal val="0"/>
                                          </p:val>
                                        </p:tav>
                                      </p:tavLst>
                                    </p:anim>
                                    <p:animEffect transition="in" filter="fade">
                                      <p:cBhvr>
                                        <p:cTn id="40" dur="10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p:cTn id="45" dur="1000" fill="hold"/>
                                        <p:tgtEl>
                                          <p:spTgt spid="6"/>
                                        </p:tgtEl>
                                        <p:attrNameLst>
                                          <p:attrName>ppt_w</p:attrName>
                                        </p:attrNameLst>
                                      </p:cBhvr>
                                      <p:tavLst>
                                        <p:tav tm="0">
                                          <p:val>
                                            <p:fltVal val="0"/>
                                          </p:val>
                                        </p:tav>
                                        <p:tav tm="100000">
                                          <p:val>
                                            <p:strVal val="#ppt_w"/>
                                          </p:val>
                                        </p:tav>
                                      </p:tavLst>
                                    </p:anim>
                                    <p:anim calcmode="lin" valueType="num">
                                      <p:cBhvr>
                                        <p:cTn id="46" dur="1000" fill="hold"/>
                                        <p:tgtEl>
                                          <p:spTgt spid="6"/>
                                        </p:tgtEl>
                                        <p:attrNameLst>
                                          <p:attrName>ppt_h</p:attrName>
                                        </p:attrNameLst>
                                      </p:cBhvr>
                                      <p:tavLst>
                                        <p:tav tm="0">
                                          <p:val>
                                            <p:fltVal val="0"/>
                                          </p:val>
                                        </p:tav>
                                        <p:tav tm="100000">
                                          <p:val>
                                            <p:strVal val="#ppt_h"/>
                                          </p:val>
                                        </p:tav>
                                      </p:tavLst>
                                    </p:anim>
                                    <p:anim calcmode="lin" valueType="num">
                                      <p:cBhvr>
                                        <p:cTn id="47" dur="1000" fill="hold"/>
                                        <p:tgtEl>
                                          <p:spTgt spid="6"/>
                                        </p:tgtEl>
                                        <p:attrNameLst>
                                          <p:attrName>style.rotation</p:attrName>
                                        </p:attrNameLst>
                                      </p:cBhvr>
                                      <p:tavLst>
                                        <p:tav tm="0">
                                          <p:val>
                                            <p:fltVal val="90"/>
                                          </p:val>
                                        </p:tav>
                                        <p:tav tm="100000">
                                          <p:val>
                                            <p:fltVal val="0"/>
                                          </p:val>
                                        </p:tav>
                                      </p:tavLst>
                                    </p:anim>
                                    <p:animEffect transition="in" filter="fade">
                                      <p:cBhvr>
                                        <p:cTn id="48" dur="1000"/>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1000"/>
                                        <p:tgtEl>
                                          <p:spTgt spid="9"/>
                                        </p:tgtEl>
                                      </p:cBhvr>
                                    </p:animEffect>
                                    <p:anim calcmode="lin" valueType="num">
                                      <p:cBhvr>
                                        <p:cTn id="54" dur="1000" fill="hold"/>
                                        <p:tgtEl>
                                          <p:spTgt spid="9"/>
                                        </p:tgtEl>
                                        <p:attrNameLst>
                                          <p:attrName>ppt_x</p:attrName>
                                        </p:attrNameLst>
                                      </p:cBhvr>
                                      <p:tavLst>
                                        <p:tav tm="0">
                                          <p:val>
                                            <p:strVal val="#ppt_x"/>
                                          </p:val>
                                        </p:tav>
                                        <p:tav tm="100000">
                                          <p:val>
                                            <p:strVal val="#ppt_x"/>
                                          </p:val>
                                        </p:tav>
                                      </p:tavLst>
                                    </p:anim>
                                    <p:anim calcmode="lin" valueType="num">
                                      <p:cBhvr>
                                        <p:cTn id="5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7" grpId="0"/>
      <p:bldP spid="9" grpId="0"/>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668</Words>
  <Application>Microsoft Office PowerPoint</Application>
  <PresentationFormat>مخصص</PresentationFormat>
  <Paragraphs>76</Paragraphs>
  <Slides>3</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3</vt:i4>
      </vt:variant>
    </vt:vector>
  </HeadingPairs>
  <TitlesOfParts>
    <vt:vector size="8" baseType="lpstr">
      <vt:lpstr>Arial</vt:lpstr>
      <vt:lpstr>Calibri</vt:lpstr>
      <vt:lpstr>PT Bold Heading</vt:lpstr>
      <vt:lpstr>Times New Roman</vt:lpstr>
      <vt:lpstr>سمة Office</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ابو عبدالرحيم</dc:creator>
  <cp:lastModifiedBy>ابو عبدالرحيم</cp:lastModifiedBy>
  <cp:revision>19</cp:revision>
  <cp:lastPrinted>2015-05-04T17:05:17Z</cp:lastPrinted>
  <dcterms:created xsi:type="dcterms:W3CDTF">2015-03-13T13:27:50Z</dcterms:created>
  <dcterms:modified xsi:type="dcterms:W3CDTF">2015-05-04T17:06:38Z</dcterms:modified>
</cp:coreProperties>
</file>