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9" r:id="rId5"/>
    <p:sldId id="280" r:id="rId6"/>
    <p:sldId id="260" r:id="rId7"/>
    <p:sldId id="261" r:id="rId8"/>
    <p:sldId id="259" r:id="rId9"/>
    <p:sldId id="263" r:id="rId10"/>
    <p:sldId id="282" r:id="rId11"/>
    <p:sldId id="281" r:id="rId12"/>
    <p:sldId id="283" r:id="rId13"/>
    <p:sldId id="284" r:id="rId14"/>
    <p:sldId id="285" r:id="rId15"/>
    <p:sldId id="264" r:id="rId16"/>
    <p:sldId id="265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CEEBAAA-F7E8-475D-9F7E-1DD012A320D3}" type="datetime3">
              <a:rPr lang="en-US" smtClean="0"/>
              <a:t>27 January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50BBA7-95DC-4AE1-B76E-1BBD22B6E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05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38BE51B-9B25-4999-9328-CC657D43668D}" type="datetime3">
              <a:rPr lang="en-US" smtClean="0"/>
              <a:t>27 January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7B933D3-BF93-46A5-8C47-D065E1CF3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4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D65A60-5947-42F3-9DB4-1A18580819F7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7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0750D7-B035-4189-A660-17BED70B15BB}" type="datetime3">
              <a:rPr lang="en-US" smtClean="0"/>
              <a:t>27 January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DEB-3ADD-4D77-949E-FB8649C54C20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438B-5B1F-4541-B9DA-3056DF47559E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8FD9-F45B-448F-B73C-9C6DAB802215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196-E12C-46AF-A74B-21B11EAE2674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5A13-CE92-47CB-9E46-BB9CA7640AE1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45F5-9D4A-41EF-97A0-A7520CE6399D}" type="datetime3">
              <a:rPr lang="en-US" smtClean="0"/>
              <a:t>27 January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9906-0BBD-4372-9FE9-F14339E6E4D4}" type="datetime3">
              <a:rPr lang="en-US" smtClean="0"/>
              <a:t>27 January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B347-D089-42F4-97E6-F7085F95379D}" type="datetime3">
              <a:rPr lang="en-US" smtClean="0"/>
              <a:t>27 January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002-4BC4-4517-9133-9E6987D033ED}" type="datetime3">
              <a:rPr lang="en-US" smtClean="0"/>
              <a:t>27 January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524-850C-4195-96BC-DA3585330C48}" type="datetime3">
              <a:rPr lang="en-US" smtClean="0"/>
              <a:t>27 January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6D87-9220-468D-A593-B69AE482A00B}" type="datetime3">
              <a:rPr lang="en-US" smtClean="0"/>
              <a:t>27 January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2107-1F7E-4993-90B6-8D8765A22757}" type="datetime3">
              <a:rPr lang="en-US" smtClean="0"/>
              <a:t>27 January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0000"/>
            <a:duotone>
              <a:prstClr val="black"/>
              <a:schemeClr val="accent3">
                <a:tint val="45000"/>
                <a:satMod val="400000"/>
              </a:schemeClr>
            </a:duotone>
            <a:lum bright="7000" contrast="50000"/>
          </a:blip>
          <a:srcRect/>
          <a:stretch>
            <a:fillRect l="-8000" t="7000" r="-4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647700" y="14986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Each staff member is a member of 2 distinct organizations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– Electronics, SDD, etc.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Project – PTCS, Ka Band Receiver, etc.</a:t>
            </a:r>
          </a:p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Different types of Matrix organizations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Strong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Weak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Balanced Matrix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5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44824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7" name="Picture 3" descr="C:\dnld\weakorg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456" y="1700808"/>
            <a:ext cx="6321896" cy="474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3" descr="C:\dnld\balanced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688" y="1700808"/>
            <a:ext cx="6266656" cy="46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Balanced Matrix VS Strong Matrix Organization</a:t>
            </a:r>
          </a:p>
        </p:txBody>
      </p:sp>
      <p:pic>
        <p:nvPicPr>
          <p:cNvPr id="7" name="Picture 3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573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nld\balanced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3355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Participants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4704"/>
            <a:ext cx="8229600" cy="73895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main participants of a project are: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1349"/>
            <a:ext cx="8229600" cy="380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construction manager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Contractor: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general and subcontractors,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material and equipment supplier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designer: 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consultant and architecture engineering A/E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83568" y="1340768"/>
            <a:ext cx="7704856" cy="381642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principal structures of contractual relationship between the project participants: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Traditional	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Owner-Builder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Turnkey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Professional Construction Manager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chart"/>
          <p:cNvPicPr>
            <a:picLocks noChangeAspect="1" noChangeArrowheads="1"/>
          </p:cNvPicPr>
          <p:nvPr/>
        </p:nvPicPr>
        <p:blipFill>
          <a:blip r:embed="rId2" cstate="print"/>
          <a:srcRect l="3162" t="4153" r="65660" b="49352"/>
          <a:stretch>
            <a:fillRect/>
          </a:stretch>
        </p:blipFill>
        <p:spPr bwMode="auto">
          <a:xfrm>
            <a:off x="1768375" y="776639"/>
            <a:ext cx="5683945" cy="54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Traditional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4482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Widely accepted and historically supported.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Using lump-sum the overall cost can be determined before awarding the contract.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Minimal involvement of the owner during construction.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Design-construct time can be reduced using phased construction.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49896" y="3861049"/>
            <a:ext cx="7992888" cy="21602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 may not benefit from construction expertise.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Overall design-construct time is usually the longest.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 and the designer are usually in an adversary position with general contractor (maximum vs. minimum quality).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Change orders will often end in disputes and may drive-up costs.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2591" t="53215" r="65251" b="53"/>
          <a:stretch>
            <a:fillRect/>
          </a:stretch>
        </p:blipFill>
        <p:spPr bwMode="auto">
          <a:xfrm>
            <a:off x="1763688" y="879593"/>
            <a:ext cx="5616624" cy="525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Contractual and Organizational Approaches</a:t>
            </a:r>
            <a:endParaRPr lang="en-US" sz="3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67544" y="1484784"/>
            <a:ext cx="8136904" cy="300184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main objective of Project organization is to establish the relationship among: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to be done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 doing the work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place(s)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2. The Owner-Builder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8083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when the volume of work is relatively large and relatively constant over a period of time.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where the project management can be separated from operational management.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owner-builder can employ all techniques of the design-constructor, the professional construction manager, and the traditional approach.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35567" t="3281" r="920" b="48717"/>
          <a:stretch>
            <a:fillRect/>
          </a:stretch>
        </p:blipFill>
        <p:spPr bwMode="auto">
          <a:xfrm>
            <a:off x="174625" y="692696"/>
            <a:ext cx="8794750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3. Turnkey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8803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Only one contract for the owner. Design, construction, and know-how are furnished by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Minimal owner coordination -dealing with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Appropriate for unknowledgeable owner.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Design-construct time can be reduced through using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Construction expertise can be utilized during design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Change orders are easy to handle.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39552" y="4293096"/>
            <a:ext cx="7992888" cy="18722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Usually cost cannot be determined before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If the project cost is fixed price, the overall quality and performance may be affected to ensure profit.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 may not be informed if there is a design or construction problems that may affect the schedule or the cost.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hart"/>
          <p:cNvPicPr>
            <a:picLocks noChangeAspect="1" noChangeArrowheads="1"/>
          </p:cNvPicPr>
          <p:nvPr/>
        </p:nvPicPr>
        <p:blipFill>
          <a:blip r:embed="rId2" cstate="print"/>
          <a:srcRect l="36131" t="53842" r="920"/>
          <a:stretch>
            <a:fillRect/>
          </a:stretch>
        </p:blipFill>
        <p:spPr bwMode="auto">
          <a:xfrm>
            <a:off x="323528" y="764704"/>
            <a:ext cx="848836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4. Professional Construction Manager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5496" y="1340768"/>
            <a:ext cx="9036496" cy="46085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Special construction skills may be utilized at all stages of the project with no conflicts of interest between the owner and the designer.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Independent evaluation of costs, schedules, and overall construction performance, including similar evaluation for changes or modifications helps assure decisions in the best interest of the owner.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Full-time coordination between design and the construction contractors is available.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Minimum design-construction time can be achieved through use of phased construction.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professional construction manager approach allows price competition from local contractors akin to the traditional lump-sum or unit-price methods.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Significant opportunities are provided for value engineering in the design, bidding, and award phases.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99592" y="1492910"/>
            <a:ext cx="7344816" cy="30162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within the firm 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involves internal organization of personnel.</a:t>
            </a:r>
          </a:p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other firms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of organizations involved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relationship between the organizations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each organization be involved in the project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Organization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Personnel organized by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i.e. electronics, software, operations, etc. </a:t>
            </a:r>
          </a:p>
        </p:txBody>
      </p:sp>
      <p:pic>
        <p:nvPicPr>
          <p:cNvPr id="9" name="Picture 4" descr="C:\dnld\functional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22462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Project Organization</a:t>
            </a:r>
          </a:p>
          <a:p>
            <a:pPr lvl="1"/>
            <a:r>
              <a:rPr lang="en-US" sz="2400" dirty="0" smtClean="0"/>
              <a:t>Personnel organized by Projects, i.e.  Ka Band receiver, Spectrometer, etc</a:t>
            </a:r>
            <a:r>
              <a:rPr lang="en-US" dirty="0" smtClean="0"/>
              <a:t>.</a:t>
            </a:r>
          </a:p>
        </p:txBody>
      </p:sp>
      <p:pic>
        <p:nvPicPr>
          <p:cNvPr id="7" name="Picture 4" descr="C:\dnld\project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1844824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Sample Project Organization</a:t>
            </a:r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582738" y="1651794"/>
            <a:ext cx="7032625" cy="2066925"/>
            <a:chOff x="1150" y="1557"/>
            <a:chExt cx="4430" cy="1302"/>
          </a:xfrm>
        </p:grpSpPr>
        <p:sp>
          <p:nvSpPr>
            <p:cNvPr id="7" name="Freeform 69"/>
            <p:cNvSpPr>
              <a:spLocks/>
            </p:cNvSpPr>
            <p:nvPr/>
          </p:nvSpPr>
          <p:spPr bwMode="auto">
            <a:xfrm>
              <a:off x="5444" y="1812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5"/>
            <p:cNvSpPr>
              <a:spLocks/>
            </p:cNvSpPr>
            <p:nvPr/>
          </p:nvSpPr>
          <p:spPr bwMode="auto">
            <a:xfrm>
              <a:off x="3612" y="1816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7"/>
            <p:cNvSpPr>
              <a:spLocks/>
            </p:cNvSpPr>
            <p:nvPr/>
          </p:nvSpPr>
          <p:spPr bwMode="auto">
            <a:xfrm>
              <a:off x="4522" y="1814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1150" y="1557"/>
              <a:ext cx="4335" cy="1302"/>
              <a:chOff x="1150" y="1557"/>
              <a:chExt cx="4335" cy="1302"/>
            </a:xfrm>
          </p:grpSpPr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813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Test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901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Mechanical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3" name="Freeform 17"/>
              <p:cNvSpPr>
                <a:spLocks/>
              </p:cNvSpPr>
              <p:nvPr/>
            </p:nvSpPr>
            <p:spPr bwMode="auto">
              <a:xfrm>
                <a:off x="2744" y="1557"/>
                <a:ext cx="49" cy="769"/>
              </a:xfrm>
              <a:custGeom>
                <a:avLst/>
                <a:gdLst>
                  <a:gd name="T0" fmla="*/ 0 w 49"/>
                  <a:gd name="T1" fmla="*/ 768 h 769"/>
                  <a:gd name="T2" fmla="*/ 48 w 49"/>
                  <a:gd name="T3" fmla="*/ 768 h 769"/>
                  <a:gd name="T4" fmla="*/ 48 w 49"/>
                  <a:gd name="T5" fmla="*/ 0 h 76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769"/>
                  <a:gd name="T11" fmla="*/ 49 w 49"/>
                  <a:gd name="T12" fmla="*/ 769 h 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769">
                    <a:moveTo>
                      <a:pt x="0" y="768"/>
                    </a:moveTo>
                    <a:lnTo>
                      <a:pt x="48" y="768"/>
                    </a:lnTo>
                    <a:lnTo>
                      <a:pt x="48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9"/>
              <p:cNvSpPr>
                <a:spLocks/>
              </p:cNvSpPr>
              <p:nvPr/>
            </p:nvSpPr>
            <p:spPr bwMode="auto">
              <a:xfrm>
                <a:off x="2726" y="2428"/>
                <a:ext cx="2380" cy="138"/>
              </a:xfrm>
              <a:custGeom>
                <a:avLst/>
                <a:gdLst>
                  <a:gd name="T0" fmla="*/ 3360 w 3361"/>
                  <a:gd name="T1" fmla="*/ 96 h 97"/>
                  <a:gd name="T2" fmla="*/ 3360 w 3361"/>
                  <a:gd name="T3" fmla="*/ 0 h 97"/>
                  <a:gd name="T4" fmla="*/ 0 w 3361"/>
                  <a:gd name="T5" fmla="*/ 0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3360" y="96"/>
                    </a:moveTo>
                    <a:lnTo>
                      <a:pt x="336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25"/>
              <p:cNvSpPr>
                <a:spLocks noChangeArrowheads="1"/>
              </p:cNvSpPr>
              <p:nvPr/>
            </p:nvSpPr>
            <p:spPr bwMode="auto">
              <a:xfrm>
                <a:off x="1150" y="2277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1</a:t>
                </a: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2111" y="2233"/>
                <a:ext cx="615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4725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18" name="Line 31"/>
              <p:cNvSpPr>
                <a:spLocks noChangeShapeType="1"/>
              </p:cNvSpPr>
              <p:nvPr/>
            </p:nvSpPr>
            <p:spPr bwMode="auto">
              <a:xfrm>
                <a:off x="4193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32"/>
              <p:cNvSpPr>
                <a:spLocks noChangeShapeType="1"/>
              </p:cNvSpPr>
              <p:nvPr/>
            </p:nvSpPr>
            <p:spPr bwMode="auto">
              <a:xfrm>
                <a:off x="3286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1582738" y="1651794"/>
            <a:ext cx="7032625" cy="3421062"/>
            <a:chOff x="997" y="1647"/>
            <a:chExt cx="4430" cy="2155"/>
          </a:xfrm>
        </p:grpSpPr>
        <p:grpSp>
          <p:nvGrpSpPr>
            <p:cNvPr id="21" name="Group 79"/>
            <p:cNvGrpSpPr>
              <a:grpSpLocks/>
            </p:cNvGrpSpPr>
            <p:nvPr/>
          </p:nvGrpSpPr>
          <p:grpSpPr bwMode="auto">
            <a:xfrm>
              <a:off x="3483" y="2762"/>
              <a:ext cx="1944" cy="876"/>
              <a:chOff x="3483" y="2762"/>
              <a:chExt cx="1944" cy="876"/>
            </a:xfrm>
          </p:grpSpPr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5315" y="2762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66"/>
              <p:cNvSpPr>
                <a:spLocks/>
              </p:cNvSpPr>
              <p:nvPr/>
            </p:nvSpPr>
            <p:spPr bwMode="auto">
              <a:xfrm>
                <a:off x="3483" y="2766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68"/>
              <p:cNvSpPr>
                <a:spLocks/>
              </p:cNvSpPr>
              <p:nvPr/>
            </p:nvSpPr>
            <p:spPr bwMode="auto">
              <a:xfrm>
                <a:off x="4393" y="2764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78"/>
            <p:cNvGrpSpPr>
              <a:grpSpLocks/>
            </p:cNvGrpSpPr>
            <p:nvPr/>
          </p:nvGrpSpPr>
          <p:grpSpPr bwMode="auto">
            <a:xfrm>
              <a:off x="997" y="1647"/>
              <a:ext cx="4335" cy="2155"/>
              <a:chOff x="997" y="1647"/>
              <a:chExt cx="4335" cy="2155"/>
            </a:xfrm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572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2553" y="1647"/>
                <a:ext cx="145" cy="1633"/>
              </a:xfrm>
              <a:custGeom>
                <a:avLst/>
                <a:gdLst>
                  <a:gd name="T0" fmla="*/ 0 w 145"/>
                  <a:gd name="T1" fmla="*/ 1632 h 1633"/>
                  <a:gd name="T2" fmla="*/ 144 w 145"/>
                  <a:gd name="T3" fmla="*/ 1632 h 1633"/>
                  <a:gd name="T4" fmla="*/ 144 w 145"/>
                  <a:gd name="T5" fmla="*/ 0 h 1633"/>
                  <a:gd name="T6" fmla="*/ 0 60000 65536"/>
                  <a:gd name="T7" fmla="*/ 0 60000 65536"/>
                  <a:gd name="T8" fmla="*/ 0 60000 65536"/>
                  <a:gd name="T9" fmla="*/ 0 w 145"/>
                  <a:gd name="T10" fmla="*/ 0 h 1633"/>
                  <a:gd name="T11" fmla="*/ 145 w 145"/>
                  <a:gd name="T12" fmla="*/ 1633 h 16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" h="1633">
                    <a:moveTo>
                      <a:pt x="0" y="1632"/>
                    </a:moveTo>
                    <a:lnTo>
                      <a:pt x="144" y="1632"/>
                    </a:lnTo>
                    <a:lnTo>
                      <a:pt x="144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2520" y="3379"/>
                <a:ext cx="2454" cy="81"/>
              </a:xfrm>
              <a:custGeom>
                <a:avLst/>
                <a:gdLst>
                  <a:gd name="T0" fmla="*/ 0 w 3361"/>
                  <a:gd name="T1" fmla="*/ 0 h 97"/>
                  <a:gd name="T2" fmla="*/ 3360 w 3361"/>
                  <a:gd name="T3" fmla="*/ 0 h 97"/>
                  <a:gd name="T4" fmla="*/ 3360 w 3361"/>
                  <a:gd name="T5" fmla="*/ 96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0" y="0"/>
                    </a:moveTo>
                    <a:lnTo>
                      <a:pt x="3360" y="0"/>
                    </a:lnTo>
                    <a:lnTo>
                      <a:pt x="3360" y="96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997" y="3231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2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3107" y="3375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4013" y="3392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931" y="3187"/>
                <a:ext cx="616" cy="328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2748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Electrical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31" name="Rectangle 35"/>
              <p:cNvSpPr>
                <a:spLocks noChangeArrowheads="1"/>
              </p:cNvSpPr>
              <p:nvPr/>
            </p:nvSpPr>
            <p:spPr bwMode="auto">
              <a:xfrm>
                <a:off x="3660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Computer </a:t>
                </a:r>
                <a:br>
                  <a:rPr lang="en-US" sz="1600">
                    <a:latin typeface="Arial Narrow" pitchFamily="42" charset="0"/>
                  </a:rPr>
                </a:b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</p:grpSp>
      </p:grpSp>
      <p:grpSp>
        <p:nvGrpSpPr>
          <p:cNvPr id="35" name="Group 77"/>
          <p:cNvGrpSpPr>
            <a:grpSpLocks/>
          </p:cNvGrpSpPr>
          <p:nvPr/>
        </p:nvGrpSpPr>
        <p:grpSpPr bwMode="auto">
          <a:xfrm>
            <a:off x="592138" y="1124744"/>
            <a:ext cx="7872412" cy="1206500"/>
            <a:chOff x="373" y="1315"/>
            <a:chExt cx="4959" cy="76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72" y="1747"/>
              <a:ext cx="568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Marketing</a:t>
              </a:r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973" y="1746"/>
              <a:ext cx="616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Finance</a:t>
              </a: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373" y="1740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Human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Resources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2748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Design</a:t>
              </a:r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660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Quality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Mgt</a:t>
              </a: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572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Production</a:t>
              </a:r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737" y="1647"/>
              <a:ext cx="4216" cy="97"/>
            </a:xfrm>
            <a:custGeom>
              <a:avLst/>
              <a:gdLst>
                <a:gd name="T0" fmla="*/ 0 w 4417"/>
                <a:gd name="T1" fmla="*/ 96 h 97"/>
                <a:gd name="T2" fmla="*/ 0 w 4417"/>
                <a:gd name="T3" fmla="*/ 0 h 97"/>
                <a:gd name="T4" fmla="*/ 4416 w 4417"/>
                <a:gd name="T5" fmla="*/ 0 h 97"/>
                <a:gd name="T6" fmla="*/ 4416 w 4417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17"/>
                <a:gd name="T13" fmla="*/ 0 h 97"/>
                <a:gd name="T14" fmla="*/ 4417 w 44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17" h="97">
                  <a:moveTo>
                    <a:pt x="0" y="96"/>
                  </a:moveTo>
                  <a:lnTo>
                    <a:pt x="0" y="0"/>
                  </a:lnTo>
                  <a:lnTo>
                    <a:pt x="4416" y="0"/>
                  </a:lnTo>
                  <a:lnTo>
                    <a:pt x="4416" y="96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V="1">
              <a:off x="2253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V="1">
              <a:off x="1560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flipV="1">
              <a:off x="3128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V="1">
              <a:off x="2701" y="1547"/>
              <a:ext cx="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 flipV="1">
              <a:off x="4040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2348" y="1315"/>
              <a:ext cx="760" cy="232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solidFill>
                    <a:schemeClr val="bg1"/>
                  </a:solidFill>
                  <a:latin typeface="Arial Narrow" pitchFamily="42" charset="0"/>
                </a:rPr>
                <a:t>President</a:t>
              </a:r>
            </a:p>
          </p:txBody>
        </p:sp>
      </p:grpSp>
      <p:sp>
        <p:nvSpPr>
          <p:cNvPr id="49" name="Text Box 74"/>
          <p:cNvSpPr txBox="1">
            <a:spLocks noChangeArrowheads="1"/>
          </p:cNvSpPr>
          <p:nvPr/>
        </p:nvSpPr>
        <p:spPr bwMode="auto">
          <a:xfrm>
            <a:off x="395536" y="5301208"/>
            <a:ext cx="604867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Figure 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3.2 (from </a:t>
            </a:r>
            <a:r>
              <a:rPr lang="en-AU" sz="16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Heizer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/Render; Operation Management)</a:t>
            </a:r>
            <a:endParaRPr lang="en-AU" sz="1600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Organization Works Best When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234281"/>
            <a:ext cx="8280920" cy="43894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Work can be defined with a specific goal and deadline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job is unique or somewhat unfamiliar to the existing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work contains complex interrelated tasks requiring specialized skills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is temporary but critical to the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cuts across organizational lines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lvl="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</a:t>
            </a: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Organization Characteristics </a:t>
            </a:r>
            <a:endParaRPr lang="en-US" sz="4000" b="1" i="1" dirty="0" smtClean="0">
              <a:solidFill>
                <a:srgbClr val="FFFF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268760"/>
            <a:ext cx="7097713" cy="4395787"/>
          </a:xfrm>
          <a:prstGeom prst="rect">
            <a:avLst/>
          </a:prstGeom>
        </p:spPr>
        <p:txBody>
          <a:bodyPr vert="horz" lIns="90475" tIns="44444" rIns="90475" bIns="44444" rtlCol="0">
            <a:normAutofit/>
          </a:bodyPr>
          <a:lstStyle/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Often temporary structure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Uses specialists from entire company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Headed by project manager</a:t>
            </a:r>
          </a:p>
          <a:p>
            <a:pPr marL="987425" marR="0" lvl="1" indent="-3587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Coordinates activities </a:t>
            </a:r>
          </a:p>
          <a:p>
            <a:pPr marL="987425" marR="0" lvl="1" indent="-3587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Monitors schedule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costs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Permanent structure called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‘matrix organization’</a:t>
            </a:r>
          </a:p>
        </p:txBody>
      </p:sp>
      <p:pic>
        <p:nvPicPr>
          <p:cNvPr id="7" name="Picture 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494" y="2888010"/>
            <a:ext cx="362585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0713" y="1052736"/>
            <a:ext cx="7862887" cy="4635500"/>
            <a:chOff x="391" y="1104"/>
            <a:chExt cx="4953" cy="292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91" y="1120"/>
              <a:ext cx="48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1435100" algn="l"/>
                  <a:tab pos="2959100" algn="l"/>
                  <a:tab pos="4660900" algn="l"/>
                  <a:tab pos="6553200" algn="l"/>
                </a:tabLst>
                <a:defRPr/>
              </a:pPr>
              <a:r>
                <a:rPr lang="en-AU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Marketing	Operations	Engineering	Finance</a:t>
              </a:r>
            </a:p>
          </p:txBody>
        </p: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48" y="1104"/>
              <a:ext cx="4896" cy="2920"/>
              <a:chOff x="448" y="1104"/>
              <a:chExt cx="4896" cy="2920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448" y="1416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448" y="2068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448" y="2720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48" y="3372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48" y="4024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232" y="1104"/>
                <a:ext cx="4105" cy="2912"/>
                <a:chOff x="1232" y="1544"/>
                <a:chExt cx="4105" cy="1664"/>
              </a:xfrm>
            </p:grpSpPr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>
                  <a:off x="123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3"/>
                <p:cNvSpPr>
                  <a:spLocks noChangeShapeType="1"/>
                </p:cNvSpPr>
                <p:nvPr/>
              </p:nvSpPr>
              <p:spPr bwMode="auto">
                <a:xfrm>
                  <a:off x="224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3276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4454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5337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98" y="1240"/>
              <a:ext cx="792" cy="2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1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2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3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4</a:t>
              </a:r>
              <a:endParaRPr lang="en-AU" sz="2000"/>
            </a:p>
          </p:txBody>
        </p: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2430463" y="1608361"/>
            <a:ext cx="5768975" cy="928688"/>
            <a:chOff x="1531" y="1454"/>
            <a:chExt cx="3634" cy="585"/>
          </a:xfrm>
        </p:grpSpPr>
        <p:pic>
          <p:nvPicPr>
            <p:cNvPr id="24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152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1" y="1468"/>
              <a:ext cx="79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145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22"/>
            <p:cNvGrpSpPr>
              <a:grpSpLocks/>
            </p:cNvGrpSpPr>
            <p:nvPr/>
          </p:nvGrpSpPr>
          <p:grpSpPr bwMode="auto">
            <a:xfrm>
              <a:off x="3485" y="1470"/>
              <a:ext cx="790" cy="552"/>
              <a:chOff x="3447" y="1459"/>
              <a:chExt cx="790" cy="552"/>
            </a:xfrm>
          </p:grpSpPr>
          <p:pic>
            <p:nvPicPr>
              <p:cNvPr id="28" name="Picture 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61" y="1460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47" y="1459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0" name="Group 25"/>
          <p:cNvGrpSpPr>
            <a:grpSpLocks/>
          </p:cNvGrpSpPr>
          <p:nvPr/>
        </p:nvGrpSpPr>
        <p:grpSpPr bwMode="auto">
          <a:xfrm>
            <a:off x="2430463" y="4665886"/>
            <a:ext cx="5768975" cy="1004888"/>
            <a:chOff x="1531" y="3380"/>
            <a:chExt cx="3634" cy="633"/>
          </a:xfrm>
        </p:grpSpPr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340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oup 27"/>
            <p:cNvGrpSpPr>
              <a:grpSpLocks/>
            </p:cNvGrpSpPr>
            <p:nvPr/>
          </p:nvGrpSpPr>
          <p:grpSpPr bwMode="auto">
            <a:xfrm>
              <a:off x="3471" y="3421"/>
              <a:ext cx="817" cy="551"/>
              <a:chOff x="3429" y="3416"/>
              <a:chExt cx="817" cy="551"/>
            </a:xfrm>
          </p:grpSpPr>
          <p:pic>
            <p:nvPicPr>
              <p:cNvPr id="37" name="Picture 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29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70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2261" y="3380"/>
              <a:ext cx="994" cy="633"/>
              <a:chOff x="2264" y="3392"/>
              <a:chExt cx="994" cy="633"/>
            </a:xfrm>
          </p:grpSpPr>
          <p:pic>
            <p:nvPicPr>
              <p:cNvPr id="35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4" y="339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363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347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2027238" y="2660874"/>
            <a:ext cx="6172200" cy="874712"/>
            <a:chOff x="1277" y="2141"/>
            <a:chExt cx="3888" cy="551"/>
          </a:xfrm>
        </p:grpSpPr>
        <p:grpSp>
          <p:nvGrpSpPr>
            <p:cNvPr id="40" name="Group 35"/>
            <p:cNvGrpSpPr>
              <a:grpSpLocks/>
            </p:cNvGrpSpPr>
            <p:nvPr/>
          </p:nvGrpSpPr>
          <p:grpSpPr bwMode="auto">
            <a:xfrm>
              <a:off x="1277" y="2154"/>
              <a:ext cx="925" cy="525"/>
              <a:chOff x="223" y="2159"/>
              <a:chExt cx="998" cy="585"/>
            </a:xfrm>
          </p:grpSpPr>
          <p:pic>
            <p:nvPicPr>
              <p:cNvPr id="44" name="Picture 3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3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3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0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" name="Picture 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14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1" y="2145"/>
              <a:ext cx="775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219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2430463" y="3630836"/>
            <a:ext cx="5767387" cy="979488"/>
            <a:chOff x="1531" y="2728"/>
            <a:chExt cx="3633" cy="617"/>
          </a:xfrm>
        </p:grpSpPr>
        <p:pic>
          <p:nvPicPr>
            <p:cNvPr id="47" name="Picture 4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76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274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0" y="281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2259" y="2728"/>
              <a:ext cx="998" cy="617"/>
              <a:chOff x="2260" y="2740"/>
              <a:chExt cx="998" cy="617"/>
            </a:xfrm>
          </p:grpSpPr>
          <p:pic>
            <p:nvPicPr>
              <p:cNvPr id="51" name="Picture 4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0" y="274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4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296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773</Words>
  <Application>Microsoft Office PowerPoint</Application>
  <PresentationFormat>On-screen Show (4:3)</PresentationFormat>
  <Paragraphs>150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Abdulaziz</dc:creator>
  <cp:lastModifiedBy>User</cp:lastModifiedBy>
  <cp:revision>42</cp:revision>
  <cp:lastPrinted>2013-06-14T08:50:19Z</cp:lastPrinted>
  <dcterms:created xsi:type="dcterms:W3CDTF">2011-07-01T04:21:05Z</dcterms:created>
  <dcterms:modified xsi:type="dcterms:W3CDTF">2014-01-27T09:35:50Z</dcterms:modified>
</cp:coreProperties>
</file>