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56" r:id="rId4"/>
  </p:sldMasterIdLst>
  <p:notesMasterIdLst>
    <p:notesMasterId r:id="rId49"/>
  </p:notesMasterIdLst>
  <p:handoutMasterIdLst>
    <p:handoutMasterId r:id="rId50"/>
  </p:handoutMasterIdLst>
  <p:sldIdLst>
    <p:sldId id="285" r:id="rId5"/>
    <p:sldId id="276" r:id="rId6"/>
    <p:sldId id="291" r:id="rId7"/>
    <p:sldId id="259" r:id="rId8"/>
    <p:sldId id="261" r:id="rId9"/>
    <p:sldId id="262" r:id="rId10"/>
    <p:sldId id="280" r:id="rId11"/>
    <p:sldId id="315" r:id="rId12"/>
    <p:sldId id="281" r:id="rId13"/>
    <p:sldId id="304" r:id="rId14"/>
    <p:sldId id="309" r:id="rId15"/>
    <p:sldId id="311" r:id="rId16"/>
    <p:sldId id="288" r:id="rId17"/>
    <p:sldId id="316" r:id="rId18"/>
    <p:sldId id="283" r:id="rId19"/>
    <p:sldId id="305" r:id="rId20"/>
    <p:sldId id="289" r:id="rId21"/>
    <p:sldId id="317" r:id="rId22"/>
    <p:sldId id="282" r:id="rId23"/>
    <p:sldId id="290" r:id="rId24"/>
    <p:sldId id="318" r:id="rId25"/>
    <p:sldId id="286" r:id="rId26"/>
    <p:sldId id="313" r:id="rId27"/>
    <p:sldId id="295" r:id="rId28"/>
    <p:sldId id="266" r:id="rId29"/>
    <p:sldId id="314" r:id="rId30"/>
    <p:sldId id="308" r:id="rId31"/>
    <p:sldId id="267" r:id="rId32"/>
    <p:sldId id="268" r:id="rId33"/>
    <p:sldId id="292" r:id="rId34"/>
    <p:sldId id="297" r:id="rId35"/>
    <p:sldId id="296" r:id="rId36"/>
    <p:sldId id="293" r:id="rId37"/>
    <p:sldId id="294" r:id="rId38"/>
    <p:sldId id="298" r:id="rId39"/>
    <p:sldId id="270" r:id="rId40"/>
    <p:sldId id="272" r:id="rId41"/>
    <p:sldId id="273" r:id="rId42"/>
    <p:sldId id="299" r:id="rId43"/>
    <p:sldId id="300" r:id="rId44"/>
    <p:sldId id="301" r:id="rId45"/>
    <p:sldId id="307" r:id="rId46"/>
    <p:sldId id="303" r:id="rId47"/>
    <p:sldId id="302" r:id="rId4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BECDE"/>
    <a:srgbClr val="CC3300"/>
    <a:srgbClr val="FFF3DF"/>
    <a:srgbClr val="FCE0E1"/>
    <a:srgbClr val="FDE7E8"/>
    <a:srgbClr val="F8F9BD"/>
    <a:srgbClr val="E2E2E2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6" autoAdjust="0"/>
    <p:restoredTop sz="93116" autoAdjust="0"/>
  </p:normalViewPr>
  <p:slideViewPr>
    <p:cSldViewPr>
      <p:cViewPr>
        <p:scale>
          <a:sx n="70" d="100"/>
          <a:sy n="70" d="100"/>
        </p:scale>
        <p:origin x="-78" y="-42"/>
      </p:cViewPr>
      <p:guideLst>
        <p:guide orient="horz" pos="4082"/>
        <p:guide pos="2880"/>
      </p:guideLst>
    </p:cSldViewPr>
  </p:slideViewPr>
  <p:outlineViewPr>
    <p:cViewPr>
      <p:scale>
        <a:sx n="33" d="100"/>
        <a:sy n="33" d="100"/>
      </p:scale>
      <p:origin x="0" y="-24403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9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4.xml"/><Relationship Id="rId13" Type="http://schemas.openxmlformats.org/officeDocument/2006/relationships/slide" Target="slides/slide42.xml"/><Relationship Id="rId3" Type="http://schemas.openxmlformats.org/officeDocument/2006/relationships/slide" Target="slides/slide29.xml"/><Relationship Id="rId7" Type="http://schemas.openxmlformats.org/officeDocument/2006/relationships/slide" Target="slides/slide33.xml"/><Relationship Id="rId12" Type="http://schemas.openxmlformats.org/officeDocument/2006/relationships/slide" Target="slides/slide41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32.xml"/><Relationship Id="rId11" Type="http://schemas.openxmlformats.org/officeDocument/2006/relationships/slide" Target="slides/slide40.xml"/><Relationship Id="rId5" Type="http://schemas.openxmlformats.org/officeDocument/2006/relationships/slide" Target="slides/slide31.xml"/><Relationship Id="rId15" Type="http://schemas.openxmlformats.org/officeDocument/2006/relationships/slide" Target="slides/slide44.xml"/><Relationship Id="rId10" Type="http://schemas.openxmlformats.org/officeDocument/2006/relationships/slide" Target="slides/slide39.xml"/><Relationship Id="rId4" Type="http://schemas.openxmlformats.org/officeDocument/2006/relationships/slide" Target="slides/slide30.xml"/><Relationship Id="rId9" Type="http://schemas.openxmlformats.org/officeDocument/2006/relationships/slide" Target="slides/slide35.xml"/><Relationship Id="rId14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TOPIC3 -TIME PLANNING - BAR CHART</a:t>
            </a: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94325" y="0"/>
            <a:ext cx="4206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12 June 2013</a:t>
            </a: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72300"/>
            <a:ext cx="4206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GE404 - ENGINEERING MANAGEMENT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94325" y="6972300"/>
            <a:ext cx="4206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029CA6-E94D-497A-9377-F391AA6F9CE8}" type="slidenum">
              <a:rPr lang="ar-SA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823405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TOPIC3 -TIME PLANNING - BAR CHART</a:t>
            </a: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12 June 2013</a:t>
            </a: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00" y="3475038"/>
            <a:ext cx="7035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GE404 - ENGINEERING MANAGEMENT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8" tIns="45644" rIns="91288" bIns="4564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4D2C39-BA81-496C-B112-2728CAEB5DF4}" type="slidenum">
              <a:rPr lang="ar-SA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388598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ED8C25-D3DD-4EC6-BFFB-7EC3194BB6DD}" type="slidenum">
              <a:rPr lang="ar-SA" sz="1200" b="0" smtClean="0">
                <a:latin typeface="Times New Roman" panose="02020603050405020304" pitchFamily="18" charset="0"/>
              </a:rPr>
              <a:pPr/>
              <a:t>1</a:t>
            </a:fld>
            <a:endParaRPr lang="de-DE" sz="1200" b="0" smtClean="0">
              <a:latin typeface="Times New Roman" panose="02020603050405020304" pitchFamily="18" charset="0"/>
            </a:endParaRPr>
          </a:p>
        </p:txBody>
      </p:sp>
      <p:sp>
        <p:nvSpPr>
          <p:cNvPr id="1843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0" smtClean="0">
                <a:latin typeface="Times New Roman" panose="02020603050405020304" pitchFamily="18" charset="0"/>
              </a:rPr>
              <a:t>12 June 2013</a:t>
            </a:r>
            <a:endParaRPr lang="de-DE" sz="1200" b="0" smtClean="0">
              <a:latin typeface="Times New Roman" panose="02020603050405020304" pitchFamily="18" charset="0"/>
            </a:endParaRPr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200" b="0" smtClean="0">
                <a:latin typeface="Times New Roman" panose="02020603050405020304" pitchFamily="18" charset="0"/>
              </a:rPr>
              <a:t>GE404 - ENGINEERING MANAGEMENT</a:t>
            </a:r>
          </a:p>
        </p:txBody>
      </p:sp>
      <p:sp>
        <p:nvSpPr>
          <p:cNvPr id="18439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0" smtClean="0">
                <a:latin typeface="Times New Roman" panose="02020603050405020304" pitchFamily="18" charset="0"/>
              </a:rPr>
              <a:t>TOPIC3 -TIME PLANNING - BAR CHART</a:t>
            </a:r>
            <a:endParaRPr lang="de-DE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78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A22051-F991-434F-91EC-72B0C8A2332A}" type="slidenum">
              <a:rPr lang="ar-SA" sz="1200" b="0" smtClean="0">
                <a:latin typeface="Times New Roman" panose="02020603050405020304" pitchFamily="18" charset="0"/>
              </a:rPr>
              <a:pPr/>
              <a:t>2</a:t>
            </a:fld>
            <a:endParaRPr lang="de-DE" sz="1200" b="0" smtClean="0">
              <a:latin typeface="Times New Roman" panose="02020603050405020304" pitchFamily="18" charset="0"/>
            </a:endParaRP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0" smtClean="0">
                <a:latin typeface="Times New Roman" panose="02020603050405020304" pitchFamily="18" charset="0"/>
              </a:rPr>
              <a:t>12 June 2013</a:t>
            </a:r>
            <a:endParaRPr lang="de-DE" sz="1200" b="0" smtClean="0">
              <a:latin typeface="Times New Roman" panose="02020603050405020304" pitchFamily="18" charset="0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200" b="0" smtClean="0">
                <a:latin typeface="Times New Roman" panose="02020603050405020304" pitchFamily="18" charset="0"/>
              </a:rPr>
              <a:t>GE404 - ENGINEERING MANAGEMENT</a:t>
            </a:r>
          </a:p>
        </p:txBody>
      </p:sp>
      <p:sp>
        <p:nvSpPr>
          <p:cNvPr id="20487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0" smtClean="0">
                <a:latin typeface="Times New Roman" panose="02020603050405020304" pitchFamily="18" charset="0"/>
              </a:rPr>
              <a:t>TOPIC3 -TIME PLANNING - BAR CHART</a:t>
            </a:r>
            <a:endParaRPr lang="de-DE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57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1AABDC-4222-4F92-BDE2-4EB83FC75BD9}" type="slidenum">
              <a:rPr lang="ar-SA" sz="1200" b="0" smtClean="0">
                <a:latin typeface="Times New Roman" panose="02020603050405020304" pitchFamily="18" charset="0"/>
              </a:rPr>
              <a:pPr/>
              <a:t>30</a:t>
            </a:fld>
            <a:endParaRPr lang="de-DE" sz="1200" b="0" smtClean="0">
              <a:latin typeface="Times New Roman" panose="02020603050405020304" pitchFamily="18" charset="0"/>
            </a:endParaRPr>
          </a:p>
        </p:txBody>
      </p:sp>
      <p:sp>
        <p:nvSpPr>
          <p:cNvPr id="43013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0" smtClean="0">
                <a:latin typeface="Times New Roman" panose="02020603050405020304" pitchFamily="18" charset="0"/>
              </a:rPr>
              <a:t>12 June 2013</a:t>
            </a:r>
            <a:endParaRPr lang="de-DE" sz="1200" b="0" smtClean="0">
              <a:latin typeface="Times New Roman" panose="02020603050405020304" pitchFamily="18" charset="0"/>
            </a:endParaRPr>
          </a:p>
        </p:txBody>
      </p:sp>
      <p:sp>
        <p:nvSpPr>
          <p:cNvPr id="43014" name="Footer Placeholder 2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1200" b="0" smtClean="0">
                <a:latin typeface="Times New Roman" panose="02020603050405020304" pitchFamily="18" charset="0"/>
              </a:rPr>
              <a:t>GE404 - ENGINEERING MANAGEMENT</a:t>
            </a:r>
          </a:p>
        </p:txBody>
      </p:sp>
      <p:sp>
        <p:nvSpPr>
          <p:cNvPr id="4301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200" b="0" smtClean="0">
                <a:latin typeface="Times New Roman" panose="02020603050405020304" pitchFamily="18" charset="0"/>
              </a:rPr>
              <a:t>TOPIC3 -TIME PLANNING - BAR CHART</a:t>
            </a:r>
            <a:endParaRPr lang="de-DE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10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.tuv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farbd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519863"/>
            <a:ext cx="16605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2">
            <a:hlinkClick r:id="rId3"/>
          </p:cNvPr>
          <p:cNvSpPr txBox="1">
            <a:spLocks noChangeArrowheads="1"/>
          </p:cNvSpPr>
          <p:nvPr/>
        </p:nvSpPr>
        <p:spPr bwMode="auto">
          <a:xfrm rot="21599485">
            <a:off x="536575" y="6327775"/>
            <a:ext cx="16573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0" anchor="b"/>
          <a:lstStyle>
            <a:lvl1pPr algn="r"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0" algn="l"/>
              </a:tabLs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de-DE" sz="1000" smtClean="0">
                <a:solidFill>
                  <a:schemeClr val="bg2"/>
                </a:solidFill>
              </a:rPr>
              <a:t>w w w . t u v . c o m</a:t>
            </a:r>
            <a:endParaRPr lang="de-DE" sz="1000" b="0" smtClean="0">
              <a:solidFill>
                <a:schemeClr val="bg2"/>
              </a:solidFill>
            </a:endParaRPr>
          </a:p>
        </p:txBody>
      </p:sp>
      <p:pic>
        <p:nvPicPr>
          <p:cNvPr id="6" name="Picture 154" descr="TUV_Logo2110v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930900"/>
            <a:ext cx="20907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0" y="6383338"/>
            <a:ext cx="812800" cy="176212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1AC32D5-DBBB-4B44-BF4B-4F981E11244B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193925" y="6369050"/>
            <a:ext cx="358775" cy="190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F74A1-FF84-4439-8C0E-8BBE7BEA19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552700" y="6362700"/>
            <a:ext cx="18669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20000"/>
              </a:lnSpc>
              <a:defRPr sz="800" b="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85364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E3E0-854B-48CC-984F-B46211DB7754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5A9C-C22C-4489-A80F-E6A8623D6A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695306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4994-3582-423C-8EF4-9A41690387A8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C35B-A74B-4D40-8076-506793A64B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099516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9AEEE3-21EC-465E-82D3-F9615105341A}" type="datetime3">
              <a:rPr lang="en-US"/>
              <a:pPr>
                <a:defRPr/>
              </a:pPr>
              <a:t>14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D4F6D-5D84-45D5-81D7-F61DBC860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73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DA08-313A-4F01-9439-56578DD49920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40DA-3DFF-4E28-970D-35DBE9B43F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1362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167C-AB42-4C35-AC7B-68F103CB5FD0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0C78-D9A7-4C74-9033-9C092FD5EA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3952335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E869-B54A-4469-970D-8520D7E4BBCF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2BF1-0A31-456B-8A37-AF501A4A19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102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53B9-84FF-470B-8045-8164A44E8505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98BA-4382-47B5-9242-2E8B11E602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39931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B72C-F9CB-42CC-8B53-8CA34D69F44E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8087-848B-4DE9-84E6-85CB32F80D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66450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4690-EEF6-43AD-B735-AD6D3573B3EB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B1CB-455A-4892-9728-C917A6E9B5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79176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0210-7DB4-474E-8C72-27294C919078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DD8B-00D5-478F-B054-A2C9043AE9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15627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C66A-C785-4C7E-8332-9DCDD17748E7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BFD6-1545-4756-A39F-4C1430DE54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08428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  <a:br>
              <a:rPr lang="en-US" smtClean="0"/>
            </a:b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400800"/>
            <a:ext cx="1454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993300"/>
                </a:solidFill>
                <a:latin typeface="Arial" charset="0"/>
              </a:defRPr>
            </a:lvl1pPr>
          </a:lstStyle>
          <a:p>
            <a:pPr>
              <a:defRPr/>
            </a:pPr>
            <a:fld id="{6B8673BF-B82E-4993-A0FF-9C8ADCCFD9DD}" type="datetime8">
              <a:rPr lang="en-US"/>
              <a:pPr>
                <a:defRPr/>
              </a:pPr>
              <a:t>2/14/2015 11:26 AM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2338" y="6369050"/>
            <a:ext cx="3603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969C6E-BAFD-4AD6-A6EF-05F931365F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395" descr="farbdot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6519863"/>
            <a:ext cx="166052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545"/>
          <p:cNvSpPr>
            <a:spLocks noChangeShapeType="1"/>
          </p:cNvSpPr>
          <p:nvPr userDrawn="1"/>
        </p:nvSpPr>
        <p:spPr bwMode="auto">
          <a:xfrm>
            <a:off x="609600" y="6095999"/>
            <a:ext cx="7543800" cy="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2" name="Line 553"/>
          <p:cNvSpPr>
            <a:spLocks noChangeShapeType="1"/>
          </p:cNvSpPr>
          <p:nvPr userDrawn="1"/>
        </p:nvSpPr>
        <p:spPr bwMode="auto">
          <a:xfrm flipV="1">
            <a:off x="609600" y="990600"/>
            <a:ext cx="0" cy="5105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3" name="Line 554"/>
          <p:cNvSpPr>
            <a:spLocks noChangeShapeType="1"/>
          </p:cNvSpPr>
          <p:nvPr userDrawn="1"/>
        </p:nvSpPr>
        <p:spPr bwMode="auto">
          <a:xfrm>
            <a:off x="609600" y="990600"/>
            <a:ext cx="63246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5EF520F-5575-48B2-8A81-87FCFEA91C7D}" type="datetime3">
              <a:rPr lang="en-US"/>
              <a:pPr>
                <a:defRPr/>
              </a:pPr>
              <a:t>14 February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BC745D-F775-41C9-8377-A58121BB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AutoShape 2"/>
          <p:cNvSpPr>
            <a:spLocks noChangeArrowheads="1"/>
          </p:cNvSpPr>
          <p:nvPr/>
        </p:nvSpPr>
        <p:spPr bwMode="auto">
          <a:xfrm>
            <a:off x="914400" y="2057400"/>
            <a:ext cx="7848600" cy="2743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0" tIns="0" rIns="0" bIns="0" anchor="ctr"/>
          <a:lstStyle/>
          <a:p>
            <a:pPr algn="r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133600"/>
            <a:ext cx="7391400" cy="2133600"/>
          </a:xfrm>
        </p:spPr>
        <p:txBody>
          <a:bodyPr/>
          <a:lstStyle/>
          <a:p>
            <a:pPr marL="0" indent="0" algn="ctr">
              <a:buFont typeface="Webdings" panose="05030102010509060703" pitchFamily="18" charset="2"/>
              <a:buNone/>
              <a:defRPr/>
            </a:pPr>
            <a: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 TIME PLANNING </a:t>
            </a:r>
            <a:br>
              <a:rPr lang="de-D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and Bar Chart Technique</a:t>
            </a:r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6934200" y="990600"/>
            <a:ext cx="0" cy="1066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9961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1b) Visualize and define the activities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89050"/>
            <a:ext cx="7315200" cy="3968750"/>
          </a:xfrm>
          <a:solidFill>
            <a:schemeClr val="bg1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Font typeface="+mj-lt"/>
              <a:buAutoNum type="alphaLcParenR" startAt="2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technique of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Breakdown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may be used in defining activities. Decomposition involves subdividing project work packages into smaller, more manageable components to provide better management control.</a:t>
            </a:r>
          </a:p>
          <a:p>
            <a:pPr marL="457200" indent="-457200" algn="just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Font typeface="+mj-lt"/>
              <a:buAutoNum type="alphaLcParenR" startAt="2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from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definition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 list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SzPct val="100000"/>
              <a:buFont typeface="+mj-lt"/>
              <a:buAutoNum type="alphaLcParenR" startAt="2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of detail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plan should be considered in this phase.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" y="0"/>
            <a:ext cx="9144001" cy="64807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1-Visualize and define the activities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43000" y="747139"/>
            <a:ext cx="6553200" cy="454434"/>
          </a:xfrm>
          <a:prstGeom prst="rect">
            <a:avLst/>
          </a:prstGeom>
          <a:solidFill>
            <a:srgbClr val="2FFF74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Work Breakdown Structure (WBS)</a:t>
            </a:r>
            <a:endParaRPr kumimoji="0" lang="en-US" sz="3200" b="1" i="1" u="sng" strike="noStrike" kern="1200" cap="none" spc="0" normalizeH="0" baseline="0" noProof="0" dirty="0" smtClean="0">
              <a:ln>
                <a:noFill/>
              </a:ln>
              <a:solidFill>
                <a:srgbClr val="33CC33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14400" y="2394285"/>
            <a:ext cx="7620249" cy="2847976"/>
            <a:chOff x="472" y="1290"/>
            <a:chExt cx="3528" cy="179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72" y="1290"/>
              <a:ext cx="4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2800" b="1" i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Level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72" y="1723"/>
              <a:ext cx="3528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eaLnBrk="1" hangingPunct="1">
                <a:lnSpc>
                  <a:spcPct val="90000"/>
                </a:lnSpc>
                <a:spcBef>
                  <a:spcPct val="40000"/>
                </a:spcBef>
                <a:buFontTx/>
                <a:buAutoNum type="arabicPeriod"/>
                <a:tabLst>
                  <a:tab pos="812800" algn="l"/>
                  <a:tab pos="1168400" algn="l"/>
                  <a:tab pos="1524000" algn="l"/>
                </a:tabLst>
                <a:defRPr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</a:t>
              </a:r>
            </a:p>
            <a:p>
              <a:pPr marL="457200" indent="-457200" eaLnBrk="1" hangingPunct="1">
                <a:lnSpc>
                  <a:spcPct val="90000"/>
                </a:lnSpc>
                <a:spcBef>
                  <a:spcPct val="40000"/>
                </a:spcBef>
                <a:buFontTx/>
                <a:buAutoNum type="arabicPeriod"/>
                <a:tabLst>
                  <a:tab pos="812800" algn="l"/>
                  <a:tab pos="1168400" algn="l"/>
                  <a:tab pos="1524000" algn="l"/>
                </a:tabLst>
                <a:defRPr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tasks in the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</a:t>
              </a:r>
            </a:p>
            <a:p>
              <a:pPr marL="457200" indent="-457200" eaLnBrk="1" hangingPunct="1">
                <a:lnSpc>
                  <a:spcPct val="90000"/>
                </a:lnSpc>
                <a:spcBef>
                  <a:spcPct val="40000"/>
                </a:spcBef>
                <a:buFontTx/>
                <a:buAutoNum type="arabicPeriod"/>
                <a:tabLst>
                  <a:tab pos="812800" algn="l"/>
                  <a:tab pos="1168400" algn="l"/>
                  <a:tab pos="1524000" algn="l"/>
                </a:tabLst>
                <a:defRPr/>
              </a:pP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Subtasks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major 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tasks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 eaLnBrk="1" hangingPunct="1">
                <a:lnSpc>
                  <a:spcPct val="90000"/>
                </a:lnSpc>
                <a:spcBef>
                  <a:spcPct val="40000"/>
                </a:spcBef>
                <a:buFontTx/>
                <a:buAutoNum type="arabicPeriod"/>
                <a:tabLst>
                  <a:tab pos="812800" algn="l"/>
                  <a:tab pos="1168400" algn="l"/>
                  <a:tab pos="1524000" algn="l"/>
                </a:tabLst>
                <a:defRPr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spc="-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Activities </a:t>
              </a:r>
              <a:r>
                <a:rPr lang="en-US" sz="2800" spc="-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(work </a:t>
              </a:r>
              <a:r>
                <a:rPr lang="en-US" sz="2800" spc="-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packages) </a:t>
              </a:r>
              <a:r>
                <a:rPr lang="en-US" sz="2800" b="1" spc="-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be completed</a:t>
              </a:r>
              <a:endParaRPr lang="en-AU" sz="1050" b="1" spc="-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768316" y="1311013"/>
            <a:ext cx="7677184" cy="10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8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WBS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divides the project into recognizable work packages (tasks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activities)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different levels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62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1" y="0"/>
            <a:ext cx="9144001" cy="648072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1-Visualize and define the activities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60425" y="685800"/>
            <a:ext cx="7162799" cy="530634"/>
          </a:xfrm>
          <a:prstGeom prst="rect">
            <a:avLst/>
          </a:prstGeom>
          <a:solidFill>
            <a:srgbClr val="2FFF74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Work </a:t>
            </a: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Breakdown</a:t>
            </a:r>
            <a:r>
              <a:rPr kumimoji="0" lang="en-US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Structure (WBS)</a:t>
            </a:r>
            <a:endParaRPr kumimoji="0" lang="en-US" sz="3200" b="1" i="1" u="sng" strike="noStrike" kern="1200" cap="none" spc="0" normalizeH="0" baseline="0" noProof="0" dirty="0" smtClean="0">
              <a:ln>
                <a:noFill/>
              </a:ln>
              <a:solidFill>
                <a:srgbClr val="33CC33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16602" y="5012825"/>
            <a:ext cx="3327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(From </a:t>
            </a:r>
            <a:r>
              <a:rPr lang="en-AU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/Render: operation </a:t>
            </a:r>
            <a:r>
              <a:rPr lang="en-A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Figure 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3.3 )</a:t>
            </a:r>
            <a:endParaRPr lang="en-AU" sz="1600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92137" y="3898900"/>
            <a:ext cx="4406900" cy="2366963"/>
            <a:chOff x="112" y="2456"/>
            <a:chExt cx="2776" cy="1491"/>
          </a:xfrm>
        </p:grpSpPr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1776" y="2456"/>
              <a:ext cx="0" cy="1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6" y="2762"/>
              <a:ext cx="548" cy="18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Level 4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153" y="2702"/>
              <a:ext cx="1282" cy="306"/>
            </a:xfrm>
            <a:prstGeom prst="rect">
              <a:avLst/>
            </a:prstGeom>
            <a:solidFill>
              <a:srgbClr val="92D2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Compatible with Windows ME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150" y="3171"/>
              <a:ext cx="1289" cy="306"/>
            </a:xfrm>
            <a:prstGeom prst="rect">
              <a:avLst/>
            </a:prstGeom>
            <a:solidFill>
              <a:srgbClr val="92D2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Compatible with Windows Vista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151" y="3641"/>
              <a:ext cx="1286" cy="306"/>
            </a:xfrm>
            <a:prstGeom prst="rect">
              <a:avLst/>
            </a:prstGeom>
            <a:solidFill>
              <a:srgbClr val="92D2C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Compatible with Windows XP</a:t>
              </a: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2429" y="3696"/>
              <a:ext cx="4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1.1.2.3</a:t>
              </a: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2429" y="3216"/>
              <a:ext cx="4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1.1.2.2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2429" y="2759"/>
              <a:ext cx="4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1.1.2.1</a:t>
              </a: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112" y="2961"/>
              <a:ext cx="101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/>
                <a:t>(Work packages)</a:t>
              </a:r>
            </a:p>
          </p:txBody>
        </p:sp>
      </p:grp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947737" y="2286000"/>
            <a:ext cx="8196263" cy="1744663"/>
            <a:chOff x="336" y="1440"/>
            <a:chExt cx="5163" cy="1099"/>
          </a:xfrm>
        </p:grpSpPr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1776" y="1440"/>
              <a:ext cx="0" cy="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3248" y="1440"/>
              <a:ext cx="0" cy="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5"/>
            <p:cNvSpPr>
              <a:spLocks noChangeShapeType="1"/>
            </p:cNvSpPr>
            <p:nvPr/>
          </p:nvSpPr>
          <p:spPr bwMode="auto">
            <a:xfrm>
              <a:off x="4720" y="1440"/>
              <a:ext cx="0" cy="9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336" y="1824"/>
              <a:ext cx="548" cy="18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Level 3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374" y="1764"/>
              <a:ext cx="840" cy="3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 dirty="0"/>
                <a:t>Develop GUIs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2837" y="1764"/>
              <a:ext cx="833" cy="3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Planning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318" y="1764"/>
              <a:ext cx="835" cy="3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Module Testing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1152" y="2233"/>
              <a:ext cx="1285" cy="3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Ensure Compatibility with Earlier Versions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2790" y="2233"/>
              <a:ext cx="926" cy="3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Cost/Schedule Management</a:t>
              </a:r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4318" y="2233"/>
              <a:ext cx="834" cy="3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Defect Testing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198" y="1817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1.1.1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3702" y="2291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1.2.2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134" y="2291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1.3.2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134" y="1817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1.3.1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3654" y="1817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1.2.1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/>
          </p:nvSpPr>
          <p:spPr bwMode="auto">
            <a:xfrm>
              <a:off x="2422" y="2291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/>
                <a:t>1.1.2</a:t>
              </a:r>
            </a:p>
          </p:txBody>
        </p:sp>
      </p:grp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947737" y="1676400"/>
            <a:ext cx="8048625" cy="865188"/>
            <a:chOff x="336" y="1056"/>
            <a:chExt cx="5070" cy="545"/>
          </a:xfrm>
        </p:grpSpPr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776" y="1200"/>
              <a:ext cx="2944" cy="184"/>
            </a:xfrm>
            <a:custGeom>
              <a:avLst/>
              <a:gdLst>
                <a:gd name="T0" fmla="*/ 0 w 2944"/>
                <a:gd name="T1" fmla="*/ 184 h 184"/>
                <a:gd name="T2" fmla="*/ 0 w 2944"/>
                <a:gd name="T3" fmla="*/ 0 h 184"/>
                <a:gd name="T4" fmla="*/ 2944 w 2944"/>
                <a:gd name="T5" fmla="*/ 0 h 184"/>
                <a:gd name="T6" fmla="*/ 2944 w 2944"/>
                <a:gd name="T7" fmla="*/ 144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44"/>
                <a:gd name="T13" fmla="*/ 0 h 184"/>
                <a:gd name="T14" fmla="*/ 2944 w 2944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44" h="184">
                  <a:moveTo>
                    <a:pt x="0" y="184"/>
                  </a:moveTo>
                  <a:lnTo>
                    <a:pt x="0" y="0"/>
                  </a:lnTo>
                  <a:lnTo>
                    <a:pt x="2944" y="0"/>
                  </a:lnTo>
                  <a:lnTo>
                    <a:pt x="2944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3248" y="1056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336" y="1355"/>
              <a:ext cx="548" cy="18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Level 2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376" y="1295"/>
              <a:ext cx="837" cy="306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Software Design</a:t>
              </a: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2834" y="1295"/>
              <a:ext cx="838" cy="306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Project Management</a:t>
              </a: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4318" y="1295"/>
              <a:ext cx="835" cy="306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System Testing</a:t>
              </a: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2198" y="1351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1.1</a:t>
              </a: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3654" y="1351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1.2</a:t>
              </a: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5134" y="1350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1.3</a:t>
              </a:r>
            </a:p>
          </p:txBody>
        </p:sp>
      </p:grpSp>
      <p:grpSp>
        <p:nvGrpSpPr>
          <p:cNvPr id="47" name="Group 42"/>
          <p:cNvGrpSpPr>
            <a:grpSpLocks/>
          </p:cNvGrpSpPr>
          <p:nvPr/>
        </p:nvGrpSpPr>
        <p:grpSpPr bwMode="auto">
          <a:xfrm>
            <a:off x="947737" y="1311275"/>
            <a:ext cx="6169025" cy="485775"/>
            <a:chOff x="336" y="826"/>
            <a:chExt cx="3886" cy="306"/>
          </a:xfrm>
        </p:grpSpPr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336" y="886"/>
              <a:ext cx="548" cy="18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2518" y="826"/>
              <a:ext cx="1452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en-US" sz="1400" b="1"/>
                <a:t>Develop Windows 7 Operating System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3950" y="883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1.0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1970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73009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1c) Visualize and define the activities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70000"/>
            <a:ext cx="4256087" cy="369888"/>
          </a:xfrm>
          <a:solidFill>
            <a:schemeClr val="accent2"/>
          </a:solidFill>
          <a:ln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04800" indent="-304800" algn="just">
              <a:lnSpc>
                <a:spcPct val="120000"/>
              </a:lnSpc>
              <a:buClr>
                <a:srgbClr val="CC3300"/>
              </a:buClr>
              <a:buFontTx/>
              <a:buNone/>
            </a:pPr>
            <a:r>
              <a:rPr lang="de-DE" sz="2000" b="1" smtClean="0">
                <a:solidFill>
                  <a:schemeClr val="bg1"/>
                </a:solidFill>
              </a:rPr>
              <a:t>Case Study: Install a new machine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057400"/>
          <a:ext cx="7772400" cy="3114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/>
                <a:gridCol w="4191000"/>
                <a:gridCol w="990600"/>
                <a:gridCol w="762000"/>
                <a:gridCol w="990600"/>
              </a:tblGrid>
              <a:tr h="5182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 Code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 Description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Depends on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Duration</a:t>
                      </a:r>
                    </a:p>
                    <a:p>
                      <a:pPr algn="ctr"/>
                      <a:r>
                        <a:rPr lang="en-US" sz="1400" dirty="0" smtClean="0"/>
                        <a:t>(day)</a:t>
                      </a:r>
                      <a:endParaRPr lang="en-US" sz="14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Inspect the machine after installation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 the operator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Install the new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Inspect and store the machine after delivery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 labor</a:t>
                      </a:r>
                      <a:r>
                        <a:rPr lang="en-US" sz="1600" baseline="0" dirty="0" smtClean="0"/>
                        <a:t> to install the new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 the operator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Order and deliver the new</a:t>
                      </a:r>
                      <a:r>
                        <a:rPr lang="en-US" sz="1600" baseline="0" dirty="0" smtClean="0"/>
                        <a:t>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243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of Time Planning</a:t>
            </a:r>
            <a:endParaRPr lang="de-DE" sz="1700" dirty="0" smtClean="0">
              <a:solidFill>
                <a:srgbClr val="CC3300"/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20000" cy="4308872"/>
          </a:xfrm>
          <a:solidFill>
            <a:srgbClr val="FFFF00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342900" algn="just">
              <a:lnSpc>
                <a:spcPct val="150000"/>
              </a:lnSpc>
              <a:spcBef>
                <a:spcPts val="0"/>
              </a:spcBef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Visualize and define the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WBS =Work breakdown Structure)) </a:t>
            </a: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Sequence the activities (Job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r>
              <a:rPr lang="en-US" sz="2800" dirty="0" smtClean="0"/>
              <a:t>).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Estimate the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duration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the project or phase.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Allocate and balance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7007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2a) Sequence the activities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532688" cy="33401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55600" indent="-355600">
              <a:lnSpc>
                <a:spcPct val="150000"/>
              </a:lnSpc>
              <a:buClr>
                <a:srgbClr val="CC3300"/>
              </a:buClr>
              <a:buFontTx/>
              <a:buAutoNum type="arabicPeriod"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or job logic refers to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and documenting interactivity logical relationships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55600" lvl="1" indent="-355600">
              <a:lnSpc>
                <a:spcPct val="150000"/>
              </a:lnSpc>
              <a:buClr>
                <a:srgbClr val="CC3300"/>
              </a:buClr>
              <a:buFontTx/>
              <a:buNone/>
              <a:defRPr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i.e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determined 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the activities are to be accomplished in the project.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7007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2b) Sequence the activities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848600" cy="467042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04800" indent="-304800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FontTx/>
              <a:buAutoNum type="arabicPeriod" startAt="2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plan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 the practical restraints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limitations that apply to most job activities. </a:t>
            </a:r>
            <a:r>
              <a:rPr lang="en-US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types of restraints are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7250" lvl="2" indent="-282575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Mandatory dependencies or hard logic (natural dependency),</a:t>
            </a:r>
          </a:p>
          <a:p>
            <a:pPr marL="857250" lvl="2" indent="-282575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 logic (Discretionary dependencies), </a:t>
            </a:r>
          </a:p>
          <a:p>
            <a:pPr marL="857250" lvl="2" indent="-282575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dependencies,</a:t>
            </a:r>
          </a:p>
          <a:p>
            <a:pPr marL="857250" lvl="2" indent="-282575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restraints and</a:t>
            </a:r>
          </a:p>
          <a:p>
            <a:pPr marL="857250" lvl="2" indent="-282575">
              <a:lnSpc>
                <a:spcPct val="120000"/>
              </a:lnSpc>
              <a:spcBef>
                <a:spcPct val="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restraints.</a:t>
            </a:r>
          </a:p>
          <a:p>
            <a:pPr marL="457200" lvl="1" indent="-457200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Predecessor activities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 coming before, while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successor activities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mean coming after.</a:t>
            </a:r>
          </a:p>
          <a:p>
            <a:pPr marL="457200" lvl="1" indent="-457200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FontTx/>
              <a:buAutoNum type="arabicPeriod" startAt="3"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activities to reduce the project time.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70000"/>
            <a:ext cx="4256087" cy="334963"/>
          </a:xfrm>
          <a:solidFill>
            <a:schemeClr val="accent2"/>
          </a:solidFill>
          <a:ln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04800" indent="-304800" algn="just">
              <a:lnSpc>
                <a:spcPct val="120000"/>
              </a:lnSpc>
              <a:buClr>
                <a:srgbClr val="CC3300"/>
              </a:buClr>
              <a:buFontTx/>
              <a:buNone/>
            </a:pPr>
            <a:r>
              <a:rPr lang="de-DE" sz="2000" b="1" smtClean="0">
                <a:solidFill>
                  <a:schemeClr val="bg1"/>
                </a:solidFill>
              </a:rPr>
              <a:t>Case Study: Install a new machine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057400"/>
          <a:ext cx="7772400" cy="3114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/>
                <a:gridCol w="4191000"/>
                <a:gridCol w="1066800"/>
                <a:gridCol w="685800"/>
                <a:gridCol w="990600"/>
              </a:tblGrid>
              <a:tr h="5182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 Code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 Description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Depends on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Duration</a:t>
                      </a:r>
                    </a:p>
                    <a:p>
                      <a:pPr algn="ctr"/>
                      <a:r>
                        <a:rPr lang="en-US" sz="1400" dirty="0" smtClean="0"/>
                        <a:t>(day)</a:t>
                      </a:r>
                      <a:endParaRPr lang="en-US" sz="14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Inspect the machine after installation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 the operator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Install the new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500, 400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Inspect and store the machine after delivery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 labor</a:t>
                      </a:r>
                      <a:r>
                        <a:rPr lang="en-US" sz="1600" baseline="0" dirty="0" smtClean="0"/>
                        <a:t> to install the new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 the operator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200, 300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Order and deliver the new</a:t>
                      </a:r>
                      <a:r>
                        <a:rPr lang="en-US" sz="1600" baseline="0" dirty="0" smtClean="0"/>
                        <a:t>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3888" y="322263"/>
            <a:ext cx="5319712" cy="515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381000" indent="-381000">
              <a:spcBef>
                <a:spcPct val="20000"/>
              </a:spcBef>
              <a:buClr>
                <a:srgbClr val="CC3300"/>
              </a:buClr>
              <a:buSzPct val="120000"/>
              <a:buFont typeface="Webdings" pitchFamily="18" charset="2"/>
              <a:buChar char="&lt;"/>
              <a:defRPr/>
            </a:pPr>
            <a:r>
              <a:rPr lang="en-US" sz="28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2c) Sequence the activities</a:t>
            </a:r>
            <a:endParaRPr lang="de-DE" sz="28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243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of Time Planning</a:t>
            </a:r>
            <a:endParaRPr lang="de-DE" sz="1700" dirty="0" smtClean="0">
              <a:solidFill>
                <a:srgbClr val="CC3300"/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20000" cy="4308872"/>
          </a:xfrm>
          <a:solidFill>
            <a:srgbClr val="FFFF00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342900" algn="just">
              <a:lnSpc>
                <a:spcPct val="150000"/>
              </a:lnSpc>
              <a:spcBef>
                <a:spcPts val="0"/>
              </a:spcBef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Visualize and define the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WBS =Work breakdown Structure)) 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Sequence the activities (Job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Estimate the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duration</a:t>
            </a:r>
            <a:r>
              <a:rPr lang="en-US" sz="2800" dirty="0" smtClean="0"/>
              <a:t>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the project or phase.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Allocate and balance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6913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3a) Estimate the activity duration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08088"/>
            <a:ext cx="7772400" cy="4811712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unit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(week, day,..) to be used.</a:t>
            </a:r>
          </a:p>
          <a:p>
            <a:pPr marL="457200" indent="-457200">
              <a:lnSpc>
                <a:spcPct val="10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of the following tools and techniques for estimating the activity duration: </a:t>
            </a:r>
          </a:p>
          <a:p>
            <a:pPr marL="682625" lvl="1" indent="-304800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Expert judgment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2625" lvl="1" indent="-304800">
              <a:lnSpc>
                <a:spcPct val="100000"/>
              </a:lnSpc>
              <a:buClr>
                <a:srgbClr val="CC3300"/>
              </a:buClr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durations </a:t>
            </a:r>
          </a:p>
          <a:p>
            <a:pPr marL="893763" lvl="2" indent="-269875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CC3300"/>
              </a:buClr>
              <a:defRPr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activity (D) = Quantity of work / [Production rate of a crew or equipment * No. of crews].</a:t>
            </a:r>
          </a:p>
          <a:p>
            <a:pPr marL="893763" lvl="2" indent="-269875">
              <a:lnSpc>
                <a:spcPct val="100000"/>
              </a:lnSpc>
              <a:buClr>
                <a:srgbClr val="CC3300"/>
              </a:buClr>
              <a:buFontTx/>
              <a:buNone/>
              <a:defRPr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‘production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= Quantity produced in unit of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time’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3763" lvl="2" indent="-269875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CC3300"/>
              </a:buClr>
              <a:defRPr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activity (D) = Quantity of work * Unit rate productivity of a crew or equipment</a:t>
            </a:r>
          </a:p>
          <a:p>
            <a:pPr marL="893763" lvl="2" indent="-269875">
              <a:lnSpc>
                <a:spcPct val="100000"/>
              </a:lnSpc>
              <a:buClr>
                <a:srgbClr val="CC3300"/>
              </a:buClr>
              <a:buFontTx/>
              <a:buNone/>
              <a:defRPr/>
            </a:pP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‘unit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productivity = Time needs to produce one unit of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output’</a:t>
            </a:r>
            <a:endParaRPr lang="de-DE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32688" cy="4333875"/>
          </a:xfrm>
          <a:solidFill>
            <a:schemeClr val="bg1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46088" indent="-446088" algn="just">
              <a:lnSpc>
                <a:spcPct val="13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n-US" sz="2500" dirty="0" smtClean="0">
                <a:cs typeface="Arial" charset="0"/>
              </a:rPr>
              <a:t>Planning is the process of thinking systematically about the future in order to decide </a:t>
            </a:r>
          </a:p>
          <a:p>
            <a:pPr marL="1081088" lvl="1" indent="-363538" algn="just">
              <a:lnSpc>
                <a:spcPct val="130000"/>
              </a:lnSpc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500" dirty="0" smtClean="0">
                <a:cs typeface="Arial" charset="0"/>
              </a:rPr>
              <a:t>what our </a:t>
            </a:r>
            <a:r>
              <a:rPr lang="en-US" sz="2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goals</a:t>
            </a:r>
            <a:r>
              <a:rPr lang="en-US" sz="2500" dirty="0" smtClean="0">
                <a:cs typeface="Arial" charset="0"/>
              </a:rPr>
              <a:t> are, and</a:t>
            </a:r>
          </a:p>
          <a:p>
            <a:pPr marL="1081088" lvl="1" indent="-363538" algn="just">
              <a:lnSpc>
                <a:spcPct val="130000"/>
              </a:lnSpc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500" dirty="0" smtClean="0">
                <a:cs typeface="Arial" charset="0"/>
              </a:rPr>
              <a:t> </a:t>
            </a:r>
            <a:r>
              <a:rPr lang="en-US" sz="25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how</a:t>
            </a:r>
            <a:r>
              <a:rPr lang="en-US" sz="2500" dirty="0" smtClean="0">
                <a:cs typeface="Arial" charset="0"/>
              </a:rPr>
              <a:t> we are going to achieve them.</a:t>
            </a:r>
          </a:p>
          <a:p>
            <a:pPr marL="446088" indent="-446088" algn="just">
              <a:lnSpc>
                <a:spcPct val="130000"/>
              </a:lnSpc>
              <a:buClr>
                <a:srgbClr val="CC3300"/>
              </a:buClr>
              <a:buFont typeface="Wingdings" pitchFamily="2" charset="2"/>
              <a:buNone/>
              <a:defRPr/>
            </a:pPr>
            <a:endParaRPr lang="en-US" sz="2500" dirty="0" smtClean="0">
              <a:cs typeface="Arial" charset="0"/>
            </a:endParaRPr>
          </a:p>
          <a:p>
            <a:pPr marL="446088" indent="-446088" algn="just">
              <a:lnSpc>
                <a:spcPct val="130000"/>
              </a:lnSpc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n-US" sz="2500" dirty="0" smtClean="0">
                <a:cs typeface="Arial" charset="0"/>
              </a:rPr>
              <a:t>Planning means looking ahead, making preparations, and deciding the best course of action.</a:t>
            </a:r>
            <a:endParaRPr lang="de-DE" sz="2500" dirty="0" smtClean="0">
              <a:cs typeface="Arial" charset="0"/>
            </a:endParaRPr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685800" y="304800"/>
            <a:ext cx="4191000" cy="515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/>
          <a:lstStyle/>
          <a:p>
            <a:pPr marL="381000" indent="-381000">
              <a:spcBef>
                <a:spcPct val="20000"/>
              </a:spcBef>
              <a:buClr>
                <a:srgbClr val="CC3300"/>
              </a:buClr>
              <a:buSzPct val="120000"/>
              <a:buFont typeface="Webdings" pitchFamily="18" charset="2"/>
              <a:buChar char="&lt;"/>
              <a:defRPr/>
            </a:pP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Definition of Planning</a:t>
            </a:r>
            <a:endParaRPr lang="de-DE" sz="2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70000"/>
            <a:ext cx="4256087" cy="334963"/>
          </a:xfrm>
          <a:solidFill>
            <a:schemeClr val="accent2"/>
          </a:solidFill>
          <a:ln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04800" indent="-304800" algn="just">
              <a:lnSpc>
                <a:spcPct val="120000"/>
              </a:lnSpc>
              <a:buClr>
                <a:srgbClr val="CC3300"/>
              </a:buClr>
              <a:buFontTx/>
              <a:buNone/>
            </a:pPr>
            <a:r>
              <a:rPr lang="de-DE" sz="2000" b="1" smtClean="0">
                <a:solidFill>
                  <a:schemeClr val="bg1"/>
                </a:solidFill>
              </a:rPr>
              <a:t>Case Study: Install a new machine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057400"/>
          <a:ext cx="7772400" cy="3114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200"/>
                <a:gridCol w="4191000"/>
                <a:gridCol w="1066800"/>
                <a:gridCol w="685800"/>
                <a:gridCol w="990600"/>
              </a:tblGrid>
              <a:tr h="5182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 Code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 Description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Depends on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Duration</a:t>
                      </a:r>
                    </a:p>
                    <a:p>
                      <a:pPr algn="ctr"/>
                      <a:r>
                        <a:rPr lang="en-US" sz="1400" dirty="0" smtClean="0"/>
                        <a:t>(day)</a:t>
                      </a:r>
                      <a:endParaRPr lang="en-US" sz="14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Inspect the machine after installation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 the operator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Install the new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500, 400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Inspect and store the machine after delivery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Hire labor</a:t>
                      </a:r>
                      <a:r>
                        <a:rPr lang="en-US" sz="1600" baseline="0" dirty="0" smtClean="0"/>
                        <a:t> to install the new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 the operator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200, 300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9" marB="45729"/>
                </a:tc>
              </a:tr>
              <a:tr h="370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Order and deliver the new</a:t>
                      </a:r>
                      <a:r>
                        <a:rPr lang="en-US" sz="1600" baseline="0" dirty="0" smtClean="0"/>
                        <a:t> machine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T="45729" marB="45729"/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9199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3b) Estimate the activity duration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243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of Time Planning</a:t>
            </a:r>
            <a:endParaRPr lang="de-DE" sz="1700" dirty="0" smtClean="0">
              <a:solidFill>
                <a:srgbClr val="CC3300"/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20000" cy="4308872"/>
          </a:xfrm>
          <a:solidFill>
            <a:srgbClr val="FFFF00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342900" algn="just">
              <a:lnSpc>
                <a:spcPct val="150000"/>
              </a:lnSpc>
              <a:spcBef>
                <a:spcPts val="0"/>
              </a:spcBef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Visualize and define the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WBS =Work breakdown Structure)) 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Sequence the activities (Job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Estimate the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duration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2800" dirty="0" smtClean="0"/>
              <a:t> the project or phase.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Allocate and balance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767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4a) Schedule the Project or Phase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543800" cy="238526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Scheduling Defined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 indent="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SzPct val="100000"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process showing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of activities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of the project duration time and the project activities starting and finishing timings.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767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4a) Schedule the Project or Phase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230832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Purpose of Scheduling </a:t>
            </a:r>
            <a:endParaRPr lang="en-US" sz="28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422275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Ensure that all activities are planned for</a:t>
            </a:r>
          </a:p>
          <a:p>
            <a:pPr marL="800100" lvl="1" indent="-422275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Their order of performance is accounted for</a:t>
            </a:r>
          </a:p>
          <a:p>
            <a:pPr marL="800100" lvl="1" indent="-422275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The activity time estimates are recorded</a:t>
            </a:r>
          </a:p>
          <a:p>
            <a:pPr marL="800100" lvl="1" indent="-422275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The overall project time is developed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38200" y="3657600"/>
            <a:ext cx="8001000" cy="2215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5263" indent="-1952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8891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52500" indent="-187325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325563" indent="-1825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698625" indent="-1825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155825" indent="-1825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13025" indent="-1825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070225" indent="-1825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527425" indent="-182563" algn="l" rtl="0" eaLnBrk="0" fontAlgn="base" hangingPunct="0">
              <a:lnSpc>
                <a:spcPct val="125000"/>
              </a:lnSpc>
              <a:spcBef>
                <a:spcPct val="25000"/>
              </a:spcBef>
              <a:spcAft>
                <a:spcPct val="0"/>
              </a:spcAft>
              <a:buClr>
                <a:srgbClr val="007AC2"/>
              </a:buClr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800" b="0" i="1" kern="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scheduling we consider the following questions:</a:t>
            </a:r>
          </a:p>
          <a:p>
            <a:pPr marL="835025" lvl="1" indent="-317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100000"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long the project is expected to take? </a:t>
            </a:r>
          </a:p>
          <a:p>
            <a:pPr marL="835025" lvl="1" indent="-317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100000"/>
              <a:defRPr/>
            </a:pP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each activity may be scheduled (started and ended)?</a:t>
            </a:r>
          </a:p>
          <a:p>
            <a:pPr marL="835025" lvl="1" indent="-317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100000"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resources can be used more proper?</a:t>
            </a:r>
          </a:p>
          <a:p>
            <a:pPr marL="835025" lvl="1" indent="-317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C3300"/>
              </a:buClr>
              <a:buSzPct val="100000"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critical bottlenecks in the project?</a:t>
            </a:r>
            <a:endParaRPr lang="en-US" sz="2400" b="0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59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4627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4b) Schedule the Project or Phase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881712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tIns="108000"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Clr>
                <a:srgbClr val="CC33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400" b="1" i="1" u="sng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2400" b="1" i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  <a:r>
              <a:rPr lang="en-US" sz="2400" b="1" i="1" u="sng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marL="457200" indent="-457200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Char char="q"/>
              <a:defRPr/>
            </a:pPr>
            <a:endParaRPr lang="en-US" sz="1000" b="1" i="1" u="sng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lvl="1" indent="-415925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i="1" spc="-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 scheduling is carried out before a project begins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5763" lvl="1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   It involves </a:t>
            </a:r>
            <a:r>
              <a:rPr lang="en-US" sz="20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(1) identifying tasks</a:t>
            </a:r>
            <a:r>
              <a:rPr lang="en-US" sz="2000" b="1" spc="-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(2) estimating duration </a:t>
            </a:r>
            <a:r>
              <a:rPr lang="en-US" sz="2000" b="1" spc="-1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(3) allocating</a:t>
            </a:r>
          </a:p>
          <a:p>
            <a:pPr marL="385763" lvl="1" indent="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  <a:defRPr/>
            </a:pPr>
            <a:r>
              <a:rPr lang="en-US" sz="2000" b="1" i="1" spc="-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spc="-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resources</a:t>
            </a:r>
            <a:r>
              <a:rPr lang="en-US" sz="2000" b="1" spc="-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5763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1000" spc="-100" dirty="0" smtClean="0">
              <a:latin typeface="Times New Roman" pitchFamily="18" charset="0"/>
              <a:cs typeface="Times New Roman" pitchFamily="18" charset="0"/>
            </a:endParaRPr>
          </a:p>
          <a:p>
            <a:pPr marL="801688" lvl="1" indent="-415925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i="1" spc="-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revision is done by creating milestones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85763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    Once the project is underway, the schedule may need to be</a:t>
            </a:r>
          </a:p>
          <a:p>
            <a:pPr marL="385763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sz="2400" spc="-100" dirty="0" smtClean="0">
                <a:latin typeface="Times New Roman" pitchFamily="18" charset="0"/>
                <a:cs typeface="Times New Roman" pitchFamily="18" charset="0"/>
              </a:rPr>
              <a:t>       revised based on initial progress. This ensures </a:t>
            </a:r>
            <a:r>
              <a:rPr lang="en-US" sz="2000" b="1" i="1" spc="-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(1) cost estimates </a:t>
            </a:r>
          </a:p>
          <a:p>
            <a:pPr marL="385763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sz="2000" b="1" i="1" spc="-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spc="-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spc="-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(2) time  constraints 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b="1" i="1" spc="-100" dirty="0" smtClean="0">
                <a:latin typeface="Times New Roman" pitchFamily="18" charset="0"/>
                <a:cs typeface="Times New Roman" pitchFamily="18" charset="0"/>
              </a:rPr>
              <a:t>maintained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000" b="1" i="1" spc="-100" dirty="0" smtClean="0">
                <a:latin typeface="Times New Roman" pitchFamily="18" charset="0"/>
                <a:cs typeface="Times New Roman" pitchFamily="18" charset="0"/>
              </a:rPr>
              <a:t>a specific level of quality and </a:t>
            </a:r>
          </a:p>
          <a:p>
            <a:pPr marL="385763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n-US" sz="2000" b="1" i="1" spc="-100" dirty="0" smtClean="0">
                <a:latin typeface="Times New Roman" pitchFamily="18" charset="0"/>
                <a:cs typeface="Times New Roman" pitchFamily="18" charset="0"/>
              </a:rPr>
              <a:t>         scope</a:t>
            </a:r>
            <a:r>
              <a:rPr lang="en-US" sz="2000" spc="-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5763" lvl="1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None/>
              <a:defRPr/>
            </a:pPr>
            <a:endParaRPr lang="en-US" sz="1000" spc="-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315200" cy="4876800"/>
          </a:xfrm>
          <a:solidFill>
            <a:schemeClr val="bg1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tIns="108000"/>
          <a:lstStyle/>
          <a:p>
            <a:pPr marL="446088" lvl="1" indent="-446088">
              <a:lnSpc>
                <a:spcPct val="100000"/>
              </a:lnSpc>
              <a:buClr>
                <a:srgbClr val="CC33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sz="2400" spc="-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schedule the project, the planner needs a </a:t>
            </a:r>
            <a:r>
              <a:rPr lang="en-US" sz="2400" b="1" i="1" u="sng" spc="-1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2400" b="1" i="1" u="sng" spc="-1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Planning </a:t>
            </a:r>
            <a:r>
              <a:rPr lang="en-US" sz="2400" b="1" i="1" u="sng" spc="-1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Technique</a:t>
            </a:r>
            <a:r>
              <a:rPr lang="en-US" sz="2400" i="1" spc="-100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-1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3437" lvl="1" indent="-454025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 Charts and Linked Bar Charts;</a:t>
            </a:r>
          </a:p>
          <a:p>
            <a:pPr marL="833437" lvl="1" indent="-454025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 Model (Analysis), either </a:t>
            </a:r>
          </a:p>
          <a:p>
            <a:pPr marL="1200150" lvl="2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Tx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 on arrow (AOA), </a:t>
            </a:r>
          </a:p>
          <a:p>
            <a:pPr marL="1200150" lvl="2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Tx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 on node (AON),</a:t>
            </a:r>
          </a:p>
          <a:p>
            <a:pPr marL="1200150" lvl="2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Tx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Precedence Diagram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3437" lvl="1" indent="-454025">
              <a:lnSpc>
                <a:spcPct val="120000"/>
              </a:lnSpc>
              <a:spcBef>
                <a:spcPts val="1200"/>
              </a:spcBef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 of Balance;</a:t>
            </a:r>
          </a:p>
          <a:p>
            <a:pPr marL="833437" lvl="1" indent="-454025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Time-location Diagram.</a:t>
            </a:r>
            <a:endParaRPr lang="de-DE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334000" cy="515938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6075" indent="-346075">
              <a:buClr>
                <a:srgbClr val="CC3300"/>
              </a:buClr>
            </a:pPr>
            <a:r>
              <a:rPr lang="en-US" sz="2800" smtClean="0">
                <a:solidFill>
                  <a:srgbClr val="CC3300"/>
                </a:solidFill>
              </a:rPr>
              <a:t>Time Planning Techniques</a:t>
            </a:r>
            <a:endParaRPr lang="de-DE" sz="28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4432"/>
            <a:ext cx="4343400" cy="347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commons/thumb/1/19/TCC_Motorway_Example.png/550px-TCC_Motorway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786" y="3352800"/>
            <a:ext cx="4692214" cy="3505200"/>
          </a:xfrm>
          <a:prstGeom prst="rect">
            <a:avLst/>
          </a:prstGeom>
          <a:noFill/>
        </p:spPr>
      </p:pic>
      <p:pic>
        <p:nvPicPr>
          <p:cNvPr id="1030" name="Picture 6" descr="http://www.interventions.org/images/wp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276600"/>
          </a:xfrm>
          <a:prstGeom prst="rect">
            <a:avLst/>
          </a:prstGeom>
          <a:noFill/>
        </p:spPr>
      </p:pic>
      <p:pic>
        <p:nvPicPr>
          <p:cNvPr id="1032" name="Picture 8" descr="http://www.multiproject.org/multiproject_guides/multiproject_guides/multiproject_guides/no_6_files/BIGmaster_prog_1000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 contrast="-8000"/>
          </a:blip>
          <a:srcRect/>
          <a:stretch>
            <a:fillRect t="9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6477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Project Scheduling (Process &amp;Time)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2957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BAR CHART</a:t>
            </a:r>
            <a:endParaRPr lang="de-DE" sz="280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4395788"/>
          </a:xfrm>
          <a:solidFill>
            <a:schemeClr val="bg1"/>
          </a:solidFill>
          <a:ln w="12700"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63538" indent="-363538" eaLnBrk="1" hangingPunct="1">
              <a:lnSpc>
                <a:spcPct val="140000"/>
              </a:lnSpc>
              <a:spcBef>
                <a:spcPct val="20000"/>
              </a:spcBef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World War 1, Henry </a:t>
            </a: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the Bar chart planning technique.</a:t>
            </a:r>
          </a:p>
          <a:p>
            <a:pPr marL="363538" indent="-363538" eaLnBrk="1" hangingPunct="1">
              <a:lnSpc>
                <a:spcPct val="140000"/>
              </a:lnSpc>
              <a:spcBef>
                <a:spcPct val="20000"/>
              </a:spcBef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8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bar chart graphically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a project consisting of well-defined activities, the completion of which marks its end.</a:t>
            </a:r>
          </a:p>
          <a:p>
            <a:pPr marL="363538" indent="-363538" eaLnBrk="1" hangingPunct="1">
              <a:lnSpc>
                <a:spcPct val="140000"/>
              </a:lnSpc>
              <a:spcBef>
                <a:spcPct val="20000"/>
              </a:spcBef>
              <a:buClr>
                <a:srgbClr val="CC3300"/>
              </a:buClr>
              <a:buSzTx/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activity is a task whose performance contributes to completion of the overall project.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924800" cy="4371975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63538" indent="-363538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activities are listed in a column at the left side of the diagram.</a:t>
            </a:r>
          </a:p>
          <a:p>
            <a:pPr marL="363538" indent="-363538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horizontal time scale extends to the right of the list.</a:t>
            </a:r>
          </a:p>
          <a:p>
            <a:pPr marL="363538" indent="-363538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bar presenting each activity is drawn between its corresponding scheduled start and finish times. 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71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2957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cs typeface="Arial" charset="0"/>
              </a:rPr>
              <a:t>BAR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sz="2800" dirty="0" smtClean="0">
                <a:solidFill>
                  <a:srgbClr val="CC3300"/>
                </a:solidFill>
                <a:cs typeface="Arial" charset="0"/>
              </a:rPr>
              <a:t>CHART</a:t>
            </a:r>
            <a:endParaRPr lang="de-DE" sz="2800" dirty="0" smtClean="0">
              <a:solidFill>
                <a:srgbClr val="CC33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572000" cy="609600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125000"/>
              </a:lnSpc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Dimensions of Planning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1250"/>
            <a:ext cx="7924800" cy="4603750"/>
          </a:xfrm>
          <a:solidFill>
            <a:schemeClr val="bg1"/>
          </a:solidFill>
          <a:ln w="12700"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280988" indent="-280988" algn="just">
              <a:buFontTx/>
              <a:buNone/>
              <a:defRPr/>
            </a:pP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can be viewed from following points:</a:t>
            </a:r>
          </a:p>
          <a:p>
            <a:pPr marL="280988" indent="-280988" algn="just">
              <a:buFontTx/>
              <a:buNone/>
              <a:defRPr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446088"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Financial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Planning,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…….</a:t>
            </a:r>
          </a:p>
          <a:p>
            <a:pPr marL="446088" indent="-446088"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446088"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Planning, </a:t>
            </a:r>
            <a:r>
              <a:rPr 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</a:t>
            </a:r>
            <a:r>
              <a:rPr 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…</a:t>
            </a:r>
          </a:p>
          <a:p>
            <a:pPr marL="446088" indent="-446088"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None/>
              <a:defRPr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446088" algn="just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itchFamily="2" charset="2"/>
              <a:buChar char="Ø"/>
              <a:defRPr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Long-Rang 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Short-Range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Weekly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Planning, …. </a:t>
            </a:r>
            <a:endParaRPr lang="de-DE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3200" smtClean="0">
                <a:solidFill>
                  <a:srgbClr val="CC3300"/>
                </a:solidFill>
                <a:cs typeface="Arial" panose="020B0604020202020204" pitchFamily="34" charset="0"/>
              </a:rPr>
              <a:t>Case study: Install a new machine</a:t>
            </a:r>
            <a:endParaRPr lang="de-DE" sz="32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12800"/>
            <a:ext cx="57245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3305175"/>
          <a:ext cx="8348664" cy="233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332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</a:tblGrid>
              <a:tr h="5102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Activity Code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50" marR="89650" marT="44811" marB="448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810000"/>
          <a:ext cx="850900" cy="17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</a:tblGrid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504" marR="91504" marT="45700" marB="457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315200" cy="515938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3200" smtClean="0">
                <a:solidFill>
                  <a:srgbClr val="CC3300"/>
                </a:solidFill>
                <a:cs typeface="Arial" panose="020B0604020202020204" pitchFamily="34" charset="0"/>
              </a:rPr>
              <a:t>Case study: Install a new machine</a:t>
            </a:r>
            <a:endParaRPr lang="de-DE" sz="32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245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505200"/>
          <a:ext cx="8348664" cy="233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332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  <a:gridCol w="208287"/>
              </a:tblGrid>
              <a:tr h="5102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Activity Code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9650" marR="89650" marT="44811" marB="448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  <a:endParaRPr lang="en-US"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6996"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2263"/>
            <a:ext cx="63246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3200" smtClean="0">
                <a:solidFill>
                  <a:srgbClr val="CC3300"/>
                </a:solidFill>
                <a:cs typeface="Arial" panose="020B0604020202020204" pitchFamily="34" charset="0"/>
              </a:rPr>
              <a:t>Case study: Building A bridge</a:t>
            </a:r>
            <a:endParaRPr lang="de-DE" sz="32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pic>
        <p:nvPicPr>
          <p:cNvPr id="45059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219200"/>
            <a:ext cx="7777162" cy="4672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2263"/>
            <a:ext cx="64770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3200" smtClean="0">
                <a:solidFill>
                  <a:srgbClr val="CC3300"/>
                </a:solidFill>
                <a:cs typeface="Arial" panose="020B0604020202020204" pitchFamily="34" charset="0"/>
              </a:rPr>
              <a:t>Case study: Building a bridge</a:t>
            </a:r>
            <a:endParaRPr lang="de-DE" sz="32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pic>
        <p:nvPicPr>
          <p:cNvPr id="46083" name="Picture 3" descr="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43000"/>
            <a:ext cx="7537450" cy="4757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44958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2800" smtClean="0">
                <a:solidFill>
                  <a:srgbClr val="CC3300"/>
                </a:solidFill>
                <a:cs typeface="Arial" panose="020B0604020202020204" pitchFamily="34" charset="0"/>
              </a:rPr>
              <a:t>Preparing a Bar Chart</a:t>
            </a:r>
            <a:endParaRPr lang="de-DE" sz="28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pic>
        <p:nvPicPr>
          <p:cNvPr id="47107" name="Picture 7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85850"/>
            <a:ext cx="8029575" cy="4803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Gantt chart for Service For A Delta Jet</a:t>
            </a:r>
            <a:endParaRPr lang="de-DE" sz="2800" dirty="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grpSp>
        <p:nvGrpSpPr>
          <p:cNvPr id="48131" name="Group 67"/>
          <p:cNvGrpSpPr>
            <a:grpSpLocks/>
          </p:cNvGrpSpPr>
          <p:nvPr/>
        </p:nvGrpSpPr>
        <p:grpSpPr bwMode="auto">
          <a:xfrm>
            <a:off x="731838" y="1165225"/>
            <a:ext cx="8396287" cy="4854575"/>
            <a:chOff x="296" y="1040"/>
            <a:chExt cx="5289" cy="3058"/>
          </a:xfrm>
        </p:grpSpPr>
        <p:grpSp>
          <p:nvGrpSpPr>
            <p:cNvPr id="48152" name="Group 64"/>
            <p:cNvGrpSpPr>
              <a:grpSpLocks/>
            </p:cNvGrpSpPr>
            <p:nvPr/>
          </p:nvGrpSpPr>
          <p:grpSpPr bwMode="auto">
            <a:xfrm>
              <a:off x="296" y="1040"/>
              <a:ext cx="5168" cy="2712"/>
              <a:chOff x="272" y="1024"/>
              <a:chExt cx="5168" cy="2712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280" y="1040"/>
                <a:ext cx="5160" cy="2688"/>
              </a:xfrm>
              <a:prstGeom prst="rect">
                <a:avLst/>
              </a:prstGeom>
              <a:solidFill>
                <a:srgbClr val="C0504D"/>
              </a:solidFill>
              <a:ln w="285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Rectangle 56"/>
              <p:cNvSpPr>
                <a:spLocks noChangeArrowheads="1"/>
              </p:cNvSpPr>
              <p:nvPr/>
            </p:nvSpPr>
            <p:spPr bwMode="auto">
              <a:xfrm>
                <a:off x="280" y="1040"/>
                <a:ext cx="2528" cy="2688"/>
              </a:xfrm>
              <a:prstGeom prst="rect">
                <a:avLst/>
              </a:prstGeom>
              <a:solidFill>
                <a:srgbClr val="FFD980"/>
              </a:solidFill>
              <a:ln w="285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Rectangle 58"/>
              <p:cNvSpPr>
                <a:spLocks noChangeArrowheads="1"/>
              </p:cNvSpPr>
              <p:nvPr/>
            </p:nvSpPr>
            <p:spPr bwMode="auto">
              <a:xfrm>
                <a:off x="288" y="1376"/>
                <a:ext cx="2512" cy="13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Rectangle 59"/>
              <p:cNvSpPr>
                <a:spLocks noChangeArrowheads="1"/>
              </p:cNvSpPr>
              <p:nvPr/>
            </p:nvSpPr>
            <p:spPr bwMode="auto">
              <a:xfrm>
                <a:off x="288" y="1812"/>
                <a:ext cx="2512" cy="13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Rectangle 60"/>
              <p:cNvSpPr>
                <a:spLocks noChangeArrowheads="1"/>
              </p:cNvSpPr>
              <p:nvPr/>
            </p:nvSpPr>
            <p:spPr bwMode="auto">
              <a:xfrm>
                <a:off x="288" y="2240"/>
                <a:ext cx="2512" cy="13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Rectangle 61"/>
              <p:cNvSpPr>
                <a:spLocks noChangeArrowheads="1"/>
              </p:cNvSpPr>
              <p:nvPr/>
            </p:nvSpPr>
            <p:spPr bwMode="auto">
              <a:xfrm>
                <a:off x="288" y="2536"/>
                <a:ext cx="2512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Rectangle 62"/>
              <p:cNvSpPr>
                <a:spLocks noChangeArrowheads="1"/>
              </p:cNvSpPr>
              <p:nvPr/>
            </p:nvSpPr>
            <p:spPr bwMode="auto">
              <a:xfrm>
                <a:off x="288" y="2980"/>
                <a:ext cx="2512" cy="272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Rectangle 63"/>
              <p:cNvSpPr>
                <a:spLocks noChangeArrowheads="1"/>
              </p:cNvSpPr>
              <p:nvPr/>
            </p:nvSpPr>
            <p:spPr bwMode="auto">
              <a:xfrm>
                <a:off x="288" y="3416"/>
                <a:ext cx="2512" cy="140"/>
              </a:xfrm>
              <a:prstGeom prst="rect">
                <a:avLst/>
              </a:prstGeom>
              <a:solidFill>
                <a:srgbClr val="800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318" y="1040"/>
                <a:ext cx="1102" cy="2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Passengers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Baggage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Fueling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Cargo and mail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Galley servicing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Lavatory servicing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Drinking water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Cabin cleaning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Cargo and mail</a:t>
                </a:r>
              </a:p>
              <a:p>
                <a:pPr eaLnBrk="1" fontAlgn="auto" hangingPunct="1">
                  <a:lnSpc>
                    <a:spcPct val="16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Flight services</a:t>
                </a:r>
              </a:p>
              <a:p>
                <a:pPr eaLnBrk="1" fontAlgn="auto" hangingPunct="1">
                  <a:lnSpc>
                    <a:spcPct val="15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Operating crew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Baggage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Passengers</a:t>
                </a:r>
              </a:p>
            </p:txBody>
          </p:sp>
          <p:sp>
            <p:nvSpPr>
              <p:cNvPr id="18" name="Text Box 5"/>
              <p:cNvSpPr txBox="1">
                <a:spLocks noChangeArrowheads="1"/>
              </p:cNvSpPr>
              <p:nvPr/>
            </p:nvSpPr>
            <p:spPr bwMode="auto">
              <a:xfrm>
                <a:off x="1470" y="1024"/>
                <a:ext cx="1324" cy="2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Deplaning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Baggage claim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Container offload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Pumping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Engine injection water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Container offload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Main cabin door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Aft cabin door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Aft, center, forward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Loading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First-class section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Economy section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Container/bulk loading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Galley/cabin check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Receive passengers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Aircraft check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Loading</a:t>
                </a:r>
              </a:p>
              <a:p>
                <a:pPr eaLnBrk="1" fontAlgn="auto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1400" b="0" kern="0">
                    <a:solidFill>
                      <a:prstClr val="black"/>
                    </a:solidFill>
                    <a:latin typeface="Calibri"/>
                  </a:rPr>
                  <a:t>Boarding</a:t>
                </a:r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816" y="1040"/>
                <a:ext cx="0" cy="26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4130" y="1040"/>
                <a:ext cx="0" cy="26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3473" y="1040"/>
                <a:ext cx="0" cy="26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4787" y="1040"/>
                <a:ext cx="0" cy="26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1456" y="1040"/>
                <a:ext cx="0" cy="2696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1448" y="1213"/>
                <a:ext cx="3984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280" y="1369"/>
                <a:ext cx="5152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284" y="1517"/>
                <a:ext cx="5148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448" y="1665"/>
                <a:ext cx="3984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284" y="1804"/>
                <a:ext cx="5148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76" y="1952"/>
                <a:ext cx="515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1448" y="2092"/>
                <a:ext cx="3984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280" y="2232"/>
                <a:ext cx="5152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272" y="2380"/>
                <a:ext cx="5160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276" y="2529"/>
                <a:ext cx="515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>
                <a:off x="1448" y="2677"/>
                <a:ext cx="3984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>
                <a:off x="280" y="2972"/>
                <a:ext cx="5152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>
                <a:off x="1448" y="3112"/>
                <a:ext cx="3984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84" y="3260"/>
                <a:ext cx="5148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>
                <a:off x="280" y="3408"/>
                <a:ext cx="5152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272" y="3564"/>
                <a:ext cx="5160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276" y="2817"/>
                <a:ext cx="5156" cy="0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Text Box 66"/>
            <p:cNvSpPr txBox="1">
              <a:spLocks noChangeArrowheads="1"/>
            </p:cNvSpPr>
            <p:nvPr/>
          </p:nvSpPr>
          <p:spPr bwMode="auto">
            <a:xfrm>
              <a:off x="2747" y="3732"/>
              <a:ext cx="283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074738" algn="ctr"/>
                  <a:tab pos="2147888" algn="ctr"/>
                  <a:tab pos="3135313" algn="ctr"/>
                  <a:tab pos="4208463" algn="ctr"/>
                </a:tabLst>
                <a:defRPr/>
              </a:pPr>
              <a:r>
                <a:rPr lang="en-AU" sz="16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0	10	20	30	40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074738" algn="ctr"/>
                  <a:tab pos="2147888" algn="ctr"/>
                  <a:tab pos="3135313" algn="ctr"/>
                  <a:tab pos="4208463" algn="ctr"/>
                </a:tabLst>
                <a:defRPr/>
              </a:pPr>
              <a:r>
                <a:rPr lang="en-AU" sz="1600" b="0" ker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</a:rPr>
                <a:t>Time, Minutes</a:t>
              </a:r>
            </a:p>
          </p:txBody>
        </p:sp>
      </p:grpSp>
      <p:grpSp>
        <p:nvGrpSpPr>
          <p:cNvPr id="41" name="Group 57"/>
          <p:cNvGrpSpPr>
            <a:grpSpLocks/>
          </p:cNvGrpSpPr>
          <p:nvPr/>
        </p:nvGrpSpPr>
        <p:grpSpPr bwMode="auto">
          <a:xfrm>
            <a:off x="4791075" y="1295400"/>
            <a:ext cx="4132263" cy="4102100"/>
            <a:chOff x="2859" y="1088"/>
            <a:chExt cx="2406" cy="2584"/>
          </a:xfrm>
        </p:grpSpPr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59" y="1088"/>
              <a:ext cx="498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3112" y="1242"/>
              <a:ext cx="408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871" y="1397"/>
              <a:ext cx="342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2880" y="1544"/>
              <a:ext cx="1626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4701" y="1691"/>
              <a:ext cx="564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868" y="1838"/>
              <a:ext cx="800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874" y="1976"/>
              <a:ext cx="1953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855" y="2115"/>
              <a:ext cx="1236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2943" y="2262"/>
              <a:ext cx="2208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3054" y="2409"/>
              <a:ext cx="501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3219" y="2556"/>
              <a:ext cx="1329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3333" y="2703"/>
              <a:ext cx="1594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4134" y="2849"/>
              <a:ext cx="1026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4506" y="2996"/>
              <a:ext cx="474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4956" y="3143"/>
              <a:ext cx="285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4158" y="3290"/>
              <a:ext cx="653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452" y="3437"/>
              <a:ext cx="690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4788" y="3584"/>
              <a:ext cx="471" cy="8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Text Box 65"/>
          <p:cNvSpPr txBox="1">
            <a:spLocks noChangeArrowheads="1"/>
          </p:cNvSpPr>
          <p:nvPr/>
        </p:nvSpPr>
        <p:spPr bwMode="auto">
          <a:xfrm>
            <a:off x="685800" y="6069013"/>
            <a:ext cx="5040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Figure 3.4 (From </a:t>
            </a:r>
            <a:r>
              <a:rPr lang="en-AU" sz="1600" b="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Heizer</a:t>
            </a:r>
            <a:r>
              <a:rPr lang="en-AU" sz="1600" b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/Render; Operation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8938"/>
            <a:ext cx="7162800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Uses of Bar Chart Planning Technique</a:t>
            </a:r>
            <a:endParaRPr lang="de-DE" sz="280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37488" cy="4691063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Showing the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different activities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Showing when operations should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and finish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what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 or equipment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needed and when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out delivery dates for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to everyone concerned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and when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due to happen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 flow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execution, the chart used to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1163"/>
            <a:ext cx="48768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2800" smtClean="0">
                <a:solidFill>
                  <a:srgbClr val="CC3300"/>
                </a:solidFill>
                <a:cs typeface="Arial" panose="020B0604020202020204" pitchFamily="34" charset="0"/>
              </a:rPr>
              <a:t>Advantages of Bar Chart</a:t>
            </a:r>
            <a:endParaRPr lang="de-DE" sz="28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13" y="1860550"/>
            <a:ext cx="7456487" cy="202565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graphical form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understood for all levels of management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form of communication.</a:t>
            </a:r>
            <a:endParaRPr lang="de-D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2263"/>
            <a:ext cx="51054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C3300"/>
              </a:buClr>
            </a:pPr>
            <a:r>
              <a:rPr lang="en-US" sz="2800" smtClean="0">
                <a:solidFill>
                  <a:srgbClr val="CC3300"/>
                </a:solidFill>
                <a:cs typeface="Arial" panose="020B0604020202020204" pitchFamily="34" charset="0"/>
              </a:rPr>
              <a:t>Limitations of Bar Chart</a:t>
            </a:r>
            <a:endParaRPr lang="de-DE" sz="2800" smtClean="0">
              <a:solidFill>
                <a:srgbClr val="CC3300"/>
              </a:solidFill>
              <a:cs typeface="Arial" panose="020B0604020202020204" pitchFamily="34" charset="0"/>
            </a:endParaRPr>
          </a:p>
        </p:txBody>
      </p:sp>
      <p:sp>
        <p:nvSpPr>
          <p:cNvPr id="501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305800" cy="466240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tIns="108000" bIns="108000"/>
          <a:lstStyle/>
          <a:p>
            <a:pPr marL="363538" indent="-363538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800" spc="-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cumbersome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the number of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</a:p>
          <a:p>
            <a:pPr marL="363538" indent="-363538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spc="-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expressed in the diagram</a:t>
            </a:r>
            <a:r>
              <a:rPr lang="en-US"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 the initial stage of developing GS)</a:t>
            </a:r>
          </a:p>
          <a:p>
            <a:pPr marL="363538" indent="-363538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use it for </a:t>
            </a:r>
            <a:r>
              <a:rPr lang="en-US" sz="2800" spc="-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the effects of changes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therefore limited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tool</a:t>
            </a:r>
          </a:p>
          <a:p>
            <a:pPr marL="363538" indent="-363538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indication where </a:t>
            </a:r>
            <a:r>
              <a:rPr lang="en-US" sz="2800" spc="-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attention </a:t>
            </a: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focused</a:t>
            </a:r>
          </a:p>
          <a:p>
            <a:pPr marL="363538" indent="-363538">
              <a:lnSpc>
                <a:spcPct val="120000"/>
              </a:lnSpc>
              <a:spcBef>
                <a:spcPts val="600"/>
              </a:spcBef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Ineffective for project </a:t>
            </a:r>
            <a:r>
              <a:rPr lang="en-US" sz="2800" spc="-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shortening</a:t>
            </a:r>
            <a:endParaRPr lang="de-DE" sz="2800" spc="-1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 custom-written computer project</a:t>
            </a:r>
            <a:endParaRPr lang="en-US" sz="2800" i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685800" y="1489075"/>
          <a:ext cx="8229600" cy="44005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86200"/>
                <a:gridCol w="1195711"/>
                <a:gridCol w="861689"/>
                <a:gridCol w="990600"/>
                <a:gridCol w="1295400"/>
              </a:tblGrid>
              <a:tr h="296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Task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3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Earliest start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3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Length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3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Type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3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Dependent on...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313"/>
                    </a:solidFill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A. High level analysis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0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B. Selection of hardware platform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1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day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968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 Installation and commissioning of hardware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1.2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weeks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Parallel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D. Detailed analysis of core modules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1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weeks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968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E. Detailed analysis of supporting modules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3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weeks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F. Programming of core modules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3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weeks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968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G. Programming of supporting modules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5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weeks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H. Quality assurance of core modules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5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I. Quality assurance of supporting modules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8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Core module training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6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day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Parallel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C,H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 Development and QA of accounting reporting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5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Parallel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L. Development and QA of management reporting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5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Parallel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M. Development of Management Information System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6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N. Detailed training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Week 9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week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Sequential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505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I, J, K, M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54" marB="22854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49253" name="Rectangle 1"/>
          <p:cNvSpPr>
            <a:spLocks noChangeArrowheads="1"/>
          </p:cNvSpPr>
          <p:nvPr/>
        </p:nvSpPr>
        <p:spPr bwMode="auto">
          <a:xfrm>
            <a:off x="781050" y="1052513"/>
            <a:ext cx="478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 1. List all activities in the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04800"/>
            <a:ext cx="6462712" cy="515938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Why is Time</a:t>
            </a:r>
            <a:r>
              <a:rPr lang="en-US" sz="2800" i="1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Planning</a:t>
            </a:r>
            <a:r>
              <a:rPr lang="en-US" sz="2800" i="1" dirty="0" smtClean="0">
                <a:solidFill>
                  <a:srgbClr val="CC3300"/>
                </a:solidFill>
                <a:cs typeface="Arial" charset="0"/>
              </a:rPr>
              <a:t> 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necessary?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837488" cy="419417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The increasing importance of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timely completion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en-US" sz="1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The continuous complexity and growth in the size of the project generates the necessity for specialization. Specialization may lead to a breakdown of communications. Time planning must be found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to facilitate communications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en-US" sz="1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Planning is essential for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resource management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/>
              <a:defRPr/>
            </a:pP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Planning is important for the efficient and maximum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utilization of resources</a:t>
            </a:r>
            <a:r>
              <a:rPr lang="en-US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None/>
              <a:defRPr/>
            </a:pPr>
            <a:endParaRPr lang="en-US" sz="10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 custom-written computer project</a:t>
            </a:r>
            <a:endParaRPr lang="en-US" sz="2800" i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6" descr="http://www.mindtools.com/media/Diagrams/PPM3_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71600"/>
            <a:ext cx="62865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708025" y="985986"/>
            <a:ext cx="5543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2. Plot the tasks onto the graph paper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28700" y="2133600"/>
            <a:ext cx="4686300" cy="3657600"/>
            <a:chOff x="1028700" y="2133600"/>
            <a:chExt cx="4686300" cy="3657600"/>
          </a:xfrm>
        </p:grpSpPr>
        <p:sp>
          <p:nvSpPr>
            <p:cNvPr id="50182" name="Rectangle 1"/>
            <p:cNvSpPr>
              <a:spLocks noChangeArrowheads="1"/>
            </p:cNvSpPr>
            <p:nvPr/>
          </p:nvSpPr>
          <p:spPr bwMode="auto">
            <a:xfrm>
              <a:off x="1028700" y="2133600"/>
              <a:ext cx="4953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1524000" y="3033712"/>
              <a:ext cx="914400" cy="904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2438400" y="3286124"/>
              <a:ext cx="914400" cy="904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724400" y="4343400"/>
              <a:ext cx="4953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5219700" y="5715000"/>
              <a:ext cx="49530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3352800" y="3733800"/>
              <a:ext cx="1447800" cy="933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 custom-written computer project</a:t>
            </a:r>
            <a:endParaRPr lang="en-US" sz="2800" i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3" name="Picture 8" descr="http://www.mindtools.com/media/Diagrams/PPM3_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09713"/>
            <a:ext cx="83915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652463" y="1033463"/>
            <a:ext cx="415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3. Presenting the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 custom-written computer project</a:t>
            </a:r>
            <a:endParaRPr lang="en-US" sz="2800" i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ChangeArrowheads="1"/>
          </p:cNvSpPr>
          <p:nvPr/>
        </p:nvSpPr>
        <p:spPr bwMode="auto">
          <a:xfrm>
            <a:off x="652463" y="1033463"/>
            <a:ext cx="351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4. Discuss the result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4688" y="1447800"/>
            <a:ext cx="8088312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fontAlgn="t" hangingPunct="1">
              <a:spcBef>
                <a:spcPts val="600"/>
              </a:spcBef>
              <a:tabLst>
                <a:tab pos="457200" algn="l"/>
              </a:tabLst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drawing this example Gantt Chart, you can see that: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fontAlgn="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all goes well, the project can be </a:t>
            </a:r>
            <a:r>
              <a:rPr lang="en-US" sz="2000" b="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completed in 10 weeks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fontAlgn="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you want to complete the task as rapidly as possible, you need: 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354013" fontAlgn="t">
              <a:spcBef>
                <a:spcPts val="600"/>
              </a:spcBef>
              <a:buClr>
                <a:srgbClr val="0000CC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b="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analyst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the first 5 weeks.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354013" fontAlgn="t">
              <a:spcBef>
                <a:spcPts val="600"/>
              </a:spcBef>
              <a:buClr>
                <a:srgbClr val="0000CC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b="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programmer 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5 weeks </a:t>
            </a: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starting from week 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lvl="1" indent="-354013" fontAlgn="t">
              <a:spcBef>
                <a:spcPts val="600"/>
              </a:spcBef>
              <a:buClr>
                <a:srgbClr val="0000CC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 sz="2000" b="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programmer/QA expert 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3 weeks starting </a:t>
            </a:r>
            <a:r>
              <a:rPr lang="en-US" altLang="ko-KR" sz="2000" b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</a:t>
            </a: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week 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Note: Activities L and M have been moved back a week. This does not affect the critical path, but it does mean that a single programming</a:t>
            </a:r>
            <a:r>
              <a:rPr lang="en-US" sz="2000" b="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QA 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 can carry out all three of activities K, L and M.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fontAlgn="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Analysis, development and testing of supporting modules are </a:t>
            </a:r>
            <a:r>
              <a:rPr lang="en-US" sz="2000" b="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essential activities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must be completed on time.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013" indent="-354013" fontAlgn="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Hardware installation and commissioning is </a:t>
            </a:r>
            <a:r>
              <a:rPr lang="en-US" sz="2000" b="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time-critical </a:t>
            </a:r>
            <a:r>
              <a:rPr lang="en-US" sz="2000" b="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 long as it is completed before the Core Module Training starts.</a:t>
            </a:r>
            <a:endParaRPr lang="en-US" sz="20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defRPr/>
            </a:pPr>
            <a:r>
              <a:rPr lang="en-US" sz="28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 output of a software program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8841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22263"/>
            <a:ext cx="7315200" cy="515937"/>
          </a:xfrm>
          <a:solidFill>
            <a:schemeClr val="bg1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defRPr/>
            </a:pPr>
            <a:r>
              <a:rPr lang="en-US" sz="2800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 output of a software program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15988"/>
            <a:ext cx="90519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323215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 startAt="5"/>
              <a:defRPr/>
            </a:pP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Planning is basis for evaluating progress,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controlling</a:t>
            </a: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the work and making decisions.</a:t>
            </a:r>
            <a:endParaRPr lang="en-US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 startAt="5"/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For achieving an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increase in production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en-US" sz="1000" dirty="0" smtClean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 startAt="5"/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Financiers</a:t>
            </a: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require a workable plan.</a:t>
            </a:r>
            <a:endParaRPr lang="en-US" sz="1000" dirty="0" smtClean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 startAt="5"/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Essential in projects when their is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transfer of personnel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  <a:endParaRPr lang="en-US" sz="1000" dirty="0" smtClean="0"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CC3300"/>
              </a:buClr>
              <a:buFontTx/>
              <a:buAutoNum type="arabicParenR" startAt="5"/>
              <a:defRPr/>
            </a:pP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Minimum risk</a:t>
            </a: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of the problems occurring.</a:t>
            </a:r>
            <a:endParaRPr lang="de-DE" sz="2000" dirty="0" smtClean="0">
              <a:cs typeface="Times New Roman" panose="02020603050405020304" pitchFamily="18" charset="0"/>
            </a:endParaRP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4627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Why is Time</a:t>
            </a:r>
            <a:r>
              <a:rPr lang="en-US" sz="2800" i="1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Planning</a:t>
            </a:r>
            <a:r>
              <a:rPr lang="en-US" sz="2800" i="1" dirty="0" smtClean="0">
                <a:solidFill>
                  <a:srgbClr val="CC3300"/>
                </a:solidFill>
                <a:cs typeface="Arial" charset="0"/>
              </a:rPr>
              <a:t> 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necessary?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3959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Who</a:t>
            </a:r>
            <a:r>
              <a:rPr lang="en-US" sz="2800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Needs</a:t>
            </a:r>
            <a:r>
              <a:rPr lang="en-US" sz="2800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Time</a:t>
            </a:r>
            <a:r>
              <a:rPr lang="en-US" sz="2800" dirty="0" smtClean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Planning?</a:t>
            </a:r>
            <a:endParaRPr lang="de-DE" sz="280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4572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Customer/ Client/ Owner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Designer/ Consultant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Project management team (Manager, Engineers)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Cost estimating department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Planning and controlling department</a:t>
            </a:r>
          </a:p>
          <a:p>
            <a:pPr marL="361950" indent="-361950" algn="just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Supervisors, foremen, labors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Supplier</a:t>
            </a:r>
          </a:p>
          <a:p>
            <a:pPr marL="361950" indent="-361950">
              <a:lnSpc>
                <a:spcPct val="140000"/>
              </a:lnSpc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sz="2200" smtClean="0">
                <a:cs typeface="Times New Roman" panose="02020603050405020304" pitchFamily="18" charset="0"/>
              </a:rPr>
              <a:t>Financiers</a:t>
            </a:r>
            <a:endParaRPr lang="de-DE" sz="220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243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of Time Planning</a:t>
            </a:r>
            <a:endParaRPr lang="de-DE" sz="1700" dirty="0" smtClean="0">
              <a:solidFill>
                <a:srgbClr val="CC3300"/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20000" cy="4229100"/>
          </a:xfrm>
          <a:solidFill>
            <a:srgbClr val="FFFF00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342900" algn="just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Visualize and define the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800" dirty="0" smtClean="0"/>
              <a:t>.</a:t>
            </a:r>
            <a:r>
              <a:rPr lang="en-US" sz="2800" dirty="0"/>
              <a:t> (</a:t>
            </a:r>
            <a:r>
              <a:rPr lang="en-US" sz="2800" dirty="0" smtClean="0"/>
              <a:t>WBS =Work breakdown Structure)) </a:t>
            </a: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Sequence the activities (Job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r>
              <a:rPr lang="en-US" sz="2800" dirty="0" smtClean="0"/>
              <a:t>).</a:t>
            </a: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Estimate the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duration</a:t>
            </a:r>
            <a:r>
              <a:rPr lang="en-US" sz="2800" dirty="0" smtClean="0"/>
              <a:t>.</a:t>
            </a: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2800" dirty="0" smtClean="0"/>
              <a:t> the project or phase.</a:t>
            </a:r>
          </a:p>
          <a:p>
            <a:pPr marL="457200" indent="-342900" algn="just">
              <a:lnSpc>
                <a:spcPct val="150000"/>
              </a:lnSpc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Allocate and balance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52435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of Time Planning</a:t>
            </a:r>
            <a:endParaRPr lang="de-DE" sz="1700" dirty="0" smtClean="0">
              <a:solidFill>
                <a:srgbClr val="CC3300"/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620000" cy="4308872"/>
          </a:xfrm>
          <a:solidFill>
            <a:srgbClr val="FFFF00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342900" algn="just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Pct val="100000"/>
              <a:buFontTx/>
              <a:buAutoNum type="arabicPeriod"/>
              <a:defRPr/>
            </a:pPr>
            <a:r>
              <a:rPr lang="en-US" sz="2800" dirty="0" smtClean="0"/>
              <a:t>Visualize and define the </a:t>
            </a:r>
            <a:r>
              <a:rPr lang="en-US" sz="2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800" dirty="0" smtClean="0"/>
              <a:t>.</a:t>
            </a:r>
            <a:r>
              <a:rPr lang="en-US" sz="2800" dirty="0"/>
              <a:t> (</a:t>
            </a:r>
            <a:r>
              <a:rPr lang="en-US" sz="2800" dirty="0" smtClean="0"/>
              <a:t>WBS =Work breakdown Structure)) 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Sequence the activities (Job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Estimate the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duration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the project or phase.</a:t>
            </a:r>
          </a:p>
          <a:p>
            <a:pPr marL="457200" indent="-342900" algn="just">
              <a:lnSpc>
                <a:spcPct val="150000"/>
              </a:lnSpc>
              <a:buClr>
                <a:schemeClr val="bg1">
                  <a:lumMod val="85000"/>
                </a:schemeClr>
              </a:buClr>
              <a:buSzPct val="100000"/>
              <a:buFontTx/>
              <a:buAutoNum type="arabicPeriod"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Allocate and balance </a:t>
            </a:r>
            <a:r>
              <a:rPr lang="en-US" sz="2800" b="1" u="sng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22263"/>
            <a:ext cx="6919912" cy="515937"/>
          </a:xfr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3300"/>
              </a:buClr>
              <a:defRPr/>
            </a:pPr>
            <a:r>
              <a:rPr lang="en-US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1a) Visualize and define the activities</a:t>
            </a:r>
            <a:endParaRPr lang="de-DE" sz="28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097588" cy="3302000"/>
          </a:xfrm>
          <a:solidFill>
            <a:schemeClr val="bg1"/>
          </a:solidFill>
          <a:ln>
            <a:solidFill>
              <a:schemeClr val="tx2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Font typeface="+mj-lt"/>
              <a:buAutoNum type="alphaLcParenR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activity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single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step (element)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has a recognizable beginning and end and requires time for its accomplishment. </a:t>
            </a:r>
          </a:p>
          <a:p>
            <a:pPr marL="379412" lvl="1" indent="0" algn="just">
              <a:lnSpc>
                <a:spcPct val="120000"/>
              </a:lnSpc>
              <a:spcBef>
                <a:spcPts val="1800"/>
              </a:spcBef>
              <a:buClr>
                <a:srgbClr val="CC3300"/>
              </a:buClr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definition involves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and documenting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specific activities that must be performed to produce the deliverables and sub-deliverables.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V_PP_0 (1)">
  <a:themeElements>
    <a:clrScheme name="TUV_PP_0 (1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V_PP_0 (1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UV_PP_0 (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V_PP_0 (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V_PP_0 (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V_PP_0 (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V_PP_0 (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V_PP_0 (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V_PP_0 (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6085EB6EF8A468533B5E264E46EF1" ma:contentTypeVersion="0" ma:contentTypeDescription="Create a new document." ma:contentTypeScope="" ma:versionID="0ff94189cd42df72cdfb57eaf031f6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242F66-7A8E-4E7A-8B7D-6F357F8AA16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FDD06A-BA10-4C3F-B2D0-33DBA6DC0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TUV_PP_0 (1)</Template>
  <TotalTime>2947</TotalTime>
  <Words>2276</Words>
  <Application>Microsoft Office PowerPoint</Application>
  <PresentationFormat>화면 슬라이드 쇼(4:3)</PresentationFormat>
  <Paragraphs>523</Paragraphs>
  <Slides>44</Slides>
  <Notes>3</Notes>
  <HiddenSlides>2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44</vt:i4>
      </vt:variant>
    </vt:vector>
  </HeadingPairs>
  <TitlesOfParts>
    <vt:vector size="46" baseType="lpstr">
      <vt:lpstr>TUV_PP_0 (1)</vt:lpstr>
      <vt:lpstr>Office Theme</vt:lpstr>
      <vt:lpstr>PROJECT TIME PLANNING   Process and Bar Chart Technique</vt:lpstr>
      <vt:lpstr>슬라이드 2</vt:lpstr>
      <vt:lpstr>Dimensions of Planning</vt:lpstr>
      <vt:lpstr>Why is Time Planning  necessary?</vt:lpstr>
      <vt:lpstr>Why is Time Planning  necessary?</vt:lpstr>
      <vt:lpstr>Who Needs Time Planning?</vt:lpstr>
      <vt:lpstr>Processes of Time Planning</vt:lpstr>
      <vt:lpstr>Processes of Time Planning</vt:lpstr>
      <vt:lpstr>1a) Visualize and define the activities</vt:lpstr>
      <vt:lpstr>1b) Visualize and define the activities</vt:lpstr>
      <vt:lpstr>슬라이드 11</vt:lpstr>
      <vt:lpstr>슬라이드 12</vt:lpstr>
      <vt:lpstr>1c) Visualize and define the activities</vt:lpstr>
      <vt:lpstr>Processes of Time Planning</vt:lpstr>
      <vt:lpstr>2a) Sequence the activities</vt:lpstr>
      <vt:lpstr>2b) Sequence the activities</vt:lpstr>
      <vt:lpstr>슬라이드 17</vt:lpstr>
      <vt:lpstr>Processes of Time Planning</vt:lpstr>
      <vt:lpstr>3a) Estimate the activity duration</vt:lpstr>
      <vt:lpstr>3b) Estimate the activity duration</vt:lpstr>
      <vt:lpstr>Processes of Time Planning</vt:lpstr>
      <vt:lpstr>4a) Schedule the Project or Phase</vt:lpstr>
      <vt:lpstr>4a) Schedule the Project or Phase</vt:lpstr>
      <vt:lpstr>4b) Schedule the Project or Phase</vt:lpstr>
      <vt:lpstr>Time Planning Techniques</vt:lpstr>
      <vt:lpstr>슬라이드 26</vt:lpstr>
      <vt:lpstr>슬라이드 27</vt:lpstr>
      <vt:lpstr>BAR CHART</vt:lpstr>
      <vt:lpstr>BAR CHART</vt:lpstr>
      <vt:lpstr>Case study: Install a new machine</vt:lpstr>
      <vt:lpstr>Case study: Install a new machine</vt:lpstr>
      <vt:lpstr>Case study: Building A bridge</vt:lpstr>
      <vt:lpstr>Case study: Building a bridge</vt:lpstr>
      <vt:lpstr>Preparing a Bar Chart</vt:lpstr>
      <vt:lpstr>Gantt chart for Service For A Delta Jet</vt:lpstr>
      <vt:lpstr>Uses of Bar Chart Planning Technique</vt:lpstr>
      <vt:lpstr>Advantages of Bar Chart</vt:lpstr>
      <vt:lpstr>Limitations of Bar Chart</vt:lpstr>
      <vt:lpstr>Planning a custom-written computer project</vt:lpstr>
      <vt:lpstr>Planning a custom-written computer project</vt:lpstr>
      <vt:lpstr>Planning a custom-written computer project</vt:lpstr>
      <vt:lpstr>Planning a custom-written computer project</vt:lpstr>
      <vt:lpstr>Example: output of a software program</vt:lpstr>
      <vt:lpstr>Example: output of a software program</vt:lpstr>
    </vt:vector>
  </TitlesOfParts>
  <Company>Tuv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GE404-BarChart</dc:title>
  <dc:subject>Auswertung</dc:subject>
  <dc:creator>TUV</dc:creator>
  <cp:lastModifiedBy>SMLEE</cp:lastModifiedBy>
  <cp:revision>241</cp:revision>
  <cp:lastPrinted>2013-06-12T10:17:14Z</cp:lastPrinted>
  <dcterms:created xsi:type="dcterms:W3CDTF">2004-06-30T10:09:52Z</dcterms:created>
  <dcterms:modified xsi:type="dcterms:W3CDTF">2015-02-14T14:07:42Z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0x010100BF86085EB6EF8A468533B5E264E46EF1</vt:lpwstr>
  </property>
</Properties>
</file>