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3"/>
  </p:notesMasterIdLst>
  <p:handoutMasterIdLst>
    <p:handoutMasterId r:id="rId44"/>
  </p:handoutMasterIdLst>
  <p:sldIdLst>
    <p:sldId id="299" r:id="rId5"/>
    <p:sldId id="284" r:id="rId6"/>
    <p:sldId id="276" r:id="rId7"/>
    <p:sldId id="336" r:id="rId8"/>
    <p:sldId id="289" r:id="rId9"/>
    <p:sldId id="261" r:id="rId10"/>
    <p:sldId id="262" r:id="rId11"/>
    <p:sldId id="315" r:id="rId12"/>
    <p:sldId id="316" r:id="rId13"/>
    <p:sldId id="283" r:id="rId14"/>
    <p:sldId id="282" r:id="rId15"/>
    <p:sldId id="285" r:id="rId16"/>
    <p:sldId id="328" r:id="rId17"/>
    <p:sldId id="264" r:id="rId18"/>
    <p:sldId id="286" r:id="rId19"/>
    <p:sldId id="329" r:id="rId20"/>
    <p:sldId id="313" r:id="rId21"/>
    <p:sldId id="266" r:id="rId22"/>
    <p:sldId id="332" r:id="rId23"/>
    <p:sldId id="287" r:id="rId24"/>
    <p:sldId id="333" r:id="rId25"/>
    <p:sldId id="334" r:id="rId26"/>
    <p:sldId id="288" r:id="rId27"/>
    <p:sldId id="345" r:id="rId28"/>
    <p:sldId id="346" r:id="rId29"/>
    <p:sldId id="347" r:id="rId30"/>
    <p:sldId id="348" r:id="rId31"/>
    <p:sldId id="349" r:id="rId32"/>
    <p:sldId id="290" r:id="rId33"/>
    <p:sldId id="335" r:id="rId34"/>
    <p:sldId id="337" r:id="rId35"/>
    <p:sldId id="338" r:id="rId36"/>
    <p:sldId id="339" r:id="rId37"/>
    <p:sldId id="340" r:id="rId38"/>
    <p:sldId id="341" r:id="rId39"/>
    <p:sldId id="342" r:id="rId40"/>
    <p:sldId id="343" r:id="rId41"/>
    <p:sldId id="344" r:id="rId42"/>
  </p:sldIdLst>
  <p:sldSz cx="9144000" cy="6858000" type="screen4x3"/>
  <p:notesSz cx="9601200" cy="7315200"/>
  <p:defaultTextStyle>
    <a:defPPr>
      <a:defRPr lang="en-US"/>
    </a:defPPr>
    <a:lvl1pPr algn="r" rtl="0" eaLnBrk="0" fontAlgn="base" hangingPunct="0">
      <a:spcBef>
        <a:spcPct val="0"/>
      </a:spcBef>
      <a:spcAft>
        <a:spcPct val="0"/>
      </a:spcAft>
      <a:defRPr sz="1100" b="1" kern="1200">
        <a:solidFill>
          <a:schemeClr val="tx1"/>
        </a:solidFill>
        <a:latin typeface="Arial" charset="0"/>
        <a:ea typeface="+mn-ea"/>
        <a:cs typeface="+mn-cs"/>
      </a:defRPr>
    </a:lvl1pPr>
    <a:lvl2pPr marL="457200" algn="r" rtl="0" eaLnBrk="0" fontAlgn="base" hangingPunct="0">
      <a:spcBef>
        <a:spcPct val="0"/>
      </a:spcBef>
      <a:spcAft>
        <a:spcPct val="0"/>
      </a:spcAft>
      <a:defRPr sz="1100" b="1" kern="1200">
        <a:solidFill>
          <a:schemeClr val="tx1"/>
        </a:solidFill>
        <a:latin typeface="Arial" charset="0"/>
        <a:ea typeface="+mn-ea"/>
        <a:cs typeface="+mn-cs"/>
      </a:defRPr>
    </a:lvl2pPr>
    <a:lvl3pPr marL="914400" algn="r" rtl="0" eaLnBrk="0" fontAlgn="base" hangingPunct="0">
      <a:spcBef>
        <a:spcPct val="0"/>
      </a:spcBef>
      <a:spcAft>
        <a:spcPct val="0"/>
      </a:spcAft>
      <a:defRPr sz="1100" b="1" kern="1200">
        <a:solidFill>
          <a:schemeClr val="tx1"/>
        </a:solidFill>
        <a:latin typeface="Arial" charset="0"/>
        <a:ea typeface="+mn-ea"/>
        <a:cs typeface="+mn-cs"/>
      </a:defRPr>
    </a:lvl3pPr>
    <a:lvl4pPr marL="1371600" algn="r" rtl="0" eaLnBrk="0" fontAlgn="base" hangingPunct="0">
      <a:spcBef>
        <a:spcPct val="0"/>
      </a:spcBef>
      <a:spcAft>
        <a:spcPct val="0"/>
      </a:spcAft>
      <a:defRPr sz="1100" b="1" kern="1200">
        <a:solidFill>
          <a:schemeClr val="tx1"/>
        </a:solidFill>
        <a:latin typeface="Arial" charset="0"/>
        <a:ea typeface="+mn-ea"/>
        <a:cs typeface="+mn-cs"/>
      </a:defRPr>
    </a:lvl4pPr>
    <a:lvl5pPr marL="1828800" algn="r" rtl="0" eaLnBrk="0" fontAlgn="base" hangingPunct="0">
      <a:spcBef>
        <a:spcPct val="0"/>
      </a:spcBef>
      <a:spcAft>
        <a:spcPct val="0"/>
      </a:spcAft>
      <a:defRPr sz="1100" b="1" kern="1200">
        <a:solidFill>
          <a:schemeClr val="tx1"/>
        </a:solidFill>
        <a:latin typeface="Arial" charset="0"/>
        <a:ea typeface="+mn-ea"/>
        <a:cs typeface="+mn-cs"/>
      </a:defRPr>
    </a:lvl5pPr>
    <a:lvl6pPr marL="2286000" algn="l" defTabSz="914400" rtl="0" eaLnBrk="1" latinLnBrk="0" hangingPunct="1">
      <a:defRPr sz="1100" b="1" kern="1200">
        <a:solidFill>
          <a:schemeClr val="tx1"/>
        </a:solidFill>
        <a:latin typeface="Arial" charset="0"/>
        <a:ea typeface="+mn-ea"/>
        <a:cs typeface="+mn-cs"/>
      </a:defRPr>
    </a:lvl6pPr>
    <a:lvl7pPr marL="2743200" algn="l" defTabSz="914400" rtl="0" eaLnBrk="1" latinLnBrk="0" hangingPunct="1">
      <a:defRPr sz="1100" b="1" kern="1200">
        <a:solidFill>
          <a:schemeClr val="tx1"/>
        </a:solidFill>
        <a:latin typeface="Arial" charset="0"/>
        <a:ea typeface="+mn-ea"/>
        <a:cs typeface="+mn-cs"/>
      </a:defRPr>
    </a:lvl7pPr>
    <a:lvl8pPr marL="3200400" algn="l" defTabSz="914400" rtl="0" eaLnBrk="1" latinLnBrk="0" hangingPunct="1">
      <a:defRPr sz="1100" b="1" kern="1200">
        <a:solidFill>
          <a:schemeClr val="tx1"/>
        </a:solidFill>
        <a:latin typeface="Arial" charset="0"/>
        <a:ea typeface="+mn-ea"/>
        <a:cs typeface="+mn-cs"/>
      </a:defRPr>
    </a:lvl8pPr>
    <a:lvl9pPr marL="3657600" algn="l" defTabSz="914400" rtl="0" eaLnBrk="1" latinLnBrk="0" hangingPunct="1">
      <a:defRPr sz="1100" b="1"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4082">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Abdulaziz" initials="D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E7F6EF"/>
    <a:srgbClr val="FCE0E1"/>
    <a:srgbClr val="FFFF99"/>
    <a:srgbClr val="F8F9BD"/>
    <a:srgbClr val="3399FF"/>
    <a:srgbClr val="FFF3DF"/>
    <a:srgbClr val="FDE7E8"/>
    <a:srgbClr val="E2E2E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3" autoAdjust="0"/>
    <p:restoredTop sz="83394" autoAdjust="0"/>
  </p:normalViewPr>
  <p:slideViewPr>
    <p:cSldViewPr>
      <p:cViewPr varScale="1">
        <p:scale>
          <a:sx n="113" d="100"/>
          <a:sy n="113" d="100"/>
        </p:scale>
        <p:origin x="-360" y="-96"/>
      </p:cViewPr>
      <p:guideLst>
        <p:guide orient="horz" pos="4082"/>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42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s>
</file>

<file path=ppt/_rels/viewProps.xml.rels><?xml version="1.0" encoding="UTF-8" standalone="yes"?>
<Relationships xmlns="http://schemas.openxmlformats.org/package/2006/relationships"><Relationship Id="rId8" Type="http://schemas.openxmlformats.org/officeDocument/2006/relationships/slide" Target="slides/slide28.xml"/><Relationship Id="rId3" Type="http://schemas.openxmlformats.org/officeDocument/2006/relationships/slide" Target="slides/slide6.xml"/><Relationship Id="rId7" Type="http://schemas.openxmlformats.org/officeDocument/2006/relationships/slide" Target="slides/slide27.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26.xml"/><Relationship Id="rId5" Type="http://schemas.openxmlformats.org/officeDocument/2006/relationships/slide" Target="slides/slide25.xml"/><Relationship Id="rId4"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1"/>
            <a:ext cx="4206411" cy="395225"/>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lvl1pPr algn="l" defTabSz="939193">
              <a:defRPr sz="1200" b="0">
                <a:latin typeface="Times New Roman" pitchFamily="18" charset="0"/>
              </a:defRPr>
            </a:lvl1pPr>
          </a:lstStyle>
          <a:p>
            <a:pPr>
              <a:defRPr/>
            </a:pPr>
            <a:r>
              <a:rPr lang="de-DE" smtClean="0"/>
              <a:t>TOPIC3 - AON</a:t>
            </a:r>
            <a:endParaRPr lang="de-DE"/>
          </a:p>
        </p:txBody>
      </p:sp>
      <p:sp>
        <p:nvSpPr>
          <p:cNvPr id="32771" name="Rectangle 3"/>
          <p:cNvSpPr>
            <a:spLocks noGrp="1" noChangeArrowheads="1"/>
          </p:cNvSpPr>
          <p:nvPr>
            <p:ph type="dt" sz="quarter" idx="1"/>
          </p:nvPr>
        </p:nvSpPr>
        <p:spPr bwMode="auto">
          <a:xfrm>
            <a:off x="5394790" y="1"/>
            <a:ext cx="4206411" cy="395225"/>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lvl1pPr defTabSz="939193">
              <a:defRPr sz="1200" b="0">
                <a:latin typeface="Times New Roman" pitchFamily="18" charset="0"/>
              </a:defRPr>
            </a:lvl1pPr>
          </a:lstStyle>
          <a:p>
            <a:pPr>
              <a:defRPr/>
            </a:pPr>
            <a:r>
              <a:rPr lang="en-US" smtClean="0"/>
              <a:t>12 June 2013</a:t>
            </a:r>
            <a:endParaRPr lang="de-DE"/>
          </a:p>
        </p:txBody>
      </p:sp>
      <p:sp>
        <p:nvSpPr>
          <p:cNvPr id="32772" name="Rectangle 4"/>
          <p:cNvSpPr>
            <a:spLocks noGrp="1" noChangeArrowheads="1"/>
          </p:cNvSpPr>
          <p:nvPr>
            <p:ph type="ftr" sz="quarter" idx="2"/>
          </p:nvPr>
        </p:nvSpPr>
        <p:spPr bwMode="auto">
          <a:xfrm>
            <a:off x="0" y="6972906"/>
            <a:ext cx="4206411" cy="337589"/>
          </a:xfrm>
          <a:prstGeom prst="rect">
            <a:avLst/>
          </a:prstGeom>
          <a:noFill/>
          <a:ln w="9525">
            <a:noFill/>
            <a:miter lim="800000"/>
            <a:headEnd/>
            <a:tailEnd/>
          </a:ln>
          <a:effectLst/>
        </p:spPr>
        <p:txBody>
          <a:bodyPr vert="horz" wrap="square" lIns="93926" tIns="46963" rIns="93926" bIns="46963" numCol="1" anchor="b" anchorCtr="0" compatLnSpc="1">
            <a:prstTxWarp prst="textNoShape">
              <a:avLst/>
            </a:prstTxWarp>
          </a:bodyPr>
          <a:lstStyle>
            <a:lvl1pPr algn="l" defTabSz="939193">
              <a:defRPr sz="1200" b="0">
                <a:latin typeface="Times New Roman" pitchFamily="18" charset="0"/>
              </a:defRPr>
            </a:lvl1pPr>
          </a:lstStyle>
          <a:p>
            <a:pPr>
              <a:defRPr/>
            </a:pPr>
            <a:r>
              <a:rPr lang="de-DE" smtClean="0"/>
              <a:t>GE404 - ENGINEERING MANAGEMENT</a:t>
            </a:r>
            <a:endParaRPr lang="de-DE"/>
          </a:p>
        </p:txBody>
      </p:sp>
      <p:sp>
        <p:nvSpPr>
          <p:cNvPr id="32773" name="Rectangle 5"/>
          <p:cNvSpPr>
            <a:spLocks noGrp="1" noChangeArrowheads="1"/>
          </p:cNvSpPr>
          <p:nvPr>
            <p:ph type="sldNum" sz="quarter" idx="3"/>
          </p:nvPr>
        </p:nvSpPr>
        <p:spPr bwMode="auto">
          <a:xfrm>
            <a:off x="5394790" y="6972906"/>
            <a:ext cx="4206411" cy="337589"/>
          </a:xfrm>
          <a:prstGeom prst="rect">
            <a:avLst/>
          </a:prstGeom>
          <a:noFill/>
          <a:ln w="9525">
            <a:noFill/>
            <a:miter lim="800000"/>
            <a:headEnd/>
            <a:tailEnd/>
          </a:ln>
          <a:effectLst/>
        </p:spPr>
        <p:txBody>
          <a:bodyPr vert="horz" wrap="square" lIns="93926" tIns="46963" rIns="93926" bIns="46963" numCol="1" anchor="b" anchorCtr="0" compatLnSpc="1">
            <a:prstTxWarp prst="textNoShape">
              <a:avLst/>
            </a:prstTxWarp>
          </a:bodyPr>
          <a:lstStyle>
            <a:lvl1pPr defTabSz="939193">
              <a:defRPr sz="1200" b="0">
                <a:latin typeface="Times New Roman" pitchFamily="18" charset="0"/>
              </a:defRPr>
            </a:lvl1pPr>
          </a:lstStyle>
          <a:p>
            <a:pPr>
              <a:defRPr/>
            </a:pPr>
            <a:fld id="{3E2FD7C3-6419-4D95-9F55-75B9AC054BC4}" type="slidenum">
              <a:rPr lang="ar-SA"/>
              <a:pPr>
                <a:defRPr/>
              </a:pPr>
              <a:t>‹#›</a:t>
            </a:fld>
            <a:endParaRPr lang="de-DE"/>
          </a:p>
        </p:txBody>
      </p:sp>
    </p:spTree>
    <p:extLst>
      <p:ext uri="{BB962C8B-B14F-4D97-AF65-F5344CB8AC3E}">
        <p14:creationId xmlns:p14="http://schemas.microsoft.com/office/powerpoint/2010/main" val="320263979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2"/>
            <a:ext cx="4159325" cy="365819"/>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lvl1pPr algn="l" defTabSz="939193">
              <a:defRPr sz="1200" b="0">
                <a:latin typeface="Times New Roman" pitchFamily="18" charset="0"/>
              </a:defRPr>
            </a:lvl1pPr>
          </a:lstStyle>
          <a:p>
            <a:pPr>
              <a:defRPr/>
            </a:pPr>
            <a:r>
              <a:rPr lang="de-DE" smtClean="0"/>
              <a:t>TOPIC3 - AON</a:t>
            </a:r>
            <a:endParaRPr lang="de-DE"/>
          </a:p>
        </p:txBody>
      </p:sp>
      <p:sp>
        <p:nvSpPr>
          <p:cNvPr id="4099" name="Rectangle 3"/>
          <p:cNvSpPr>
            <a:spLocks noGrp="1" noChangeArrowheads="1"/>
          </p:cNvSpPr>
          <p:nvPr>
            <p:ph type="dt" idx="1"/>
          </p:nvPr>
        </p:nvSpPr>
        <p:spPr bwMode="auto">
          <a:xfrm>
            <a:off x="5441876" y="2"/>
            <a:ext cx="4159324" cy="365819"/>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lvl1pPr defTabSz="939193">
              <a:defRPr sz="1200" b="0">
                <a:latin typeface="Times New Roman" pitchFamily="18" charset="0"/>
              </a:defRPr>
            </a:lvl1pPr>
          </a:lstStyle>
          <a:p>
            <a:pPr>
              <a:defRPr/>
            </a:pPr>
            <a:r>
              <a:rPr lang="en-US" smtClean="0"/>
              <a:t>12 June 2013</a:t>
            </a:r>
            <a:endParaRPr lang="de-DE"/>
          </a:p>
        </p:txBody>
      </p:sp>
      <p:sp>
        <p:nvSpPr>
          <p:cNvPr id="50180" name="Rectangle 4"/>
          <p:cNvSpPr>
            <a:spLocks noGrp="1" noRot="1" noChangeAspect="1" noChangeArrowheads="1" noTextEdit="1"/>
          </p:cNvSpPr>
          <p:nvPr>
            <p:ph type="sldImg" idx="2"/>
          </p:nvPr>
        </p:nvSpPr>
        <p:spPr bwMode="auto">
          <a:xfrm>
            <a:off x="2973388" y="547688"/>
            <a:ext cx="3656012" cy="27432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82553" y="3474691"/>
            <a:ext cx="7036096" cy="3292369"/>
          </a:xfrm>
          <a:prstGeom prst="rect">
            <a:avLst/>
          </a:prstGeom>
          <a:noFill/>
          <a:ln w="9525">
            <a:noFill/>
            <a:miter lim="800000"/>
            <a:headEnd/>
            <a:tailEnd/>
          </a:ln>
          <a:effectLst/>
        </p:spPr>
        <p:txBody>
          <a:bodyPr vert="horz" wrap="square" lIns="93926" tIns="46963" rIns="93926" bIns="46963"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1" y="6949381"/>
            <a:ext cx="4159325" cy="365819"/>
          </a:xfrm>
          <a:prstGeom prst="rect">
            <a:avLst/>
          </a:prstGeom>
          <a:noFill/>
          <a:ln w="9525">
            <a:noFill/>
            <a:miter lim="800000"/>
            <a:headEnd/>
            <a:tailEnd/>
          </a:ln>
          <a:effectLst/>
        </p:spPr>
        <p:txBody>
          <a:bodyPr vert="horz" wrap="square" lIns="93926" tIns="46963" rIns="93926" bIns="46963" numCol="1" anchor="b" anchorCtr="0" compatLnSpc="1">
            <a:prstTxWarp prst="textNoShape">
              <a:avLst/>
            </a:prstTxWarp>
          </a:bodyPr>
          <a:lstStyle>
            <a:lvl1pPr algn="l" defTabSz="939193">
              <a:defRPr sz="1200" b="0">
                <a:latin typeface="Times New Roman" pitchFamily="18" charset="0"/>
              </a:defRPr>
            </a:lvl1pPr>
          </a:lstStyle>
          <a:p>
            <a:pPr>
              <a:defRPr/>
            </a:pPr>
            <a:r>
              <a:rPr lang="de-DE" smtClean="0"/>
              <a:t>GE404 - ENGINEERING MANAGEMENT</a:t>
            </a:r>
            <a:endParaRPr lang="de-DE"/>
          </a:p>
        </p:txBody>
      </p:sp>
      <p:sp>
        <p:nvSpPr>
          <p:cNvPr id="4103" name="Rectangle 7"/>
          <p:cNvSpPr>
            <a:spLocks noGrp="1" noChangeArrowheads="1"/>
          </p:cNvSpPr>
          <p:nvPr>
            <p:ph type="sldNum" sz="quarter" idx="5"/>
          </p:nvPr>
        </p:nvSpPr>
        <p:spPr bwMode="auto">
          <a:xfrm>
            <a:off x="5441876" y="6949381"/>
            <a:ext cx="4159324" cy="365819"/>
          </a:xfrm>
          <a:prstGeom prst="rect">
            <a:avLst/>
          </a:prstGeom>
          <a:noFill/>
          <a:ln w="9525">
            <a:noFill/>
            <a:miter lim="800000"/>
            <a:headEnd/>
            <a:tailEnd/>
          </a:ln>
          <a:effectLst/>
        </p:spPr>
        <p:txBody>
          <a:bodyPr vert="horz" wrap="square" lIns="93926" tIns="46963" rIns="93926" bIns="46963" numCol="1" anchor="b" anchorCtr="0" compatLnSpc="1">
            <a:prstTxWarp prst="textNoShape">
              <a:avLst/>
            </a:prstTxWarp>
          </a:bodyPr>
          <a:lstStyle>
            <a:lvl1pPr defTabSz="939193">
              <a:defRPr sz="1200" b="0">
                <a:latin typeface="Times New Roman" pitchFamily="18" charset="0"/>
              </a:defRPr>
            </a:lvl1pPr>
          </a:lstStyle>
          <a:p>
            <a:pPr>
              <a:defRPr/>
            </a:pPr>
            <a:fld id="{F318C041-2CF5-4CA6-8071-3467925D67FB}" type="slidenum">
              <a:rPr lang="ar-SA"/>
              <a:pPr>
                <a:defRPr/>
              </a:pPr>
              <a:t>‹#›</a:t>
            </a:fld>
            <a:endParaRPr lang="de-DE"/>
          </a:p>
        </p:txBody>
      </p:sp>
    </p:spTree>
    <p:extLst>
      <p:ext uri="{BB962C8B-B14F-4D97-AF65-F5344CB8AC3E}">
        <p14:creationId xmlns:p14="http://schemas.microsoft.com/office/powerpoint/2010/main" val="3592517948"/>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1</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val="3473162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2</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val="1262160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3</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val="3237927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4</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val="2945726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35</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val="63485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36</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val="2235322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18C041-2CF5-4CA6-8071-3467925D67FB}" type="slidenum">
              <a:rPr lang="ar-SA" smtClean="0"/>
              <a:pPr>
                <a:defRPr/>
              </a:pPr>
              <a:t>38</a:t>
            </a:fld>
            <a:endParaRPr lang="de-DE"/>
          </a:p>
        </p:txBody>
      </p:sp>
      <p:sp>
        <p:nvSpPr>
          <p:cNvPr id="5" name="Date Placeholder 4"/>
          <p:cNvSpPr>
            <a:spLocks noGrp="1"/>
          </p:cNvSpPr>
          <p:nvPr>
            <p:ph type="dt" idx="11"/>
          </p:nvPr>
        </p:nvSpPr>
        <p:spPr/>
        <p:txBody>
          <a:bodyPr/>
          <a:lstStyle/>
          <a:p>
            <a:pPr>
              <a:defRPr/>
            </a:pPr>
            <a:r>
              <a:rPr lang="en-US" smtClean="0"/>
              <a:t>12 June 2013</a:t>
            </a:r>
            <a:endParaRPr lang="de-DE"/>
          </a:p>
        </p:txBody>
      </p:sp>
      <p:sp>
        <p:nvSpPr>
          <p:cNvPr id="6" name="Footer Placeholder 5"/>
          <p:cNvSpPr>
            <a:spLocks noGrp="1"/>
          </p:cNvSpPr>
          <p:nvPr>
            <p:ph type="ftr" sz="quarter" idx="12"/>
          </p:nvPr>
        </p:nvSpPr>
        <p:spPr/>
        <p:txBody>
          <a:bodyPr/>
          <a:lstStyle/>
          <a:p>
            <a:pPr>
              <a:defRPr/>
            </a:pPr>
            <a:r>
              <a:rPr lang="de-DE" smtClean="0"/>
              <a:t>GE404 - ENGINEERING MANAGEMENT</a:t>
            </a:r>
            <a:endParaRPr lang="de-DE"/>
          </a:p>
        </p:txBody>
      </p:sp>
      <p:sp>
        <p:nvSpPr>
          <p:cNvPr id="7" name="Header Placeholder 6"/>
          <p:cNvSpPr>
            <a:spLocks noGrp="1"/>
          </p:cNvSpPr>
          <p:nvPr>
            <p:ph type="hdr" sz="quarter" idx="13"/>
          </p:nvPr>
        </p:nvSpPr>
        <p:spPr/>
        <p:txBody>
          <a:bodyPr/>
          <a:lstStyle/>
          <a:p>
            <a:pPr>
              <a:defRPr/>
            </a:pPr>
            <a:r>
              <a:rPr lang="de-DE" smtClean="0"/>
              <a:t>TOPIC3 - AON</a:t>
            </a:r>
            <a:endParaRPr lang="de-DE"/>
          </a:p>
        </p:txBody>
      </p:sp>
    </p:spTree>
    <p:extLst>
      <p:ext uri="{BB962C8B-B14F-4D97-AF65-F5344CB8AC3E}">
        <p14:creationId xmlns:p14="http://schemas.microsoft.com/office/powerpoint/2010/main" val="1280840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A5D16022-87AA-4C64-A34C-C8CF7EA282CE}"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19713" y="322263"/>
            <a:ext cx="1614487" cy="2587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22263"/>
            <a:ext cx="4695825" cy="2587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5F0017ED-F419-4983-B590-2CDEDEAE4334}"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bl" preserve="1">
  <p:cSld name="Title and Tabl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71488" y="322263"/>
            <a:ext cx="6462712" cy="5159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49313" y="1130300"/>
            <a:ext cx="6084887" cy="1779588"/>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687C4C81-5753-4F07-BD12-FAC5D598F3D2}"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p:nvPr>
        </p:nvSpPr>
        <p:spPr>
          <a:xfrm>
            <a:off x="471488" y="322263"/>
            <a:ext cx="6462712" cy="2587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fld id="{2E2FC2EC-DFFA-4DAD-806F-71BA7DC240B9}" type="datetime8">
              <a:rPr lang="en-US"/>
              <a:pPr>
                <a:defRPr/>
              </a:pPr>
              <a:t>15/02/15 9:29 AM</a:t>
            </a:fld>
            <a:endParaRPr lang="en-US"/>
          </a:p>
        </p:txBody>
      </p:sp>
      <p:sp>
        <p:nvSpPr>
          <p:cNvPr id="4" name="Rectangle 6"/>
          <p:cNvSpPr>
            <a:spLocks noGrp="1" noChangeArrowheads="1"/>
          </p:cNvSpPr>
          <p:nvPr>
            <p:ph type="sldNum" sz="quarter" idx="11"/>
          </p:nvPr>
        </p:nvSpPr>
        <p:spPr/>
        <p:txBody>
          <a:bodyPr/>
          <a:lstStyle>
            <a:lvl1pPr>
              <a:defRPr/>
            </a:lvl1pPr>
          </a:lstStyle>
          <a:p>
            <a:pPr>
              <a:defRPr/>
            </a:pPr>
            <a:fld id="{066CA7DD-63F0-4CEE-AE29-84036AA42B21}" type="slidenum">
              <a:rPr lang="ar-SA"/>
              <a:pPr>
                <a:defRPr/>
              </a:pPr>
              <a:t>‹#›</a:t>
            </a:fld>
            <a:endParaRPr lang="en-US"/>
          </a:p>
        </p:txBody>
      </p:sp>
    </p:spTree>
    <p:extLst>
      <p:ext uri="{BB962C8B-B14F-4D97-AF65-F5344CB8AC3E}">
        <p14:creationId xmlns:p14="http://schemas.microsoft.com/office/powerpoint/2010/main" val="2206342370"/>
      </p:ext>
    </p:extLst>
  </p:cSld>
  <p:clrMapOvr>
    <a:overrideClrMapping bg1="lt1" tx1="dk1" bg2="lt2" tx2="dk2" accent1="accent1" accent2="accent2" accent3="accent3" accent4="accent4" accent5="accent5" accent6="accent6" hlink="hlink" folHlink="folHlink"/>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54AFDF59-005E-42EE-A299-2DBB5C63669F}"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49313" y="1130300"/>
            <a:ext cx="2965450" cy="1779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7163" y="1130300"/>
            <a:ext cx="2967037" cy="1779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35E96251-0B36-498E-8ED3-00F2B7AEE674}"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p:txBody>
          <a:bodyPr/>
          <a:lstStyle>
            <a:lvl1pPr>
              <a:defRPr/>
            </a:lvl1pPr>
          </a:lstStyle>
          <a:p>
            <a:pPr>
              <a:defRPr/>
            </a:pPr>
            <a:fld id="{7DAC2C0F-FCC3-420B-BB42-5165F193C12C}"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p:txBody>
          <a:bodyPr/>
          <a:lstStyle>
            <a:lvl1pPr>
              <a:defRPr/>
            </a:lvl1pPr>
          </a:lstStyle>
          <a:p>
            <a:pPr>
              <a:defRPr/>
            </a:pPr>
            <a:fld id="{9D59DE65-AFF3-481D-BB02-E077E4012925}"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bg>
      <p:bgRef idx="1001">
        <a:schemeClr val="bg1"/>
      </p:bgRef>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p:txBody>
          <a:bodyPr/>
          <a:lstStyle>
            <a:lvl1pPr>
              <a:defRPr/>
            </a:lvl1pPr>
          </a:lstStyle>
          <a:p>
            <a:pPr>
              <a:defRPr/>
            </a:pPr>
            <a:fld id="{9637F072-A715-4569-B106-D2962CF22F22}"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2A04B890-35F5-4022-8E18-D13FB94208D9}"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D58F83A0-F400-45DD-8BE5-D2240292FFA1}"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C4803042-2D8C-45FB-86C8-9181C8174F5C}" type="slidenum">
              <a:rPr lang="ar-SA"/>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71488" y="322263"/>
            <a:ext cx="6462712" cy="5159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Mastertitelformat bearbeiten</a:t>
            </a:r>
            <a:br>
              <a:rPr lang="en-US" smtClean="0"/>
            </a:br>
            <a:endParaRPr lang="en-US" smtClean="0"/>
          </a:p>
        </p:txBody>
      </p:sp>
      <p:sp>
        <p:nvSpPr>
          <p:cNvPr id="9219" name="Rectangle 3"/>
          <p:cNvSpPr>
            <a:spLocks noGrp="1" noChangeArrowheads="1"/>
          </p:cNvSpPr>
          <p:nvPr>
            <p:ph type="body" idx="1"/>
          </p:nvPr>
        </p:nvSpPr>
        <p:spPr bwMode="auto">
          <a:xfrm>
            <a:off x="849313" y="1130300"/>
            <a:ext cx="6084887" cy="17795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p>
        </p:txBody>
      </p:sp>
      <p:sp>
        <p:nvSpPr>
          <p:cNvPr id="1028" name="Rectangle 4"/>
          <p:cNvSpPr>
            <a:spLocks noGrp="1" noChangeArrowheads="1"/>
          </p:cNvSpPr>
          <p:nvPr>
            <p:ph type="dt" sz="half" idx="2"/>
          </p:nvPr>
        </p:nvSpPr>
        <p:spPr bwMode="auto">
          <a:xfrm>
            <a:off x="4114800" y="6324600"/>
            <a:ext cx="1454150" cy="17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800" b="0">
                <a:solidFill>
                  <a:schemeClr val="bg2"/>
                </a:solidFill>
              </a:defRPr>
            </a:lvl1pPr>
          </a:lstStyle>
          <a:p>
            <a:pPr>
              <a:defRPr/>
            </a:pPr>
            <a:endParaRPr lang="en-US" dirty="0"/>
          </a:p>
        </p:txBody>
      </p:sp>
      <p:sp>
        <p:nvSpPr>
          <p:cNvPr id="1030" name="Rectangle 6"/>
          <p:cNvSpPr>
            <a:spLocks noGrp="1" noChangeArrowheads="1"/>
          </p:cNvSpPr>
          <p:nvPr>
            <p:ph type="sldNum" sz="quarter" idx="4"/>
          </p:nvPr>
        </p:nvSpPr>
        <p:spPr bwMode="auto">
          <a:xfrm>
            <a:off x="2192338" y="6369050"/>
            <a:ext cx="360362" cy="3111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900" b="0">
                <a:solidFill>
                  <a:schemeClr val="bg2"/>
                </a:solidFill>
                <a:cs typeface="Arial" charset="0"/>
              </a:defRPr>
            </a:lvl1pPr>
          </a:lstStyle>
          <a:p>
            <a:pPr>
              <a:defRPr/>
            </a:pPr>
            <a:fld id="{F3B892F5-D968-49F3-BEF3-4AF07AA20585}" type="slidenum">
              <a:rPr lang="ar-SA"/>
              <a:pPr>
                <a:defRPr/>
              </a:pPr>
              <a:t>‹#›</a:t>
            </a:fld>
            <a:endParaRPr lang="en-US" dirty="0"/>
          </a:p>
        </p:txBody>
      </p:sp>
      <p:pic>
        <p:nvPicPr>
          <p:cNvPr id="9222" name="Picture 395" descr="farbdots"/>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512763" y="6519863"/>
            <a:ext cx="1660525" cy="128587"/>
          </a:xfrm>
          <a:prstGeom prst="rect">
            <a:avLst/>
          </a:prstGeom>
          <a:noFill/>
          <a:ln w="9525">
            <a:noFill/>
            <a:miter lim="800000"/>
            <a:headEnd/>
            <a:tailEnd/>
          </a:ln>
        </p:spPr>
      </p:pic>
      <p:sp>
        <p:nvSpPr>
          <p:cNvPr id="1569" name="Line 545"/>
          <p:cNvSpPr>
            <a:spLocks noChangeShapeType="1"/>
          </p:cNvSpPr>
          <p:nvPr userDrawn="1"/>
        </p:nvSpPr>
        <p:spPr bwMode="auto">
          <a:xfrm>
            <a:off x="609600" y="6096000"/>
            <a:ext cx="5943600" cy="0"/>
          </a:xfrm>
          <a:prstGeom prst="line">
            <a:avLst/>
          </a:prstGeom>
          <a:noFill/>
          <a:ln w="38100">
            <a:solidFill>
              <a:srgbClr val="990000"/>
            </a:solidFill>
            <a:round/>
            <a:headEnd/>
            <a:tailEnd/>
          </a:ln>
          <a:effectLst/>
        </p:spPr>
        <p:txBody>
          <a:bodyPr lIns="0" tIns="0" rIns="0" bIns="0"/>
          <a:lstStyle/>
          <a:p>
            <a:pPr>
              <a:defRPr/>
            </a:pPr>
            <a:endParaRPr lang="en-US" dirty="0"/>
          </a:p>
        </p:txBody>
      </p:sp>
      <p:sp>
        <p:nvSpPr>
          <p:cNvPr id="1577" name="Line 553"/>
          <p:cNvSpPr>
            <a:spLocks noChangeShapeType="1"/>
          </p:cNvSpPr>
          <p:nvPr userDrawn="1"/>
        </p:nvSpPr>
        <p:spPr bwMode="auto">
          <a:xfrm flipV="1">
            <a:off x="609600" y="990600"/>
            <a:ext cx="0" cy="5105400"/>
          </a:xfrm>
          <a:prstGeom prst="line">
            <a:avLst/>
          </a:prstGeom>
          <a:noFill/>
          <a:ln w="38100">
            <a:solidFill>
              <a:srgbClr val="990000"/>
            </a:solidFill>
            <a:round/>
            <a:headEnd/>
            <a:tailEnd/>
          </a:ln>
          <a:effectLst/>
        </p:spPr>
        <p:txBody>
          <a:bodyPr lIns="0" tIns="0" rIns="0" bIns="0"/>
          <a:lstStyle/>
          <a:p>
            <a:pPr>
              <a:defRPr/>
            </a:pPr>
            <a:endParaRPr lang="en-US" dirty="0"/>
          </a:p>
        </p:txBody>
      </p:sp>
      <p:sp>
        <p:nvSpPr>
          <p:cNvPr id="1578" name="Line 554"/>
          <p:cNvSpPr>
            <a:spLocks noChangeShapeType="1"/>
          </p:cNvSpPr>
          <p:nvPr userDrawn="1"/>
        </p:nvSpPr>
        <p:spPr bwMode="auto">
          <a:xfrm>
            <a:off x="609600" y="990600"/>
            <a:ext cx="6324600" cy="0"/>
          </a:xfrm>
          <a:prstGeom prst="line">
            <a:avLst/>
          </a:prstGeom>
          <a:noFill/>
          <a:ln w="38100">
            <a:solidFill>
              <a:srgbClr val="990000"/>
            </a:solidFill>
            <a:round/>
            <a:headEnd/>
            <a:tailEnd/>
          </a:ln>
          <a:effectLst/>
        </p:spPr>
        <p:txBody>
          <a:bodyPr lIns="0" tIns="0" rIns="0" bIns="0"/>
          <a:lstStyle/>
          <a:p>
            <a:pPr>
              <a:defRPr/>
            </a:pPr>
            <a:endParaRPr lang="en-US" dirty="0"/>
          </a:p>
        </p:txBody>
      </p:sp>
      <p:sp>
        <p:nvSpPr>
          <p:cNvPr id="1580" name="Text Box 556"/>
          <p:cNvSpPr txBox="1">
            <a:spLocks noChangeArrowheads="1"/>
          </p:cNvSpPr>
          <p:nvPr userDrawn="1"/>
        </p:nvSpPr>
        <p:spPr bwMode="auto">
          <a:xfrm>
            <a:off x="7315200" y="0"/>
            <a:ext cx="1828800" cy="182563"/>
          </a:xfrm>
          <a:prstGeom prst="rect">
            <a:avLst/>
          </a:prstGeom>
          <a:noFill/>
          <a:ln w="9525">
            <a:noFill/>
            <a:miter lim="800000"/>
            <a:headEnd/>
            <a:tailEnd/>
          </a:ln>
          <a:effectLst/>
        </p:spPr>
        <p:txBody>
          <a:bodyPr lIns="0" tIns="0" rIns="0" bIns="0">
            <a:spAutoFit/>
          </a:bodyPr>
          <a:lstStyle/>
          <a:p>
            <a:pPr>
              <a:spcBef>
                <a:spcPct val="50000"/>
              </a:spcBef>
              <a:defRPr/>
            </a:pPr>
            <a:r>
              <a:rPr lang="en-US" sz="1200" i="1" dirty="0">
                <a:latin typeface="Times New Roman" pitchFamily="18" charset="0"/>
                <a:cs typeface="Times New Roman" pitchFamily="18" charset="0"/>
              </a:rPr>
              <a:t>Dr. Hany Abd Elshakour</a:t>
            </a:r>
          </a:p>
        </p:txBody>
      </p:sp>
    </p:spTree>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Lst>
  <p:transition spd="slow"/>
  <p:hf sldNum="0" hdr="0" ftr="0" dt="0"/>
  <p:txStyles>
    <p:titleStyle>
      <a:lvl1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mj-lt"/>
          <a:ea typeface="+mj-ea"/>
          <a:cs typeface="+mj-cs"/>
        </a:defRPr>
      </a:lvl1pPr>
      <a:lvl2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2pPr>
      <a:lvl3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3pPr>
      <a:lvl4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4pPr>
      <a:lvl5pPr marL="3810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5pPr>
      <a:lvl6pPr marL="8382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6pPr>
      <a:lvl7pPr marL="12954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7pPr>
      <a:lvl8pPr marL="17526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8pPr>
      <a:lvl9pPr marL="2209800" indent="-381000" algn="l" rtl="0" eaLnBrk="0" fontAlgn="base" hangingPunct="0">
        <a:spcBef>
          <a:spcPct val="20000"/>
        </a:spcBef>
        <a:spcAft>
          <a:spcPct val="0"/>
        </a:spcAft>
        <a:buClr>
          <a:srgbClr val="007AC2"/>
        </a:buClr>
        <a:buSzPct val="120000"/>
        <a:buFont typeface="Webdings" pitchFamily="18" charset="2"/>
        <a:buChar char="&lt;"/>
        <a:defRPr sz="1900" b="1">
          <a:solidFill>
            <a:schemeClr val="tx2"/>
          </a:solidFill>
          <a:latin typeface="Arial" charset="0"/>
        </a:defRPr>
      </a:lvl9pPr>
    </p:titleStyle>
    <p:bodyStyle>
      <a:lvl1pPr marL="195263" indent="-1952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ea typeface="+mn-ea"/>
          <a:cs typeface="+mn-cs"/>
        </a:defRPr>
      </a:lvl1pPr>
      <a:lvl2pPr marL="574675" indent="-18891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2pPr>
      <a:lvl3pPr marL="952500" indent="-187325"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3pPr>
      <a:lvl4pPr marL="1325563"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4pPr>
      <a:lvl5pPr marL="16986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5pPr>
      <a:lvl6pPr marL="21558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6pPr>
      <a:lvl7pPr marL="26130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7pPr>
      <a:lvl8pPr marL="30702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8pPr>
      <a:lvl9pPr marL="35274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AutoShape 2"/>
          <p:cNvSpPr>
            <a:spLocks noChangeArrowheads="1"/>
          </p:cNvSpPr>
          <p:nvPr/>
        </p:nvSpPr>
        <p:spPr bwMode="auto">
          <a:xfrm>
            <a:off x="1143000" y="1828800"/>
            <a:ext cx="7315200" cy="2743200"/>
          </a:xfrm>
          <a:prstGeom prst="roundRect">
            <a:avLst>
              <a:gd name="adj" fmla="val 16667"/>
            </a:avLst>
          </a:prstGeom>
          <a:solidFill>
            <a:schemeClr val="accent2"/>
          </a:solidFill>
          <a:ln w="9525">
            <a:noFill/>
            <a:round/>
            <a:headEnd/>
            <a:tailEnd/>
          </a:ln>
          <a:effectLst>
            <a:outerShdw dist="107763" dir="2700000" algn="ctr" rotWithShape="0">
              <a:schemeClr val="bg2"/>
            </a:outerShdw>
          </a:effectLst>
        </p:spPr>
        <p:txBody>
          <a:bodyPr wrap="none" lIns="0" tIns="0" rIns="0" bIns="0" anchor="ctr"/>
          <a:lstStyle/>
          <a:p>
            <a:pPr>
              <a:defRPr/>
            </a:pPr>
            <a:endParaRPr lang="en-US" dirty="0">
              <a:latin typeface="Times New Roman" panose="02020603050405020304" pitchFamily="18" charset="0"/>
              <a:cs typeface="Times New Roman" panose="02020603050405020304" pitchFamily="18" charset="0"/>
            </a:endParaRPr>
          </a:p>
        </p:txBody>
      </p:sp>
      <p:sp>
        <p:nvSpPr>
          <p:cNvPr id="23557" name="Rectangle 3"/>
          <p:cNvSpPr>
            <a:spLocks noGrp="1" noChangeArrowheads="1"/>
          </p:cNvSpPr>
          <p:nvPr>
            <p:ph type="title"/>
          </p:nvPr>
        </p:nvSpPr>
        <p:spPr>
          <a:xfrm>
            <a:off x="1371600" y="1981200"/>
            <a:ext cx="6858000" cy="2590800"/>
          </a:xfrm>
          <a:noFill/>
        </p:spPr>
        <p:txBody>
          <a:bodyPr/>
          <a:lstStyle/>
          <a:p>
            <a:pPr algn="ctr">
              <a:buFont typeface="Webdings" pitchFamily="18" charset="2"/>
              <a:buNone/>
            </a:pPr>
            <a:r>
              <a:rPr lang="de-DE" sz="1200" dirty="0" smtClean="0">
                <a:solidFill>
                  <a:schemeClr val="bg1"/>
                </a:solidFill>
                <a:latin typeface="Times New Roman" panose="02020603050405020304" pitchFamily="18" charset="0"/>
                <a:cs typeface="Times New Roman" panose="02020603050405020304" pitchFamily="18" charset="0"/>
              </a:rPr>
              <a:t/>
            </a:r>
            <a:br>
              <a:rPr lang="de-DE" sz="1200" dirty="0" smtClean="0">
                <a:solidFill>
                  <a:schemeClr val="bg1"/>
                </a:solidFill>
                <a:latin typeface="Times New Roman" panose="02020603050405020304" pitchFamily="18" charset="0"/>
                <a:cs typeface="Times New Roman" panose="02020603050405020304" pitchFamily="18" charset="0"/>
              </a:rPr>
            </a:br>
            <a:r>
              <a:rPr lang="de-DE" sz="4000" i="1" dirty="0" smtClean="0">
                <a:solidFill>
                  <a:schemeClr val="bg1"/>
                </a:solidFill>
                <a:latin typeface="Times New Roman" panose="02020603050405020304" pitchFamily="18" charset="0"/>
                <a:cs typeface="Times New Roman" panose="02020603050405020304" pitchFamily="18" charset="0"/>
              </a:rPr>
              <a:t>Time Planning and Control</a:t>
            </a:r>
            <a:br>
              <a:rPr lang="de-DE" sz="4000" i="1" dirty="0" smtClean="0">
                <a:solidFill>
                  <a:schemeClr val="bg1"/>
                </a:solidFill>
                <a:latin typeface="Times New Roman" panose="02020603050405020304" pitchFamily="18" charset="0"/>
                <a:cs typeface="Times New Roman" panose="02020603050405020304" pitchFamily="18" charset="0"/>
              </a:rPr>
            </a:br>
            <a:r>
              <a:rPr lang="de-DE" sz="4000" i="1" dirty="0" smtClean="0">
                <a:solidFill>
                  <a:schemeClr val="bg1"/>
                </a:solidFill>
                <a:latin typeface="Times New Roman" panose="02020603050405020304" pitchFamily="18" charset="0"/>
                <a:cs typeface="Times New Roman" panose="02020603050405020304" pitchFamily="18" charset="0"/>
              </a:rPr>
              <a:t/>
            </a:r>
            <a:br>
              <a:rPr lang="de-DE" sz="4000" i="1" dirty="0" smtClean="0">
                <a:solidFill>
                  <a:schemeClr val="bg1"/>
                </a:solidFill>
                <a:latin typeface="Times New Roman" panose="02020603050405020304" pitchFamily="18" charset="0"/>
                <a:cs typeface="Times New Roman" panose="02020603050405020304" pitchFamily="18" charset="0"/>
              </a:rPr>
            </a:br>
            <a:r>
              <a:rPr lang="en-US" sz="3600" dirty="0" smtClean="0">
                <a:solidFill>
                  <a:schemeClr val="bg1"/>
                </a:solidFill>
                <a:latin typeface="Times New Roman" panose="02020603050405020304" pitchFamily="18" charset="0"/>
                <a:cs typeface="Times New Roman" panose="02020603050405020304" pitchFamily="18" charset="0"/>
              </a:rPr>
              <a:t>Activity on Node Network (AON)</a:t>
            </a:r>
            <a:endParaRPr lang="de-DE" sz="3600" dirty="0" smtClean="0">
              <a:solidFill>
                <a:schemeClr val="bg1"/>
              </a:solidFill>
              <a:latin typeface="Times New Roman" panose="02020603050405020304" pitchFamily="18" charset="0"/>
              <a:cs typeface="Times New Roman" panose="02020603050405020304" pitchFamily="18" charset="0"/>
            </a:endParaRPr>
          </a:p>
        </p:txBody>
      </p:sp>
      <p:sp>
        <p:nvSpPr>
          <p:cNvPr id="23558" name="Line 4"/>
          <p:cNvSpPr>
            <a:spLocks noChangeShapeType="1"/>
          </p:cNvSpPr>
          <p:nvPr/>
        </p:nvSpPr>
        <p:spPr bwMode="auto">
          <a:xfrm>
            <a:off x="6934200" y="990600"/>
            <a:ext cx="0" cy="1066800"/>
          </a:xfrm>
          <a:prstGeom prst="line">
            <a:avLst/>
          </a:prstGeom>
          <a:noFill/>
          <a:ln w="38100">
            <a:solidFill>
              <a:srgbClr val="990000"/>
            </a:solidFill>
            <a:round/>
            <a:headEnd/>
            <a:tailEnd/>
          </a:ln>
        </p:spPr>
        <p:txBody>
          <a:bodyPr lIns="0" tIns="0" rIns="0" bIns="0"/>
          <a:lstStyle/>
          <a:p>
            <a:endParaRPr lang="en-US"/>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7" name="Rectangle 3"/>
          <p:cNvSpPr>
            <a:spLocks noGrp="1" noChangeArrowheads="1"/>
          </p:cNvSpPr>
          <p:nvPr>
            <p:ph type="body" idx="1"/>
          </p:nvPr>
        </p:nvSpPr>
        <p:spPr>
          <a:xfrm>
            <a:off x="381000" y="990600"/>
            <a:ext cx="8382000" cy="2031325"/>
          </a:xfrm>
          <a:solidFill>
            <a:schemeClr val="bg1"/>
          </a:solidFill>
          <a:ln>
            <a:solidFill>
              <a:schemeClr val="tx2"/>
            </a:solidFill>
          </a:ln>
          <a:effectLst>
            <a:outerShdw dist="107763" dir="18900000" algn="ctr" rotWithShape="0">
              <a:schemeClr val="bg2">
                <a:alpha val="50000"/>
              </a:schemeClr>
            </a:outerShdw>
          </a:effectLst>
        </p:spPr>
        <p:txBody>
          <a:bodyPr/>
          <a:lstStyle/>
          <a:p>
            <a:pPr marL="304800" indent="-304800">
              <a:buClr>
                <a:srgbClr val="CC3300"/>
              </a:buClr>
              <a:buFontTx/>
              <a:buNone/>
              <a:defRPr/>
            </a:pPr>
            <a:r>
              <a:rPr lang="en-US" sz="2400" dirty="0" smtClean="0">
                <a:latin typeface="Times New Roman" pitchFamily="18" charset="0"/>
                <a:cs typeface="Times New Roman" pitchFamily="18" charset="0"/>
              </a:rPr>
              <a:t>The purpose of network computations is to determine:</a:t>
            </a:r>
          </a:p>
          <a:p>
            <a:pPr marL="690563" lvl="1" indent="-304800">
              <a:buClr>
                <a:srgbClr val="CC3300"/>
              </a:buClr>
              <a:buFont typeface="Wingdings" pitchFamily="2" charset="2"/>
              <a:buChar char="Ø"/>
              <a:defRPr/>
            </a:pPr>
            <a:r>
              <a:rPr lang="en-US" sz="2400" i="1" dirty="0" smtClean="0">
                <a:solidFill>
                  <a:schemeClr val="accent6"/>
                </a:solidFill>
                <a:latin typeface="Times New Roman" pitchFamily="18" charset="0"/>
                <a:cs typeface="Times New Roman" pitchFamily="18" charset="0"/>
              </a:rPr>
              <a:t>The overall project </a:t>
            </a:r>
            <a:r>
              <a:rPr lang="en-US" sz="2400" i="1" u="sng" dirty="0" smtClean="0">
                <a:solidFill>
                  <a:schemeClr val="accent6"/>
                </a:solidFill>
                <a:latin typeface="Times New Roman" pitchFamily="18" charset="0"/>
                <a:cs typeface="Times New Roman" pitchFamily="18" charset="0"/>
              </a:rPr>
              <a:t>completion</a:t>
            </a:r>
            <a:r>
              <a:rPr lang="en-US" sz="2400" i="1" dirty="0" smtClean="0">
                <a:solidFill>
                  <a:schemeClr val="accent6"/>
                </a:solidFill>
                <a:latin typeface="Times New Roman" pitchFamily="18" charset="0"/>
                <a:cs typeface="Times New Roman" pitchFamily="18" charset="0"/>
              </a:rPr>
              <a:t> time; and</a:t>
            </a:r>
          </a:p>
          <a:p>
            <a:pPr marL="690563" lvl="1" indent="-304800">
              <a:buClr>
                <a:srgbClr val="CC3300"/>
              </a:buClr>
              <a:buFont typeface="Wingdings" pitchFamily="2" charset="2"/>
              <a:buChar char="Ø"/>
              <a:defRPr/>
            </a:pPr>
            <a:r>
              <a:rPr lang="en-US" sz="2400" i="1" dirty="0" smtClean="0">
                <a:solidFill>
                  <a:schemeClr val="accent6"/>
                </a:solidFill>
                <a:latin typeface="Times New Roman" pitchFamily="18" charset="0"/>
                <a:cs typeface="Times New Roman" pitchFamily="18" charset="0"/>
              </a:rPr>
              <a:t>The </a:t>
            </a:r>
            <a:r>
              <a:rPr lang="en-US" sz="2400" i="1" u="sng" dirty="0" smtClean="0">
                <a:solidFill>
                  <a:schemeClr val="accent6"/>
                </a:solidFill>
                <a:latin typeface="Times New Roman" pitchFamily="18" charset="0"/>
                <a:cs typeface="Times New Roman" pitchFamily="18" charset="0"/>
              </a:rPr>
              <a:t>time brackets </a:t>
            </a:r>
            <a:r>
              <a:rPr lang="en-US" sz="2400" i="1" dirty="0" smtClean="0">
                <a:solidFill>
                  <a:schemeClr val="accent6"/>
                </a:solidFill>
                <a:latin typeface="Times New Roman" pitchFamily="18" charset="0"/>
                <a:cs typeface="Times New Roman" pitchFamily="18" charset="0"/>
              </a:rPr>
              <a:t>within which each activity must be accomplished (Activity Times ).</a:t>
            </a:r>
          </a:p>
        </p:txBody>
      </p:sp>
      <p:sp>
        <p:nvSpPr>
          <p:cNvPr id="6" name="Rectangle 3"/>
          <p:cNvSpPr txBox="1">
            <a:spLocks noChangeArrowheads="1"/>
          </p:cNvSpPr>
          <p:nvPr/>
        </p:nvSpPr>
        <p:spPr bwMode="auto">
          <a:xfrm>
            <a:off x="381000" y="3124201"/>
            <a:ext cx="8382000" cy="3373039"/>
          </a:xfrm>
          <a:prstGeom prst="rect">
            <a:avLst/>
          </a:prstGeom>
          <a:solidFill>
            <a:schemeClr val="bg1"/>
          </a:solidFill>
          <a:ln w="9525">
            <a:solidFill>
              <a:schemeClr val="tx2"/>
            </a:solidFill>
            <a:miter lim="800000"/>
            <a:headEnd/>
            <a:tailEnd/>
          </a:ln>
          <a:effectLst>
            <a:outerShdw dist="107763" dir="18900000" algn="ctr" rotWithShape="0">
              <a:schemeClr val="bg2">
                <a:alpha val="50000"/>
              </a:schemeClr>
            </a:outerShdw>
          </a:effectLst>
        </p:spPr>
        <p:txBody>
          <a:bodyPr wrap="square" lIns="0" tIns="0" rIns="0" bIns="0">
            <a:spAutoFit/>
          </a:bodyPr>
          <a:lstStyle/>
          <a:p>
            <a:pPr algn="l">
              <a:lnSpc>
                <a:spcPct val="125000"/>
              </a:lnSpc>
              <a:spcBef>
                <a:spcPct val="25000"/>
              </a:spcBef>
              <a:buClr>
                <a:srgbClr val="CC3300"/>
              </a:buClr>
              <a:buSzPct val="120000"/>
              <a:defRPr/>
            </a:pPr>
            <a:r>
              <a:rPr lang="en-US" sz="2400" b="0" kern="0" dirty="0">
                <a:latin typeface="Times New Roman" pitchFamily="18" charset="0"/>
                <a:cs typeface="Times New Roman" pitchFamily="18" charset="0"/>
              </a:rPr>
              <a:t>In activity on node network, all of the numbers associated with an activity are incorporated in the one node symbol for the activity, whereas the arrow symbols contain each activity’s data in the predecessor and successor nodes, as well as on the arrow itself or in a table.</a:t>
            </a:r>
          </a:p>
          <a:p>
            <a:pPr algn="justLow">
              <a:lnSpc>
                <a:spcPct val="125000"/>
              </a:lnSpc>
              <a:spcBef>
                <a:spcPct val="25000"/>
              </a:spcBef>
              <a:buClr>
                <a:srgbClr val="CC3300"/>
              </a:buClr>
              <a:buSzPct val="120000"/>
              <a:defRPr/>
            </a:pPr>
            <a:endParaRPr lang="en-US" sz="2400" b="0" kern="0" dirty="0">
              <a:latin typeface="Times New Roman" pitchFamily="18" charset="0"/>
              <a:cs typeface="Times New Roman" pitchFamily="18" charset="0"/>
            </a:endParaRPr>
          </a:p>
          <a:p>
            <a:pPr algn="justLow">
              <a:lnSpc>
                <a:spcPct val="125000"/>
              </a:lnSpc>
              <a:spcBef>
                <a:spcPct val="25000"/>
              </a:spcBef>
              <a:buClr>
                <a:srgbClr val="CC3300"/>
              </a:buClr>
              <a:buSzPct val="120000"/>
              <a:defRPr/>
            </a:pPr>
            <a:endParaRPr lang="en-US" sz="2400" b="0" kern="0" dirty="0">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55341936"/>
              </p:ext>
            </p:extLst>
          </p:nvPr>
        </p:nvGraphicFramePr>
        <p:xfrm>
          <a:off x="3200400" y="5135880"/>
          <a:ext cx="3048000" cy="1112520"/>
        </p:xfrm>
        <a:graphic>
          <a:graphicData uri="http://schemas.openxmlformats.org/drawingml/2006/table">
            <a:tbl>
              <a:tblPr firstRow="1" bandRow="1">
                <a:tableStyleId>{5940675A-B579-460E-94D1-54222C63F5DA}</a:tableStyleId>
              </a:tblPr>
              <a:tblGrid>
                <a:gridCol w="641684"/>
                <a:gridCol w="1684421"/>
                <a:gridCol w="721895"/>
              </a:tblGrid>
              <a:tr h="370840">
                <a:tc>
                  <a:txBody>
                    <a:bodyPr/>
                    <a:lstStyle/>
                    <a:p>
                      <a:pPr algn="ctr"/>
                      <a:r>
                        <a:rPr lang="en-US" b="1" dirty="0" smtClean="0">
                          <a:solidFill>
                            <a:schemeClr val="tx1"/>
                          </a:solidFill>
                        </a:rPr>
                        <a:t>ES</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Duration</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EF</a:t>
                      </a:r>
                      <a:endParaRPr lang="en-US" b="1" dirty="0">
                        <a:solidFill>
                          <a:schemeClr val="tx1"/>
                        </a:solidFill>
                      </a:endParaRPr>
                    </a:p>
                  </a:txBody>
                  <a:tcPr>
                    <a:solidFill>
                      <a:srgbClr val="F8F9BD"/>
                    </a:solidFill>
                  </a:tcPr>
                </a:tc>
              </a:tr>
              <a:tr h="370840">
                <a:tc gridSpan="2">
                  <a:txBody>
                    <a:bodyPr/>
                    <a:lstStyle/>
                    <a:p>
                      <a:pPr algn="ctr"/>
                      <a:r>
                        <a:rPr lang="en-US" b="1" dirty="0" smtClean="0">
                          <a:solidFill>
                            <a:srgbClr val="FF0000"/>
                          </a:solidFill>
                        </a:rPr>
                        <a:t>Activity ID</a:t>
                      </a:r>
                      <a:endParaRPr lang="en-US" b="1" dirty="0">
                        <a:solidFill>
                          <a:srgbClr val="FF0000"/>
                        </a:solidFill>
                      </a:endParaRPr>
                    </a:p>
                  </a:txBody>
                  <a:tcPr>
                    <a:solidFill>
                      <a:srgbClr val="F8F9BD"/>
                    </a:solidFill>
                  </a:tcPr>
                </a:tc>
                <a:tc hMerge="1">
                  <a:txBody>
                    <a:bodyPr/>
                    <a:lstStyle/>
                    <a:p>
                      <a:endParaRPr lang="en-US"/>
                    </a:p>
                  </a:txBody>
                  <a:tcPr/>
                </a:tc>
                <a:tc>
                  <a:txBody>
                    <a:bodyPr/>
                    <a:lstStyle/>
                    <a:p>
                      <a:pPr algn="ctr"/>
                      <a:r>
                        <a:rPr lang="en-US" b="1" dirty="0" smtClean="0"/>
                        <a:t>FF</a:t>
                      </a:r>
                      <a:endParaRPr lang="en-US" b="1" dirty="0"/>
                    </a:p>
                  </a:txBody>
                  <a:tcPr>
                    <a:solidFill>
                      <a:srgbClr val="F8F9BD"/>
                    </a:solidFill>
                  </a:tcPr>
                </a:tc>
              </a:tr>
              <a:tr h="370840">
                <a:tc>
                  <a:txBody>
                    <a:bodyPr/>
                    <a:lstStyle/>
                    <a:p>
                      <a:pPr algn="ctr"/>
                      <a:r>
                        <a:rPr lang="en-US" b="1" dirty="0" smtClean="0">
                          <a:solidFill>
                            <a:schemeClr val="tx1"/>
                          </a:solidFill>
                        </a:rPr>
                        <a:t>LS</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TF</a:t>
                      </a:r>
                      <a:endParaRPr lang="en-US" b="1" dirty="0">
                        <a:solidFill>
                          <a:schemeClr val="tx1"/>
                        </a:solidFill>
                      </a:endParaRPr>
                    </a:p>
                  </a:txBody>
                  <a:tcPr>
                    <a:solidFill>
                      <a:srgbClr val="F8F9BD"/>
                    </a:solidFill>
                  </a:tcPr>
                </a:tc>
                <a:tc>
                  <a:txBody>
                    <a:bodyPr/>
                    <a:lstStyle/>
                    <a:p>
                      <a:pPr algn="ctr"/>
                      <a:r>
                        <a:rPr lang="en-US" b="1" dirty="0" smtClean="0">
                          <a:solidFill>
                            <a:schemeClr val="tx1"/>
                          </a:solidFill>
                        </a:rPr>
                        <a:t>LF</a:t>
                      </a:r>
                      <a:endParaRPr lang="en-US" b="1" dirty="0">
                        <a:solidFill>
                          <a:schemeClr val="tx1"/>
                        </a:solidFill>
                      </a:endParaRPr>
                    </a:p>
                  </a:txBody>
                  <a:tcPr>
                    <a:solidFill>
                      <a:srgbClr val="F8F9BD"/>
                    </a:solidFill>
                  </a:tcPr>
                </a:tc>
              </a:tr>
            </a:tbl>
          </a:graphicData>
        </a:graphic>
      </p:graphicFrame>
      <p:sp>
        <p:nvSpPr>
          <p:cNvPr id="8" name="Rectangle 5"/>
          <p:cNvSpPr>
            <a:spLocks noChangeArrowheads="1"/>
          </p:cNvSpPr>
          <p:nvPr/>
        </p:nvSpPr>
        <p:spPr bwMode="auto">
          <a:xfrm>
            <a:off x="457200" y="304800"/>
            <a:ext cx="45720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Network Computations</a:t>
            </a:r>
            <a:endParaRPr lang="de-DE" sz="3200" i="1" dirty="0">
              <a:latin typeface="Times New Roman" panose="02020603050405020304" pitchFamily="18" charset="0"/>
              <a:cs typeface="Times New Roman" panose="02020603050405020304" pitchFamily="18" charset="0"/>
            </a:endParaRPr>
          </a:p>
        </p:txBody>
      </p:sp>
      <p:graphicFrame>
        <p:nvGraphicFramePr>
          <p:cNvPr id="9" name="Group 20"/>
          <p:cNvGraphicFramePr>
            <a:graphicFrameLocks/>
          </p:cNvGraphicFramePr>
          <p:nvPr>
            <p:extLst>
              <p:ext uri="{D42A27DB-BD31-4B8C-83A1-F6EECF244321}">
                <p14:modId xmlns:p14="http://schemas.microsoft.com/office/powerpoint/2010/main" val="1348670918"/>
              </p:ext>
            </p:extLst>
          </p:nvPr>
        </p:nvGraphicFramePr>
        <p:xfrm>
          <a:off x="7548237"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3" name="Rectangle 3"/>
          <p:cNvSpPr>
            <a:spLocks noGrp="1" noChangeArrowheads="1"/>
          </p:cNvSpPr>
          <p:nvPr>
            <p:ph type="body" idx="1"/>
          </p:nvPr>
        </p:nvSpPr>
        <p:spPr>
          <a:xfrm>
            <a:off x="838200" y="1454150"/>
            <a:ext cx="7467600" cy="4032250"/>
          </a:xfrm>
          <a:solidFill>
            <a:schemeClr val="bg1"/>
          </a:solidFill>
          <a:ln>
            <a:solidFill>
              <a:schemeClr val="tx2"/>
            </a:solidFill>
          </a:ln>
          <a:effectLst>
            <a:outerShdw dist="107763" dir="18900000" algn="ctr" rotWithShape="0">
              <a:schemeClr val="bg2">
                <a:alpha val="50000"/>
              </a:schemeClr>
            </a:outerShdw>
          </a:effectLst>
        </p:spPr>
        <p:txBody>
          <a:bodyPr/>
          <a:lstStyle/>
          <a:p>
            <a:pPr marL="363538" lvl="1" indent="-363538">
              <a:spcBef>
                <a:spcPts val="1800"/>
              </a:spcBef>
              <a:buClr>
                <a:srgbClr val="CC3300"/>
              </a:buClr>
              <a:buSzPct val="100000"/>
              <a:buFont typeface="Wingdings" pitchFamily="2" charset="2"/>
              <a:buAutoNum type="arabicPeriod"/>
              <a:defRPr/>
            </a:pPr>
            <a:r>
              <a:rPr lang="en-US" sz="2400" dirty="0" smtClean="0">
                <a:latin typeface="Times New Roman" pitchFamily="18" charset="0"/>
                <a:cs typeface="Times New Roman" pitchFamily="18" charset="0"/>
              </a:rPr>
              <a:t>The </a:t>
            </a:r>
            <a:r>
              <a:rPr lang="en-US" sz="2400" b="1" i="1" dirty="0" smtClean="0">
                <a:solidFill>
                  <a:srgbClr val="7030A0"/>
                </a:solidFill>
                <a:latin typeface="Times New Roman" pitchFamily="18" charset="0"/>
                <a:cs typeface="Times New Roman" pitchFamily="18" charset="0"/>
              </a:rPr>
              <a:t>"Early Start" (ES) </a:t>
            </a:r>
            <a:r>
              <a:rPr lang="en-US" sz="2400" dirty="0" smtClean="0">
                <a:latin typeface="Times New Roman" pitchFamily="18" charset="0"/>
                <a:cs typeface="Times New Roman" pitchFamily="18" charset="0"/>
              </a:rPr>
              <a:t>or "Earliest Start" of an activity is the </a:t>
            </a:r>
            <a:r>
              <a:rPr lang="en-US" sz="2400" u="sng" dirty="0" smtClean="0">
                <a:latin typeface="Times New Roman" pitchFamily="18" charset="0"/>
                <a:cs typeface="Times New Roman" pitchFamily="18" charset="0"/>
              </a:rPr>
              <a:t>earliest</a:t>
            </a:r>
            <a:r>
              <a:rPr lang="en-US" sz="2400" dirty="0" smtClean="0">
                <a:latin typeface="Times New Roman" pitchFamily="18" charset="0"/>
                <a:cs typeface="Times New Roman" pitchFamily="18" charset="0"/>
              </a:rPr>
              <a:t> time that the activity can possibly start allowing for the time required to complete the preceding activities.</a:t>
            </a:r>
          </a:p>
          <a:p>
            <a:pPr marL="363538" lvl="1" indent="-363538">
              <a:spcBef>
                <a:spcPts val="1800"/>
              </a:spcBef>
              <a:buClr>
                <a:srgbClr val="CC3300"/>
              </a:buClr>
              <a:buSzPct val="100000"/>
              <a:buFont typeface="Wingdings" pitchFamily="2" charset="2"/>
              <a:buAutoNum type="arabicPeriod"/>
              <a:defRPr/>
            </a:pPr>
            <a:r>
              <a:rPr lang="en-US" sz="2400" dirty="0" smtClean="0">
                <a:latin typeface="Times New Roman" pitchFamily="18" charset="0"/>
                <a:cs typeface="Times New Roman" pitchFamily="18" charset="0"/>
              </a:rPr>
              <a:t>The </a:t>
            </a:r>
            <a:r>
              <a:rPr lang="en-US" sz="2400" b="1" i="1" dirty="0" smtClean="0">
                <a:solidFill>
                  <a:srgbClr val="7030A0"/>
                </a:solidFill>
                <a:latin typeface="Times New Roman" pitchFamily="18" charset="0"/>
                <a:cs typeface="Times New Roman" pitchFamily="18" charset="0"/>
              </a:rPr>
              <a:t>"Early Finish" (EF) </a:t>
            </a:r>
            <a:r>
              <a:rPr lang="en-US" sz="2400" dirty="0" smtClean="0">
                <a:latin typeface="Times New Roman" pitchFamily="18" charset="0"/>
                <a:cs typeface="Times New Roman" pitchFamily="18" charset="0"/>
              </a:rPr>
              <a:t>or "Earliest Finish" of an activity is the earliest possible time that it can be completed and is determined by adding that activity's duration to its early start time.</a:t>
            </a:r>
          </a:p>
        </p:txBody>
      </p:sp>
      <p:sp>
        <p:nvSpPr>
          <p:cNvPr id="522245" name="Rectangle 5"/>
          <p:cNvSpPr>
            <a:spLocks noGrp="1" noChangeArrowheads="1"/>
          </p:cNvSpPr>
          <p:nvPr>
            <p:ph type="title"/>
          </p:nvPr>
        </p:nvSpPr>
        <p:spPr>
          <a:xfrm>
            <a:off x="623888" y="398463"/>
            <a:ext cx="5853112" cy="515937"/>
          </a:xfrm>
          <a:solidFill>
            <a:srgbClr val="FFFF00"/>
          </a:solidFill>
          <a:ln>
            <a:solidFill>
              <a:schemeClr val="tx2"/>
            </a:solidFill>
          </a:ln>
        </p:spPr>
        <p:txBody>
          <a:bodyPr/>
          <a:lstStyle/>
          <a:p>
            <a:pPr>
              <a:buClr>
                <a:srgbClr val="CC3300"/>
              </a:buClr>
              <a:defRPr/>
            </a:pPr>
            <a:r>
              <a:rPr lang="en-US" sz="3200" i="1"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EARLY ACTIVITY TIMES</a:t>
            </a:r>
            <a:endParaRPr lang="de-DE" sz="3200" i="1" smtClean="0">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body" idx="1"/>
          </p:nvPr>
        </p:nvSpPr>
        <p:spPr>
          <a:xfrm>
            <a:off x="152400" y="924660"/>
            <a:ext cx="8839200" cy="4873642"/>
          </a:xfrm>
          <a:solidFill>
            <a:schemeClr val="bg1"/>
          </a:solidFill>
          <a:ln>
            <a:solidFill>
              <a:schemeClr val="tx2"/>
            </a:solidFill>
          </a:ln>
          <a:effectLst>
            <a:outerShdw dist="107763" dir="18900000" algn="ctr" rotWithShape="0">
              <a:schemeClr val="bg2">
                <a:alpha val="50000"/>
              </a:schemeClr>
            </a:outerShdw>
          </a:effectLst>
        </p:spPr>
        <p:txBody>
          <a:bodyPr/>
          <a:lstStyle/>
          <a:p>
            <a:pPr marL="347663" indent="-347663">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Direction</a:t>
            </a:r>
            <a:r>
              <a:rPr lang="en-US" sz="2200" dirty="0" smtClean="0">
                <a:latin typeface="Times New Roman" pitchFamily="18" charset="0"/>
                <a:cs typeface="Times New Roman" pitchFamily="18" charset="0"/>
              </a:rPr>
              <a:t>: Proceed from project start to project finish, from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left to right</a:t>
            </a:r>
            <a:r>
              <a:rPr lang="en-US" sz="2200" dirty="0" smtClean="0">
                <a:latin typeface="Times New Roman" pitchFamily="18" charset="0"/>
                <a:cs typeface="Times New Roman" pitchFamily="18" charset="0"/>
              </a:rPr>
              <a:t>. </a:t>
            </a:r>
          </a:p>
          <a:p>
            <a:pPr marL="347663" indent="-347663">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Name</a:t>
            </a:r>
            <a:r>
              <a:rPr lang="en-US" sz="2200" dirty="0" smtClean="0">
                <a:latin typeface="Times New Roman" pitchFamily="18" charset="0"/>
                <a:cs typeface="Times New Roman" pitchFamily="18" charset="0"/>
              </a:rPr>
              <a:t>: This process is called the "</a:t>
            </a:r>
            <a:r>
              <a:rPr lang="en-US" sz="2200" b="1" u="sng"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forward pass</a:t>
            </a:r>
            <a:r>
              <a:rPr lang="en-US" sz="2200" dirty="0" smtClean="0">
                <a:latin typeface="Times New Roman" pitchFamily="18" charset="0"/>
                <a:cs typeface="Times New Roman" pitchFamily="18" charset="0"/>
              </a:rPr>
              <a:t>".</a:t>
            </a:r>
          </a:p>
          <a:p>
            <a:pPr marL="347663" indent="-347663">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Assumption</a:t>
            </a:r>
            <a:r>
              <a:rPr lang="en-US" sz="2200" dirty="0" smtClean="0">
                <a:latin typeface="Times New Roman" pitchFamily="18" charset="0"/>
                <a:cs typeface="Times New Roman" pitchFamily="18" charset="0"/>
              </a:rPr>
              <a:t>: every activity will start as early as possible. That is to say, each activity will </a:t>
            </a:r>
            <a:r>
              <a:rPr lang="en-US" sz="2200" u="sng" dirty="0" smtClean="0">
                <a:latin typeface="Times New Roman" pitchFamily="18" charset="0"/>
                <a:cs typeface="Times New Roman" pitchFamily="18" charset="0"/>
              </a:rPr>
              <a:t>start just as soon as </a:t>
            </a:r>
            <a:r>
              <a:rPr lang="en-US" sz="2200" dirty="0" smtClean="0">
                <a:latin typeface="Times New Roman" pitchFamily="18" charset="0"/>
                <a:cs typeface="Times New Roman" pitchFamily="18" charset="0"/>
              </a:rPr>
              <a:t>the last of </a:t>
            </a:r>
            <a:r>
              <a:rPr lang="en-US" sz="2200" u="sng" dirty="0" smtClean="0">
                <a:latin typeface="Times New Roman" pitchFamily="18" charset="0"/>
                <a:cs typeface="Times New Roman" pitchFamily="18" charset="0"/>
              </a:rPr>
              <a:t>its predecessors is finished</a:t>
            </a:r>
            <a:r>
              <a:rPr lang="en-US" sz="2200" dirty="0" smtClean="0">
                <a:latin typeface="Times New Roman" pitchFamily="18" charset="0"/>
                <a:cs typeface="Times New Roman" pitchFamily="18" charset="0"/>
              </a:rPr>
              <a:t>. </a:t>
            </a:r>
          </a:p>
          <a:p>
            <a:pPr marL="347663" indent="-347663">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ES</a:t>
            </a:r>
            <a:r>
              <a:rPr lang="en-US" sz="2200" dirty="0" smtClean="0">
                <a:latin typeface="Times New Roman" pitchFamily="18" charset="0"/>
                <a:cs typeface="Times New Roman" pitchFamily="18" charset="0"/>
              </a:rPr>
              <a:t> value of each activity is determined first.</a:t>
            </a:r>
          </a:p>
          <a:p>
            <a:pPr marL="347663" indent="-347663">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EF</a:t>
            </a:r>
            <a:r>
              <a:rPr lang="en-US" sz="2200" dirty="0" smtClean="0">
                <a:latin typeface="Times New Roman" pitchFamily="18" charset="0"/>
                <a:cs typeface="Times New Roman" pitchFamily="18" charset="0"/>
              </a:rPr>
              <a:t> time is obtained by adding </a:t>
            </a:r>
            <a:r>
              <a:rPr lang="en-US" sz="2200" b="1" i="1" u="sng" dirty="0" smtClean="0">
                <a:latin typeface="Times New Roman" pitchFamily="18" charset="0"/>
                <a:cs typeface="Times New Roman" pitchFamily="18" charset="0"/>
              </a:rPr>
              <a:t>the activity duration </a:t>
            </a:r>
            <a:r>
              <a:rPr lang="en-US" sz="2200" dirty="0" smtClean="0">
                <a:latin typeface="Times New Roman" pitchFamily="18" charset="0"/>
                <a:cs typeface="Times New Roman" pitchFamily="18" charset="0"/>
              </a:rPr>
              <a:t>to the ES time.</a:t>
            </a:r>
          </a:p>
          <a:p>
            <a:pPr marL="347663" indent="-347663" algn="ctr">
              <a:lnSpc>
                <a:spcPct val="140000"/>
              </a:lnSpc>
              <a:buClr>
                <a:srgbClr val="CC3300"/>
              </a:buClr>
              <a:buSzTx/>
              <a:buFontTx/>
              <a:buNone/>
              <a:defRPr/>
            </a:pPr>
            <a:r>
              <a:rPr lang="en-US" sz="2800" b="1" i="1" u="sng"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EF = ES + D</a:t>
            </a:r>
          </a:p>
          <a:p>
            <a:pPr marL="347663" indent="-347663">
              <a:lnSpc>
                <a:spcPct val="140000"/>
              </a:lnSpc>
              <a:buClr>
                <a:srgbClr val="CC3300"/>
              </a:buClr>
              <a:buSzTx/>
              <a:buFont typeface="Wingdings" pitchFamily="2" charset="2"/>
              <a:buChar char="Ø"/>
              <a:defRPr/>
            </a:pPr>
            <a:r>
              <a:rPr lang="en-US" sz="2200" u="sng" dirty="0" smtClean="0">
                <a:latin typeface="Times New Roman" pitchFamily="18" charset="0"/>
                <a:cs typeface="Times New Roman" pitchFamily="18" charset="0"/>
              </a:rPr>
              <a:t>In case of merge activities </a:t>
            </a:r>
            <a:r>
              <a:rPr lang="en-US" sz="2200" dirty="0" smtClean="0">
                <a:latin typeface="Times New Roman" pitchFamily="18" charset="0"/>
                <a:cs typeface="Times New Roman" pitchFamily="18" charset="0"/>
              </a:rPr>
              <a:t>the earliest possible start time is equal to the </a:t>
            </a:r>
            <a:r>
              <a:rPr lang="en-US" sz="2200" u="sng" dirty="0" smtClean="0">
                <a:latin typeface="Times New Roman" pitchFamily="18" charset="0"/>
                <a:cs typeface="Times New Roman" pitchFamily="18" charset="0"/>
              </a:rPr>
              <a:t>latest (or </a:t>
            </a:r>
            <a:r>
              <a:rPr lang="en-US" sz="2200" b="1" u="sng"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largest</a:t>
            </a:r>
            <a:r>
              <a:rPr lang="en-US" sz="2200" u="sng" dirty="0" smtClean="0">
                <a:latin typeface="Times New Roman" pitchFamily="18" charset="0"/>
                <a:cs typeface="Times New Roman" pitchFamily="18" charset="0"/>
              </a:rPr>
              <a:t>) of the EF values </a:t>
            </a:r>
            <a:r>
              <a:rPr lang="en-US" sz="2200" dirty="0" smtClean="0">
                <a:latin typeface="Times New Roman" pitchFamily="18" charset="0"/>
                <a:cs typeface="Times New Roman" pitchFamily="18" charset="0"/>
              </a:rPr>
              <a:t>of the immediately preceding activities. </a:t>
            </a:r>
            <a:endParaRPr lang="de-DE" sz="2200" dirty="0" smtClean="0">
              <a:latin typeface="Times New Roman" pitchFamily="18" charset="0"/>
              <a:cs typeface="Times New Roman" pitchFamily="18" charset="0"/>
            </a:endParaRPr>
          </a:p>
        </p:txBody>
      </p:sp>
      <p:sp>
        <p:nvSpPr>
          <p:cNvPr id="528387" name="Rectangle 3"/>
          <p:cNvSpPr>
            <a:spLocks noChangeArrowheads="1"/>
          </p:cNvSpPr>
          <p:nvPr/>
        </p:nvSpPr>
        <p:spPr bwMode="auto">
          <a:xfrm>
            <a:off x="0" y="246063"/>
            <a:ext cx="8077200"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ts val="0"/>
              </a:spcBef>
              <a:buClr>
                <a:srgbClr val="CC3300"/>
              </a:buClr>
              <a:buSzPct val="120000"/>
              <a:buFont typeface="Webdings" pitchFamily="18" charset="2"/>
              <a:buChar char="&lt;"/>
              <a:defRPr/>
            </a:pPr>
            <a:r>
              <a:rPr lang="en-US" sz="26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COMPUTATIONS OF EARLY ACTIVITY TIMES</a:t>
            </a:r>
            <a:endParaRPr lang="de-DE" sz="2600" i="1" dirty="0">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3139299275"/>
              </p:ext>
            </p:extLst>
          </p:nvPr>
        </p:nvGraphicFramePr>
        <p:xfrm>
          <a:off x="7852298"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85800" y="152400"/>
            <a:ext cx="21336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a:latin typeface="Times New Roman" panose="02020603050405020304" pitchFamily="18" charset="0"/>
              <a:cs typeface="Times New Roman" panose="02020603050405020304" pitchFamily="18" charset="0"/>
            </a:endParaRPr>
          </a:p>
        </p:txBody>
      </p:sp>
      <p:sp>
        <p:nvSpPr>
          <p:cNvPr id="4" name="Flowchart: Process 3"/>
          <p:cNvSpPr/>
          <p:nvPr/>
        </p:nvSpPr>
        <p:spPr bwMode="auto">
          <a:xfrm>
            <a:off x="5715000" y="896938"/>
            <a:ext cx="914400" cy="612648"/>
          </a:xfrm>
          <a:prstGeom prst="flowChartProcess">
            <a:avLst/>
          </a:prstGeom>
          <a:noFill/>
          <a:ln w="9525" cap="flat" cmpd="sng" algn="ctr">
            <a:noFill/>
            <a:prstDash val="solid"/>
            <a:round/>
            <a:headEnd type="none" w="med" len="med"/>
            <a:tailEnd type="none" w="med" len="med"/>
          </a:ln>
          <a:effectLst/>
        </p:spPr>
        <p:txBody>
          <a:bodyPr vert="horz" wrap="square" lIns="0" tIns="0" rIns="0" bIns="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ar-SA" sz="1100" b="1" i="0" u="none" strike="noStrike" cap="none" normalizeH="0" baseline="0" smtClean="0">
              <a:ln>
                <a:noFill/>
              </a:ln>
              <a:solidFill>
                <a:schemeClr val="tx1"/>
              </a:solidFill>
              <a:effectLst/>
              <a:latin typeface="Arial" charset="0"/>
            </a:endParaRPr>
          </a:p>
        </p:txBody>
      </p:sp>
      <p:cxnSp>
        <p:nvCxnSpPr>
          <p:cNvPr id="11" name="Straight Connector 10"/>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5" name="Straight Connector 14"/>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sp>
        <p:nvSpPr>
          <p:cNvPr id="13" name="TextBox 5"/>
          <p:cNvSpPr txBox="1">
            <a:spLocks noChangeArrowheads="1"/>
          </p:cNvSpPr>
          <p:nvPr/>
        </p:nvSpPr>
        <p:spPr bwMode="auto">
          <a:xfrm>
            <a:off x="152400" y="990600"/>
            <a:ext cx="8915400" cy="446276"/>
          </a:xfrm>
          <a:prstGeom prst="rect">
            <a:avLst/>
          </a:prstGeom>
          <a:solidFill>
            <a:srgbClr val="F8F9BD"/>
          </a:solidFill>
          <a:ln w="9525">
            <a:solidFill>
              <a:schemeClr val="tx1"/>
            </a:solidFill>
            <a:miter lim="800000"/>
            <a:headEnd/>
            <a:tailEnd/>
          </a:ln>
        </p:spPr>
        <p:txBody>
          <a:bodyPr wrap="square">
            <a:spAutoFit/>
          </a:bodyPr>
          <a:lstStyle/>
          <a:p>
            <a:pPr algn="just"/>
            <a:r>
              <a:rPr lang="en-US" sz="2300" b="0" dirty="0">
                <a:latin typeface="Times New Roman" pitchFamily="18" charset="0"/>
                <a:ea typeface="Times New Roman" pitchFamily="18" charset="0"/>
                <a:cs typeface="Times New Roman" pitchFamily="18" charset="0"/>
              </a:rPr>
              <a:t>Calculate the early activity times (ES and EF) and determine project time.</a:t>
            </a:r>
            <a:endParaRPr lang="en-US" sz="2300" dirty="0">
              <a:latin typeface="Times New Roman" pitchFamily="18" charset="0"/>
              <a:ea typeface="Times New Roman" pitchFamily="18" charset="0"/>
              <a:cs typeface="Times New Roman" pitchFamily="18" charset="0"/>
            </a:endParaRPr>
          </a:p>
        </p:txBody>
      </p:sp>
      <p:grpSp>
        <p:nvGrpSpPr>
          <p:cNvPr id="112" name="Group 111"/>
          <p:cNvGrpSpPr/>
          <p:nvPr/>
        </p:nvGrpSpPr>
        <p:grpSpPr>
          <a:xfrm>
            <a:off x="540632" y="1600200"/>
            <a:ext cx="8138997" cy="4621509"/>
            <a:chOff x="540632" y="1488354"/>
            <a:chExt cx="8138997" cy="4621509"/>
          </a:xfrm>
        </p:grpSpPr>
        <p:cxnSp>
          <p:nvCxnSpPr>
            <p:cNvPr id="16" name="Straight Connector 15"/>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7" name="Straight Connector 16"/>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18" name="Group 232"/>
            <p:cNvGrpSpPr>
              <a:grpSpLocks/>
            </p:cNvGrpSpPr>
            <p:nvPr/>
          </p:nvGrpSpPr>
          <p:grpSpPr bwMode="auto">
            <a:xfrm>
              <a:off x="540632" y="3183141"/>
              <a:ext cx="1114905" cy="1073755"/>
              <a:chOff x="1740" y="6854"/>
              <a:chExt cx="2745" cy="2116"/>
            </a:xfrm>
          </p:grpSpPr>
          <p:sp>
            <p:nvSpPr>
              <p:cNvPr id="19"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6" name="Group 25"/>
            <p:cNvGrpSpPr/>
            <p:nvPr/>
          </p:nvGrpSpPr>
          <p:grpSpPr>
            <a:xfrm>
              <a:off x="1655537" y="1488354"/>
              <a:ext cx="1417423" cy="2231665"/>
              <a:chOff x="1655537" y="1488354"/>
              <a:chExt cx="1417423" cy="2231665"/>
            </a:xfrm>
          </p:grpSpPr>
          <p:grpSp>
            <p:nvGrpSpPr>
              <p:cNvPr id="27" name="Group 197"/>
              <p:cNvGrpSpPr/>
              <p:nvPr/>
            </p:nvGrpSpPr>
            <p:grpSpPr>
              <a:xfrm>
                <a:off x="1958055" y="1488354"/>
                <a:ext cx="1114905" cy="1102446"/>
                <a:chOff x="1958055" y="1488354"/>
                <a:chExt cx="1114905" cy="1102446"/>
              </a:xfrm>
            </p:grpSpPr>
            <p:sp>
              <p:nvSpPr>
                <p:cNvPr id="29"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36" name="Group 35"/>
            <p:cNvGrpSpPr/>
            <p:nvPr/>
          </p:nvGrpSpPr>
          <p:grpSpPr>
            <a:xfrm>
              <a:off x="1655537" y="3720018"/>
              <a:ext cx="1417424" cy="2382832"/>
              <a:chOff x="1655537" y="3720018"/>
              <a:chExt cx="1417424" cy="2382832"/>
            </a:xfrm>
          </p:grpSpPr>
          <p:grpSp>
            <p:nvGrpSpPr>
              <p:cNvPr id="37" name="Group 224"/>
              <p:cNvGrpSpPr>
                <a:grpSpLocks/>
              </p:cNvGrpSpPr>
              <p:nvPr/>
            </p:nvGrpSpPr>
            <p:grpSpPr bwMode="auto">
              <a:xfrm>
                <a:off x="1959316" y="5025978"/>
                <a:ext cx="1113645" cy="1076872"/>
                <a:chOff x="1740" y="6848"/>
                <a:chExt cx="2745" cy="2122"/>
              </a:xfrm>
            </p:grpSpPr>
            <p:sp>
              <p:nvSpPr>
                <p:cNvPr id="39"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8"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46" name="Group 45"/>
            <p:cNvGrpSpPr/>
            <p:nvPr/>
          </p:nvGrpSpPr>
          <p:grpSpPr>
            <a:xfrm>
              <a:off x="4519375" y="2029907"/>
              <a:ext cx="1409230" cy="3536066"/>
              <a:chOff x="4519375" y="2029907"/>
              <a:chExt cx="1409230" cy="3536066"/>
            </a:xfrm>
          </p:grpSpPr>
          <p:grpSp>
            <p:nvGrpSpPr>
              <p:cNvPr id="47" name="Group 176"/>
              <p:cNvGrpSpPr>
                <a:grpSpLocks/>
              </p:cNvGrpSpPr>
              <p:nvPr/>
            </p:nvGrpSpPr>
            <p:grpSpPr bwMode="auto">
              <a:xfrm>
                <a:off x="4813700" y="3257166"/>
                <a:ext cx="1114905" cy="1090118"/>
                <a:chOff x="1740" y="6855"/>
                <a:chExt cx="2745" cy="2149"/>
              </a:xfrm>
            </p:grpSpPr>
            <p:sp>
              <p:nvSpPr>
                <p:cNvPr id="50" name="Rectangle 183"/>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8"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9"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7" name="Group 56"/>
            <p:cNvGrpSpPr/>
            <p:nvPr/>
          </p:nvGrpSpPr>
          <p:grpSpPr>
            <a:xfrm>
              <a:off x="4519375" y="5025978"/>
              <a:ext cx="1418054" cy="1083885"/>
              <a:chOff x="4519375" y="5025978"/>
              <a:chExt cx="1418054" cy="1083885"/>
            </a:xfrm>
          </p:grpSpPr>
          <p:grpSp>
            <p:nvGrpSpPr>
              <p:cNvPr id="58" name="Group 192"/>
              <p:cNvGrpSpPr>
                <a:grpSpLocks/>
              </p:cNvGrpSpPr>
              <p:nvPr/>
            </p:nvGrpSpPr>
            <p:grpSpPr bwMode="auto">
              <a:xfrm>
                <a:off x="4823784" y="5025978"/>
                <a:ext cx="1113645" cy="1083885"/>
                <a:chOff x="1740" y="6837"/>
                <a:chExt cx="2745" cy="2133"/>
              </a:xfrm>
            </p:grpSpPr>
            <p:sp>
              <p:nvSpPr>
                <p:cNvPr id="60"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9"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p:nvGrpSpPr>
          <p:grpSpPr>
            <a:xfrm>
              <a:off x="5937428" y="5027537"/>
              <a:ext cx="1399147" cy="1075313"/>
              <a:chOff x="5937428" y="5027537"/>
              <a:chExt cx="1399147" cy="1075313"/>
            </a:xfrm>
          </p:grpSpPr>
          <p:grpSp>
            <p:nvGrpSpPr>
              <p:cNvPr id="68" name="Group 184"/>
              <p:cNvGrpSpPr>
                <a:grpSpLocks/>
              </p:cNvGrpSpPr>
              <p:nvPr/>
            </p:nvGrpSpPr>
            <p:grpSpPr bwMode="auto">
              <a:xfrm>
                <a:off x="6222930" y="5027537"/>
                <a:ext cx="1113645" cy="1075313"/>
                <a:chOff x="1740" y="6851"/>
                <a:chExt cx="2745" cy="2119"/>
              </a:xfrm>
            </p:grpSpPr>
            <p:sp>
              <p:nvSpPr>
                <p:cNvPr id="70"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3"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9"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77" name="Group 76"/>
            <p:cNvGrpSpPr/>
            <p:nvPr/>
          </p:nvGrpSpPr>
          <p:grpSpPr>
            <a:xfrm>
              <a:off x="5928605" y="3257166"/>
              <a:ext cx="2751024" cy="2308807"/>
              <a:chOff x="5928605" y="3257166"/>
              <a:chExt cx="2751024" cy="2308807"/>
            </a:xfrm>
          </p:grpSpPr>
          <p:grpSp>
            <p:nvGrpSpPr>
              <p:cNvPr id="78" name="Group 168"/>
              <p:cNvGrpSpPr>
                <a:grpSpLocks/>
              </p:cNvGrpSpPr>
              <p:nvPr/>
            </p:nvGrpSpPr>
            <p:grpSpPr bwMode="auto">
              <a:xfrm>
                <a:off x="7564724" y="3257166"/>
                <a:ext cx="1114905" cy="1090118"/>
                <a:chOff x="1740" y="6855"/>
                <a:chExt cx="2745" cy="2149"/>
              </a:xfrm>
            </p:grpSpPr>
            <p:sp>
              <p:nvSpPr>
                <p:cNvPr id="81" name="Rectangle 175"/>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82"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4"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9"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0"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88" name="Group 87"/>
            <p:cNvGrpSpPr/>
            <p:nvPr/>
          </p:nvGrpSpPr>
          <p:grpSpPr>
            <a:xfrm>
              <a:off x="3072960" y="1488354"/>
              <a:ext cx="1446415" cy="4077619"/>
              <a:chOff x="3072960" y="1488354"/>
              <a:chExt cx="1446415" cy="4077619"/>
            </a:xfrm>
          </p:grpSpPr>
          <p:grpSp>
            <p:nvGrpSpPr>
              <p:cNvPr id="89" name="Group 200"/>
              <p:cNvGrpSpPr>
                <a:grpSpLocks/>
              </p:cNvGrpSpPr>
              <p:nvPr/>
            </p:nvGrpSpPr>
            <p:grpSpPr bwMode="auto">
              <a:xfrm>
                <a:off x="3404470" y="1488354"/>
                <a:ext cx="1114905" cy="1102474"/>
                <a:chOff x="1740" y="6855"/>
                <a:chExt cx="2745" cy="2176"/>
              </a:xfrm>
            </p:grpSpPr>
            <p:sp>
              <p:nvSpPr>
                <p:cNvPr id="92"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3"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0"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1"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99" name="Group 98"/>
            <p:cNvGrpSpPr/>
            <p:nvPr/>
          </p:nvGrpSpPr>
          <p:grpSpPr>
            <a:xfrm>
              <a:off x="3072960" y="2029907"/>
              <a:ext cx="1446415" cy="4072943"/>
              <a:chOff x="3072960" y="2029907"/>
              <a:chExt cx="1446415" cy="4072943"/>
            </a:xfrm>
          </p:grpSpPr>
          <p:grpSp>
            <p:nvGrpSpPr>
              <p:cNvPr id="100" name="Group 208"/>
              <p:cNvGrpSpPr>
                <a:grpSpLocks/>
              </p:cNvGrpSpPr>
              <p:nvPr/>
            </p:nvGrpSpPr>
            <p:grpSpPr bwMode="auto">
              <a:xfrm>
                <a:off x="3405730" y="5027537"/>
                <a:ext cx="1113645" cy="1075313"/>
                <a:chOff x="1740" y="6851"/>
                <a:chExt cx="2745" cy="2119"/>
              </a:xfrm>
            </p:grpSpPr>
            <p:sp>
              <p:nvSpPr>
                <p:cNvPr id="105"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1"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02"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104"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209" name="Rectangle 238"/>
          <p:cNvSpPr>
            <a:spLocks noChangeArrowheads="1"/>
          </p:cNvSpPr>
          <p:nvPr/>
        </p:nvSpPr>
        <p:spPr bwMode="auto">
          <a:xfrm>
            <a:off x="533400" y="3299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210" name="Rectangle 238"/>
          <p:cNvSpPr>
            <a:spLocks noChangeArrowheads="1"/>
          </p:cNvSpPr>
          <p:nvPr/>
        </p:nvSpPr>
        <p:spPr bwMode="auto">
          <a:xfrm>
            <a:off x="1981200" y="16002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11" name="Rectangle 238"/>
          <p:cNvSpPr>
            <a:spLocks noChangeArrowheads="1"/>
          </p:cNvSpPr>
          <p:nvPr/>
        </p:nvSpPr>
        <p:spPr bwMode="auto">
          <a:xfrm>
            <a:off x="1981200" y="51286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12" name="Rectangle 238"/>
          <p:cNvSpPr>
            <a:spLocks noChangeArrowheads="1"/>
          </p:cNvSpPr>
          <p:nvPr/>
        </p:nvSpPr>
        <p:spPr bwMode="auto">
          <a:xfrm>
            <a:off x="1304765" y="3299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13" name="Rectangle 238"/>
          <p:cNvSpPr>
            <a:spLocks noChangeArrowheads="1"/>
          </p:cNvSpPr>
          <p:nvPr/>
        </p:nvSpPr>
        <p:spPr bwMode="auto">
          <a:xfrm>
            <a:off x="2743200" y="16234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214" name="Rectangle 238"/>
          <p:cNvSpPr>
            <a:spLocks noChangeArrowheads="1"/>
          </p:cNvSpPr>
          <p:nvPr/>
        </p:nvSpPr>
        <p:spPr bwMode="auto">
          <a:xfrm>
            <a:off x="2667000" y="51286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15" name="Rectangle 206"/>
          <p:cNvSpPr>
            <a:spLocks noChangeArrowheads="1"/>
          </p:cNvSpPr>
          <p:nvPr/>
        </p:nvSpPr>
        <p:spPr bwMode="auto">
          <a:xfrm>
            <a:off x="3352800" y="16002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16" name="Rectangle 206"/>
          <p:cNvSpPr>
            <a:spLocks noChangeArrowheads="1"/>
          </p:cNvSpPr>
          <p:nvPr/>
        </p:nvSpPr>
        <p:spPr bwMode="auto">
          <a:xfrm>
            <a:off x="3352800" y="51292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17" name="Rectangle 204"/>
          <p:cNvSpPr>
            <a:spLocks noChangeArrowheads="1"/>
          </p:cNvSpPr>
          <p:nvPr/>
        </p:nvSpPr>
        <p:spPr bwMode="auto">
          <a:xfrm>
            <a:off x="4071540" y="1600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18" name="Rectangle 204"/>
          <p:cNvSpPr>
            <a:spLocks noChangeArrowheads="1"/>
          </p:cNvSpPr>
          <p:nvPr/>
        </p:nvSpPr>
        <p:spPr bwMode="auto">
          <a:xfrm>
            <a:off x="407154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19" name="Rectangle 204"/>
          <p:cNvSpPr>
            <a:spLocks noChangeArrowheads="1"/>
          </p:cNvSpPr>
          <p:nvPr/>
        </p:nvSpPr>
        <p:spPr bwMode="auto">
          <a:xfrm>
            <a:off x="4757340"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20" name="Rectangle 204"/>
          <p:cNvSpPr>
            <a:spLocks noChangeArrowheads="1"/>
          </p:cNvSpPr>
          <p:nvPr/>
        </p:nvSpPr>
        <p:spPr bwMode="auto">
          <a:xfrm>
            <a:off x="475734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21" name="Rectangle 204"/>
          <p:cNvSpPr>
            <a:spLocks noChangeArrowheads="1"/>
          </p:cNvSpPr>
          <p:nvPr/>
        </p:nvSpPr>
        <p:spPr bwMode="auto">
          <a:xfrm>
            <a:off x="5486400"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22" name="Rectangle 204"/>
          <p:cNvSpPr>
            <a:spLocks noChangeArrowheads="1"/>
          </p:cNvSpPr>
          <p:nvPr/>
        </p:nvSpPr>
        <p:spPr bwMode="auto">
          <a:xfrm>
            <a:off x="548640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23" name="Rectangle 204"/>
          <p:cNvSpPr>
            <a:spLocks noChangeArrowheads="1"/>
          </p:cNvSpPr>
          <p:nvPr/>
        </p:nvSpPr>
        <p:spPr bwMode="auto">
          <a:xfrm>
            <a:off x="617220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24" name="Rectangle 204"/>
          <p:cNvSpPr>
            <a:spLocks noChangeArrowheads="1"/>
          </p:cNvSpPr>
          <p:nvPr/>
        </p:nvSpPr>
        <p:spPr bwMode="auto">
          <a:xfrm>
            <a:off x="6890940" y="51292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25" name="Rectangle 204"/>
          <p:cNvSpPr>
            <a:spLocks noChangeArrowheads="1"/>
          </p:cNvSpPr>
          <p:nvPr/>
        </p:nvSpPr>
        <p:spPr bwMode="auto">
          <a:xfrm>
            <a:off x="7500540" y="33766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26" name="Rectangle 204"/>
          <p:cNvSpPr>
            <a:spLocks noChangeArrowheads="1"/>
          </p:cNvSpPr>
          <p:nvPr/>
        </p:nvSpPr>
        <p:spPr bwMode="auto">
          <a:xfrm>
            <a:off x="8229600" y="33528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27" name="Rectangle 226"/>
          <p:cNvSpPr/>
          <p:nvPr/>
        </p:nvSpPr>
        <p:spPr>
          <a:xfrm>
            <a:off x="6781800" y="1524000"/>
            <a:ext cx="2098138" cy="695575"/>
          </a:xfrm>
          <a:prstGeom prst="rect">
            <a:avLst/>
          </a:prstGeom>
        </p:spPr>
        <p:txBody>
          <a:bodyPr wrap="none">
            <a:spAutoFit/>
          </a:bodyPr>
          <a:lstStyle/>
          <a:p>
            <a:pPr marL="454025" indent="-454025" algn="ctr">
              <a:lnSpc>
                <a:spcPct val="140000"/>
              </a:lnSpc>
              <a:buClr>
                <a:srgbClr val="CC3300"/>
              </a:buClr>
              <a:buSzTx/>
              <a:buFontTx/>
              <a:buNone/>
              <a:defRPr/>
            </a:pPr>
            <a:r>
              <a:rPr lang="en-US" sz="28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EF = ES + D</a:t>
            </a:r>
          </a:p>
        </p:txBody>
      </p:sp>
      <p:sp>
        <p:nvSpPr>
          <p:cNvPr id="228" name="Oval Callout 227"/>
          <p:cNvSpPr/>
          <p:nvPr/>
        </p:nvSpPr>
        <p:spPr bwMode="auto">
          <a:xfrm>
            <a:off x="5334000" y="2362200"/>
            <a:ext cx="1828800" cy="457200"/>
          </a:xfrm>
          <a:prstGeom prst="wedgeEllipseCallout">
            <a:avLst>
              <a:gd name="adj1" fmla="val -68492"/>
              <a:gd name="adj2" fmla="val 168214"/>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a:r>
              <a:rPr lang="en-US" sz="1800"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Largest EF</a:t>
            </a:r>
            <a:endParaRPr lang="en-US" sz="1800" dirty="0">
              <a:solidFill>
                <a:srgbClr val="7030A0"/>
              </a:solidFill>
            </a:endParaRPr>
          </a:p>
        </p:txBody>
      </p:sp>
      <p:graphicFrame>
        <p:nvGraphicFramePr>
          <p:cNvPr id="125" name="Group 20"/>
          <p:cNvGraphicFramePr>
            <a:graphicFrameLocks/>
          </p:cNvGraphicFramePr>
          <p:nvPr>
            <p:extLst>
              <p:ext uri="{D42A27DB-BD31-4B8C-83A1-F6EECF244321}">
                <p14:modId xmlns:p14="http://schemas.microsoft.com/office/powerpoint/2010/main" val="2148928122"/>
              </p:ext>
            </p:extLst>
          </p:nvPr>
        </p:nvGraphicFramePr>
        <p:xfrm>
          <a:off x="7548237"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278519752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9"/>
                                        </p:tgtEl>
                                        <p:attrNameLst>
                                          <p:attrName>style.visibility</p:attrName>
                                        </p:attrNameLst>
                                      </p:cBhvr>
                                      <p:to>
                                        <p:strVal val="visible"/>
                                      </p:to>
                                    </p:set>
                                    <p:animEffect transition="in" filter="wipe(up)">
                                      <p:cBhvr>
                                        <p:cTn id="7" dur="500"/>
                                        <p:tgtEl>
                                          <p:spTgt spid="20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2"/>
                                        </p:tgtEl>
                                        <p:attrNameLst>
                                          <p:attrName>style.visibility</p:attrName>
                                        </p:attrNameLst>
                                      </p:cBhvr>
                                      <p:to>
                                        <p:strVal val="visible"/>
                                      </p:to>
                                    </p:set>
                                    <p:animEffect transition="in" filter="wipe(up)">
                                      <p:cBhvr>
                                        <p:cTn id="12" dur="500"/>
                                        <p:tgtEl>
                                          <p:spTgt spid="2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0"/>
                                        </p:tgtEl>
                                        <p:attrNameLst>
                                          <p:attrName>style.visibility</p:attrName>
                                        </p:attrNameLst>
                                      </p:cBhvr>
                                      <p:to>
                                        <p:strVal val="visible"/>
                                      </p:to>
                                    </p:set>
                                    <p:animEffect transition="in" filter="wipe(up)">
                                      <p:cBhvr>
                                        <p:cTn id="17" dur="500"/>
                                        <p:tgtEl>
                                          <p:spTgt spid="2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13"/>
                                        </p:tgtEl>
                                        <p:attrNameLst>
                                          <p:attrName>style.visibility</p:attrName>
                                        </p:attrNameLst>
                                      </p:cBhvr>
                                      <p:to>
                                        <p:strVal val="visible"/>
                                      </p:to>
                                    </p:set>
                                    <p:animEffect transition="in" filter="wipe(up)">
                                      <p:cBhvr>
                                        <p:cTn id="22" dur="500"/>
                                        <p:tgtEl>
                                          <p:spTgt spid="2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11"/>
                                        </p:tgtEl>
                                        <p:attrNameLst>
                                          <p:attrName>style.visibility</p:attrName>
                                        </p:attrNameLst>
                                      </p:cBhvr>
                                      <p:to>
                                        <p:strVal val="visible"/>
                                      </p:to>
                                    </p:set>
                                    <p:animEffect transition="in" filter="wipe(up)">
                                      <p:cBhvr>
                                        <p:cTn id="27" dur="500"/>
                                        <p:tgtEl>
                                          <p:spTgt spid="2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14"/>
                                        </p:tgtEl>
                                        <p:attrNameLst>
                                          <p:attrName>style.visibility</p:attrName>
                                        </p:attrNameLst>
                                      </p:cBhvr>
                                      <p:to>
                                        <p:strVal val="visible"/>
                                      </p:to>
                                    </p:set>
                                    <p:animEffect transition="in" filter="wipe(up)">
                                      <p:cBhvr>
                                        <p:cTn id="32" dur="500"/>
                                        <p:tgtEl>
                                          <p:spTgt spid="2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15"/>
                                        </p:tgtEl>
                                        <p:attrNameLst>
                                          <p:attrName>style.visibility</p:attrName>
                                        </p:attrNameLst>
                                      </p:cBhvr>
                                      <p:to>
                                        <p:strVal val="visible"/>
                                      </p:to>
                                    </p:set>
                                    <p:animEffect transition="in" filter="wipe(up)">
                                      <p:cBhvr>
                                        <p:cTn id="37" dur="500"/>
                                        <p:tgtEl>
                                          <p:spTgt spid="2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17"/>
                                        </p:tgtEl>
                                        <p:attrNameLst>
                                          <p:attrName>style.visibility</p:attrName>
                                        </p:attrNameLst>
                                      </p:cBhvr>
                                      <p:to>
                                        <p:strVal val="visible"/>
                                      </p:to>
                                    </p:set>
                                    <p:animEffect transition="in" filter="wipe(up)">
                                      <p:cBhvr>
                                        <p:cTn id="42" dur="500"/>
                                        <p:tgtEl>
                                          <p:spTgt spid="2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16"/>
                                        </p:tgtEl>
                                        <p:attrNameLst>
                                          <p:attrName>style.visibility</p:attrName>
                                        </p:attrNameLst>
                                      </p:cBhvr>
                                      <p:to>
                                        <p:strVal val="visible"/>
                                      </p:to>
                                    </p:set>
                                    <p:animEffect transition="in" filter="wipe(up)">
                                      <p:cBhvr>
                                        <p:cTn id="47" dur="500"/>
                                        <p:tgtEl>
                                          <p:spTgt spid="2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218"/>
                                        </p:tgtEl>
                                        <p:attrNameLst>
                                          <p:attrName>style.visibility</p:attrName>
                                        </p:attrNameLst>
                                      </p:cBhvr>
                                      <p:to>
                                        <p:strVal val="visible"/>
                                      </p:to>
                                    </p:set>
                                    <p:animEffect transition="in" filter="wipe(up)">
                                      <p:cBhvr>
                                        <p:cTn id="52" dur="500"/>
                                        <p:tgtEl>
                                          <p:spTgt spid="21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19"/>
                                        </p:tgtEl>
                                        <p:attrNameLst>
                                          <p:attrName>style.visibility</p:attrName>
                                        </p:attrNameLst>
                                      </p:cBhvr>
                                      <p:to>
                                        <p:strVal val="visible"/>
                                      </p:to>
                                    </p:set>
                                    <p:animEffect transition="in" filter="wipe(up)">
                                      <p:cBhvr>
                                        <p:cTn id="57" dur="500"/>
                                        <p:tgtEl>
                                          <p:spTgt spid="2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28"/>
                                        </p:tgtEl>
                                        <p:attrNameLst>
                                          <p:attrName>style.visibility</p:attrName>
                                        </p:attrNameLst>
                                      </p:cBhvr>
                                      <p:to>
                                        <p:strVal val="visible"/>
                                      </p:to>
                                    </p:set>
                                    <p:animEffect transition="in" filter="wipe(down)">
                                      <p:cBhvr>
                                        <p:cTn id="62" dur="500"/>
                                        <p:tgtEl>
                                          <p:spTgt spid="22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21"/>
                                        </p:tgtEl>
                                        <p:attrNameLst>
                                          <p:attrName>style.visibility</p:attrName>
                                        </p:attrNameLst>
                                      </p:cBhvr>
                                      <p:to>
                                        <p:strVal val="visible"/>
                                      </p:to>
                                    </p:set>
                                    <p:animEffect transition="in" filter="wipe(up)">
                                      <p:cBhvr>
                                        <p:cTn id="67" dur="500"/>
                                        <p:tgtEl>
                                          <p:spTgt spid="22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20"/>
                                        </p:tgtEl>
                                        <p:attrNameLst>
                                          <p:attrName>style.visibility</p:attrName>
                                        </p:attrNameLst>
                                      </p:cBhvr>
                                      <p:to>
                                        <p:strVal val="visible"/>
                                      </p:to>
                                    </p:set>
                                    <p:animEffect transition="in" filter="wipe(up)">
                                      <p:cBhvr>
                                        <p:cTn id="72" dur="500"/>
                                        <p:tgtEl>
                                          <p:spTgt spid="22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22"/>
                                        </p:tgtEl>
                                        <p:attrNameLst>
                                          <p:attrName>style.visibility</p:attrName>
                                        </p:attrNameLst>
                                      </p:cBhvr>
                                      <p:to>
                                        <p:strVal val="visible"/>
                                      </p:to>
                                    </p:set>
                                    <p:animEffect transition="in" filter="wipe(up)">
                                      <p:cBhvr>
                                        <p:cTn id="77" dur="500"/>
                                        <p:tgtEl>
                                          <p:spTgt spid="22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23"/>
                                        </p:tgtEl>
                                        <p:attrNameLst>
                                          <p:attrName>style.visibility</p:attrName>
                                        </p:attrNameLst>
                                      </p:cBhvr>
                                      <p:to>
                                        <p:strVal val="visible"/>
                                      </p:to>
                                    </p:set>
                                    <p:animEffect transition="in" filter="wipe(up)">
                                      <p:cBhvr>
                                        <p:cTn id="82" dur="500"/>
                                        <p:tgtEl>
                                          <p:spTgt spid="22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24"/>
                                        </p:tgtEl>
                                        <p:attrNameLst>
                                          <p:attrName>style.visibility</p:attrName>
                                        </p:attrNameLst>
                                      </p:cBhvr>
                                      <p:to>
                                        <p:strVal val="visible"/>
                                      </p:to>
                                    </p:set>
                                    <p:animEffect transition="in" filter="wipe(up)">
                                      <p:cBhvr>
                                        <p:cTn id="87" dur="500"/>
                                        <p:tgtEl>
                                          <p:spTgt spid="224"/>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225"/>
                                        </p:tgtEl>
                                        <p:attrNameLst>
                                          <p:attrName>style.visibility</p:attrName>
                                        </p:attrNameLst>
                                      </p:cBhvr>
                                      <p:to>
                                        <p:strVal val="visible"/>
                                      </p:to>
                                    </p:set>
                                    <p:animEffect transition="in" filter="wipe(up)">
                                      <p:cBhvr>
                                        <p:cTn id="92" dur="500"/>
                                        <p:tgtEl>
                                          <p:spTgt spid="225"/>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26"/>
                                        </p:tgtEl>
                                        <p:attrNameLst>
                                          <p:attrName>style.visibility</p:attrName>
                                        </p:attrNameLst>
                                      </p:cBhvr>
                                      <p:to>
                                        <p:strVal val="visible"/>
                                      </p:to>
                                    </p:set>
                                    <p:animEffect transition="in" filter="wipe(up)">
                                      <p:cBhvr>
                                        <p:cTn id="97" dur="500"/>
                                        <p:tgtEl>
                                          <p:spTgt spid="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 grpId="0"/>
      <p:bldP spid="210" grpId="0"/>
      <p:bldP spid="211" grpId="0"/>
      <p:bldP spid="212" grpId="0"/>
      <p:bldP spid="213" grpId="0"/>
      <p:bldP spid="214" grpId="0"/>
      <p:bldP spid="215" grpId="0"/>
      <p:bldP spid="216" grpId="0"/>
      <p:bldP spid="217" grpId="0"/>
      <p:bldP spid="218" grpId="0"/>
      <p:bldP spid="219" grpId="0"/>
      <p:bldP spid="220" grpId="0"/>
      <p:bldP spid="221" grpId="0"/>
      <p:bldP spid="222" grpId="0"/>
      <p:bldP spid="223" grpId="0"/>
      <p:bldP spid="224" grpId="0"/>
      <p:bldP spid="225" grpId="0"/>
      <p:bldP spid="226" grpId="0"/>
      <p:bldP spid="2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3" name="Rectangle 5"/>
          <p:cNvSpPr>
            <a:spLocks noGrp="1" noChangeArrowheads="1"/>
          </p:cNvSpPr>
          <p:nvPr>
            <p:ph type="body" idx="1"/>
          </p:nvPr>
        </p:nvSpPr>
        <p:spPr>
          <a:xfrm>
            <a:off x="685800" y="1457594"/>
            <a:ext cx="7696201" cy="3462486"/>
          </a:xfrm>
          <a:solidFill>
            <a:schemeClr val="bg1"/>
          </a:solidFill>
          <a:ln>
            <a:solidFill>
              <a:schemeClr val="tx2"/>
            </a:solidFill>
          </a:ln>
          <a:effectLst>
            <a:outerShdw dist="107763" dir="18900000" algn="ctr" rotWithShape="0">
              <a:schemeClr val="bg2">
                <a:alpha val="50000"/>
              </a:schemeClr>
            </a:outerShdw>
          </a:effectLst>
        </p:spPr>
        <p:txBody>
          <a:bodyPr/>
          <a:lstStyle/>
          <a:p>
            <a:pPr marL="363538" lvl="1" indent="-363538">
              <a:spcBef>
                <a:spcPts val="1800"/>
              </a:spcBef>
              <a:buClr>
                <a:srgbClr val="CC3300"/>
              </a:buClr>
              <a:buSzPct val="100000"/>
              <a:buFontTx/>
              <a:buAutoNum type="arabicPeriod" startAt="3"/>
              <a:defRPr/>
            </a:pPr>
            <a:r>
              <a:rPr lang="en-US" sz="2400" dirty="0" smtClean="0">
                <a:latin typeface="Times New Roman" pitchFamily="18" charset="0"/>
                <a:cs typeface="Times New Roman" pitchFamily="18" charset="0"/>
              </a:rPr>
              <a:t>The </a:t>
            </a:r>
            <a:r>
              <a:rPr lang="en-US" sz="2400" b="1" i="1" dirty="0" smtClean="0">
                <a:solidFill>
                  <a:srgbClr val="FF0000"/>
                </a:solidFill>
                <a:latin typeface="Times New Roman" pitchFamily="18" charset="0"/>
                <a:cs typeface="Times New Roman" pitchFamily="18" charset="0"/>
              </a:rPr>
              <a:t>“Late Finish" (LF) </a:t>
            </a:r>
            <a:r>
              <a:rPr lang="en-US" sz="2400" dirty="0" smtClean="0">
                <a:latin typeface="Times New Roman" pitchFamily="18" charset="0"/>
                <a:cs typeface="Times New Roman" pitchFamily="18" charset="0"/>
              </a:rPr>
              <a:t>or "Latest Finish" of an activity is the very </a:t>
            </a:r>
            <a:r>
              <a:rPr lang="en-US" sz="2400" u="sng" dirty="0" smtClean="0">
                <a:latin typeface="Times New Roman" pitchFamily="18" charset="0"/>
                <a:cs typeface="Times New Roman" pitchFamily="18" charset="0"/>
              </a:rPr>
              <a:t>latest</a:t>
            </a:r>
            <a:r>
              <a:rPr lang="en-US" sz="2400" dirty="0" smtClean="0">
                <a:latin typeface="Times New Roman" pitchFamily="18" charset="0"/>
                <a:cs typeface="Times New Roman" pitchFamily="18" charset="0"/>
              </a:rPr>
              <a:t> that it can finish and allow the entire project to be completed by a designated time or date.</a:t>
            </a:r>
          </a:p>
          <a:p>
            <a:pPr marL="363538" lvl="1" indent="-363538">
              <a:spcBef>
                <a:spcPts val="1800"/>
              </a:spcBef>
              <a:buClr>
                <a:srgbClr val="CC3300"/>
              </a:buClr>
              <a:buSzPct val="100000"/>
              <a:buFontTx/>
              <a:buAutoNum type="arabicPeriod" startAt="3"/>
              <a:defRPr/>
            </a:pPr>
            <a:r>
              <a:rPr lang="en-US" sz="2400" dirty="0" smtClean="0">
                <a:latin typeface="Times New Roman" pitchFamily="18" charset="0"/>
                <a:cs typeface="Times New Roman" pitchFamily="18" charset="0"/>
              </a:rPr>
              <a:t>The </a:t>
            </a:r>
            <a:r>
              <a:rPr lang="en-US" sz="2400" b="1" i="1" dirty="0" smtClean="0">
                <a:solidFill>
                  <a:srgbClr val="FF0000"/>
                </a:solidFill>
                <a:latin typeface="Times New Roman" pitchFamily="18" charset="0"/>
                <a:cs typeface="Times New Roman" pitchFamily="18" charset="0"/>
              </a:rPr>
              <a:t>“Late Start” (LS) </a:t>
            </a:r>
            <a:r>
              <a:rPr lang="en-US" sz="2400" dirty="0" smtClean="0">
                <a:latin typeface="Times New Roman" pitchFamily="18" charset="0"/>
                <a:cs typeface="Times New Roman" pitchFamily="18" charset="0"/>
              </a:rPr>
              <a:t>or "Latest Start" of an activity is the latest possible time that it can be started if the project target completion date is to be met and is obtained by subtracting the activity's duration from its latest finish time.</a:t>
            </a:r>
          </a:p>
        </p:txBody>
      </p:sp>
      <p:sp>
        <p:nvSpPr>
          <p:cNvPr id="498694" name="Rectangle 6"/>
          <p:cNvSpPr>
            <a:spLocks noChangeArrowheads="1"/>
          </p:cNvSpPr>
          <p:nvPr/>
        </p:nvSpPr>
        <p:spPr bwMode="auto">
          <a:xfrm>
            <a:off x="623888" y="322263"/>
            <a:ext cx="5243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LATE ACTIVITY TIMES</a:t>
            </a:r>
            <a:endParaRPr lang="de-DE" sz="3200" i="1" dirty="0">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body" idx="1"/>
          </p:nvPr>
        </p:nvSpPr>
        <p:spPr>
          <a:xfrm>
            <a:off x="152400" y="990600"/>
            <a:ext cx="8839200" cy="5399940"/>
          </a:xfrm>
          <a:solidFill>
            <a:schemeClr val="bg1"/>
          </a:solidFill>
          <a:ln>
            <a:solidFill>
              <a:schemeClr val="tx2"/>
            </a:solidFill>
          </a:ln>
          <a:effectLst>
            <a:outerShdw dist="107763" dir="18900000" algn="ctr" rotWithShape="0">
              <a:schemeClr val="bg2">
                <a:alpha val="50000"/>
              </a:schemeClr>
            </a:outerShdw>
          </a:effectLst>
        </p:spPr>
        <p:txBody>
          <a:bodyPr/>
          <a:lstStyle/>
          <a:p>
            <a:pPr marL="347663" indent="-347663">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Direction</a:t>
            </a:r>
            <a:r>
              <a:rPr lang="en-US" sz="2200" dirty="0" smtClean="0">
                <a:latin typeface="Times New Roman" pitchFamily="18" charset="0"/>
                <a:cs typeface="Times New Roman" pitchFamily="18" charset="0"/>
              </a:rPr>
              <a:t>: Proceed from project end to project start, from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right to left</a:t>
            </a:r>
            <a:r>
              <a:rPr lang="en-US" sz="2200" dirty="0" smtClean="0">
                <a:latin typeface="Times New Roman" pitchFamily="18" charset="0"/>
                <a:cs typeface="Times New Roman" pitchFamily="18" charset="0"/>
              </a:rPr>
              <a:t>. </a:t>
            </a:r>
          </a:p>
          <a:p>
            <a:pPr marL="347663" indent="-347663">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Name</a:t>
            </a:r>
            <a:r>
              <a:rPr lang="en-US" sz="2200" dirty="0" smtClean="0">
                <a:latin typeface="Times New Roman" pitchFamily="18" charset="0"/>
                <a:cs typeface="Times New Roman" pitchFamily="18" charset="0"/>
              </a:rPr>
              <a:t>: This process is called the “</a:t>
            </a:r>
            <a:r>
              <a:rPr lang="en-US" sz="2200" b="1" u="sng"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backward pass</a:t>
            </a:r>
            <a:r>
              <a:rPr lang="en-US" sz="2200" dirty="0" smtClean="0">
                <a:latin typeface="Times New Roman" pitchFamily="18" charset="0"/>
                <a:cs typeface="Times New Roman" pitchFamily="18" charset="0"/>
              </a:rPr>
              <a:t>".</a:t>
            </a:r>
          </a:p>
          <a:p>
            <a:pPr marL="347663" indent="-347663">
              <a:lnSpc>
                <a:spcPct val="140000"/>
              </a:lnSpc>
              <a:buClr>
                <a:srgbClr val="CC3300"/>
              </a:buClr>
              <a:buSzTx/>
              <a:buFont typeface="Wingdings" pitchFamily="2" charset="2"/>
              <a:buChar char="Ø"/>
              <a:defRPr/>
            </a:pP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Assumption</a:t>
            </a:r>
            <a:r>
              <a:rPr lang="en-US" sz="2200" dirty="0" smtClean="0">
                <a:latin typeface="Times New Roman" pitchFamily="18" charset="0"/>
                <a:cs typeface="Times New Roman" pitchFamily="18" charset="0"/>
              </a:rPr>
              <a:t>: Each activity </a:t>
            </a:r>
            <a:r>
              <a:rPr lang="en-US" sz="2200" u="sng" dirty="0" smtClean="0">
                <a:latin typeface="Times New Roman" pitchFamily="18" charset="0"/>
                <a:cs typeface="Times New Roman" pitchFamily="18" charset="0"/>
              </a:rPr>
              <a:t>finishes as late as possible </a:t>
            </a:r>
            <a:r>
              <a:rPr lang="en-US" sz="2200" dirty="0" smtClean="0">
                <a:latin typeface="Times New Roman" pitchFamily="18" charset="0"/>
                <a:cs typeface="Times New Roman" pitchFamily="18" charset="0"/>
              </a:rPr>
              <a:t>without delaying project completion. </a:t>
            </a:r>
          </a:p>
          <a:p>
            <a:pPr marL="347663" indent="-347663">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LF</a:t>
            </a:r>
            <a:r>
              <a:rPr lang="en-US" sz="2200" dirty="0" smtClean="0">
                <a:latin typeface="Times New Roman" pitchFamily="18" charset="0"/>
                <a:cs typeface="Times New Roman" pitchFamily="18" charset="0"/>
              </a:rPr>
              <a:t> value of each activity is obtained first and is entered into the lower right portion of the activity box.</a:t>
            </a:r>
          </a:p>
          <a:p>
            <a:pPr marL="347663" indent="-347663">
              <a:lnSpc>
                <a:spcPct val="140000"/>
              </a:lnSpc>
              <a:buClr>
                <a:srgbClr val="CC3300"/>
              </a:buClr>
              <a:buSzTx/>
              <a:buFont typeface="Wingdings" pitchFamily="2" charset="2"/>
              <a:buChar char="Ø"/>
              <a:defRPr/>
            </a:pPr>
            <a:r>
              <a:rPr lang="en-US" sz="2200" dirty="0" smtClean="0">
                <a:latin typeface="Times New Roman" pitchFamily="18" charset="0"/>
                <a:cs typeface="Times New Roman" pitchFamily="18" charset="0"/>
              </a:rPr>
              <a:t>The </a:t>
            </a:r>
            <a:r>
              <a:rPr lang="en-US" sz="22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LS</a:t>
            </a:r>
            <a:r>
              <a:rPr lang="en-US" sz="2200" dirty="0" smtClean="0">
                <a:latin typeface="Times New Roman" pitchFamily="18" charset="0"/>
                <a:cs typeface="Times New Roman" pitchFamily="18" charset="0"/>
              </a:rPr>
              <a:t> is obtained by subtracting the </a:t>
            </a:r>
            <a:r>
              <a:rPr lang="en-US" sz="2200" u="sng" dirty="0" smtClean="0">
                <a:latin typeface="Times New Roman" pitchFamily="18" charset="0"/>
                <a:cs typeface="Times New Roman" pitchFamily="18" charset="0"/>
              </a:rPr>
              <a:t>activity duration </a:t>
            </a:r>
            <a:r>
              <a:rPr lang="en-US" sz="2200" dirty="0" smtClean="0">
                <a:latin typeface="Times New Roman" pitchFamily="18" charset="0"/>
                <a:cs typeface="Times New Roman" pitchFamily="18" charset="0"/>
              </a:rPr>
              <a:t>from the LF value. </a:t>
            </a:r>
          </a:p>
          <a:p>
            <a:pPr marL="347663" indent="-347663" algn="ctr">
              <a:lnSpc>
                <a:spcPct val="140000"/>
              </a:lnSpc>
              <a:buClr>
                <a:srgbClr val="CC3300"/>
              </a:buClr>
              <a:buSzTx/>
              <a:buFontTx/>
              <a:buNone/>
              <a:defRPr/>
            </a:pPr>
            <a:r>
              <a:rPr lang="en-US" sz="2800" b="1" i="1" u="sng"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LS = LF - D</a:t>
            </a:r>
          </a:p>
          <a:p>
            <a:pPr marL="347663" indent="-347663">
              <a:lnSpc>
                <a:spcPct val="140000"/>
              </a:lnSpc>
              <a:buClr>
                <a:srgbClr val="CC3300"/>
              </a:buClr>
              <a:buSzTx/>
              <a:buFont typeface="Wingdings" pitchFamily="2" charset="2"/>
              <a:buChar char="Ø"/>
              <a:defRPr/>
            </a:pPr>
            <a:r>
              <a:rPr lang="en-US" sz="2200" u="sng" dirty="0" smtClean="0">
                <a:latin typeface="Times New Roman" pitchFamily="18" charset="0"/>
                <a:cs typeface="Times New Roman" pitchFamily="18" charset="0"/>
              </a:rPr>
              <a:t>In case of burst activities </a:t>
            </a:r>
            <a:r>
              <a:rPr lang="en-US" sz="2200" dirty="0" smtClean="0">
                <a:latin typeface="Times New Roman" pitchFamily="18" charset="0"/>
                <a:cs typeface="Times New Roman" pitchFamily="18" charset="0"/>
              </a:rPr>
              <a:t>LF value is equal to the </a:t>
            </a:r>
            <a:r>
              <a:rPr lang="en-US" sz="2200" u="sng" dirty="0" smtClean="0">
                <a:latin typeface="Times New Roman" pitchFamily="18" charset="0"/>
                <a:cs typeface="Times New Roman" pitchFamily="18" charset="0"/>
              </a:rPr>
              <a:t>earliest (or </a:t>
            </a:r>
            <a:r>
              <a:rPr lang="en-US" sz="2200" b="1" u="sng"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smallest</a:t>
            </a:r>
            <a:r>
              <a:rPr lang="en-US" sz="2200" u="sng" dirty="0" smtClean="0">
                <a:latin typeface="Times New Roman" pitchFamily="18" charset="0"/>
                <a:cs typeface="Times New Roman" pitchFamily="18" charset="0"/>
              </a:rPr>
              <a:t>) of the LS </a:t>
            </a:r>
            <a:r>
              <a:rPr lang="en-US" sz="2200" u="sng" dirty="0" smtClean="0">
                <a:latin typeface="Times New Roman" pitchFamily="18" charset="0"/>
                <a:cs typeface="Times New Roman" pitchFamily="18" charset="0"/>
              </a:rPr>
              <a:t>times</a:t>
            </a:r>
            <a:r>
              <a:rPr lang="en-US" sz="2200" dirty="0" smtClean="0">
                <a:latin typeface="Times New Roman" pitchFamily="18" charset="0"/>
                <a:cs typeface="Times New Roman" pitchFamily="18" charset="0"/>
              </a:rPr>
              <a:t> of </a:t>
            </a:r>
            <a:r>
              <a:rPr lang="en-US" sz="2200" dirty="0" smtClean="0">
                <a:latin typeface="Times New Roman" pitchFamily="18" charset="0"/>
                <a:cs typeface="Times New Roman" pitchFamily="18" charset="0"/>
              </a:rPr>
              <a:t>the activities following. </a:t>
            </a:r>
            <a:endParaRPr lang="de-DE" sz="2200" dirty="0" smtClean="0">
              <a:latin typeface="Times New Roman" pitchFamily="18" charset="0"/>
              <a:cs typeface="Times New Roman" pitchFamily="18" charset="0"/>
            </a:endParaRPr>
          </a:p>
        </p:txBody>
      </p:sp>
      <p:sp>
        <p:nvSpPr>
          <p:cNvPr id="529411" name="Rectangle 3"/>
          <p:cNvSpPr>
            <a:spLocks noChangeArrowheads="1"/>
          </p:cNvSpPr>
          <p:nvPr/>
        </p:nvSpPr>
        <p:spPr bwMode="auto">
          <a:xfrm>
            <a:off x="0" y="246063"/>
            <a:ext cx="8077200"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6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COMPUTATIONS OF LATE ACTIVITY TIMES</a:t>
            </a:r>
            <a:endParaRPr lang="de-DE" sz="2600" i="1" dirty="0">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2638490271"/>
              </p:ext>
            </p:extLst>
          </p:nvPr>
        </p:nvGraphicFramePr>
        <p:xfrm>
          <a:off x="7776098"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623888" y="169863"/>
            <a:ext cx="2500312" cy="515937"/>
          </a:xfrm>
          <a:solidFill>
            <a:srgbClr val="FFFF00"/>
          </a:solidFill>
          <a:ln>
            <a:solidFill>
              <a:schemeClr val="tx2"/>
            </a:solidFill>
          </a:ln>
        </p:spPr>
        <p:txBody>
          <a:bodyPr/>
          <a:lstStyle/>
          <a:p>
            <a:pPr>
              <a:buClr>
                <a:srgbClr val="CC3300"/>
              </a:buClr>
              <a:defRPr/>
            </a:pPr>
            <a:r>
              <a:rPr lang="en-US" sz="3200" i="1"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smtClean="0">
              <a:latin typeface="Times New Roman" panose="02020603050405020304" pitchFamily="18" charset="0"/>
              <a:cs typeface="Times New Roman" panose="02020603050405020304" pitchFamily="18" charset="0"/>
            </a:endParaRPr>
          </a:p>
        </p:txBody>
      </p:sp>
      <p:sp>
        <p:nvSpPr>
          <p:cNvPr id="45" name="TextBox 5"/>
          <p:cNvSpPr txBox="1">
            <a:spLocks noChangeArrowheads="1"/>
          </p:cNvSpPr>
          <p:nvPr/>
        </p:nvSpPr>
        <p:spPr bwMode="auto">
          <a:xfrm>
            <a:off x="1066800" y="773112"/>
            <a:ext cx="5562600" cy="446276"/>
          </a:xfrm>
          <a:prstGeom prst="rect">
            <a:avLst/>
          </a:prstGeom>
          <a:solidFill>
            <a:srgbClr val="F8F9BD"/>
          </a:solidFill>
          <a:ln w="9525">
            <a:solidFill>
              <a:schemeClr val="tx1"/>
            </a:solidFill>
            <a:miter lim="800000"/>
            <a:headEnd/>
            <a:tailEnd/>
          </a:ln>
        </p:spPr>
        <p:txBody>
          <a:bodyPr wrap="square">
            <a:spAutoFit/>
          </a:bodyPr>
          <a:lstStyle/>
          <a:p>
            <a:pPr algn="just"/>
            <a:r>
              <a:rPr lang="en-US" sz="2300" b="0" dirty="0">
                <a:latin typeface="Times New Roman" pitchFamily="18" charset="0"/>
                <a:ea typeface="Times New Roman" pitchFamily="18" charset="0"/>
                <a:cs typeface="Times New Roman" pitchFamily="18" charset="0"/>
              </a:rPr>
              <a:t>Calculate the late activity times (LS and LF).</a:t>
            </a:r>
            <a:endParaRPr lang="en-US" sz="2300" dirty="0">
              <a:latin typeface="Times New Roman" pitchFamily="18" charset="0"/>
              <a:ea typeface="Times New Roman" pitchFamily="18" charset="0"/>
              <a:cs typeface="Times New Roman" pitchFamily="18" charset="0"/>
            </a:endParaRPr>
          </a:p>
        </p:txBody>
      </p:sp>
      <p:cxnSp>
        <p:nvCxnSpPr>
          <p:cNvPr id="150" name="Straight Connector 149"/>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151" name="Straight Connector 150"/>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152" name="Group 151"/>
          <p:cNvGrpSpPr/>
          <p:nvPr/>
        </p:nvGrpSpPr>
        <p:grpSpPr>
          <a:xfrm>
            <a:off x="540632" y="1295400"/>
            <a:ext cx="8138997" cy="4621509"/>
            <a:chOff x="540632" y="1488354"/>
            <a:chExt cx="8138997" cy="4621509"/>
          </a:xfrm>
        </p:grpSpPr>
        <p:cxnSp>
          <p:nvCxnSpPr>
            <p:cNvPr id="153" name="Straight Connector 152"/>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54" name="Straight Connector 153"/>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155" name="Group 232"/>
            <p:cNvGrpSpPr>
              <a:grpSpLocks/>
            </p:cNvGrpSpPr>
            <p:nvPr/>
          </p:nvGrpSpPr>
          <p:grpSpPr bwMode="auto">
            <a:xfrm>
              <a:off x="540632" y="3183141"/>
              <a:ext cx="1114905" cy="1073755"/>
              <a:chOff x="1740" y="6854"/>
              <a:chExt cx="2745" cy="2116"/>
            </a:xfrm>
          </p:grpSpPr>
          <p:sp>
            <p:nvSpPr>
              <p:cNvPr id="242"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3"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156" name="Group 25"/>
            <p:cNvGrpSpPr/>
            <p:nvPr/>
          </p:nvGrpSpPr>
          <p:grpSpPr>
            <a:xfrm>
              <a:off x="1655537" y="1488354"/>
              <a:ext cx="1417423" cy="2231665"/>
              <a:chOff x="1655537" y="1488354"/>
              <a:chExt cx="1417423" cy="2231665"/>
            </a:xfrm>
          </p:grpSpPr>
          <p:grpSp>
            <p:nvGrpSpPr>
              <p:cNvPr id="233" name="Group 197"/>
              <p:cNvGrpSpPr/>
              <p:nvPr/>
            </p:nvGrpSpPr>
            <p:grpSpPr>
              <a:xfrm>
                <a:off x="1958055" y="1488354"/>
                <a:ext cx="1114905" cy="1102446"/>
                <a:chOff x="1958055" y="1488354"/>
                <a:chExt cx="1114905" cy="1102446"/>
              </a:xfrm>
            </p:grpSpPr>
            <p:sp>
              <p:nvSpPr>
                <p:cNvPr id="235"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8"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34"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7" name="Group 35"/>
            <p:cNvGrpSpPr/>
            <p:nvPr/>
          </p:nvGrpSpPr>
          <p:grpSpPr>
            <a:xfrm>
              <a:off x="1655537" y="3720018"/>
              <a:ext cx="1417424" cy="2382832"/>
              <a:chOff x="1655537" y="3720018"/>
              <a:chExt cx="1417424" cy="2382832"/>
            </a:xfrm>
          </p:grpSpPr>
          <p:grpSp>
            <p:nvGrpSpPr>
              <p:cNvPr id="224" name="Group 224"/>
              <p:cNvGrpSpPr>
                <a:grpSpLocks/>
              </p:cNvGrpSpPr>
              <p:nvPr/>
            </p:nvGrpSpPr>
            <p:grpSpPr bwMode="auto">
              <a:xfrm>
                <a:off x="1959316" y="5025978"/>
                <a:ext cx="1113645" cy="1076872"/>
                <a:chOff x="1740" y="6848"/>
                <a:chExt cx="2745" cy="2122"/>
              </a:xfrm>
            </p:grpSpPr>
            <p:sp>
              <p:nvSpPr>
                <p:cNvPr id="226"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7"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9"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8" name="Group 45"/>
            <p:cNvGrpSpPr/>
            <p:nvPr/>
          </p:nvGrpSpPr>
          <p:grpSpPr>
            <a:xfrm>
              <a:off x="4519375" y="2029907"/>
              <a:ext cx="1409230" cy="3536066"/>
              <a:chOff x="4519375" y="2029907"/>
              <a:chExt cx="1409230" cy="3536066"/>
            </a:xfrm>
          </p:grpSpPr>
          <p:grpSp>
            <p:nvGrpSpPr>
              <p:cNvPr id="214" name="Group 176"/>
              <p:cNvGrpSpPr>
                <a:grpSpLocks/>
              </p:cNvGrpSpPr>
              <p:nvPr/>
            </p:nvGrpSpPr>
            <p:grpSpPr bwMode="auto">
              <a:xfrm>
                <a:off x="4813700" y="3240932"/>
                <a:ext cx="1114905" cy="1089103"/>
                <a:chOff x="1740" y="6823"/>
                <a:chExt cx="2745" cy="2147"/>
              </a:xfrm>
            </p:grpSpPr>
            <p:sp>
              <p:nvSpPr>
                <p:cNvPr id="217"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15"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16"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59" name="Group 56"/>
            <p:cNvGrpSpPr/>
            <p:nvPr/>
          </p:nvGrpSpPr>
          <p:grpSpPr>
            <a:xfrm>
              <a:off x="4519375" y="5025978"/>
              <a:ext cx="1418054" cy="1083885"/>
              <a:chOff x="4519375" y="5025978"/>
              <a:chExt cx="1418054" cy="1083885"/>
            </a:xfrm>
          </p:grpSpPr>
          <p:grpSp>
            <p:nvGrpSpPr>
              <p:cNvPr id="205" name="Group 192"/>
              <p:cNvGrpSpPr>
                <a:grpSpLocks/>
              </p:cNvGrpSpPr>
              <p:nvPr/>
            </p:nvGrpSpPr>
            <p:grpSpPr bwMode="auto">
              <a:xfrm>
                <a:off x="4823784" y="5025978"/>
                <a:ext cx="1113645" cy="1083885"/>
                <a:chOff x="1740" y="6837"/>
                <a:chExt cx="2745" cy="2133"/>
              </a:xfrm>
            </p:grpSpPr>
            <p:sp>
              <p:nvSpPr>
                <p:cNvPr id="207"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8"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6"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60" name="Group 66"/>
            <p:cNvGrpSpPr/>
            <p:nvPr/>
          </p:nvGrpSpPr>
          <p:grpSpPr>
            <a:xfrm>
              <a:off x="5937428" y="5027537"/>
              <a:ext cx="1399147" cy="1075313"/>
              <a:chOff x="5937428" y="5027537"/>
              <a:chExt cx="1399147" cy="1075313"/>
            </a:xfrm>
          </p:grpSpPr>
          <p:grpSp>
            <p:nvGrpSpPr>
              <p:cNvPr id="196" name="Group 184"/>
              <p:cNvGrpSpPr>
                <a:grpSpLocks/>
              </p:cNvGrpSpPr>
              <p:nvPr/>
            </p:nvGrpSpPr>
            <p:grpSpPr bwMode="auto">
              <a:xfrm>
                <a:off x="6222930" y="5027537"/>
                <a:ext cx="1113645" cy="1075313"/>
                <a:chOff x="1740" y="6851"/>
                <a:chExt cx="2745" cy="2119"/>
              </a:xfrm>
            </p:grpSpPr>
            <p:sp>
              <p:nvSpPr>
                <p:cNvPr id="198"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9"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0"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1"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2"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97"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61" name="Group 76"/>
            <p:cNvGrpSpPr/>
            <p:nvPr/>
          </p:nvGrpSpPr>
          <p:grpSpPr>
            <a:xfrm>
              <a:off x="5928605" y="3240932"/>
              <a:ext cx="2751024" cy="2325041"/>
              <a:chOff x="5928605" y="3240932"/>
              <a:chExt cx="2751024" cy="2325041"/>
            </a:xfrm>
          </p:grpSpPr>
          <p:grpSp>
            <p:nvGrpSpPr>
              <p:cNvPr id="186" name="Group 168"/>
              <p:cNvGrpSpPr>
                <a:grpSpLocks/>
              </p:cNvGrpSpPr>
              <p:nvPr/>
            </p:nvGrpSpPr>
            <p:grpSpPr bwMode="auto">
              <a:xfrm>
                <a:off x="7564724" y="3240932"/>
                <a:ext cx="1114905" cy="1089103"/>
                <a:chOff x="1740" y="6823"/>
                <a:chExt cx="2745" cy="2147"/>
              </a:xfrm>
            </p:grpSpPr>
            <p:sp>
              <p:nvSpPr>
                <p:cNvPr id="189"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90"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1"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2"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3"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7"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8"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62" name="Group 87"/>
            <p:cNvGrpSpPr/>
            <p:nvPr/>
          </p:nvGrpSpPr>
          <p:grpSpPr>
            <a:xfrm>
              <a:off x="3072960" y="1488354"/>
              <a:ext cx="1446415" cy="4077619"/>
              <a:chOff x="3072960" y="1488354"/>
              <a:chExt cx="1446415" cy="4077619"/>
            </a:xfrm>
          </p:grpSpPr>
          <p:grpSp>
            <p:nvGrpSpPr>
              <p:cNvPr id="176" name="Group 200"/>
              <p:cNvGrpSpPr>
                <a:grpSpLocks/>
              </p:cNvGrpSpPr>
              <p:nvPr/>
            </p:nvGrpSpPr>
            <p:grpSpPr bwMode="auto">
              <a:xfrm>
                <a:off x="3404470" y="1488354"/>
                <a:ext cx="1114905" cy="1102474"/>
                <a:chOff x="1740" y="6855"/>
                <a:chExt cx="2745" cy="2176"/>
              </a:xfrm>
            </p:grpSpPr>
            <p:sp>
              <p:nvSpPr>
                <p:cNvPr id="179"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0"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1"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2"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3"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77"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78"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63" name="Group 98"/>
            <p:cNvGrpSpPr/>
            <p:nvPr/>
          </p:nvGrpSpPr>
          <p:grpSpPr>
            <a:xfrm>
              <a:off x="3072960" y="2029907"/>
              <a:ext cx="1446415" cy="4072943"/>
              <a:chOff x="3072960" y="2029907"/>
              <a:chExt cx="1446415" cy="4072943"/>
            </a:xfrm>
          </p:grpSpPr>
          <p:grpSp>
            <p:nvGrpSpPr>
              <p:cNvPr id="164" name="Group 208"/>
              <p:cNvGrpSpPr>
                <a:grpSpLocks/>
              </p:cNvGrpSpPr>
              <p:nvPr/>
            </p:nvGrpSpPr>
            <p:grpSpPr bwMode="auto">
              <a:xfrm>
                <a:off x="3405730" y="5027537"/>
                <a:ext cx="1113645" cy="1075313"/>
                <a:chOff x="1740" y="6851"/>
                <a:chExt cx="2745" cy="2119"/>
              </a:xfrm>
            </p:grpSpPr>
            <p:sp>
              <p:nvSpPr>
                <p:cNvPr id="169"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0"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1"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2"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3"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65"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6"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168"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249"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250"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51"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52"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253"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254"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5"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6"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57"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58"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9"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60"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61" name="Rectangle 204"/>
          <p:cNvSpPr>
            <a:spLocks noChangeArrowheads="1"/>
          </p:cNvSpPr>
          <p:nvPr/>
        </p:nvSpPr>
        <p:spPr bwMode="auto">
          <a:xfrm>
            <a:off x="548640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62"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63"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64"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5"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6"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67" name="Rectangle 266"/>
          <p:cNvSpPr/>
          <p:nvPr/>
        </p:nvSpPr>
        <p:spPr>
          <a:xfrm>
            <a:off x="6858000" y="1066800"/>
            <a:ext cx="2013180" cy="628890"/>
          </a:xfrm>
          <a:prstGeom prst="rect">
            <a:avLst/>
          </a:prstGeom>
        </p:spPr>
        <p:txBody>
          <a:bodyPr wrap="none">
            <a:spAutoFit/>
          </a:bodyPr>
          <a:lstStyle/>
          <a:p>
            <a:pPr marL="454025" indent="-454025" algn="ctr">
              <a:lnSpc>
                <a:spcPct val="140000"/>
              </a:lnSpc>
              <a:buClr>
                <a:srgbClr val="CC3300"/>
              </a:buClr>
              <a:buSzTx/>
              <a:buFontTx/>
              <a:buNone/>
              <a:defRPr/>
            </a:pPr>
            <a:r>
              <a:rPr lang="en-US" sz="28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LS = LF - D</a:t>
            </a:r>
          </a:p>
        </p:txBody>
      </p:sp>
      <p:sp>
        <p:nvSpPr>
          <p:cNvPr id="268"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269"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270"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271"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272"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73"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74"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275"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276"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277"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278"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279"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280"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1"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282"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283"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4"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5"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286" name="Oval Callout 285"/>
          <p:cNvSpPr/>
          <p:nvPr/>
        </p:nvSpPr>
        <p:spPr bwMode="auto">
          <a:xfrm>
            <a:off x="5334000" y="6096000"/>
            <a:ext cx="1676400" cy="381000"/>
          </a:xfrm>
          <a:prstGeom prst="wedgeEllipseCallout">
            <a:avLst>
              <a:gd name="adj1" fmla="val -115360"/>
              <a:gd name="adj2" fmla="val -103875"/>
            </a:avLst>
          </a:prstGeom>
          <a:noFill/>
          <a:ln w="9525" cap="flat" cmpd="sng" algn="ctr">
            <a:solidFill>
              <a:schemeClr val="tx1"/>
            </a:solidFill>
            <a:prstDash val="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a:r>
              <a:rPr lang="en-US" sz="1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Smallest LS</a:t>
            </a:r>
            <a:endParaRPr lang="en-US" sz="1800" dirty="0">
              <a:solidFill>
                <a:srgbClr val="FF0000"/>
              </a:solidFill>
            </a:endParaRPr>
          </a:p>
        </p:txBody>
      </p:sp>
      <p:graphicFrame>
        <p:nvGraphicFramePr>
          <p:cNvPr id="142"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87541561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5"/>
                                        </p:tgtEl>
                                        <p:attrNameLst>
                                          <p:attrName>style.visibility</p:attrName>
                                        </p:attrNameLst>
                                      </p:cBhvr>
                                      <p:to>
                                        <p:strVal val="visible"/>
                                      </p:to>
                                    </p:set>
                                    <p:animEffect transition="in" filter="wipe(up)">
                                      <p:cBhvr>
                                        <p:cTn id="7" dur="500"/>
                                        <p:tgtEl>
                                          <p:spTgt spid="28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4"/>
                                        </p:tgtEl>
                                        <p:attrNameLst>
                                          <p:attrName>style.visibility</p:attrName>
                                        </p:attrNameLst>
                                      </p:cBhvr>
                                      <p:to>
                                        <p:strVal val="visible"/>
                                      </p:to>
                                    </p:set>
                                    <p:animEffect transition="in" filter="wipe(up)">
                                      <p:cBhvr>
                                        <p:cTn id="12" dur="500"/>
                                        <p:tgtEl>
                                          <p:spTgt spid="2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83"/>
                                        </p:tgtEl>
                                        <p:attrNameLst>
                                          <p:attrName>style.visibility</p:attrName>
                                        </p:attrNameLst>
                                      </p:cBhvr>
                                      <p:to>
                                        <p:strVal val="visible"/>
                                      </p:to>
                                    </p:set>
                                    <p:animEffect transition="in" filter="wipe(up)">
                                      <p:cBhvr>
                                        <p:cTn id="17" dur="500"/>
                                        <p:tgtEl>
                                          <p:spTgt spid="28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82"/>
                                        </p:tgtEl>
                                        <p:attrNameLst>
                                          <p:attrName>style.visibility</p:attrName>
                                        </p:attrNameLst>
                                      </p:cBhvr>
                                      <p:to>
                                        <p:strVal val="visible"/>
                                      </p:to>
                                    </p:set>
                                    <p:animEffect transition="in" filter="wipe(up)">
                                      <p:cBhvr>
                                        <p:cTn id="22" dur="500"/>
                                        <p:tgtEl>
                                          <p:spTgt spid="28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81"/>
                                        </p:tgtEl>
                                        <p:attrNameLst>
                                          <p:attrName>style.visibility</p:attrName>
                                        </p:attrNameLst>
                                      </p:cBhvr>
                                      <p:to>
                                        <p:strVal val="visible"/>
                                      </p:to>
                                    </p:set>
                                    <p:animEffect transition="in" filter="wipe(up)">
                                      <p:cBhvr>
                                        <p:cTn id="27" dur="500"/>
                                        <p:tgtEl>
                                          <p:spTgt spid="28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79"/>
                                        </p:tgtEl>
                                        <p:attrNameLst>
                                          <p:attrName>style.visibility</p:attrName>
                                        </p:attrNameLst>
                                      </p:cBhvr>
                                      <p:to>
                                        <p:strVal val="visible"/>
                                      </p:to>
                                    </p:set>
                                    <p:animEffect transition="in" filter="wipe(up)">
                                      <p:cBhvr>
                                        <p:cTn id="32" dur="500"/>
                                        <p:tgtEl>
                                          <p:spTgt spid="27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80"/>
                                        </p:tgtEl>
                                        <p:attrNameLst>
                                          <p:attrName>style.visibility</p:attrName>
                                        </p:attrNameLst>
                                      </p:cBhvr>
                                      <p:to>
                                        <p:strVal val="visible"/>
                                      </p:to>
                                    </p:set>
                                    <p:animEffect transition="in" filter="wipe(up)">
                                      <p:cBhvr>
                                        <p:cTn id="37" dur="500"/>
                                        <p:tgtEl>
                                          <p:spTgt spid="28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78"/>
                                        </p:tgtEl>
                                        <p:attrNameLst>
                                          <p:attrName>style.visibility</p:attrName>
                                        </p:attrNameLst>
                                      </p:cBhvr>
                                      <p:to>
                                        <p:strVal val="visible"/>
                                      </p:to>
                                    </p:set>
                                    <p:animEffect transition="in" filter="wipe(up)">
                                      <p:cBhvr>
                                        <p:cTn id="42" dur="500"/>
                                        <p:tgtEl>
                                          <p:spTgt spid="27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77"/>
                                        </p:tgtEl>
                                        <p:attrNameLst>
                                          <p:attrName>style.visibility</p:attrName>
                                        </p:attrNameLst>
                                      </p:cBhvr>
                                      <p:to>
                                        <p:strVal val="visible"/>
                                      </p:to>
                                    </p:set>
                                    <p:animEffect transition="in" filter="wipe(up)">
                                      <p:cBhvr>
                                        <p:cTn id="47" dur="500"/>
                                        <p:tgtEl>
                                          <p:spTgt spid="27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86"/>
                                        </p:tgtEl>
                                        <p:attrNameLst>
                                          <p:attrName>style.visibility</p:attrName>
                                        </p:attrNameLst>
                                      </p:cBhvr>
                                      <p:to>
                                        <p:strVal val="visible"/>
                                      </p:to>
                                    </p:set>
                                    <p:animEffect transition="in" filter="wipe(down)">
                                      <p:cBhvr>
                                        <p:cTn id="52" dur="500"/>
                                        <p:tgtEl>
                                          <p:spTgt spid="28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75"/>
                                        </p:tgtEl>
                                        <p:attrNameLst>
                                          <p:attrName>style.visibility</p:attrName>
                                        </p:attrNameLst>
                                      </p:cBhvr>
                                      <p:to>
                                        <p:strVal val="visible"/>
                                      </p:to>
                                    </p:set>
                                    <p:animEffect transition="in" filter="wipe(up)">
                                      <p:cBhvr>
                                        <p:cTn id="57" dur="500"/>
                                        <p:tgtEl>
                                          <p:spTgt spid="27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276"/>
                                        </p:tgtEl>
                                        <p:attrNameLst>
                                          <p:attrName>style.visibility</p:attrName>
                                        </p:attrNameLst>
                                      </p:cBhvr>
                                      <p:to>
                                        <p:strVal val="visible"/>
                                      </p:to>
                                    </p:set>
                                    <p:animEffect transition="in" filter="wipe(up)">
                                      <p:cBhvr>
                                        <p:cTn id="62" dur="500"/>
                                        <p:tgtEl>
                                          <p:spTgt spid="27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274"/>
                                        </p:tgtEl>
                                        <p:attrNameLst>
                                          <p:attrName>style.visibility</p:attrName>
                                        </p:attrNameLst>
                                      </p:cBhvr>
                                      <p:to>
                                        <p:strVal val="visible"/>
                                      </p:to>
                                    </p:set>
                                    <p:animEffect transition="in" filter="wipe(up)">
                                      <p:cBhvr>
                                        <p:cTn id="67" dur="500"/>
                                        <p:tgtEl>
                                          <p:spTgt spid="27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72"/>
                                        </p:tgtEl>
                                        <p:attrNameLst>
                                          <p:attrName>style.visibility</p:attrName>
                                        </p:attrNameLst>
                                      </p:cBhvr>
                                      <p:to>
                                        <p:strVal val="visible"/>
                                      </p:to>
                                    </p:set>
                                    <p:animEffect transition="in" filter="wipe(up)">
                                      <p:cBhvr>
                                        <p:cTn id="72" dur="500"/>
                                        <p:tgtEl>
                                          <p:spTgt spid="27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269"/>
                                        </p:tgtEl>
                                        <p:attrNameLst>
                                          <p:attrName>style.visibility</p:attrName>
                                        </p:attrNameLst>
                                      </p:cBhvr>
                                      <p:to>
                                        <p:strVal val="visible"/>
                                      </p:to>
                                    </p:set>
                                    <p:animEffect transition="in" filter="wipe(up)">
                                      <p:cBhvr>
                                        <p:cTn id="77" dur="500"/>
                                        <p:tgtEl>
                                          <p:spTgt spid="26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273"/>
                                        </p:tgtEl>
                                        <p:attrNameLst>
                                          <p:attrName>style.visibility</p:attrName>
                                        </p:attrNameLst>
                                      </p:cBhvr>
                                      <p:to>
                                        <p:strVal val="visible"/>
                                      </p:to>
                                    </p:set>
                                    <p:animEffect transition="in" filter="wipe(up)">
                                      <p:cBhvr>
                                        <p:cTn id="82" dur="500"/>
                                        <p:tgtEl>
                                          <p:spTgt spid="27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270"/>
                                        </p:tgtEl>
                                        <p:attrNameLst>
                                          <p:attrName>style.visibility</p:attrName>
                                        </p:attrNameLst>
                                      </p:cBhvr>
                                      <p:to>
                                        <p:strVal val="visible"/>
                                      </p:to>
                                    </p:set>
                                    <p:animEffect transition="in" filter="wipe(up)">
                                      <p:cBhvr>
                                        <p:cTn id="87" dur="500"/>
                                        <p:tgtEl>
                                          <p:spTgt spid="27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271"/>
                                        </p:tgtEl>
                                        <p:attrNameLst>
                                          <p:attrName>style.visibility</p:attrName>
                                        </p:attrNameLst>
                                      </p:cBhvr>
                                      <p:to>
                                        <p:strVal val="visible"/>
                                      </p:to>
                                    </p:set>
                                    <p:animEffect transition="in" filter="wipe(up)">
                                      <p:cBhvr>
                                        <p:cTn id="92" dur="500"/>
                                        <p:tgtEl>
                                          <p:spTgt spid="271"/>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268"/>
                                        </p:tgtEl>
                                        <p:attrNameLst>
                                          <p:attrName>style.visibility</p:attrName>
                                        </p:attrNameLst>
                                      </p:cBhvr>
                                      <p:to>
                                        <p:strVal val="visible"/>
                                      </p:to>
                                    </p:set>
                                    <p:animEffect transition="in" filter="wipe(up)">
                                      <p:cBhvr>
                                        <p:cTn id="97" dur="500"/>
                                        <p:tgtEl>
                                          <p:spTgt spid="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 grpId="0"/>
      <p:bldP spid="269" grpId="0"/>
      <p:bldP spid="270" grpId="0"/>
      <p:bldP spid="271" grpId="0"/>
      <p:bldP spid="272" grpId="0"/>
      <p:bldP spid="273" grpId="0"/>
      <p:bldP spid="274" grpId="0"/>
      <p:bldP spid="275" grpId="0"/>
      <p:bldP spid="276" grpId="0"/>
      <p:bldP spid="277" grpId="0"/>
      <p:bldP spid="278" grpId="0"/>
      <p:bldP spid="279" grpId="0"/>
      <p:bldP spid="280" grpId="0"/>
      <p:bldP spid="281" grpId="0"/>
      <p:bldP spid="282" grpId="0"/>
      <p:bldP spid="283" grpId="0"/>
      <p:bldP spid="284" grpId="0"/>
      <p:bldP spid="285" grpId="0"/>
      <p:bldP spid="28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7" name="Rectangle 1029"/>
          <p:cNvSpPr>
            <a:spLocks noChangeArrowheads="1"/>
          </p:cNvSpPr>
          <p:nvPr/>
        </p:nvSpPr>
        <p:spPr bwMode="auto">
          <a:xfrm>
            <a:off x="623888" y="322263"/>
            <a:ext cx="31099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FLOAT Time</a:t>
            </a:r>
            <a:endParaRPr lang="de-DE" sz="3200" i="1" dirty="0">
              <a:solidFill>
                <a:schemeClr val="tx2"/>
              </a:solidFill>
              <a:latin typeface="Times New Roman" panose="02020603050405020304" pitchFamily="18" charset="0"/>
              <a:cs typeface="Times New Roman" panose="02020603050405020304" pitchFamily="18" charset="0"/>
            </a:endParaRPr>
          </a:p>
        </p:txBody>
      </p:sp>
      <p:sp>
        <p:nvSpPr>
          <p:cNvPr id="8" name="Rectangle 3"/>
          <p:cNvSpPr txBox="1">
            <a:spLocks noChangeArrowheads="1"/>
          </p:cNvSpPr>
          <p:nvPr/>
        </p:nvSpPr>
        <p:spPr bwMode="auto">
          <a:xfrm>
            <a:off x="990600" y="1436688"/>
            <a:ext cx="7543800" cy="3296287"/>
          </a:xfrm>
          <a:prstGeom prst="rect">
            <a:avLst/>
          </a:prstGeom>
          <a:solidFill>
            <a:schemeClr val="bg1"/>
          </a:solidFill>
          <a:ln w="9525">
            <a:solidFill>
              <a:schemeClr val="tx2"/>
            </a:solidFill>
            <a:miter lim="800000"/>
            <a:headEnd/>
            <a:tailEnd/>
          </a:ln>
          <a:effectLst>
            <a:outerShdw dist="107763" dir="18900000" algn="ctr" rotWithShape="0">
              <a:schemeClr val="bg2">
                <a:alpha val="50000"/>
              </a:schemeClr>
            </a:outerShdw>
          </a:effectLst>
        </p:spPr>
        <p:txBody>
          <a:bodyPr lIns="0" tIns="0" rIns="0" bIns="0">
            <a:spAutoFit/>
          </a:bodyPr>
          <a:lstStyle/>
          <a:p>
            <a:pPr marL="454025" indent="-454025" algn="l">
              <a:lnSpc>
                <a:spcPct val="140000"/>
              </a:lnSpc>
              <a:spcBef>
                <a:spcPct val="25000"/>
              </a:spcBef>
              <a:buClr>
                <a:srgbClr val="CC3300"/>
              </a:buClr>
              <a:buFont typeface="Wingdings" pitchFamily="2" charset="2"/>
              <a:buChar char="Ø"/>
              <a:defRPr/>
            </a:pPr>
            <a:r>
              <a:rPr lang="en-US" sz="2800" i="1" u="sng" kern="0" dirty="0">
                <a:latin typeface="Times New Roman" pitchFamily="18" charset="0"/>
                <a:cs typeface="Times New Roman" pitchFamily="18" charset="0"/>
              </a:rPr>
              <a:t>Float</a:t>
            </a:r>
            <a:r>
              <a:rPr lang="en-US" sz="2800" b="0" kern="0" dirty="0">
                <a:latin typeface="Times New Roman" pitchFamily="18" charset="0"/>
                <a:cs typeface="Times New Roman" pitchFamily="18" charset="0"/>
              </a:rPr>
              <a:t> or leeway </a:t>
            </a:r>
            <a:r>
              <a:rPr lang="en-US" sz="2800" b="0" i="1" kern="0" dirty="0">
                <a:solidFill>
                  <a:schemeClr val="accent6"/>
                </a:solidFill>
                <a:latin typeface="Times New Roman" pitchFamily="18" charset="0"/>
                <a:cs typeface="Times New Roman" pitchFamily="18" charset="0"/>
              </a:rPr>
              <a:t>is a measure of the time available for a given activity above and beyond its estimated duration</a:t>
            </a:r>
            <a:r>
              <a:rPr lang="en-US" sz="2800" b="0" kern="0" dirty="0" smtClean="0">
                <a:latin typeface="Times New Roman" pitchFamily="18" charset="0"/>
                <a:cs typeface="Times New Roman" pitchFamily="18" charset="0"/>
              </a:rPr>
              <a:t>.</a:t>
            </a:r>
            <a:endParaRPr lang="en-US" sz="2800" b="0" kern="0" dirty="0">
              <a:latin typeface="Times New Roman" pitchFamily="18" charset="0"/>
              <a:cs typeface="Times New Roman" pitchFamily="18" charset="0"/>
            </a:endParaRPr>
          </a:p>
          <a:p>
            <a:pPr marL="454025" indent="-454025" algn="l">
              <a:lnSpc>
                <a:spcPct val="140000"/>
              </a:lnSpc>
              <a:spcBef>
                <a:spcPct val="25000"/>
              </a:spcBef>
              <a:buClr>
                <a:srgbClr val="CC3300"/>
              </a:buClr>
              <a:buFont typeface="Wingdings" pitchFamily="2" charset="2"/>
              <a:buChar char="Ø"/>
              <a:defRPr/>
            </a:pPr>
            <a:r>
              <a:rPr lang="en-US" sz="2800" b="0" kern="0" dirty="0">
                <a:latin typeface="Times New Roman" pitchFamily="18" charset="0"/>
                <a:cs typeface="Times New Roman" pitchFamily="18" charset="0"/>
              </a:rPr>
              <a:t>Two classifications of which are in general usage: </a:t>
            </a:r>
            <a:r>
              <a:rPr lang="en-US" sz="3600" i="1" u="sng" kern="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Total Float</a:t>
            </a:r>
            <a:r>
              <a:rPr lang="en-US" sz="3600" i="1" kern="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0" kern="0" dirty="0">
                <a:latin typeface="Times New Roman" pitchFamily="18" charset="0"/>
                <a:cs typeface="Times New Roman" pitchFamily="18" charset="0"/>
              </a:rPr>
              <a:t>and</a:t>
            </a:r>
            <a:r>
              <a:rPr lang="en-US" sz="3600" i="1" kern="0"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i="1" u="sng" kern="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Free Float</a:t>
            </a:r>
            <a:r>
              <a:rPr lang="en-US" sz="3600" b="0" i="1" u="sng" kern="0" dirty="0">
                <a:latin typeface="Times New Roman" pitchFamily="18" charset="0"/>
                <a:cs typeface="Times New Roman" pitchFamily="18" charset="0"/>
              </a:rPr>
              <a:t>.</a:t>
            </a:r>
            <a:endParaRPr lang="en-US" sz="2800" b="0" i="1" u="sng" kern="0" dirty="0">
              <a:latin typeface="Times New Roman" pitchFamily="18" charset="0"/>
              <a:cs typeface="Times New Roman"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7" name="Rectangle 3"/>
          <p:cNvSpPr>
            <a:spLocks noGrp="1" noChangeArrowheads="1"/>
          </p:cNvSpPr>
          <p:nvPr>
            <p:ph type="body" idx="1"/>
          </p:nvPr>
        </p:nvSpPr>
        <p:spPr>
          <a:xfrm>
            <a:off x="876300" y="1219200"/>
            <a:ext cx="7734300" cy="5029200"/>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nSpc>
                <a:spcPct val="140000"/>
              </a:lnSpc>
              <a:buClr>
                <a:srgbClr val="CC3300"/>
              </a:buClr>
              <a:buSzTx/>
              <a:buFont typeface="Wingdings" pitchFamily="2" charset="2"/>
              <a:buChar char="Ø"/>
              <a:defRPr/>
            </a:pPr>
            <a:r>
              <a:rPr lang="en-US" sz="2400" dirty="0" smtClean="0">
                <a:latin typeface="Times New Roman" pitchFamily="18" charset="0"/>
                <a:cs typeface="Times New Roman" pitchFamily="18" charset="0"/>
              </a:rPr>
              <a:t>The total float of an activity is obtained by subtracting its ES time from its LS time. Subtracting the EF from the LF gives the same result.</a:t>
            </a:r>
          </a:p>
          <a:p>
            <a:pPr marL="0" indent="0" algn="ctr">
              <a:lnSpc>
                <a:spcPct val="140000"/>
              </a:lnSpc>
              <a:buClr>
                <a:srgbClr val="CC3300"/>
              </a:buClr>
              <a:buSzTx/>
              <a:buFontTx/>
              <a:buNone/>
              <a:tabLst>
                <a:tab pos="1527175" algn="l"/>
              </a:tabLst>
              <a:defRPr/>
            </a:pPr>
            <a:r>
              <a:rPr lang="en-US" sz="2800" b="1" i="1" u="sng" dirty="0" smtClean="0">
                <a:solidFill>
                  <a:schemeClr val="accent6"/>
                </a:solidFill>
                <a:latin typeface="Times New Roman" pitchFamily="18" charset="0"/>
                <a:cs typeface="Times New Roman" pitchFamily="18" charset="0"/>
              </a:rPr>
              <a:t>Total float (TF) = LS - ES = LF - EF</a:t>
            </a:r>
          </a:p>
          <a:p>
            <a:pPr marL="454025" indent="-454025">
              <a:lnSpc>
                <a:spcPct val="140000"/>
              </a:lnSpc>
              <a:buClr>
                <a:srgbClr val="CC3300"/>
              </a:buClr>
              <a:buSzTx/>
              <a:buFont typeface="Wingdings" pitchFamily="2" charset="2"/>
              <a:buChar char="Ø"/>
              <a:defRPr/>
            </a:pPr>
            <a:r>
              <a:rPr lang="en-US" sz="2400" dirty="0" smtClean="0">
                <a:latin typeface="Times New Roman" pitchFamily="18" charset="0"/>
                <a:cs typeface="Times New Roman" pitchFamily="18" charset="0"/>
              </a:rPr>
              <a:t>An </a:t>
            </a:r>
            <a:r>
              <a:rPr lang="en-US" sz="2400" dirty="0" smtClean="0">
                <a:latin typeface="Times New Roman" pitchFamily="18" charset="0"/>
                <a:cs typeface="Times New Roman" pitchFamily="18" charset="0"/>
              </a:rPr>
              <a:t>activity with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zero</a:t>
            </a:r>
            <a:r>
              <a:rPr lang="en-US" sz="2400" dirty="0" smtClean="0">
                <a:latin typeface="Times New Roman" pitchFamily="18" charset="0"/>
                <a:cs typeface="Times New Roman" pitchFamily="18" charset="0"/>
              </a:rPr>
              <a:t> total float has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no </a:t>
            </a:r>
            <a:r>
              <a:rPr lang="en-US" sz="2400" b="1" u="sng"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spare time</a:t>
            </a:r>
            <a:r>
              <a:rPr lang="en-US" sz="2400" dirty="0" smtClean="0">
                <a:latin typeface="Times New Roman" pitchFamily="18" charset="0"/>
                <a:cs typeface="Times New Roman" pitchFamily="18" charset="0"/>
              </a:rPr>
              <a:t> and is, therefore, one of the operations that controls </a:t>
            </a:r>
            <a:r>
              <a:rPr lang="en-US" sz="2400" u="sng" dirty="0" smtClean="0">
                <a:latin typeface="Times New Roman" pitchFamily="18" charset="0"/>
                <a:cs typeface="Times New Roman" pitchFamily="18" charset="0"/>
              </a:rPr>
              <a:t>project completion time</a:t>
            </a:r>
            <a:r>
              <a:rPr lang="en-US" sz="2400" dirty="0" smtClean="0">
                <a:latin typeface="Times New Roman" pitchFamily="18" charset="0"/>
                <a:cs typeface="Times New Roman" pitchFamily="18" charset="0"/>
              </a:rPr>
              <a:t>.</a:t>
            </a:r>
          </a:p>
          <a:p>
            <a:pPr marL="454025" indent="-454025">
              <a:lnSpc>
                <a:spcPct val="140000"/>
              </a:lnSpc>
              <a:buClr>
                <a:srgbClr val="CC3300"/>
              </a:buClr>
              <a:buSzTx/>
              <a:buFont typeface="Wingdings" pitchFamily="2" charset="2"/>
              <a:buChar char="Ø"/>
              <a:defRPr/>
            </a:pPr>
            <a:r>
              <a:rPr lang="en-US" sz="2400" dirty="0" smtClean="0">
                <a:latin typeface="Times New Roman" pitchFamily="18" charset="0"/>
                <a:cs typeface="Times New Roman" pitchFamily="18" charset="0"/>
              </a:rPr>
              <a:t>Activities </a:t>
            </a:r>
            <a:r>
              <a:rPr lang="en-US" sz="2400" dirty="0" smtClean="0">
                <a:latin typeface="Times New Roman" pitchFamily="18" charset="0"/>
                <a:cs typeface="Times New Roman" pitchFamily="18" charset="0"/>
              </a:rPr>
              <a:t>with zero total float are called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critical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activities</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
        <p:nvSpPr>
          <p:cNvPr id="499717" name="Rectangle 1029"/>
          <p:cNvSpPr>
            <a:spLocks noChangeArrowheads="1"/>
          </p:cNvSpPr>
          <p:nvPr/>
        </p:nvSpPr>
        <p:spPr bwMode="auto">
          <a:xfrm>
            <a:off x="623888" y="322263"/>
            <a:ext cx="3719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TOTAL FLOAT</a:t>
            </a:r>
            <a:endParaRPr lang="de-DE" sz="3200" i="1">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609600" y="93663"/>
            <a:ext cx="2667000" cy="515937"/>
          </a:xfrm>
          <a:solidFill>
            <a:srgbClr val="FFFF00"/>
          </a:solidFill>
          <a:ln>
            <a:solidFill>
              <a:schemeClr val="tx2"/>
            </a:solidFill>
          </a:ln>
        </p:spPr>
        <p:txBody>
          <a:bodyPr/>
          <a:lstStyle/>
          <a:p>
            <a:pPr>
              <a:buClr>
                <a:srgbClr val="CC3300"/>
              </a:buClr>
              <a:defRPr/>
            </a:pPr>
            <a:r>
              <a:rPr lang="en-US" sz="3200" i="1"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smtClean="0">
              <a:latin typeface="Times New Roman" panose="02020603050405020304" pitchFamily="18" charset="0"/>
              <a:cs typeface="Times New Roman" panose="02020603050405020304" pitchFamily="18" charset="0"/>
            </a:endParaRPr>
          </a:p>
        </p:txBody>
      </p:sp>
      <p:sp>
        <p:nvSpPr>
          <p:cNvPr id="45" name="TextBox 5"/>
          <p:cNvSpPr txBox="1">
            <a:spLocks noChangeArrowheads="1"/>
          </p:cNvSpPr>
          <p:nvPr/>
        </p:nvSpPr>
        <p:spPr bwMode="auto">
          <a:xfrm>
            <a:off x="609600" y="685800"/>
            <a:ext cx="4876800" cy="461665"/>
          </a:xfrm>
          <a:prstGeom prst="rect">
            <a:avLst/>
          </a:prstGeom>
          <a:solidFill>
            <a:srgbClr val="F8F9BD"/>
          </a:solidFill>
          <a:ln w="9525">
            <a:solidFill>
              <a:schemeClr val="tx1"/>
            </a:solidFill>
            <a:miter lim="800000"/>
            <a:headEnd/>
            <a:tailEnd/>
          </a:ln>
        </p:spPr>
        <p:txBody>
          <a:bodyPr>
            <a:spAutoFit/>
          </a:bodyPr>
          <a:lstStyle/>
          <a:p>
            <a:pPr algn="just"/>
            <a:r>
              <a:rPr lang="en-US" sz="2400" b="0" dirty="0">
                <a:latin typeface="Times New Roman" pitchFamily="18" charset="0"/>
                <a:ea typeface="Times New Roman" pitchFamily="18" charset="0"/>
                <a:cs typeface="Times New Roman" pitchFamily="18" charset="0"/>
              </a:rPr>
              <a:t>Calculate </a:t>
            </a:r>
            <a:r>
              <a:rPr lang="en-US" sz="2400" b="0" dirty="0" smtClean="0">
                <a:latin typeface="Times New Roman" pitchFamily="18" charset="0"/>
                <a:ea typeface="Times New Roman" pitchFamily="18" charset="0"/>
                <a:cs typeface="Times New Roman" pitchFamily="18" charset="0"/>
              </a:rPr>
              <a:t>Total Float for an activity.</a:t>
            </a:r>
            <a:endParaRPr lang="en-US" sz="2400" dirty="0">
              <a:latin typeface="Times New Roman" pitchFamily="18" charset="0"/>
              <a:ea typeface="Times New Roman" pitchFamily="18" charset="0"/>
              <a:cs typeface="Times New Roman" pitchFamily="18" charset="0"/>
            </a:endParaRPr>
          </a:p>
        </p:txBody>
      </p:sp>
      <p:sp>
        <p:nvSpPr>
          <p:cNvPr id="56" name="Rectangle 55"/>
          <p:cNvSpPr/>
          <p:nvPr/>
        </p:nvSpPr>
        <p:spPr>
          <a:xfrm>
            <a:off x="4191000" y="990600"/>
            <a:ext cx="4904292" cy="609398"/>
          </a:xfrm>
          <a:prstGeom prst="rect">
            <a:avLst/>
          </a:prstGeom>
        </p:spPr>
        <p:txBody>
          <a:bodyPr wrap="none">
            <a:spAutoFit/>
          </a:bodyPr>
          <a:lstStyle/>
          <a:p>
            <a:pPr marL="0" indent="0" algn="ctr">
              <a:lnSpc>
                <a:spcPct val="140000"/>
              </a:lnSpc>
              <a:buClr>
                <a:srgbClr val="CC3300"/>
              </a:buClr>
              <a:buSzTx/>
              <a:buFontTx/>
              <a:buNone/>
              <a:tabLst>
                <a:tab pos="1527175" algn="l"/>
              </a:tabLst>
              <a:defRPr/>
            </a:pPr>
            <a:r>
              <a:rPr lang="en-US" sz="2400" i="1" u="sng" dirty="0" smtClean="0">
                <a:solidFill>
                  <a:schemeClr val="accent6"/>
                </a:solidFill>
                <a:latin typeface="Times New Roman" pitchFamily="18" charset="0"/>
                <a:cs typeface="Times New Roman" pitchFamily="18" charset="0"/>
              </a:rPr>
              <a:t>Total float (TF) = LS - ES = LF - EF</a:t>
            </a:r>
          </a:p>
        </p:txBody>
      </p:sp>
      <p:grpSp>
        <p:nvGrpSpPr>
          <p:cNvPr id="192" name="Group 191"/>
          <p:cNvGrpSpPr/>
          <p:nvPr/>
        </p:nvGrpSpPr>
        <p:grpSpPr>
          <a:xfrm>
            <a:off x="304800" y="1600200"/>
            <a:ext cx="8196660" cy="4648200"/>
            <a:chOff x="533400" y="1295400"/>
            <a:chExt cx="8196660" cy="4648200"/>
          </a:xfrm>
        </p:grpSpPr>
        <p:cxnSp>
          <p:nvCxnSpPr>
            <p:cNvPr id="57" name="Straight Connector 56"/>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58" name="Straight Connector 57"/>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59" name="Group 58"/>
            <p:cNvGrpSpPr/>
            <p:nvPr/>
          </p:nvGrpSpPr>
          <p:grpSpPr>
            <a:xfrm>
              <a:off x="540632" y="1295400"/>
              <a:ext cx="8138997" cy="4621509"/>
              <a:chOff x="540632" y="1488354"/>
              <a:chExt cx="8138997" cy="4621509"/>
            </a:xfrm>
          </p:grpSpPr>
          <p:cxnSp>
            <p:nvCxnSpPr>
              <p:cNvPr id="60" name="Straight Connector 59"/>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61" name="Straight Connector 60"/>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62" name="Group 232"/>
              <p:cNvGrpSpPr>
                <a:grpSpLocks/>
              </p:cNvGrpSpPr>
              <p:nvPr/>
            </p:nvGrpSpPr>
            <p:grpSpPr bwMode="auto">
              <a:xfrm>
                <a:off x="540632" y="3183137"/>
                <a:ext cx="1114905" cy="1073754"/>
                <a:chOff x="1740" y="6854"/>
                <a:chExt cx="2745" cy="2116"/>
              </a:xfrm>
            </p:grpSpPr>
            <p:sp>
              <p:nvSpPr>
                <p:cNvPr id="149"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0"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51"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2"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4"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5"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63" name="Group 25"/>
              <p:cNvGrpSpPr/>
              <p:nvPr/>
            </p:nvGrpSpPr>
            <p:grpSpPr>
              <a:xfrm>
                <a:off x="1655537" y="1488354"/>
                <a:ext cx="1417423" cy="2231665"/>
                <a:chOff x="1655537" y="1488354"/>
                <a:chExt cx="1417423" cy="2231665"/>
              </a:xfrm>
            </p:grpSpPr>
            <p:grpSp>
              <p:nvGrpSpPr>
                <p:cNvPr id="140" name="Group 197"/>
                <p:cNvGrpSpPr/>
                <p:nvPr/>
              </p:nvGrpSpPr>
              <p:grpSpPr>
                <a:xfrm>
                  <a:off x="1958055" y="1488354"/>
                  <a:ext cx="1114905" cy="1102446"/>
                  <a:chOff x="1958055" y="1488354"/>
                  <a:chExt cx="1114905" cy="1102446"/>
                </a:xfrm>
              </p:grpSpPr>
              <p:sp>
                <p:nvSpPr>
                  <p:cNvPr id="142"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5"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7"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8"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41"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4" name="Group 35"/>
              <p:cNvGrpSpPr/>
              <p:nvPr/>
            </p:nvGrpSpPr>
            <p:grpSpPr>
              <a:xfrm>
                <a:off x="1655537" y="3720018"/>
                <a:ext cx="1417424" cy="2382832"/>
                <a:chOff x="1655537" y="3720018"/>
                <a:chExt cx="1417424" cy="2382832"/>
              </a:xfrm>
            </p:grpSpPr>
            <p:grpSp>
              <p:nvGrpSpPr>
                <p:cNvPr id="131" name="Group 224"/>
                <p:cNvGrpSpPr>
                  <a:grpSpLocks/>
                </p:cNvGrpSpPr>
                <p:nvPr/>
              </p:nvGrpSpPr>
              <p:grpSpPr bwMode="auto">
                <a:xfrm>
                  <a:off x="1959316" y="5025978"/>
                  <a:ext cx="1113645" cy="1076872"/>
                  <a:chOff x="1740" y="6848"/>
                  <a:chExt cx="2745" cy="2122"/>
                </a:xfrm>
              </p:grpSpPr>
              <p:sp>
                <p:nvSpPr>
                  <p:cNvPr id="133"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4"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Rectangle 135"/>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7"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8"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9"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32"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5" name="Group 45"/>
              <p:cNvGrpSpPr/>
              <p:nvPr/>
            </p:nvGrpSpPr>
            <p:grpSpPr>
              <a:xfrm>
                <a:off x="4519375" y="2029907"/>
                <a:ext cx="1409230" cy="3536066"/>
                <a:chOff x="4519375" y="2029907"/>
                <a:chExt cx="1409230" cy="3536066"/>
              </a:xfrm>
            </p:grpSpPr>
            <p:grpSp>
              <p:nvGrpSpPr>
                <p:cNvPr id="121" name="Group 176"/>
                <p:cNvGrpSpPr>
                  <a:grpSpLocks/>
                </p:cNvGrpSpPr>
                <p:nvPr/>
              </p:nvGrpSpPr>
              <p:grpSpPr bwMode="auto">
                <a:xfrm>
                  <a:off x="4813700" y="3240932"/>
                  <a:ext cx="1114905" cy="1089103"/>
                  <a:chOff x="1740" y="6823"/>
                  <a:chExt cx="2745" cy="2147"/>
                </a:xfrm>
              </p:grpSpPr>
              <p:sp>
                <p:nvSpPr>
                  <p:cNvPr id="124"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7"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0"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2"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23"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6" name="Group 56"/>
              <p:cNvGrpSpPr/>
              <p:nvPr/>
            </p:nvGrpSpPr>
            <p:grpSpPr>
              <a:xfrm>
                <a:off x="4519375" y="5025978"/>
                <a:ext cx="1418054" cy="1083885"/>
                <a:chOff x="4519375" y="5025978"/>
                <a:chExt cx="1418054" cy="1083885"/>
              </a:xfrm>
            </p:grpSpPr>
            <p:grpSp>
              <p:nvGrpSpPr>
                <p:cNvPr id="112" name="Group 192"/>
                <p:cNvGrpSpPr>
                  <a:grpSpLocks/>
                </p:cNvGrpSpPr>
                <p:nvPr/>
              </p:nvGrpSpPr>
              <p:grpSpPr bwMode="auto">
                <a:xfrm>
                  <a:off x="4823784" y="5025978"/>
                  <a:ext cx="1113645" cy="1083885"/>
                  <a:chOff x="1740" y="6837"/>
                  <a:chExt cx="2745" cy="2133"/>
                </a:xfrm>
              </p:grpSpPr>
              <p:sp>
                <p:nvSpPr>
                  <p:cNvPr id="114"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7"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3"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7" name="Group 66"/>
              <p:cNvGrpSpPr/>
              <p:nvPr/>
            </p:nvGrpSpPr>
            <p:grpSpPr>
              <a:xfrm>
                <a:off x="5937428" y="5027537"/>
                <a:ext cx="1399147" cy="1075313"/>
                <a:chOff x="5937428" y="5027537"/>
                <a:chExt cx="1399147" cy="1075313"/>
              </a:xfrm>
            </p:grpSpPr>
            <p:grpSp>
              <p:nvGrpSpPr>
                <p:cNvPr id="103" name="Group 184"/>
                <p:cNvGrpSpPr>
                  <a:grpSpLocks/>
                </p:cNvGrpSpPr>
                <p:nvPr/>
              </p:nvGrpSpPr>
              <p:grpSpPr bwMode="auto">
                <a:xfrm>
                  <a:off x="6222930" y="5027537"/>
                  <a:ext cx="1113645" cy="1075313"/>
                  <a:chOff x="1740" y="6851"/>
                  <a:chExt cx="2745" cy="2119"/>
                </a:xfrm>
              </p:grpSpPr>
              <p:sp>
                <p:nvSpPr>
                  <p:cNvPr id="105"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4"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8" name="Group 76"/>
              <p:cNvGrpSpPr/>
              <p:nvPr/>
            </p:nvGrpSpPr>
            <p:grpSpPr>
              <a:xfrm>
                <a:off x="5928605" y="3240932"/>
                <a:ext cx="2751024" cy="2325041"/>
                <a:chOff x="5928605" y="3240932"/>
                <a:chExt cx="2751024" cy="2325041"/>
              </a:xfrm>
            </p:grpSpPr>
            <p:grpSp>
              <p:nvGrpSpPr>
                <p:cNvPr id="93" name="Group 168"/>
                <p:cNvGrpSpPr>
                  <a:grpSpLocks/>
                </p:cNvGrpSpPr>
                <p:nvPr/>
              </p:nvGrpSpPr>
              <p:grpSpPr bwMode="auto">
                <a:xfrm>
                  <a:off x="7564724" y="3240932"/>
                  <a:ext cx="1114905" cy="1089103"/>
                  <a:chOff x="1740" y="6823"/>
                  <a:chExt cx="2745" cy="2147"/>
                </a:xfrm>
              </p:grpSpPr>
              <p:sp>
                <p:nvSpPr>
                  <p:cNvPr id="96"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97"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9"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4"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95"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69" name="Group 87"/>
              <p:cNvGrpSpPr/>
              <p:nvPr/>
            </p:nvGrpSpPr>
            <p:grpSpPr>
              <a:xfrm>
                <a:off x="3072960" y="1488354"/>
                <a:ext cx="1446415" cy="4077619"/>
                <a:chOff x="3072960" y="1488354"/>
                <a:chExt cx="1446415" cy="4077619"/>
              </a:xfrm>
            </p:grpSpPr>
            <p:grpSp>
              <p:nvGrpSpPr>
                <p:cNvPr id="83" name="Group 200"/>
                <p:cNvGrpSpPr>
                  <a:grpSpLocks/>
                </p:cNvGrpSpPr>
                <p:nvPr/>
              </p:nvGrpSpPr>
              <p:grpSpPr bwMode="auto">
                <a:xfrm>
                  <a:off x="3404470" y="1488354"/>
                  <a:ext cx="1114905" cy="1102474"/>
                  <a:chOff x="1740" y="6855"/>
                  <a:chExt cx="2745" cy="2176"/>
                </a:xfrm>
              </p:grpSpPr>
              <p:sp>
                <p:nvSpPr>
                  <p:cNvPr id="86"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7"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9"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4"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5"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70" name="Group 98"/>
              <p:cNvGrpSpPr/>
              <p:nvPr/>
            </p:nvGrpSpPr>
            <p:grpSpPr>
              <a:xfrm>
                <a:off x="3072960" y="2029907"/>
                <a:ext cx="1446415" cy="4072943"/>
                <a:chOff x="3072960" y="2029907"/>
                <a:chExt cx="1446415" cy="4072943"/>
              </a:xfrm>
            </p:grpSpPr>
            <p:grpSp>
              <p:nvGrpSpPr>
                <p:cNvPr id="71" name="Group 208"/>
                <p:cNvGrpSpPr>
                  <a:grpSpLocks/>
                </p:cNvGrpSpPr>
                <p:nvPr/>
              </p:nvGrpSpPr>
              <p:grpSpPr bwMode="auto">
                <a:xfrm>
                  <a:off x="3405730" y="5027537"/>
                  <a:ext cx="1113645" cy="1075313"/>
                  <a:chOff x="1740" y="6851"/>
                  <a:chExt cx="2745" cy="2119"/>
                </a:xfrm>
              </p:grpSpPr>
              <p:sp>
                <p:nvSpPr>
                  <p:cNvPr id="7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7"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9"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2"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3"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75"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156"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157"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58"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59"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60"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161"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62"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63"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64"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165"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166"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167"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168" name="Rectangle 204"/>
            <p:cNvSpPr>
              <a:spLocks noChangeArrowheads="1"/>
            </p:cNvSpPr>
            <p:nvPr/>
          </p:nvSpPr>
          <p:spPr bwMode="auto">
            <a:xfrm>
              <a:off x="548640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169"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170"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171"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172"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173"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174"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175"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176"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177"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178"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179"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180"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181"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182"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183"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184"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185"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186"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187"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188"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189"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190"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191"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grpSp>
      <p:sp>
        <p:nvSpPr>
          <p:cNvPr id="193" name="Rectangle 204"/>
          <p:cNvSpPr>
            <a:spLocks noChangeArrowheads="1"/>
          </p:cNvSpPr>
          <p:nvPr/>
        </p:nvSpPr>
        <p:spPr bwMode="auto">
          <a:xfrm>
            <a:off x="765294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4" name="Rectangle 204"/>
          <p:cNvSpPr>
            <a:spLocks noChangeArrowheads="1"/>
          </p:cNvSpPr>
          <p:nvPr/>
        </p:nvSpPr>
        <p:spPr bwMode="auto">
          <a:xfrm>
            <a:off x="63246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5" name="Rectangle 204"/>
          <p:cNvSpPr>
            <a:spLocks noChangeArrowheads="1"/>
          </p:cNvSpPr>
          <p:nvPr/>
        </p:nvSpPr>
        <p:spPr bwMode="auto">
          <a:xfrm>
            <a:off x="490974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6" name="Rectangle 204"/>
          <p:cNvSpPr>
            <a:spLocks noChangeArrowheads="1"/>
          </p:cNvSpPr>
          <p:nvPr/>
        </p:nvSpPr>
        <p:spPr bwMode="auto">
          <a:xfrm>
            <a:off x="35052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7" name="Rectangle 204"/>
          <p:cNvSpPr>
            <a:spLocks noChangeArrowheads="1"/>
          </p:cNvSpPr>
          <p:nvPr/>
        </p:nvSpPr>
        <p:spPr bwMode="auto">
          <a:xfrm>
            <a:off x="20574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8" name="Rectangle 204"/>
          <p:cNvSpPr>
            <a:spLocks noChangeArrowheads="1"/>
          </p:cNvSpPr>
          <p:nvPr/>
        </p:nvSpPr>
        <p:spPr bwMode="auto">
          <a:xfrm>
            <a:off x="609600" y="40386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99" name="Rectangle 204"/>
          <p:cNvSpPr>
            <a:spLocks noChangeArrowheads="1"/>
          </p:cNvSpPr>
          <p:nvPr/>
        </p:nvSpPr>
        <p:spPr bwMode="auto">
          <a:xfrm>
            <a:off x="487680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accent6"/>
                </a:solidFill>
                <a:latin typeface="Arial" pitchFamily="34" charset="0"/>
                <a:cs typeface="Arial" pitchFamily="34" charset="0"/>
              </a:rPr>
              <a:t>1</a:t>
            </a:r>
            <a:endParaRPr kumimoji="0" lang="en-US" sz="1800" i="0" u="none" strike="noStrike" cap="none" normalizeH="0" baseline="0" dirty="0" smtClean="0">
              <a:ln>
                <a:noFill/>
              </a:ln>
              <a:solidFill>
                <a:schemeClr val="accent6"/>
              </a:solidFill>
              <a:effectLst/>
              <a:latin typeface="Arial" pitchFamily="34" charset="0"/>
              <a:cs typeface="Arial" pitchFamily="34" charset="0"/>
            </a:endParaRPr>
          </a:p>
        </p:txBody>
      </p:sp>
      <p:sp>
        <p:nvSpPr>
          <p:cNvPr id="200" name="Rectangle 204"/>
          <p:cNvSpPr>
            <a:spLocks noChangeArrowheads="1"/>
          </p:cNvSpPr>
          <p:nvPr/>
        </p:nvSpPr>
        <p:spPr bwMode="auto">
          <a:xfrm>
            <a:off x="35052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8</a:t>
            </a:r>
          </a:p>
        </p:txBody>
      </p:sp>
      <p:sp>
        <p:nvSpPr>
          <p:cNvPr id="201" name="Rectangle 204"/>
          <p:cNvSpPr>
            <a:spLocks noChangeArrowheads="1"/>
          </p:cNvSpPr>
          <p:nvPr/>
        </p:nvSpPr>
        <p:spPr bwMode="auto">
          <a:xfrm>
            <a:off x="20574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4</a:t>
            </a:r>
          </a:p>
        </p:txBody>
      </p:sp>
      <p:graphicFrame>
        <p:nvGraphicFramePr>
          <p:cNvPr id="202"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19845133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wipe(up)">
                                      <p:cBhvr>
                                        <p:cTn id="7" dur="500"/>
                                        <p:tgtEl>
                                          <p:spTgt spid="1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4"/>
                                        </p:tgtEl>
                                        <p:attrNameLst>
                                          <p:attrName>style.visibility</p:attrName>
                                        </p:attrNameLst>
                                      </p:cBhvr>
                                      <p:to>
                                        <p:strVal val="visible"/>
                                      </p:to>
                                    </p:set>
                                    <p:animEffect transition="in" filter="wipe(up)">
                                      <p:cBhvr>
                                        <p:cTn id="12" dur="500"/>
                                        <p:tgtEl>
                                          <p:spTgt spid="19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9"/>
                                        </p:tgtEl>
                                        <p:attrNameLst>
                                          <p:attrName>style.visibility</p:attrName>
                                        </p:attrNameLst>
                                      </p:cBhvr>
                                      <p:to>
                                        <p:strVal val="visible"/>
                                      </p:to>
                                    </p:set>
                                    <p:animEffect transition="in" filter="wipe(up)">
                                      <p:cBhvr>
                                        <p:cTn id="17" dur="500"/>
                                        <p:tgtEl>
                                          <p:spTgt spid="19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95"/>
                                        </p:tgtEl>
                                        <p:attrNameLst>
                                          <p:attrName>style.visibility</p:attrName>
                                        </p:attrNameLst>
                                      </p:cBhvr>
                                      <p:to>
                                        <p:strVal val="visible"/>
                                      </p:to>
                                    </p:set>
                                    <p:animEffect transition="in" filter="wipe(up)">
                                      <p:cBhvr>
                                        <p:cTn id="22" dur="500"/>
                                        <p:tgtEl>
                                          <p:spTgt spid="19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96"/>
                                        </p:tgtEl>
                                        <p:attrNameLst>
                                          <p:attrName>style.visibility</p:attrName>
                                        </p:attrNameLst>
                                      </p:cBhvr>
                                      <p:to>
                                        <p:strVal val="visible"/>
                                      </p:to>
                                    </p:set>
                                    <p:animEffect transition="in" filter="wipe(up)">
                                      <p:cBhvr>
                                        <p:cTn id="27" dur="500"/>
                                        <p:tgtEl>
                                          <p:spTgt spid="19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0"/>
                                        </p:tgtEl>
                                        <p:attrNameLst>
                                          <p:attrName>style.visibility</p:attrName>
                                        </p:attrNameLst>
                                      </p:cBhvr>
                                      <p:to>
                                        <p:strVal val="visible"/>
                                      </p:to>
                                    </p:set>
                                    <p:animEffect transition="in" filter="wipe(up)">
                                      <p:cBhvr>
                                        <p:cTn id="32" dur="500"/>
                                        <p:tgtEl>
                                          <p:spTgt spid="20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01"/>
                                        </p:tgtEl>
                                        <p:attrNameLst>
                                          <p:attrName>style.visibility</p:attrName>
                                        </p:attrNameLst>
                                      </p:cBhvr>
                                      <p:to>
                                        <p:strVal val="visible"/>
                                      </p:to>
                                    </p:set>
                                    <p:animEffect transition="in" filter="wipe(up)">
                                      <p:cBhvr>
                                        <p:cTn id="37" dur="500"/>
                                        <p:tgtEl>
                                          <p:spTgt spid="20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97"/>
                                        </p:tgtEl>
                                        <p:attrNameLst>
                                          <p:attrName>style.visibility</p:attrName>
                                        </p:attrNameLst>
                                      </p:cBhvr>
                                      <p:to>
                                        <p:strVal val="visible"/>
                                      </p:to>
                                    </p:set>
                                    <p:animEffect transition="in" filter="wipe(up)">
                                      <p:cBhvr>
                                        <p:cTn id="42" dur="500"/>
                                        <p:tgtEl>
                                          <p:spTgt spid="19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98"/>
                                        </p:tgtEl>
                                        <p:attrNameLst>
                                          <p:attrName>style.visibility</p:attrName>
                                        </p:attrNameLst>
                                      </p:cBhvr>
                                      <p:to>
                                        <p:strVal val="visible"/>
                                      </p:to>
                                    </p:set>
                                    <p:animEffect transition="in" filter="wipe(up)">
                                      <p:cBhvr>
                                        <p:cTn id="47" dur="5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p:bldP spid="194" grpId="0"/>
      <p:bldP spid="195" grpId="0"/>
      <p:bldP spid="196" grpId="0"/>
      <p:bldP spid="197" grpId="0"/>
      <p:bldP spid="198" grpId="0"/>
      <p:bldP spid="199" grpId="0"/>
      <p:bldP spid="200" grpId="0"/>
      <p:bldP spid="2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09600" y="246062"/>
            <a:ext cx="7467600" cy="515938"/>
          </a:xfrm>
          <a:prstGeom prst="rect">
            <a:avLst/>
          </a:prstGeom>
          <a:solidFill>
            <a:schemeClr val="bg1"/>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dirty="0">
                <a:solidFill>
                  <a:srgbClr val="CC3300"/>
                </a:solidFill>
                <a:effectLst>
                  <a:outerShdw blurRad="38100" dist="38100" dir="2700000" algn="tl">
                    <a:srgbClr val="C0C0C0"/>
                  </a:outerShdw>
                </a:effectLst>
              </a:rPr>
              <a:t>Processes of Time Planning and Control</a:t>
            </a:r>
            <a:endParaRPr lang="de-DE" sz="2800" dirty="0"/>
          </a:p>
        </p:txBody>
      </p:sp>
      <p:sp>
        <p:nvSpPr>
          <p:cNvPr id="11" name="Rectangle 2"/>
          <p:cNvSpPr txBox="1">
            <a:spLocks noChangeArrowheads="1"/>
          </p:cNvSpPr>
          <p:nvPr/>
        </p:nvSpPr>
        <p:spPr>
          <a:xfrm>
            <a:off x="611560" y="835918"/>
            <a:ext cx="5904656" cy="515938"/>
          </a:xfrm>
          <a:prstGeom prst="rect">
            <a:avLst/>
          </a:prstGeom>
          <a:solidFill>
            <a:srgbClr val="FFFF66"/>
          </a:solidFill>
          <a:ln>
            <a:solidFill>
              <a:srgbClr val="1F497D"/>
            </a:solidFill>
          </a:ln>
        </p:spPr>
        <p:txBody>
          <a:bodyPr vert="horz" lIns="91440" tIns="45720" rIns="91440" bIns="45720" rtlCol="0" anchor="ctr">
            <a:normAutofit/>
          </a:bodyPr>
          <a:lstStyle/>
          <a:p>
            <a:pPr marL="0" marR="0" lvl="0" indent="0" algn="just" defTabSz="914400" eaLnBrk="1" fontAlgn="auto" latinLnBrk="0" hangingPunct="1">
              <a:lnSpc>
                <a:spcPct val="100000"/>
              </a:lnSpc>
              <a:spcBef>
                <a:spcPts val="0"/>
              </a:spcBef>
              <a:spcAft>
                <a:spcPts val="0"/>
              </a:spcAft>
              <a:buClr>
                <a:srgbClr val="CC3300"/>
              </a:buClr>
              <a:buSzTx/>
              <a:buFontTx/>
              <a:buNone/>
              <a:tabLst/>
              <a:defRPr/>
            </a:pPr>
            <a:r>
              <a:rPr kumimoji="0" lang="en-US" sz="2400" b="0" i="1" u="sng" strike="noStrike" kern="0" cap="none" spc="0" normalizeH="0" baseline="0" noProof="0" dirty="0">
                <a:ln>
                  <a:noFill/>
                </a:ln>
                <a:solidFill>
                  <a:srgbClr val="CC3300"/>
                </a:solidFill>
                <a:effectLst/>
                <a:uLnTx/>
                <a:uFillTx/>
                <a:latin typeface="Times New Roman" pitchFamily="18" charset="0"/>
                <a:cs typeface="Times New Roman" pitchFamily="18" charset="0"/>
              </a:rPr>
              <a:t>Processes of Time Planning</a:t>
            </a:r>
            <a:endParaRPr kumimoji="0" lang="de-DE" sz="2400" b="0" i="1" u="sng" strike="noStrike" kern="0" cap="none" spc="0" normalizeH="0" baseline="0" noProof="0" dirty="0" smtClean="0">
              <a:ln>
                <a:noFill/>
              </a:ln>
              <a:solidFill>
                <a:srgbClr val="CC3300"/>
              </a:solidFill>
              <a:effectLst/>
              <a:uLnTx/>
              <a:uFillTx/>
              <a:latin typeface="Times New Roman" pitchFamily="18" charset="0"/>
              <a:ea typeface="+mj-ea"/>
              <a:cs typeface="Times New Roman" pitchFamily="18" charset="0"/>
            </a:endParaRPr>
          </a:p>
        </p:txBody>
      </p:sp>
      <p:sp>
        <p:nvSpPr>
          <p:cNvPr id="12" name="Rectangle 3"/>
          <p:cNvSpPr txBox="1">
            <a:spLocks noChangeArrowheads="1"/>
          </p:cNvSpPr>
          <p:nvPr/>
        </p:nvSpPr>
        <p:spPr>
          <a:xfrm>
            <a:off x="1187624" y="1423864"/>
            <a:ext cx="6732748" cy="2664296"/>
          </a:xfrm>
          <a:prstGeom prst="rect">
            <a:avLst/>
          </a:prstGeom>
          <a:solidFill>
            <a:srgbClr val="9BBB59">
              <a:lumMod val="50000"/>
            </a:srgbClr>
          </a:solidFill>
          <a:ln>
            <a:solidFill>
              <a:sysClr val="windowText" lastClr="000000"/>
            </a:solidFill>
          </a:ln>
          <a:effectLst/>
        </p:spPr>
        <p:txBody>
          <a:bodyPr vert="horz" lIns="91440" tIns="45720" rIns="91440" bIns="45720" rtlCol="0">
            <a:noAutofit/>
          </a:bodyPr>
          <a:lstStyle/>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Visualize and define the </a:t>
            </a:r>
            <a:r>
              <a:rPr kumimoji="0" lang="en-US" sz="2400" b="0" i="1" u="sng" strike="noStrike" kern="0" cap="none" spc="0" normalizeH="0" baseline="0" noProof="0" dirty="0">
                <a:ln>
                  <a:noFill/>
                </a:ln>
                <a:solidFill>
                  <a:srgbClr val="FFFF00"/>
                </a:solidFill>
                <a:effectLst/>
                <a:uLnTx/>
                <a:uFillTx/>
                <a:latin typeface="Times New Roman" pitchFamily="18" charset="0"/>
                <a:cs typeface="Times New Roman" pitchFamily="18" charset="0"/>
              </a:rPr>
              <a:t>activities.</a:t>
            </a:r>
          </a:p>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Sequence the activities (Job </a:t>
            </a:r>
            <a:r>
              <a:rPr kumimoji="0" lang="en-US" sz="2400" b="0" i="1" u="sng" strike="noStrike" kern="0" cap="none" spc="0" normalizeH="0" baseline="0" noProof="0" dirty="0">
                <a:ln>
                  <a:noFill/>
                </a:ln>
                <a:solidFill>
                  <a:srgbClr val="FFFF00"/>
                </a:solidFill>
                <a:effectLst>
                  <a:outerShdw blurRad="38100" dist="38100" dir="2700000" algn="tl">
                    <a:srgbClr val="C0C0C0"/>
                  </a:outerShdw>
                </a:effectLst>
                <a:uLnTx/>
                <a:uFillTx/>
                <a:latin typeface="Times New Roman" pitchFamily="18" charset="0"/>
                <a:cs typeface="Times New Roman" pitchFamily="18" charset="0"/>
              </a:rPr>
              <a:t>Logic</a:t>
            </a:r>
            <a:r>
              <a:rPr kumimoji="0" lang="en-US" sz="2400" b="0" i="0" u="none" strike="noStrike" kern="0" cap="none" spc="0" normalizeH="0" baseline="0" noProof="0" dirty="0">
                <a:ln>
                  <a:noFill/>
                </a:ln>
                <a:solidFill>
                  <a:srgbClr val="FFFF00"/>
                </a:solidFill>
                <a:effectLst/>
                <a:uLnTx/>
                <a:uFillTx/>
                <a:latin typeface="Times New Roman" pitchFamily="18" charset="0"/>
                <a:cs typeface="Times New Roman" pitchFamily="18" charset="0"/>
              </a:rPr>
              <a:t>).</a:t>
            </a:r>
          </a:p>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Estimate the </a:t>
            </a:r>
            <a:r>
              <a:rPr kumimoji="0" lang="en-US" sz="2400" b="0" i="1" u="sng" strike="noStrike" kern="0" cap="none" spc="0" normalizeH="0" baseline="0" noProof="0" dirty="0">
                <a:ln>
                  <a:noFill/>
                </a:ln>
                <a:solidFill>
                  <a:srgbClr val="FFFF00"/>
                </a:solidFill>
                <a:effectLst/>
                <a:uLnTx/>
                <a:uFillTx/>
                <a:latin typeface="Times New Roman" pitchFamily="18" charset="0"/>
                <a:cs typeface="Times New Roman" pitchFamily="18" charset="0"/>
              </a:rPr>
              <a:t>activity duration</a:t>
            </a: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a:t>
            </a:r>
          </a:p>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1" u="sng" strike="noStrike" kern="0" cap="none" spc="0" normalizeH="0" baseline="0" noProof="0" dirty="0">
                <a:ln>
                  <a:noFill/>
                </a:ln>
                <a:solidFill>
                  <a:srgbClr val="FFFF00"/>
                </a:solidFill>
                <a:effectLst/>
                <a:uLnTx/>
                <a:uFillTx/>
                <a:latin typeface="Times New Roman" pitchFamily="18" charset="0"/>
                <a:cs typeface="Times New Roman" pitchFamily="18" charset="0"/>
              </a:rPr>
              <a:t>Schedule</a:t>
            </a: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 </a:t>
            </a:r>
            <a:r>
              <a:rPr kumimoji="0" lang="en-US" sz="2400" b="0" i="0"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 the </a:t>
            </a: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project or phase.</a:t>
            </a:r>
          </a:p>
          <a:p>
            <a:pPr marL="304800" marR="0" lvl="0" indent="-304800" algn="just" defTabSz="914400" eaLnBrk="1" fontAlgn="auto" latinLnBrk="0" hangingPunct="1">
              <a:lnSpc>
                <a:spcPct val="120000"/>
              </a:lnSpc>
              <a:spcBef>
                <a:spcPts val="600"/>
              </a:spcBef>
              <a:spcAft>
                <a:spcPts val="0"/>
              </a:spcAft>
              <a:buClr>
                <a:srgbClr val="C0504D">
                  <a:lumMod val="20000"/>
                  <a:lumOff val="80000"/>
                </a:srgbClr>
              </a:buClr>
              <a:buSzPct val="100000"/>
              <a:buFontTx/>
              <a:buAutoNum type="arabicPeriod"/>
              <a:tabLst/>
              <a:defRPr/>
            </a:pPr>
            <a:r>
              <a:rPr kumimoji="0" lang="en-US" sz="2400" b="0" i="0" u="none" strike="noStrike" kern="0" cap="none" spc="0" normalizeH="0" baseline="0" noProof="0" dirty="0">
                <a:ln>
                  <a:noFill/>
                </a:ln>
                <a:solidFill>
                  <a:prstClr val="white"/>
                </a:solidFill>
                <a:effectLst/>
                <a:uLnTx/>
                <a:uFillTx/>
                <a:latin typeface="Times New Roman" pitchFamily="18" charset="0"/>
                <a:cs typeface="Times New Roman" pitchFamily="18" charset="0"/>
              </a:rPr>
              <a:t>Allocate and balance </a:t>
            </a:r>
            <a:r>
              <a:rPr kumimoji="0" lang="en-US" sz="2400" b="0" i="1" u="sng" strike="noStrike" kern="0" cap="none" spc="0" normalizeH="0" baseline="0" noProof="0" dirty="0">
                <a:ln>
                  <a:noFill/>
                </a:ln>
                <a:solidFill>
                  <a:srgbClr val="FFFF00"/>
                </a:solidFill>
                <a:effectLst/>
                <a:uLnTx/>
                <a:uFillTx/>
                <a:latin typeface="Times New Roman" pitchFamily="18" charset="0"/>
                <a:cs typeface="Times New Roman" pitchFamily="18" charset="0"/>
              </a:rPr>
              <a:t>resources</a:t>
            </a:r>
            <a:r>
              <a:rPr kumimoji="0" lang="en-US" sz="2400" b="0" i="0" u="none" strike="noStrike" kern="0" cap="none" spc="0" normalizeH="0" baseline="0" noProof="0" dirty="0">
                <a:ln>
                  <a:noFill/>
                </a:ln>
                <a:solidFill>
                  <a:srgbClr val="FFFF00"/>
                </a:solidFill>
                <a:effectLst/>
                <a:uLnTx/>
                <a:uFillTx/>
                <a:latin typeface="Times New Roman" pitchFamily="18" charset="0"/>
                <a:cs typeface="Times New Roman" pitchFamily="18" charset="0"/>
              </a:rPr>
              <a:t>.</a:t>
            </a:r>
          </a:p>
        </p:txBody>
      </p:sp>
      <p:sp>
        <p:nvSpPr>
          <p:cNvPr id="13" name="Rectangle 2"/>
          <p:cNvSpPr txBox="1">
            <a:spLocks noChangeArrowheads="1"/>
          </p:cNvSpPr>
          <p:nvPr/>
        </p:nvSpPr>
        <p:spPr>
          <a:xfrm>
            <a:off x="539552" y="4160168"/>
            <a:ext cx="5904656" cy="515938"/>
          </a:xfrm>
          <a:prstGeom prst="rect">
            <a:avLst/>
          </a:prstGeom>
          <a:solidFill>
            <a:srgbClr val="FFFF66"/>
          </a:solidFill>
          <a:ln>
            <a:solidFill>
              <a:srgbClr val="1F497D"/>
            </a:solidFill>
          </a:ln>
        </p:spPr>
        <p:txBody>
          <a:bodyPr vert="horz" lIns="91440" tIns="45720" rIns="91440" bIns="45720" rtlCol="0" anchor="ctr">
            <a:normAutofit/>
          </a:bodyPr>
          <a:lstStyle/>
          <a:p>
            <a:pPr marL="0" marR="0" lvl="0" indent="0" algn="just" defTabSz="914400" eaLnBrk="1" fontAlgn="auto" latinLnBrk="0" hangingPunct="1">
              <a:lnSpc>
                <a:spcPct val="100000"/>
              </a:lnSpc>
              <a:spcBef>
                <a:spcPts val="0"/>
              </a:spcBef>
              <a:spcAft>
                <a:spcPts val="0"/>
              </a:spcAft>
              <a:buClr>
                <a:srgbClr val="CC3300"/>
              </a:buClr>
              <a:buSzTx/>
              <a:buFontTx/>
              <a:buNone/>
              <a:tabLst/>
              <a:defRPr/>
            </a:pPr>
            <a:r>
              <a:rPr kumimoji="0" lang="en-US" sz="2400" b="0" i="1" u="sng" strike="noStrike" kern="0" cap="none" spc="0" normalizeH="0" baseline="0" noProof="0" dirty="0">
                <a:ln>
                  <a:noFill/>
                </a:ln>
                <a:solidFill>
                  <a:srgbClr val="CC3300"/>
                </a:solidFill>
                <a:effectLst/>
                <a:uLnTx/>
                <a:uFillTx/>
                <a:latin typeface="Times New Roman" pitchFamily="18" charset="0"/>
                <a:cs typeface="Times New Roman" pitchFamily="18" charset="0"/>
              </a:rPr>
              <a:t>Processes of </a:t>
            </a:r>
            <a:r>
              <a:rPr kumimoji="0" lang="en-US" sz="2400" b="0" i="1" u="sng" strike="noStrike" kern="0" cap="none" spc="0" normalizeH="0" baseline="0" noProof="0" dirty="0" smtClean="0">
                <a:ln>
                  <a:noFill/>
                </a:ln>
                <a:solidFill>
                  <a:srgbClr val="CC3300"/>
                </a:solidFill>
                <a:effectLst/>
                <a:uLnTx/>
                <a:uFillTx/>
                <a:latin typeface="Times New Roman" pitchFamily="18" charset="0"/>
                <a:cs typeface="Times New Roman" pitchFamily="18" charset="0"/>
              </a:rPr>
              <a:t> Time Control</a:t>
            </a:r>
            <a:endParaRPr kumimoji="0" lang="de-DE" sz="2400" b="0" i="1" u="sng" strike="noStrike" kern="0" cap="none" spc="0" normalizeH="0" baseline="0" noProof="0" dirty="0" smtClean="0">
              <a:ln>
                <a:noFill/>
              </a:ln>
              <a:solidFill>
                <a:srgbClr val="CC3300"/>
              </a:solidFill>
              <a:effectLst/>
              <a:uLnTx/>
              <a:uFillTx/>
              <a:latin typeface="Times New Roman" pitchFamily="18" charset="0"/>
              <a:ea typeface="+mj-ea"/>
              <a:cs typeface="Times New Roman" pitchFamily="18" charset="0"/>
            </a:endParaRPr>
          </a:p>
        </p:txBody>
      </p:sp>
      <p:sp>
        <p:nvSpPr>
          <p:cNvPr id="14" name="Rectangle 3"/>
          <p:cNvSpPr txBox="1">
            <a:spLocks noChangeArrowheads="1"/>
          </p:cNvSpPr>
          <p:nvPr/>
        </p:nvSpPr>
        <p:spPr>
          <a:xfrm>
            <a:off x="1043608" y="4736232"/>
            <a:ext cx="7056784" cy="1512168"/>
          </a:xfrm>
          <a:prstGeom prst="rect">
            <a:avLst/>
          </a:prstGeom>
          <a:solidFill>
            <a:srgbClr val="9BBB59">
              <a:lumMod val="50000"/>
            </a:srgbClr>
          </a:solidFill>
          <a:ln>
            <a:solidFill>
              <a:sysClr val="windowText" lastClr="000000"/>
            </a:solidFill>
          </a:ln>
          <a:effectLst/>
        </p:spPr>
        <p:txBody>
          <a:bodyPr vert="horz" lIns="91440" tIns="45720" rIns="91440" bIns="45720" rtlCol="0">
            <a:noAutofit/>
          </a:bodyPr>
          <a:lstStyle/>
          <a:p>
            <a:pPr marL="304800" marR="0" lvl="0" indent="-304800" algn="just" defTabSz="914400" eaLnBrk="1" fontAlgn="auto" latinLnBrk="0" hangingPunct="1">
              <a:lnSpc>
                <a:spcPct val="120000"/>
              </a:lnSpc>
              <a:spcBef>
                <a:spcPts val="600"/>
              </a:spcBef>
              <a:spcAft>
                <a:spcPts val="0"/>
              </a:spcAft>
              <a:buClr>
                <a:srgbClr val="CC3300"/>
              </a:buClr>
              <a:buSzTx/>
              <a:buFontTx/>
              <a:buAutoNum type="arabicPeriod"/>
              <a:tabLst/>
              <a:defRPr/>
            </a:pPr>
            <a:r>
              <a:rPr kumimoji="0" lang="en-US" sz="2400" b="0" i="0"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Compare target, planned and actual dates and </a:t>
            </a:r>
            <a:r>
              <a:rPr kumimoji="0" lang="en-US" sz="2400" b="0" i="0" u="sng" strike="noStrike" kern="0" cap="none" spc="0" normalizeH="0" baseline="0" noProof="0" dirty="0" smtClean="0">
                <a:ln>
                  <a:noFill/>
                </a:ln>
                <a:solidFill>
                  <a:srgbClr val="FFFF00"/>
                </a:solidFill>
                <a:effectLst/>
                <a:uLnTx/>
                <a:uFillTx/>
                <a:latin typeface="Times New Roman" pitchFamily="18" charset="0"/>
                <a:cs typeface="Times New Roman" pitchFamily="18" charset="0"/>
              </a:rPr>
              <a:t>update</a:t>
            </a:r>
            <a:r>
              <a:rPr kumimoji="0" lang="en-US" sz="2400" b="0" i="0"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 as necessary.</a:t>
            </a:r>
          </a:p>
          <a:p>
            <a:pPr marL="304800" marR="0" lvl="0" indent="-304800" algn="just" defTabSz="914400" eaLnBrk="1" fontAlgn="auto" latinLnBrk="0" hangingPunct="1">
              <a:lnSpc>
                <a:spcPct val="120000"/>
              </a:lnSpc>
              <a:spcBef>
                <a:spcPts val="600"/>
              </a:spcBef>
              <a:spcAft>
                <a:spcPts val="0"/>
              </a:spcAft>
              <a:buClr>
                <a:srgbClr val="CC3300"/>
              </a:buClr>
              <a:buSzTx/>
              <a:buFontTx/>
              <a:buAutoNum type="arabicPeriod"/>
              <a:tabLst/>
              <a:defRPr/>
            </a:pPr>
            <a:r>
              <a:rPr kumimoji="0" lang="en-US" sz="2400" b="0" i="1" u="sng" strike="noStrike" kern="0" cap="none" spc="0" normalizeH="0" baseline="0" noProof="0" dirty="0" smtClean="0">
                <a:ln>
                  <a:noFill/>
                </a:ln>
                <a:solidFill>
                  <a:srgbClr val="FFFF00"/>
                </a:solidFill>
                <a:effectLst/>
                <a:uLnTx/>
                <a:uFillTx/>
                <a:latin typeface="Times New Roman" pitchFamily="18" charset="0"/>
                <a:cs typeface="Times New Roman" pitchFamily="18" charset="0"/>
              </a:rPr>
              <a:t>Control</a:t>
            </a:r>
            <a:r>
              <a:rPr kumimoji="0" lang="en-US" sz="2400" b="0" i="0"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 the time schedule with respect to </a:t>
            </a:r>
            <a:r>
              <a:rPr kumimoji="0" lang="en-US" sz="2400" b="0" i="1" u="sng" strike="noStrike" kern="0" cap="none" spc="0" normalizeH="0" baseline="0" noProof="0" dirty="0" smtClean="0">
                <a:ln>
                  <a:noFill/>
                </a:ln>
                <a:solidFill>
                  <a:srgbClr val="FFFF00"/>
                </a:solidFill>
                <a:effectLst/>
                <a:uLnTx/>
                <a:uFillTx/>
                <a:latin typeface="Times New Roman" pitchFamily="18" charset="0"/>
                <a:cs typeface="Times New Roman" pitchFamily="18" charset="0"/>
              </a:rPr>
              <a:t>changes</a:t>
            </a:r>
            <a:endParaRPr kumimoji="0" lang="en-US" sz="2400" b="0" i="1" u="none" strike="noStrike" kern="0" cap="none" spc="0" normalizeH="0" baseline="0" noProof="0" dirty="0">
              <a:ln>
                <a:noFill/>
              </a:ln>
              <a:solidFill>
                <a:srgbClr val="FFFF00"/>
              </a:solidFill>
              <a:effectLst/>
              <a:uLnTx/>
              <a:uFillTx/>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body" idx="1"/>
          </p:nvPr>
        </p:nvSpPr>
        <p:spPr>
          <a:xfrm>
            <a:off x="990600" y="1611392"/>
            <a:ext cx="7086600" cy="3570208"/>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nSpc>
                <a:spcPct val="100000"/>
              </a:lnSpc>
              <a:spcBef>
                <a:spcPts val="2400"/>
              </a:spcBef>
              <a:buClr>
                <a:srgbClr val="CC3300"/>
              </a:buClr>
              <a:buFont typeface="Wingdings" pitchFamily="2" charset="2"/>
              <a:buChar char="Ø"/>
              <a:defRPr/>
            </a:pPr>
            <a:r>
              <a:rPr lang="en-US" sz="2400" i="1" u="sng" dirty="0" smtClean="0">
                <a:solidFill>
                  <a:schemeClr val="accent6"/>
                </a:solidFill>
                <a:latin typeface="Times New Roman" pitchFamily="18" charset="0"/>
                <a:cs typeface="Times New Roman" pitchFamily="18" charset="0"/>
              </a:rPr>
              <a:t>Critical activity </a:t>
            </a:r>
            <a:r>
              <a:rPr lang="en-US" sz="2400" i="1" dirty="0" smtClean="0">
                <a:solidFill>
                  <a:schemeClr val="accent6"/>
                </a:solidFill>
                <a:latin typeface="Times New Roman" pitchFamily="18" charset="0"/>
                <a:cs typeface="Times New Roman" pitchFamily="18" charset="0"/>
              </a:rPr>
              <a:t>is quickly identified as one whose two start times at the left of the activity box are equal</a:t>
            </a:r>
            <a:r>
              <a:rPr lang="en-US" sz="2400" dirty="0" smtClean="0">
                <a:latin typeface="Times New Roman" pitchFamily="18" charset="0"/>
                <a:cs typeface="Times New Roman" pitchFamily="18" charset="0"/>
              </a:rPr>
              <a:t>. Also equal are the two finish times at the right of the activity box.</a:t>
            </a:r>
          </a:p>
          <a:p>
            <a:pPr marL="454025" indent="-454025">
              <a:lnSpc>
                <a:spcPct val="100000"/>
              </a:lnSpc>
              <a:spcBef>
                <a:spcPts val="2400"/>
              </a:spcBef>
              <a:buClr>
                <a:srgbClr val="CC3300"/>
              </a:buClr>
              <a:buFont typeface="Wingdings" pitchFamily="2" charset="2"/>
              <a:buChar char="Ø"/>
              <a:defRPr/>
            </a:pPr>
            <a:r>
              <a:rPr lang="en-US" sz="2400" i="1" u="sng" dirty="0" smtClean="0">
                <a:solidFill>
                  <a:schemeClr val="accent6"/>
                </a:solidFill>
                <a:latin typeface="Times New Roman" pitchFamily="18" charset="0"/>
                <a:cs typeface="Times New Roman" pitchFamily="18" charset="0"/>
              </a:rPr>
              <a:t>The critical activities </a:t>
            </a:r>
            <a:r>
              <a:rPr lang="en-US" sz="2400" i="1" dirty="0" smtClean="0">
                <a:solidFill>
                  <a:schemeClr val="accent6"/>
                </a:solidFill>
                <a:latin typeface="Times New Roman" pitchFamily="18" charset="0"/>
                <a:cs typeface="Times New Roman" pitchFamily="18" charset="0"/>
              </a:rPr>
              <a:t>must form a continuous path from project beginning to project end</a:t>
            </a:r>
            <a:r>
              <a:rPr lang="en-US" sz="2400" dirty="0" smtClean="0">
                <a:latin typeface="Times New Roman" pitchFamily="18" charset="0"/>
                <a:cs typeface="Times New Roman" pitchFamily="18" charset="0"/>
              </a:rPr>
              <a:t>, this chain of critical activities is </a:t>
            </a:r>
            <a:r>
              <a:rPr lang="en-US" sz="2400" b="1" i="1" u="sng" dirty="0" smtClean="0">
                <a:latin typeface="Times New Roman" pitchFamily="18" charset="0"/>
                <a:cs typeface="Times New Roman" pitchFamily="18" charset="0"/>
              </a:rPr>
              <a:t>called</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as the </a:t>
            </a:r>
            <a:r>
              <a:rPr lang="en-US" sz="2400" b="1" i="1" dirty="0" smtClean="0">
                <a:solidFill>
                  <a:srgbClr val="FF0000"/>
                </a:solidFill>
                <a:latin typeface="Times New Roman" pitchFamily="18" charset="0"/>
                <a:cs typeface="Times New Roman" pitchFamily="18" charset="0"/>
              </a:rPr>
              <a:t>"</a:t>
            </a:r>
            <a:r>
              <a:rPr lang="en-US" sz="2400" b="1" i="1" u="sng" dirty="0" smtClean="0">
                <a:solidFill>
                  <a:srgbClr val="FF0000"/>
                </a:solidFill>
                <a:latin typeface="Times New Roman" pitchFamily="18" charset="0"/>
                <a:cs typeface="Times New Roman" pitchFamily="18" charset="0"/>
              </a:rPr>
              <a:t>critical path</a:t>
            </a:r>
            <a:r>
              <a:rPr lang="en-US" sz="2400" b="1" i="1" dirty="0" smtClean="0">
                <a:solidFill>
                  <a:srgbClr val="FF0000"/>
                </a:solidFill>
                <a:latin typeface="Times New Roman" pitchFamily="18" charset="0"/>
                <a:cs typeface="Times New Roman" pitchFamily="18" charset="0"/>
              </a:rPr>
              <a:t>".</a:t>
            </a:r>
          </a:p>
          <a:p>
            <a:pPr marL="454025" indent="-454025">
              <a:lnSpc>
                <a:spcPct val="100000"/>
              </a:lnSpc>
              <a:spcBef>
                <a:spcPts val="2400"/>
              </a:spcBef>
              <a:buClr>
                <a:srgbClr val="CC3300"/>
              </a:buClr>
              <a:buFont typeface="Wingdings" pitchFamily="2" charset="2"/>
              <a:buChar char="Ø"/>
              <a:defRPr/>
            </a:pPr>
            <a:r>
              <a:rPr lang="en-US" sz="2400" i="1" dirty="0" smtClean="0">
                <a:solidFill>
                  <a:schemeClr val="accent6"/>
                </a:solidFill>
                <a:latin typeface="Times New Roman" pitchFamily="18" charset="0"/>
                <a:cs typeface="Times New Roman" pitchFamily="18" charset="0"/>
              </a:rPr>
              <a:t>The critical path is the longest path in the network</a:t>
            </a:r>
            <a:r>
              <a:rPr lang="en-US" sz="2400" dirty="0" smtClean="0">
                <a:latin typeface="Times New Roman" pitchFamily="18" charset="0"/>
                <a:cs typeface="Times New Roman" pitchFamily="18" charset="0"/>
              </a:rPr>
              <a:t>.</a:t>
            </a:r>
          </a:p>
        </p:txBody>
      </p:sp>
      <p:sp>
        <p:nvSpPr>
          <p:cNvPr id="530435" name="Rectangle 3"/>
          <p:cNvSpPr>
            <a:spLocks noChangeArrowheads="1"/>
          </p:cNvSpPr>
          <p:nvPr/>
        </p:nvSpPr>
        <p:spPr bwMode="auto">
          <a:xfrm>
            <a:off x="623888" y="322263"/>
            <a:ext cx="38719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CRITICAL PATH</a:t>
            </a:r>
            <a:endParaRPr lang="de-DE" sz="3200" i="1">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body" idx="1"/>
          </p:nvPr>
        </p:nvSpPr>
        <p:spPr>
          <a:xfrm>
            <a:off x="1143000" y="1752600"/>
            <a:ext cx="6858000" cy="2523768"/>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nSpc>
                <a:spcPct val="100000"/>
              </a:lnSpc>
              <a:spcBef>
                <a:spcPts val="2400"/>
              </a:spcBef>
              <a:buClr>
                <a:srgbClr val="CC3300"/>
              </a:buClr>
              <a:buFont typeface="Wingdings" pitchFamily="2" charset="2"/>
              <a:buChar char="Ø"/>
              <a:defRPr/>
            </a:pPr>
            <a:r>
              <a:rPr lang="en-US" sz="2400" dirty="0" smtClean="0">
                <a:latin typeface="Times New Roman" pitchFamily="18" charset="0"/>
                <a:cs typeface="Times New Roman" pitchFamily="18" charset="0"/>
              </a:rPr>
              <a:t>The critical path is normally </a:t>
            </a:r>
            <a:r>
              <a:rPr lang="en-US" sz="2400" i="1" dirty="0" smtClean="0">
                <a:solidFill>
                  <a:schemeClr val="accent6"/>
                </a:solidFill>
                <a:latin typeface="Times New Roman" pitchFamily="18" charset="0"/>
                <a:cs typeface="Times New Roman" pitchFamily="18" charset="0"/>
              </a:rPr>
              <a:t>indicated</a:t>
            </a:r>
            <a:r>
              <a:rPr lang="en-US" sz="2400" dirty="0" smtClean="0">
                <a:latin typeface="Times New Roman" pitchFamily="18" charset="0"/>
                <a:cs typeface="Times New Roman" pitchFamily="18" charset="0"/>
              </a:rPr>
              <a:t> on the diagram in some distinctive way such as </a:t>
            </a:r>
            <a:r>
              <a:rPr lang="en-US" sz="2400" i="1" dirty="0" smtClean="0">
                <a:solidFill>
                  <a:schemeClr val="accent6"/>
                </a:solidFill>
                <a:latin typeface="Times New Roman" pitchFamily="18" charset="0"/>
                <a:cs typeface="Times New Roman" pitchFamily="18" charset="0"/>
              </a:rPr>
              <a:t>with colors, heavy lines, or double lines</a:t>
            </a:r>
            <a:r>
              <a:rPr lang="en-US" sz="2400" dirty="0" smtClean="0">
                <a:latin typeface="Times New Roman" pitchFamily="18" charset="0"/>
                <a:cs typeface="Times New Roman" pitchFamily="18" charset="0"/>
              </a:rPr>
              <a:t>.</a:t>
            </a:r>
          </a:p>
          <a:p>
            <a:pPr marL="454025" indent="-454025">
              <a:lnSpc>
                <a:spcPct val="100000"/>
              </a:lnSpc>
              <a:spcBef>
                <a:spcPts val="2400"/>
              </a:spcBef>
              <a:buClr>
                <a:srgbClr val="CC3300"/>
              </a:buClr>
              <a:buFont typeface="Wingdings" pitchFamily="2" charset="2"/>
              <a:buChar char="Ø"/>
              <a:defRPr/>
            </a:pPr>
            <a:r>
              <a:rPr lang="en-US" sz="2400" dirty="0" smtClean="0">
                <a:solidFill>
                  <a:srgbClr val="3333FF"/>
                </a:solidFill>
                <a:latin typeface="Times New Roman" pitchFamily="18" charset="0"/>
                <a:cs typeface="Times New Roman" pitchFamily="18" charset="0"/>
              </a:rPr>
              <a:t>Any delay </a:t>
            </a:r>
            <a:r>
              <a:rPr lang="en-US" sz="2400" dirty="0" smtClean="0">
                <a:latin typeface="Times New Roman" pitchFamily="18" charset="0"/>
                <a:cs typeface="Times New Roman" pitchFamily="18" charset="0"/>
              </a:rPr>
              <a:t>in the finish date of a </a:t>
            </a:r>
            <a:r>
              <a:rPr lang="en-US" sz="2400" u="sng" dirty="0" smtClean="0">
                <a:solidFill>
                  <a:srgbClr val="3333FF"/>
                </a:solidFill>
                <a:latin typeface="Times New Roman" pitchFamily="18" charset="0"/>
                <a:cs typeface="Times New Roman" pitchFamily="18" charset="0"/>
              </a:rPr>
              <a:t>critical activity</a:t>
            </a:r>
            <a:r>
              <a:rPr lang="en-US" sz="2400" dirty="0" smtClean="0">
                <a:latin typeface="Times New Roman" pitchFamily="18" charset="0"/>
                <a:cs typeface="Times New Roman" pitchFamily="18" charset="0"/>
              </a:rPr>
              <a:t>, for whatever reason, automatically </a:t>
            </a:r>
            <a:r>
              <a:rPr lang="en-US" sz="2400" dirty="0" smtClean="0">
                <a:solidFill>
                  <a:srgbClr val="3333FF"/>
                </a:solidFill>
                <a:latin typeface="Times New Roman" pitchFamily="18" charset="0"/>
                <a:cs typeface="Times New Roman" pitchFamily="18" charset="0"/>
              </a:rPr>
              <a:t>prolongs project completion</a:t>
            </a:r>
            <a:r>
              <a:rPr lang="en-US" sz="2400" dirty="0" smtClean="0">
                <a:latin typeface="Times New Roman" pitchFamily="18" charset="0"/>
                <a:cs typeface="Times New Roman" pitchFamily="18" charset="0"/>
              </a:rPr>
              <a:t> by the same amount.</a:t>
            </a:r>
          </a:p>
        </p:txBody>
      </p:sp>
      <p:sp>
        <p:nvSpPr>
          <p:cNvPr id="530435" name="Rectangle 3"/>
          <p:cNvSpPr>
            <a:spLocks noChangeArrowheads="1"/>
          </p:cNvSpPr>
          <p:nvPr/>
        </p:nvSpPr>
        <p:spPr bwMode="auto">
          <a:xfrm>
            <a:off x="623888" y="322263"/>
            <a:ext cx="41767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CRITICAL PATH</a:t>
            </a:r>
            <a:endParaRPr lang="de-DE" sz="3200" i="1">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5" name="Rectangle 3"/>
          <p:cNvSpPr>
            <a:spLocks noChangeArrowheads="1"/>
          </p:cNvSpPr>
          <p:nvPr/>
        </p:nvSpPr>
        <p:spPr bwMode="auto">
          <a:xfrm>
            <a:off x="623888" y="322263"/>
            <a:ext cx="3971296"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CRITICAL PATH</a:t>
            </a:r>
            <a:endParaRPr lang="de-DE" sz="3200" i="1">
              <a:solidFill>
                <a:schemeClr val="tx2"/>
              </a:solidFill>
              <a:latin typeface="Times New Roman" panose="02020603050405020304" pitchFamily="18" charset="0"/>
              <a:cs typeface="Times New Roman" panose="02020603050405020304" pitchFamily="18" charset="0"/>
            </a:endParaRPr>
          </a:p>
        </p:txBody>
      </p:sp>
      <p:grpSp>
        <p:nvGrpSpPr>
          <p:cNvPr id="154" name="Group 153"/>
          <p:cNvGrpSpPr/>
          <p:nvPr/>
        </p:nvGrpSpPr>
        <p:grpSpPr>
          <a:xfrm>
            <a:off x="304800" y="1295400"/>
            <a:ext cx="8196660" cy="4648200"/>
            <a:chOff x="304800" y="1600200"/>
            <a:chExt cx="8196660" cy="4648200"/>
          </a:xfrm>
        </p:grpSpPr>
        <p:grpSp>
          <p:nvGrpSpPr>
            <p:cNvPr id="9" name="Group 8"/>
            <p:cNvGrpSpPr/>
            <p:nvPr/>
          </p:nvGrpSpPr>
          <p:grpSpPr>
            <a:xfrm>
              <a:off x="304800" y="1600200"/>
              <a:ext cx="8196660" cy="4648200"/>
              <a:chOff x="533400" y="1295400"/>
              <a:chExt cx="8196660" cy="4648200"/>
            </a:xfrm>
          </p:grpSpPr>
          <p:cxnSp>
            <p:nvCxnSpPr>
              <p:cNvPr id="10" name="Straight Connector 9"/>
              <p:cNvCxnSpPr/>
              <p:nvPr/>
            </p:nvCxnSpPr>
            <p:spPr bwMode="auto">
              <a:xfrm>
                <a:off x="1600200" y="3352800"/>
                <a:ext cx="914400" cy="914400"/>
              </a:xfrm>
              <a:prstGeom prst="line">
                <a:avLst/>
              </a:prstGeom>
              <a:noFill/>
              <a:ln w="9525" cap="flat" cmpd="sng" algn="ctr">
                <a:noFill/>
                <a:prstDash val="solid"/>
                <a:round/>
                <a:headEnd type="none" w="med" len="med"/>
                <a:tailEnd type="none" w="med" len="med"/>
              </a:ln>
              <a:effectLst/>
            </p:spPr>
          </p:cxnSp>
          <p:cxnSp>
            <p:nvCxnSpPr>
              <p:cNvPr id="11" name="Straight Connector 10"/>
              <p:cNvCxnSpPr/>
              <p:nvPr/>
            </p:nvCxnSpPr>
            <p:spPr bwMode="auto">
              <a:xfrm>
                <a:off x="1809750" y="2933700"/>
                <a:ext cx="704850" cy="1333500"/>
              </a:xfrm>
              <a:prstGeom prst="line">
                <a:avLst/>
              </a:prstGeom>
              <a:noFill/>
              <a:ln w="9525" cap="flat" cmpd="sng" algn="ctr">
                <a:noFill/>
                <a:prstDash val="solid"/>
                <a:round/>
                <a:headEnd type="none" w="med" len="med"/>
                <a:tailEnd type="none" w="med" len="med"/>
              </a:ln>
              <a:effectLst/>
            </p:spPr>
          </p:cxnSp>
          <p:grpSp>
            <p:nvGrpSpPr>
              <p:cNvPr id="12" name="Group 58"/>
              <p:cNvGrpSpPr/>
              <p:nvPr/>
            </p:nvGrpSpPr>
            <p:grpSpPr>
              <a:xfrm>
                <a:off x="540632" y="1295400"/>
                <a:ext cx="8138997" cy="4621509"/>
                <a:chOff x="540632" y="1488354"/>
                <a:chExt cx="8138997" cy="4621509"/>
              </a:xfrm>
            </p:grpSpPr>
            <p:cxnSp>
              <p:nvCxnSpPr>
                <p:cNvPr id="49" name="Straight Connector 48"/>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50" name="Straight Connector 49"/>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pSp>
              <p:nvGrpSpPr>
                <p:cNvPr id="51" name="Group 232"/>
                <p:cNvGrpSpPr>
                  <a:grpSpLocks/>
                </p:cNvGrpSpPr>
                <p:nvPr/>
              </p:nvGrpSpPr>
              <p:grpSpPr bwMode="auto">
                <a:xfrm>
                  <a:off x="540632" y="3183137"/>
                  <a:ext cx="1114905" cy="1073754"/>
                  <a:chOff x="1740" y="6854"/>
                  <a:chExt cx="2745" cy="2116"/>
                </a:xfrm>
              </p:grpSpPr>
              <p:sp>
                <p:nvSpPr>
                  <p:cNvPr id="138"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9"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sp>
                <p:nvSpPr>
                  <p:cNvPr id="140"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1"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grpSp>
            <p:grpSp>
              <p:nvGrpSpPr>
                <p:cNvPr id="52" name="Group 25"/>
                <p:cNvGrpSpPr/>
                <p:nvPr/>
              </p:nvGrpSpPr>
              <p:grpSpPr>
                <a:xfrm>
                  <a:off x="1655537" y="1488354"/>
                  <a:ext cx="1417423" cy="2231665"/>
                  <a:chOff x="1655537" y="1488354"/>
                  <a:chExt cx="1417423" cy="2231665"/>
                </a:xfrm>
              </p:grpSpPr>
              <p:grpSp>
                <p:nvGrpSpPr>
                  <p:cNvPr id="129" name="Group 197"/>
                  <p:cNvGrpSpPr/>
                  <p:nvPr/>
                </p:nvGrpSpPr>
                <p:grpSpPr>
                  <a:xfrm>
                    <a:off x="1958055" y="1488354"/>
                    <a:ext cx="1114905" cy="1102446"/>
                    <a:chOff x="1958055" y="1488354"/>
                    <a:chExt cx="1114905" cy="1102446"/>
                  </a:xfrm>
                </p:grpSpPr>
                <p:sp>
                  <p:nvSpPr>
                    <p:cNvPr id="131"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4"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6"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7"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30"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3" name="Group 35"/>
                <p:cNvGrpSpPr/>
                <p:nvPr/>
              </p:nvGrpSpPr>
              <p:grpSpPr>
                <a:xfrm>
                  <a:off x="1655537" y="3720018"/>
                  <a:ext cx="1417424" cy="2382832"/>
                  <a:chOff x="1655537" y="3720018"/>
                  <a:chExt cx="1417424" cy="2382832"/>
                </a:xfrm>
              </p:grpSpPr>
              <p:grpSp>
                <p:nvGrpSpPr>
                  <p:cNvPr id="120" name="Group 224"/>
                  <p:cNvGrpSpPr>
                    <a:grpSpLocks/>
                  </p:cNvGrpSpPr>
                  <p:nvPr/>
                </p:nvGrpSpPr>
                <p:grpSpPr bwMode="auto">
                  <a:xfrm>
                    <a:off x="1959316" y="5025978"/>
                    <a:ext cx="1113645" cy="1076872"/>
                    <a:chOff x="1740" y="6848"/>
                    <a:chExt cx="2745" cy="2122"/>
                  </a:xfrm>
                </p:grpSpPr>
                <p:sp>
                  <p:nvSpPr>
                    <p:cNvPr id="122"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Rectangle 12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1"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4" name="Group 45"/>
                <p:cNvGrpSpPr/>
                <p:nvPr/>
              </p:nvGrpSpPr>
              <p:grpSpPr>
                <a:xfrm>
                  <a:off x="4519375" y="2029907"/>
                  <a:ext cx="1409230" cy="3536066"/>
                  <a:chOff x="4519375" y="2029907"/>
                  <a:chExt cx="1409230" cy="3536066"/>
                </a:xfrm>
              </p:grpSpPr>
              <p:grpSp>
                <p:nvGrpSpPr>
                  <p:cNvPr id="110" name="Group 176"/>
                  <p:cNvGrpSpPr>
                    <a:grpSpLocks/>
                  </p:cNvGrpSpPr>
                  <p:nvPr/>
                </p:nvGrpSpPr>
                <p:grpSpPr bwMode="auto">
                  <a:xfrm>
                    <a:off x="4813700" y="3240932"/>
                    <a:ext cx="1114905" cy="1089103"/>
                    <a:chOff x="1740" y="6823"/>
                    <a:chExt cx="2745" cy="2147"/>
                  </a:xfrm>
                </p:grpSpPr>
                <p:sp>
                  <p:nvSpPr>
                    <p:cNvPr id="113" name="Rectangle 183"/>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4"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6"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1"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12"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5" name="Group 56"/>
                <p:cNvGrpSpPr/>
                <p:nvPr/>
              </p:nvGrpSpPr>
              <p:grpSpPr>
                <a:xfrm>
                  <a:off x="4519375" y="5025978"/>
                  <a:ext cx="1418054" cy="1083885"/>
                  <a:chOff x="4519375" y="5025978"/>
                  <a:chExt cx="1418054" cy="1083885"/>
                </a:xfrm>
              </p:grpSpPr>
              <p:grpSp>
                <p:nvGrpSpPr>
                  <p:cNvPr id="101" name="Group 192"/>
                  <p:cNvGrpSpPr>
                    <a:grpSpLocks/>
                  </p:cNvGrpSpPr>
                  <p:nvPr/>
                </p:nvGrpSpPr>
                <p:grpSpPr bwMode="auto">
                  <a:xfrm>
                    <a:off x="4823784" y="5025978"/>
                    <a:ext cx="1113645" cy="1083885"/>
                    <a:chOff x="1740" y="6837"/>
                    <a:chExt cx="2745" cy="2133"/>
                  </a:xfrm>
                </p:grpSpPr>
                <p:sp>
                  <p:nvSpPr>
                    <p:cNvPr id="103"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2"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6" name="Group 66"/>
                <p:cNvGrpSpPr/>
                <p:nvPr/>
              </p:nvGrpSpPr>
              <p:grpSpPr>
                <a:xfrm>
                  <a:off x="5937428" y="5027537"/>
                  <a:ext cx="1399147" cy="1075313"/>
                  <a:chOff x="5937428" y="5027537"/>
                  <a:chExt cx="1399147" cy="1075313"/>
                </a:xfrm>
              </p:grpSpPr>
              <p:grpSp>
                <p:nvGrpSpPr>
                  <p:cNvPr id="92" name="Group 184"/>
                  <p:cNvGrpSpPr>
                    <a:grpSpLocks/>
                  </p:cNvGrpSpPr>
                  <p:nvPr/>
                </p:nvGrpSpPr>
                <p:grpSpPr bwMode="auto">
                  <a:xfrm>
                    <a:off x="6222930" y="5027537"/>
                    <a:ext cx="1113645" cy="1075313"/>
                    <a:chOff x="1740" y="6851"/>
                    <a:chExt cx="2745" cy="2119"/>
                  </a:xfrm>
                </p:grpSpPr>
                <p:sp>
                  <p:nvSpPr>
                    <p:cNvPr id="94"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7"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3"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7" name="Group 76"/>
                <p:cNvGrpSpPr/>
                <p:nvPr/>
              </p:nvGrpSpPr>
              <p:grpSpPr>
                <a:xfrm>
                  <a:off x="5928605" y="3240932"/>
                  <a:ext cx="2751024" cy="2325041"/>
                  <a:chOff x="5928605" y="3240932"/>
                  <a:chExt cx="2751024" cy="2325041"/>
                </a:xfrm>
              </p:grpSpPr>
              <p:grpSp>
                <p:nvGrpSpPr>
                  <p:cNvPr id="82" name="Group 168"/>
                  <p:cNvGrpSpPr>
                    <a:grpSpLocks/>
                  </p:cNvGrpSpPr>
                  <p:nvPr/>
                </p:nvGrpSpPr>
                <p:grpSpPr bwMode="auto">
                  <a:xfrm>
                    <a:off x="7564724" y="3240932"/>
                    <a:ext cx="1114905" cy="1089103"/>
                    <a:chOff x="1740" y="6823"/>
                    <a:chExt cx="2745" cy="2147"/>
                  </a:xfrm>
                </p:grpSpPr>
                <p:sp>
                  <p:nvSpPr>
                    <p:cNvPr id="85" name="Rectangle 175"/>
                    <p:cNvSpPr>
                      <a:spLocks noChangeArrowheads="1"/>
                    </p:cNvSpPr>
                    <p:nvPr/>
                  </p:nvSpPr>
                  <p:spPr bwMode="auto">
                    <a:xfrm>
                      <a:off x="1740" y="6823"/>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86"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83"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4"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8" name="Group 87"/>
                <p:cNvGrpSpPr/>
                <p:nvPr/>
              </p:nvGrpSpPr>
              <p:grpSpPr>
                <a:xfrm>
                  <a:off x="3072960" y="1488354"/>
                  <a:ext cx="1446415" cy="4077619"/>
                  <a:chOff x="3072960" y="1488354"/>
                  <a:chExt cx="1446415" cy="4077619"/>
                </a:xfrm>
              </p:grpSpPr>
              <p:grpSp>
                <p:nvGrpSpPr>
                  <p:cNvPr id="72" name="Group 200"/>
                  <p:cNvGrpSpPr>
                    <a:grpSpLocks/>
                  </p:cNvGrpSpPr>
                  <p:nvPr/>
                </p:nvGrpSpPr>
                <p:grpSpPr bwMode="auto">
                  <a:xfrm>
                    <a:off x="3404470" y="1488354"/>
                    <a:ext cx="1114905" cy="1102474"/>
                    <a:chOff x="1740" y="6855"/>
                    <a:chExt cx="2745" cy="2176"/>
                  </a:xfrm>
                </p:grpSpPr>
                <p:sp>
                  <p:nvSpPr>
                    <p:cNvPr id="75"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6"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3"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4"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59" name="Group 98"/>
                <p:cNvGrpSpPr/>
                <p:nvPr/>
              </p:nvGrpSpPr>
              <p:grpSpPr>
                <a:xfrm>
                  <a:off x="3072960" y="2029907"/>
                  <a:ext cx="1446415" cy="4072943"/>
                  <a:chOff x="3072960" y="2029907"/>
                  <a:chExt cx="1446415" cy="4072943"/>
                </a:xfrm>
              </p:grpSpPr>
              <p:grpSp>
                <p:nvGrpSpPr>
                  <p:cNvPr id="60" name="Group 208"/>
                  <p:cNvGrpSpPr>
                    <a:grpSpLocks/>
                  </p:cNvGrpSpPr>
                  <p:nvPr/>
                </p:nvGrpSpPr>
                <p:grpSpPr bwMode="auto">
                  <a:xfrm>
                    <a:off x="3405730" y="5027537"/>
                    <a:ext cx="1113645" cy="1075313"/>
                    <a:chOff x="1740" y="6851"/>
                    <a:chExt cx="2745" cy="2119"/>
                  </a:xfrm>
                </p:grpSpPr>
                <p:sp>
                  <p:nvSpPr>
                    <p:cNvPr id="65"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1"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2"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64"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sp>
            <p:nvSpPr>
              <p:cNvPr id="13" name="Rectangle 238"/>
              <p:cNvSpPr>
                <a:spLocks noChangeArrowheads="1"/>
              </p:cNvSpPr>
              <p:nvPr/>
            </p:nvSpPr>
            <p:spPr bwMode="auto">
              <a:xfrm>
                <a:off x="533400"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0</a:t>
                </a:r>
              </a:p>
            </p:txBody>
          </p:sp>
          <p:sp>
            <p:nvSpPr>
              <p:cNvPr id="14" name="Rectangle 238"/>
              <p:cNvSpPr>
                <a:spLocks noChangeArrowheads="1"/>
              </p:cNvSpPr>
              <p:nvPr/>
            </p:nvSpPr>
            <p:spPr bwMode="auto">
              <a:xfrm>
                <a:off x="1981200" y="1295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5" name="Rectangle 238"/>
              <p:cNvSpPr>
                <a:spLocks noChangeArrowheads="1"/>
              </p:cNvSpPr>
              <p:nvPr/>
            </p:nvSpPr>
            <p:spPr bwMode="auto">
              <a:xfrm>
                <a:off x="1981200" y="4823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6" name="Rectangle 238"/>
              <p:cNvSpPr>
                <a:spLocks noChangeArrowheads="1"/>
              </p:cNvSpPr>
              <p:nvPr/>
            </p:nvSpPr>
            <p:spPr bwMode="auto">
              <a:xfrm>
                <a:off x="1304765" y="29950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4</a:t>
                </a:r>
              </a:p>
            </p:txBody>
          </p:sp>
          <p:sp>
            <p:nvSpPr>
              <p:cNvPr id="17" name="Rectangle 238"/>
              <p:cNvSpPr>
                <a:spLocks noChangeArrowheads="1"/>
              </p:cNvSpPr>
              <p:nvPr/>
            </p:nvSpPr>
            <p:spPr bwMode="auto">
              <a:xfrm>
                <a:off x="2743200" y="1318651"/>
                <a:ext cx="3048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8</a:t>
                </a:r>
              </a:p>
            </p:txBody>
          </p:sp>
          <p:sp>
            <p:nvSpPr>
              <p:cNvPr id="18" name="Rectangle 238"/>
              <p:cNvSpPr>
                <a:spLocks noChangeArrowheads="1"/>
              </p:cNvSpPr>
              <p:nvPr/>
            </p:nvSpPr>
            <p:spPr bwMode="auto">
              <a:xfrm>
                <a:off x="2667000" y="4823851"/>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19" name="Rectangle 206"/>
              <p:cNvSpPr>
                <a:spLocks noChangeArrowheads="1"/>
              </p:cNvSpPr>
              <p:nvPr/>
            </p:nvSpPr>
            <p:spPr bwMode="auto">
              <a:xfrm>
                <a:off x="3352800" y="1295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0" name="Rectangle 206"/>
              <p:cNvSpPr>
                <a:spLocks noChangeArrowheads="1"/>
              </p:cNvSpPr>
              <p:nvPr/>
            </p:nvSpPr>
            <p:spPr bwMode="auto">
              <a:xfrm>
                <a:off x="3352800" y="4824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12</a:t>
                </a:r>
              </a:p>
            </p:txBody>
          </p:sp>
          <p:sp>
            <p:nvSpPr>
              <p:cNvPr id="21" name="Rectangle 204"/>
              <p:cNvSpPr>
                <a:spLocks noChangeArrowheads="1"/>
              </p:cNvSpPr>
              <p:nvPr/>
            </p:nvSpPr>
            <p:spPr bwMode="auto">
              <a:xfrm>
                <a:off x="4071540" y="1295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14</a:t>
                </a:r>
              </a:p>
            </p:txBody>
          </p:sp>
          <p:sp>
            <p:nvSpPr>
              <p:cNvPr id="22" name="Rectangle 204"/>
              <p:cNvSpPr>
                <a:spLocks noChangeArrowheads="1"/>
              </p:cNvSpPr>
              <p:nvPr/>
            </p:nvSpPr>
            <p:spPr bwMode="auto">
              <a:xfrm>
                <a:off x="40715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3" name="Rectangle 204"/>
              <p:cNvSpPr>
                <a:spLocks noChangeArrowheads="1"/>
              </p:cNvSpPr>
              <p:nvPr/>
            </p:nvSpPr>
            <p:spPr bwMode="auto">
              <a:xfrm>
                <a:off x="47573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4" name="Rectangle 204"/>
              <p:cNvSpPr>
                <a:spLocks noChangeArrowheads="1"/>
              </p:cNvSpPr>
              <p:nvPr/>
            </p:nvSpPr>
            <p:spPr bwMode="auto">
              <a:xfrm>
                <a:off x="47573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21</a:t>
                </a:r>
              </a:p>
            </p:txBody>
          </p:sp>
          <p:sp>
            <p:nvSpPr>
              <p:cNvPr id="25" name="Rectangle 204"/>
              <p:cNvSpPr>
                <a:spLocks noChangeArrowheads="1"/>
              </p:cNvSpPr>
              <p:nvPr/>
            </p:nvSpPr>
            <p:spPr bwMode="auto">
              <a:xfrm>
                <a:off x="54864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28</a:t>
                </a:r>
              </a:p>
            </p:txBody>
          </p:sp>
          <p:sp>
            <p:nvSpPr>
              <p:cNvPr id="26" name="Rectangle 204"/>
              <p:cNvSpPr>
                <a:spLocks noChangeArrowheads="1"/>
              </p:cNvSpPr>
              <p:nvPr/>
            </p:nvSpPr>
            <p:spPr bwMode="auto">
              <a:xfrm>
                <a:off x="54864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7" name="Rectangle 204"/>
              <p:cNvSpPr>
                <a:spLocks noChangeArrowheads="1"/>
              </p:cNvSpPr>
              <p:nvPr/>
            </p:nvSpPr>
            <p:spPr bwMode="auto">
              <a:xfrm>
                <a:off x="617220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26</a:t>
                </a:r>
              </a:p>
            </p:txBody>
          </p:sp>
          <p:sp>
            <p:nvSpPr>
              <p:cNvPr id="28" name="Rectangle 204"/>
              <p:cNvSpPr>
                <a:spLocks noChangeArrowheads="1"/>
              </p:cNvSpPr>
              <p:nvPr/>
            </p:nvSpPr>
            <p:spPr bwMode="auto">
              <a:xfrm>
                <a:off x="6890940" y="4824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29" name="Rectangle 204"/>
              <p:cNvSpPr>
                <a:spLocks noChangeArrowheads="1"/>
              </p:cNvSpPr>
              <p:nvPr/>
            </p:nvSpPr>
            <p:spPr bwMode="auto">
              <a:xfrm>
                <a:off x="7500540" y="30718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0" name="Rectangle 204"/>
              <p:cNvSpPr>
                <a:spLocks noChangeArrowheads="1"/>
              </p:cNvSpPr>
              <p:nvPr/>
            </p:nvSpPr>
            <p:spPr bwMode="auto">
              <a:xfrm>
                <a:off x="8229600" y="3048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7030A0"/>
                    </a:solidFill>
                    <a:effectLst/>
                    <a:latin typeface="Arial" pitchFamily="34" charset="0"/>
                    <a:cs typeface="Arial" pitchFamily="34" charset="0"/>
                  </a:rPr>
                  <a:t>29</a:t>
                </a:r>
              </a:p>
            </p:txBody>
          </p:sp>
          <p:sp>
            <p:nvSpPr>
              <p:cNvPr id="31" name="Rectangle 238"/>
              <p:cNvSpPr>
                <a:spLocks noChangeArrowheads="1"/>
              </p:cNvSpPr>
              <p:nvPr/>
            </p:nvSpPr>
            <p:spPr bwMode="auto">
              <a:xfrm>
                <a:off x="533400"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0</a:t>
                </a:r>
              </a:p>
            </p:txBody>
          </p:sp>
          <p:sp>
            <p:nvSpPr>
              <p:cNvPr id="32" name="Rectangle 238"/>
              <p:cNvSpPr>
                <a:spLocks noChangeArrowheads="1"/>
              </p:cNvSpPr>
              <p:nvPr/>
            </p:nvSpPr>
            <p:spPr bwMode="auto">
              <a:xfrm>
                <a:off x="1981200" y="20574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8</a:t>
                </a:r>
              </a:p>
            </p:txBody>
          </p:sp>
          <p:sp>
            <p:nvSpPr>
              <p:cNvPr id="33" name="Rectangle 238"/>
              <p:cNvSpPr>
                <a:spLocks noChangeArrowheads="1"/>
              </p:cNvSpPr>
              <p:nvPr/>
            </p:nvSpPr>
            <p:spPr bwMode="auto">
              <a:xfrm>
                <a:off x="1981200" y="5585851"/>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34" name="Rectangle 238"/>
              <p:cNvSpPr>
                <a:spLocks noChangeArrowheads="1"/>
              </p:cNvSpPr>
              <p:nvPr/>
            </p:nvSpPr>
            <p:spPr bwMode="auto">
              <a:xfrm>
                <a:off x="1304765" y="3733800"/>
                <a:ext cx="371635"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4</a:t>
                </a:r>
              </a:p>
            </p:txBody>
          </p:sp>
          <p:sp>
            <p:nvSpPr>
              <p:cNvPr id="35" name="Rectangle 238"/>
              <p:cNvSpPr>
                <a:spLocks noChangeArrowheads="1"/>
              </p:cNvSpPr>
              <p:nvPr/>
            </p:nvSpPr>
            <p:spPr bwMode="auto">
              <a:xfrm>
                <a:off x="2667000" y="20574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6" name="Rectangle 238"/>
              <p:cNvSpPr>
                <a:spLocks noChangeArrowheads="1"/>
              </p:cNvSpPr>
              <p:nvPr/>
            </p:nvSpPr>
            <p:spPr bwMode="auto">
              <a:xfrm>
                <a:off x="2667000" y="5562600"/>
                <a:ext cx="457200" cy="357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7" name="Rectangle 206"/>
              <p:cNvSpPr>
                <a:spLocks noChangeArrowheads="1"/>
              </p:cNvSpPr>
              <p:nvPr/>
            </p:nvSpPr>
            <p:spPr bwMode="auto">
              <a:xfrm>
                <a:off x="3352800" y="2057400"/>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20</a:t>
                </a:r>
              </a:p>
            </p:txBody>
          </p:sp>
          <p:sp>
            <p:nvSpPr>
              <p:cNvPr id="38" name="Rectangle 206"/>
              <p:cNvSpPr>
                <a:spLocks noChangeArrowheads="1"/>
              </p:cNvSpPr>
              <p:nvPr/>
            </p:nvSpPr>
            <p:spPr bwMode="auto">
              <a:xfrm>
                <a:off x="3352800" y="5586411"/>
                <a:ext cx="48173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12</a:t>
                </a:r>
              </a:p>
            </p:txBody>
          </p:sp>
          <p:sp>
            <p:nvSpPr>
              <p:cNvPr id="39" name="Rectangle 204"/>
              <p:cNvSpPr>
                <a:spLocks noChangeArrowheads="1"/>
              </p:cNvSpPr>
              <p:nvPr/>
            </p:nvSpPr>
            <p:spPr bwMode="auto">
              <a:xfrm>
                <a:off x="4071540" y="205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0" name="Rectangle 204"/>
              <p:cNvSpPr>
                <a:spLocks noChangeArrowheads="1"/>
              </p:cNvSpPr>
              <p:nvPr/>
            </p:nvSpPr>
            <p:spPr bwMode="auto">
              <a:xfrm>
                <a:off x="40715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1" name="Rectangle 204"/>
              <p:cNvSpPr>
                <a:spLocks noChangeArrowheads="1"/>
              </p:cNvSpPr>
              <p:nvPr/>
            </p:nvSpPr>
            <p:spPr bwMode="auto">
              <a:xfrm>
                <a:off x="47573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22</a:t>
                </a:r>
              </a:p>
            </p:txBody>
          </p:sp>
          <p:sp>
            <p:nvSpPr>
              <p:cNvPr id="42" name="Rectangle 204"/>
              <p:cNvSpPr>
                <a:spLocks noChangeArrowheads="1"/>
              </p:cNvSpPr>
              <p:nvPr/>
            </p:nvSpPr>
            <p:spPr bwMode="auto">
              <a:xfrm>
                <a:off x="47573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21</a:t>
                </a:r>
              </a:p>
            </p:txBody>
          </p:sp>
          <p:sp>
            <p:nvSpPr>
              <p:cNvPr id="43" name="Rectangle 204"/>
              <p:cNvSpPr>
                <a:spLocks noChangeArrowheads="1"/>
              </p:cNvSpPr>
              <p:nvPr/>
            </p:nvSpPr>
            <p:spPr bwMode="auto">
              <a:xfrm>
                <a:off x="54864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4" name="Rectangle 204"/>
              <p:cNvSpPr>
                <a:spLocks noChangeArrowheads="1"/>
              </p:cNvSpPr>
              <p:nvPr/>
            </p:nvSpPr>
            <p:spPr bwMode="auto">
              <a:xfrm>
                <a:off x="54864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45" name="Rectangle 204"/>
              <p:cNvSpPr>
                <a:spLocks noChangeArrowheads="1"/>
              </p:cNvSpPr>
              <p:nvPr/>
            </p:nvSpPr>
            <p:spPr bwMode="auto">
              <a:xfrm>
                <a:off x="617220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26</a:t>
                </a:r>
              </a:p>
            </p:txBody>
          </p:sp>
          <p:sp>
            <p:nvSpPr>
              <p:cNvPr id="46" name="Rectangle 204"/>
              <p:cNvSpPr>
                <a:spLocks noChangeArrowheads="1"/>
              </p:cNvSpPr>
              <p:nvPr/>
            </p:nvSpPr>
            <p:spPr bwMode="auto">
              <a:xfrm>
                <a:off x="6890940" y="5586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7" name="Rectangle 204"/>
              <p:cNvSpPr>
                <a:spLocks noChangeArrowheads="1"/>
              </p:cNvSpPr>
              <p:nvPr/>
            </p:nvSpPr>
            <p:spPr bwMode="auto">
              <a:xfrm>
                <a:off x="750054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sp>
            <p:nvSpPr>
              <p:cNvPr id="48" name="Rectangle 204"/>
              <p:cNvSpPr>
                <a:spLocks noChangeArrowheads="1"/>
              </p:cNvSpPr>
              <p:nvPr/>
            </p:nvSpPr>
            <p:spPr bwMode="auto">
              <a:xfrm>
                <a:off x="8229600" y="38100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rgbClr val="FF0000"/>
                    </a:solidFill>
                    <a:effectLst/>
                    <a:latin typeface="Arial" pitchFamily="34" charset="0"/>
                    <a:cs typeface="Arial" pitchFamily="34" charset="0"/>
                  </a:rPr>
                  <a:t>29</a:t>
                </a:r>
              </a:p>
            </p:txBody>
          </p:sp>
        </p:grpSp>
        <p:sp>
          <p:nvSpPr>
            <p:cNvPr id="145" name="Rectangle 204"/>
            <p:cNvSpPr>
              <a:spLocks noChangeArrowheads="1"/>
            </p:cNvSpPr>
            <p:nvPr/>
          </p:nvSpPr>
          <p:spPr bwMode="auto">
            <a:xfrm>
              <a:off x="765294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6" name="Rectangle 204"/>
            <p:cNvSpPr>
              <a:spLocks noChangeArrowheads="1"/>
            </p:cNvSpPr>
            <p:nvPr/>
          </p:nvSpPr>
          <p:spPr bwMode="auto">
            <a:xfrm>
              <a:off x="63246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7" name="Rectangle 204"/>
            <p:cNvSpPr>
              <a:spLocks noChangeArrowheads="1"/>
            </p:cNvSpPr>
            <p:nvPr/>
          </p:nvSpPr>
          <p:spPr bwMode="auto">
            <a:xfrm>
              <a:off x="490974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8" name="Rectangle 204"/>
            <p:cNvSpPr>
              <a:spLocks noChangeArrowheads="1"/>
            </p:cNvSpPr>
            <p:nvPr/>
          </p:nvSpPr>
          <p:spPr bwMode="auto">
            <a:xfrm>
              <a:off x="35052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49" name="Rectangle 204"/>
            <p:cNvSpPr>
              <a:spLocks noChangeArrowheads="1"/>
            </p:cNvSpPr>
            <p:nvPr/>
          </p:nvSpPr>
          <p:spPr bwMode="auto">
            <a:xfrm>
              <a:off x="2057400" y="58674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50" name="Rectangle 204"/>
            <p:cNvSpPr>
              <a:spLocks noChangeArrowheads="1"/>
            </p:cNvSpPr>
            <p:nvPr/>
          </p:nvSpPr>
          <p:spPr bwMode="auto">
            <a:xfrm>
              <a:off x="609600" y="40386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0</a:t>
              </a:r>
            </a:p>
          </p:txBody>
        </p:sp>
        <p:sp>
          <p:nvSpPr>
            <p:cNvPr id="151" name="Rectangle 204"/>
            <p:cNvSpPr>
              <a:spLocks noChangeArrowheads="1"/>
            </p:cNvSpPr>
            <p:nvPr/>
          </p:nvSpPr>
          <p:spPr bwMode="auto">
            <a:xfrm>
              <a:off x="4876800" y="4062411"/>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800" dirty="0" smtClean="0">
                  <a:solidFill>
                    <a:schemeClr val="accent6"/>
                  </a:solidFill>
                  <a:latin typeface="Arial" pitchFamily="34" charset="0"/>
                  <a:cs typeface="Arial" pitchFamily="34" charset="0"/>
                </a:rPr>
                <a:t>1</a:t>
              </a:r>
              <a:endParaRPr kumimoji="0" lang="en-US" sz="1800" i="0" u="none" strike="noStrike" cap="none" normalizeH="0" baseline="0" dirty="0" smtClean="0">
                <a:ln>
                  <a:noFill/>
                </a:ln>
                <a:solidFill>
                  <a:schemeClr val="accent6"/>
                </a:solidFill>
                <a:effectLst/>
                <a:latin typeface="Arial" pitchFamily="34" charset="0"/>
                <a:cs typeface="Arial" pitchFamily="34" charset="0"/>
              </a:endParaRPr>
            </a:p>
          </p:txBody>
        </p:sp>
        <p:sp>
          <p:nvSpPr>
            <p:cNvPr id="152" name="Rectangle 204"/>
            <p:cNvSpPr>
              <a:spLocks noChangeArrowheads="1"/>
            </p:cNvSpPr>
            <p:nvPr/>
          </p:nvSpPr>
          <p:spPr bwMode="auto">
            <a:xfrm>
              <a:off x="35052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8</a:t>
              </a:r>
            </a:p>
          </p:txBody>
        </p:sp>
        <p:sp>
          <p:nvSpPr>
            <p:cNvPr id="153" name="Rectangle 204"/>
            <p:cNvSpPr>
              <a:spLocks noChangeArrowheads="1"/>
            </p:cNvSpPr>
            <p:nvPr/>
          </p:nvSpPr>
          <p:spPr bwMode="auto">
            <a:xfrm>
              <a:off x="2057400" y="2362200"/>
              <a:ext cx="500460" cy="3571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i="0" u="none" strike="noStrike" cap="none" normalizeH="0" baseline="0" dirty="0" smtClean="0">
                  <a:ln>
                    <a:noFill/>
                  </a:ln>
                  <a:solidFill>
                    <a:schemeClr val="accent6"/>
                  </a:solidFill>
                  <a:effectLst/>
                  <a:latin typeface="Arial" pitchFamily="34" charset="0"/>
                  <a:cs typeface="Arial" pitchFamily="34" charset="0"/>
                </a:rPr>
                <a:t>4</a:t>
              </a:r>
            </a:p>
          </p:txBody>
        </p:sp>
      </p:grpSp>
      <p:grpSp>
        <p:nvGrpSpPr>
          <p:cNvPr id="161" name="Group 160"/>
          <p:cNvGrpSpPr/>
          <p:nvPr/>
        </p:nvGrpSpPr>
        <p:grpSpPr>
          <a:xfrm>
            <a:off x="1448821" y="3505200"/>
            <a:ext cx="5865928" cy="1905779"/>
            <a:chOff x="1448821" y="3505200"/>
            <a:chExt cx="5865928" cy="1905779"/>
          </a:xfrm>
        </p:grpSpPr>
        <p:sp>
          <p:nvSpPr>
            <p:cNvPr id="155" name="AutoShape 166"/>
            <p:cNvSpPr>
              <a:spLocks noChangeShapeType="1"/>
            </p:cNvSpPr>
            <p:nvPr/>
          </p:nvSpPr>
          <p:spPr bwMode="auto">
            <a:xfrm>
              <a:off x="1448821" y="3505200"/>
              <a:ext cx="303779" cy="1845954"/>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6" name="AutoShape 165"/>
            <p:cNvSpPr>
              <a:spLocks noChangeShapeType="1"/>
            </p:cNvSpPr>
            <p:nvPr/>
          </p:nvSpPr>
          <p:spPr bwMode="auto">
            <a:xfrm>
              <a:off x="2867630" y="5409421"/>
              <a:ext cx="332770"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8" name="AutoShape 161"/>
            <p:cNvSpPr>
              <a:spLocks noChangeShapeType="1"/>
            </p:cNvSpPr>
            <p:nvPr/>
          </p:nvSpPr>
          <p:spPr bwMode="auto">
            <a:xfrm>
              <a:off x="4267200" y="5410200"/>
              <a:ext cx="304409"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9" name="AutoShape 161"/>
            <p:cNvSpPr>
              <a:spLocks noChangeShapeType="1"/>
            </p:cNvSpPr>
            <p:nvPr/>
          </p:nvSpPr>
          <p:spPr bwMode="auto">
            <a:xfrm>
              <a:off x="5715391" y="5410200"/>
              <a:ext cx="304409" cy="779"/>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0" name="AutoShape 158"/>
            <p:cNvSpPr>
              <a:spLocks noChangeShapeType="1"/>
            </p:cNvSpPr>
            <p:nvPr/>
          </p:nvSpPr>
          <p:spPr bwMode="auto">
            <a:xfrm flipV="1">
              <a:off x="7086600" y="3639050"/>
              <a:ext cx="228149" cy="1771150"/>
            </a:xfrm>
            <a:prstGeom prst="straightConnector1">
              <a:avLst/>
            </a:prstGeom>
            <a:noFill/>
            <a:ln w="38100">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57"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body" idx="1"/>
          </p:nvPr>
        </p:nvSpPr>
        <p:spPr>
          <a:xfrm>
            <a:off x="457200" y="1143000"/>
            <a:ext cx="8229600" cy="4955203"/>
          </a:xfrm>
          <a:solidFill>
            <a:schemeClr val="bg1"/>
          </a:solidFill>
          <a:ln>
            <a:solidFill>
              <a:schemeClr val="tx2"/>
            </a:solidFill>
          </a:ln>
          <a:effectLst>
            <a:outerShdw dist="107763" dir="18900000" algn="ctr" rotWithShape="0">
              <a:schemeClr val="bg2">
                <a:alpha val="50000"/>
              </a:schemeClr>
            </a:outerShdw>
          </a:effectLst>
        </p:spPr>
        <p:txBody>
          <a:bodyPr/>
          <a:lstStyle/>
          <a:p>
            <a:pPr marL="454025" indent="-454025">
              <a:lnSpc>
                <a:spcPct val="100000"/>
              </a:lnSpc>
              <a:spcBef>
                <a:spcPts val="1800"/>
              </a:spcBef>
              <a:buClr>
                <a:srgbClr val="CC3300"/>
              </a:buClr>
              <a:buSzTx/>
              <a:buFont typeface="Wingdings" pitchFamily="2" charset="2"/>
              <a:buChar char="Ø"/>
              <a:defRPr/>
            </a:pPr>
            <a:r>
              <a:rPr lang="en-US" sz="2400" i="1" dirty="0" smtClean="0">
                <a:solidFill>
                  <a:schemeClr val="accent6"/>
                </a:solidFill>
                <a:latin typeface="Times New Roman" pitchFamily="18" charset="0"/>
                <a:cs typeface="Times New Roman" pitchFamily="18" charset="0"/>
              </a:rPr>
              <a:t>The free float of an activity is the amount of time by which the completion of that activity can be deferred without delaying the early start of the following activities</a:t>
            </a:r>
            <a:r>
              <a:rPr lang="en-US" sz="2400" dirty="0" smtClean="0">
                <a:latin typeface="Times New Roman" pitchFamily="18" charset="0"/>
                <a:cs typeface="Times New Roman" pitchFamily="18" charset="0"/>
              </a:rPr>
              <a:t>.</a:t>
            </a:r>
          </a:p>
          <a:p>
            <a:pPr marL="454025" indent="-454025">
              <a:lnSpc>
                <a:spcPct val="100000"/>
              </a:lnSpc>
              <a:spcBef>
                <a:spcPts val="1800"/>
              </a:spcBef>
              <a:buClr>
                <a:srgbClr val="CC3300"/>
              </a:buClr>
              <a:buSzTx/>
              <a:buFont typeface="Wingdings" pitchFamily="2" charset="2"/>
              <a:buChar char="Ø"/>
              <a:defRPr/>
            </a:pPr>
            <a:r>
              <a:rPr lang="en-US" sz="2400" b="1" i="1" dirty="0" smtClean="0">
                <a:latin typeface="Times New Roman" pitchFamily="18" charset="0"/>
                <a:cs typeface="Times New Roman" pitchFamily="18" charset="0"/>
              </a:rPr>
              <a:t>The free float of an activity is found by subtracting its earliest finish time from the earliest start time of the activities directly following.</a:t>
            </a:r>
          </a:p>
          <a:p>
            <a:pPr marL="454025" indent="-454025">
              <a:lnSpc>
                <a:spcPct val="100000"/>
              </a:lnSpc>
              <a:spcBef>
                <a:spcPts val="1800"/>
              </a:spcBef>
              <a:buClr>
                <a:srgbClr val="CC3300"/>
              </a:buClr>
              <a:buSzTx/>
              <a:buFont typeface="Wingdings" pitchFamily="2" charset="2"/>
              <a:buChar char="Ø"/>
              <a:defRPr/>
            </a:pPr>
            <a:r>
              <a:rPr lang="en-US" sz="2400" b="1" dirty="0" smtClean="0">
                <a:solidFill>
                  <a:schemeClr val="accent6"/>
                </a:solidFill>
                <a:latin typeface="Times New Roman" pitchFamily="18" charset="0"/>
                <a:cs typeface="Times New Roman" pitchFamily="18" charset="0"/>
              </a:rPr>
              <a:t>FF</a:t>
            </a:r>
            <a:r>
              <a:rPr lang="en-US" sz="2400" dirty="0" smtClean="0">
                <a:latin typeface="Times New Roman" pitchFamily="18" charset="0"/>
                <a:cs typeface="Times New Roman" pitchFamily="18" charset="0"/>
              </a:rPr>
              <a:t> = </a:t>
            </a:r>
            <a:r>
              <a:rPr lang="en-US" sz="2200" i="1" dirty="0" smtClean="0">
                <a:latin typeface="Times New Roman" pitchFamily="18" charset="0"/>
                <a:cs typeface="Times New Roman" pitchFamily="18" charset="0"/>
              </a:rPr>
              <a:t>The smallest of the ES value of those activities immediately following - EF of the activity.</a:t>
            </a:r>
          </a:p>
          <a:p>
            <a:pPr marL="1081088" lvl="2" indent="-269875">
              <a:lnSpc>
                <a:spcPct val="100000"/>
              </a:lnSpc>
              <a:spcBef>
                <a:spcPts val="1800"/>
              </a:spcBef>
              <a:buClr>
                <a:srgbClr val="CC3300"/>
              </a:buClr>
              <a:buSzTx/>
              <a:buFontTx/>
              <a:buNone/>
              <a:defRPr/>
            </a:pPr>
            <a:r>
              <a:rPr lang="en-US" sz="2400" dirty="0" smtClean="0">
                <a:latin typeface="Times New Roman" pitchFamily="18" charset="0"/>
                <a:cs typeface="Times New Roman" pitchFamily="18" charset="0"/>
              </a:rPr>
              <a:t>= </a:t>
            </a:r>
            <a:r>
              <a:rPr lang="en-US" sz="2200" i="1" u="sng" dirty="0" smtClean="0">
                <a:latin typeface="Times New Roman" pitchFamily="18" charset="0"/>
                <a:cs typeface="Times New Roman" pitchFamily="18" charset="0"/>
              </a:rPr>
              <a:t>the smallest of the earliest start time of the successor activities minus the earliest finish time of the activity in question.</a:t>
            </a:r>
          </a:p>
          <a:p>
            <a:pPr marL="1081088" lvl="2" indent="-269875" algn="ctr">
              <a:lnSpc>
                <a:spcPct val="100000"/>
              </a:lnSpc>
              <a:spcBef>
                <a:spcPts val="1800"/>
              </a:spcBef>
              <a:buClr>
                <a:srgbClr val="CC3300"/>
              </a:buClr>
              <a:buSzTx/>
              <a:buFontTx/>
              <a:buNone/>
              <a:defRPr/>
            </a:pPr>
            <a:r>
              <a:rPr lang="en-US" sz="2400" b="1" i="1"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FF</a:t>
            </a:r>
            <a:r>
              <a:rPr lang="en-US" sz="2400" b="1" i="1" baseline="-250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i</a:t>
            </a:r>
            <a:r>
              <a:rPr lang="en-US" sz="2400" b="1" i="1"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 = Min. (ES</a:t>
            </a:r>
            <a:r>
              <a:rPr lang="en-US" sz="2400" b="1" i="1" baseline="-250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j</a:t>
            </a:r>
            <a:r>
              <a:rPr lang="en-US" sz="2400" b="1" i="1"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 - EF</a:t>
            </a:r>
            <a:r>
              <a:rPr lang="en-US" sz="2400" b="1" i="1" baseline="-250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i</a:t>
            </a:r>
          </a:p>
        </p:txBody>
      </p:sp>
      <p:sp>
        <p:nvSpPr>
          <p:cNvPr id="531459" name="Rectangle 3"/>
          <p:cNvSpPr>
            <a:spLocks noChangeArrowheads="1"/>
          </p:cNvSpPr>
          <p:nvPr/>
        </p:nvSpPr>
        <p:spPr bwMode="auto">
          <a:xfrm>
            <a:off x="533400" y="228600"/>
            <a:ext cx="3338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FREE FLOAT</a:t>
            </a:r>
            <a:endParaRPr lang="de-DE" sz="3200" i="1">
              <a:solidFill>
                <a:schemeClr val="tx2"/>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fld id="{C9D673E3-04F0-45AB-9C08-91EE55543867}" type="datetime8">
              <a:rPr lang="en-US" smtClean="0"/>
              <a:pPr/>
              <a:t>15/02/15 9:29 AM</a:t>
            </a:fld>
            <a:endParaRPr lang="en-US" smtClean="0"/>
          </a:p>
        </p:txBody>
      </p:sp>
      <p:sp>
        <p:nvSpPr>
          <p:cNvPr id="56323" name="Slide Number Placeholder 4"/>
          <p:cNvSpPr>
            <a:spLocks noGrp="1"/>
          </p:cNvSpPr>
          <p:nvPr>
            <p:ph type="sldNum" sz="quarter" idx="11"/>
          </p:nvPr>
        </p:nvSpPr>
        <p:spPr>
          <a:noFill/>
        </p:spPr>
        <p:txBody>
          <a:bodyPr/>
          <a:lstStyle/>
          <a:p>
            <a:fld id="{7AE3C511-5069-4715-84AF-16DC49657993}" type="slidenum">
              <a:rPr lang="ar-SA" smtClean="0"/>
              <a:pPr/>
              <a:t>24</a:t>
            </a:fld>
            <a:endParaRPr lang="en-US" smtClean="0"/>
          </a:p>
        </p:txBody>
      </p:sp>
      <p:sp>
        <p:nvSpPr>
          <p:cNvPr id="580624" name="Rectangle 16"/>
          <p:cNvSpPr>
            <a:spLocks noChangeArrowheads="1"/>
          </p:cNvSpPr>
          <p:nvPr/>
        </p:nvSpPr>
        <p:spPr bwMode="auto">
          <a:xfrm>
            <a:off x="685800" y="381000"/>
            <a:ext cx="60960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dirty="0">
                <a:solidFill>
                  <a:srgbClr val="CC3300"/>
                </a:solidFill>
                <a:effectLst>
                  <a:outerShdw blurRad="38100" dist="38100" dir="2700000" algn="tl">
                    <a:srgbClr val="C0C0C0"/>
                  </a:outerShdw>
                </a:effectLst>
              </a:rPr>
              <a:t>Network Analysis (Computation)</a:t>
            </a:r>
            <a:endParaRPr lang="de-DE" sz="2800" b="1" dirty="0"/>
          </a:p>
        </p:txBody>
      </p:sp>
      <p:sp>
        <p:nvSpPr>
          <p:cNvPr id="49159" name="TextBox 19"/>
          <p:cNvSpPr txBox="1">
            <a:spLocks noChangeArrowheads="1"/>
          </p:cNvSpPr>
          <p:nvPr/>
        </p:nvSpPr>
        <p:spPr bwMode="auto">
          <a:xfrm>
            <a:off x="1066800" y="1676400"/>
            <a:ext cx="7620000" cy="708025"/>
          </a:xfrm>
          <a:prstGeom prst="rect">
            <a:avLst/>
          </a:prstGeom>
          <a:solidFill>
            <a:schemeClr val="bg1"/>
          </a:solidFill>
          <a:ln w="9525">
            <a:solidFill>
              <a:schemeClr val="tx1"/>
            </a:solidFill>
            <a:miter lim="800000"/>
            <a:headEnd/>
            <a:tailEnd/>
          </a:ln>
        </p:spPr>
        <p:txBody>
          <a:bodyPr wrap="square">
            <a:spAutoFit/>
          </a:bodyPr>
          <a:lstStyle/>
          <a:p>
            <a:pPr marL="363538" lvl="1" indent="-363538" algn="just">
              <a:buClr>
                <a:srgbClr val="FF0000"/>
              </a:buClr>
              <a:buFont typeface="Wingdings" pitchFamily="2" charset="2"/>
              <a:buChar char="q"/>
              <a:defRPr/>
            </a:pPr>
            <a:r>
              <a:rPr lang="en-US" sz="2000" dirty="0"/>
              <a:t>Critical path is the path with the </a:t>
            </a:r>
            <a:r>
              <a:rPr lang="en-US" sz="2000" b="1" dirty="0">
                <a:effectLst>
                  <a:outerShdw blurRad="38100" dist="38100" dir="2700000" algn="tl">
                    <a:srgbClr val="000000">
                      <a:alpha val="43137"/>
                    </a:srgbClr>
                  </a:outerShdw>
                </a:effectLst>
              </a:rPr>
              <a:t>least total float </a:t>
            </a:r>
            <a:r>
              <a:rPr lang="en-US" sz="2000" dirty="0"/>
              <a:t>= The </a:t>
            </a:r>
            <a:r>
              <a:rPr lang="en-US" sz="2000" b="1" dirty="0">
                <a:effectLst>
                  <a:outerShdw blurRad="38100" dist="38100" dir="2700000" algn="tl">
                    <a:srgbClr val="000000">
                      <a:alpha val="43137"/>
                    </a:srgbClr>
                  </a:outerShdw>
                </a:effectLst>
              </a:rPr>
              <a:t>longest path through the network</a:t>
            </a:r>
            <a:r>
              <a:rPr lang="en-US" sz="2000" dirty="0"/>
              <a:t>.</a:t>
            </a:r>
          </a:p>
        </p:txBody>
      </p:sp>
      <p:sp>
        <p:nvSpPr>
          <p:cNvPr id="6" name="TextBox 5"/>
          <p:cNvSpPr txBox="1"/>
          <p:nvPr/>
        </p:nvSpPr>
        <p:spPr>
          <a:xfrm>
            <a:off x="1066800" y="1066800"/>
            <a:ext cx="2209800" cy="400050"/>
          </a:xfrm>
          <a:prstGeom prst="rect">
            <a:avLst/>
          </a:prstGeom>
          <a:solidFill>
            <a:srgbClr val="F8F9BD"/>
          </a:solidFill>
          <a:ln>
            <a:solidFill>
              <a:schemeClr val="tx1"/>
            </a:solidFill>
          </a:ln>
        </p:spPr>
        <p:txBody>
          <a:bodyPr>
            <a:spAutoFit/>
          </a:bodyPr>
          <a:lstStyle/>
          <a:p>
            <a:pPr algn="just">
              <a:defRPr/>
            </a:pPr>
            <a:r>
              <a:rPr lang="en-US" sz="2000" b="1" u="sng" dirty="0" smtClean="0">
                <a:effectLst>
                  <a:outerShdw blurRad="38100" dist="38100" dir="2700000" algn="tl">
                    <a:srgbClr val="000000">
                      <a:alpha val="43137"/>
                    </a:srgbClr>
                  </a:outerShdw>
                </a:effectLst>
              </a:rPr>
              <a:t>Critical </a:t>
            </a:r>
            <a:r>
              <a:rPr lang="en-US" sz="2000" b="1" u="sng" dirty="0">
                <a:effectLst>
                  <a:outerShdw blurRad="38100" dist="38100" dir="2700000" algn="tl">
                    <a:srgbClr val="000000">
                      <a:alpha val="43137"/>
                    </a:srgbClr>
                  </a:outerShdw>
                </a:effectLst>
              </a:rPr>
              <a:t>Path</a:t>
            </a:r>
          </a:p>
        </p:txBody>
      </p:sp>
      <p:sp>
        <p:nvSpPr>
          <p:cNvPr id="7" name="TextBox 6"/>
          <p:cNvSpPr txBox="1"/>
          <p:nvPr/>
        </p:nvSpPr>
        <p:spPr>
          <a:xfrm>
            <a:off x="1143000" y="2667000"/>
            <a:ext cx="2819400" cy="400050"/>
          </a:xfrm>
          <a:prstGeom prst="rect">
            <a:avLst/>
          </a:prstGeom>
          <a:solidFill>
            <a:srgbClr val="F8F9BD"/>
          </a:solidFill>
          <a:ln>
            <a:solidFill>
              <a:schemeClr val="tx1"/>
            </a:solidFill>
          </a:ln>
        </p:spPr>
        <p:txBody>
          <a:bodyPr>
            <a:spAutoFit/>
          </a:bodyPr>
          <a:lstStyle/>
          <a:p>
            <a:pPr algn="just">
              <a:defRPr/>
            </a:pPr>
            <a:r>
              <a:rPr lang="en-US" sz="2000" b="1" u="sng" dirty="0">
                <a:effectLst>
                  <a:outerShdw blurRad="38100" dist="38100" dir="2700000" algn="tl">
                    <a:srgbClr val="000000">
                      <a:alpha val="43137"/>
                    </a:srgbClr>
                  </a:outerShdw>
                </a:effectLst>
              </a:rPr>
              <a:t>Subcritical Paths</a:t>
            </a:r>
          </a:p>
        </p:txBody>
      </p:sp>
      <p:sp>
        <p:nvSpPr>
          <p:cNvPr id="56330" name="TextBox 7"/>
          <p:cNvSpPr txBox="1">
            <a:spLocks noChangeArrowheads="1"/>
          </p:cNvSpPr>
          <p:nvPr/>
        </p:nvSpPr>
        <p:spPr bwMode="auto">
          <a:xfrm>
            <a:off x="1143000" y="3264456"/>
            <a:ext cx="7543800" cy="2831544"/>
          </a:xfrm>
          <a:prstGeom prst="rect">
            <a:avLst/>
          </a:prstGeom>
          <a:solidFill>
            <a:schemeClr val="bg1"/>
          </a:solidFill>
          <a:ln w="9525">
            <a:solidFill>
              <a:schemeClr val="tx1"/>
            </a:solidFill>
            <a:miter lim="800000"/>
            <a:headEnd/>
            <a:tailEnd/>
          </a:ln>
        </p:spPr>
        <p:txBody>
          <a:bodyPr>
            <a:spAutoFit/>
          </a:bodyPr>
          <a:lstStyle/>
          <a:p>
            <a:pPr marL="363538" lvl="1" indent="-363538" algn="l">
              <a:buClr>
                <a:srgbClr val="FF0000"/>
              </a:buClr>
              <a:buFont typeface="Wingdings" pitchFamily="2" charset="2"/>
              <a:buChar char="q"/>
            </a:pPr>
            <a:r>
              <a:rPr lang="en-US" sz="2000" dirty="0"/>
              <a:t>Subcritical paths have varying degree of path float and hence depart from criticality by varying amounts.</a:t>
            </a:r>
          </a:p>
          <a:p>
            <a:pPr marL="363538" lvl="1" indent="-363538" algn="l">
              <a:buClr>
                <a:srgbClr val="FF0000"/>
              </a:buClr>
              <a:buFont typeface="Wingdings" pitchFamily="2" charset="2"/>
              <a:buChar char="q"/>
            </a:pPr>
            <a:endParaRPr lang="en-US" sz="1000" dirty="0"/>
          </a:p>
          <a:p>
            <a:pPr marL="363538" lvl="1" indent="-363538" algn="l">
              <a:buClr>
                <a:srgbClr val="FF0000"/>
              </a:buClr>
              <a:buFont typeface="Wingdings" pitchFamily="2" charset="2"/>
              <a:buChar char="q"/>
            </a:pPr>
            <a:r>
              <a:rPr lang="en-US" sz="2000" dirty="0"/>
              <a:t>Subcritical paths can be found in the following way:</a:t>
            </a:r>
          </a:p>
          <a:p>
            <a:pPr lvl="2" indent="-457200" algn="l">
              <a:buClr>
                <a:srgbClr val="FF0000"/>
              </a:buClr>
              <a:buFont typeface="Arial" charset="0"/>
              <a:buAutoNum type="arabicPeriod"/>
            </a:pPr>
            <a:r>
              <a:rPr lang="en-US" sz="1800" dirty="0"/>
              <a:t>Sort the activities in the network by their path float, placing those activities with a common path float in the same group.</a:t>
            </a:r>
          </a:p>
          <a:p>
            <a:pPr lvl="2" indent="-457200" algn="l">
              <a:buClr>
                <a:srgbClr val="FF0000"/>
              </a:buClr>
              <a:buFont typeface="Arial" charset="0"/>
              <a:buAutoNum type="arabicPeriod"/>
            </a:pPr>
            <a:r>
              <a:rPr lang="en-US" sz="1800" dirty="0"/>
              <a:t>Order the activities within a group by early start time.</a:t>
            </a:r>
          </a:p>
          <a:p>
            <a:pPr lvl="2" indent="-457200" algn="l">
              <a:buClr>
                <a:srgbClr val="FF0000"/>
              </a:buClr>
              <a:buFont typeface="Arial" charset="0"/>
              <a:buAutoNum type="arabicPeriod"/>
            </a:pPr>
            <a:r>
              <a:rPr lang="en-US" sz="1800" dirty="0"/>
              <a:t>Order the groups according to the magnitude of their path float, small values first.</a:t>
            </a:r>
          </a:p>
        </p:txBody>
      </p:sp>
    </p:spTree>
    <p:extLst>
      <p:ext uri="{BB962C8B-B14F-4D97-AF65-F5344CB8AC3E}">
        <p14:creationId xmlns:p14="http://schemas.microsoft.com/office/powerpoint/2010/main" val="254263864"/>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2"/>
          <p:cNvSpPr>
            <a:spLocks noGrp="1"/>
          </p:cNvSpPr>
          <p:nvPr>
            <p:ph type="dt" sz="quarter" idx="10"/>
          </p:nvPr>
        </p:nvSpPr>
        <p:spPr>
          <a:noFill/>
        </p:spPr>
        <p:txBody>
          <a:bodyPr/>
          <a:lstStyle/>
          <a:p>
            <a:fld id="{546DB734-D536-44A5-AD11-4F1A0A403EAB}" type="datetime8">
              <a:rPr lang="en-US" smtClean="0"/>
              <a:pPr/>
              <a:t>15/02/15 9:29 AM</a:t>
            </a:fld>
            <a:endParaRPr lang="en-US" smtClean="0"/>
          </a:p>
        </p:txBody>
      </p:sp>
      <p:sp>
        <p:nvSpPr>
          <p:cNvPr id="57347" name="Slide Number Placeholder 3"/>
          <p:cNvSpPr>
            <a:spLocks noGrp="1"/>
          </p:cNvSpPr>
          <p:nvPr>
            <p:ph type="sldNum" sz="quarter" idx="11"/>
          </p:nvPr>
        </p:nvSpPr>
        <p:spPr>
          <a:noFill/>
        </p:spPr>
        <p:txBody>
          <a:bodyPr/>
          <a:lstStyle/>
          <a:p>
            <a:fld id="{00A66ABC-BF86-455D-9900-EE14C167A347}" type="slidenum">
              <a:rPr lang="ar-SA" smtClean="0"/>
              <a:pPr/>
              <a:t>25</a:t>
            </a:fld>
            <a:endParaRPr lang="en-US" smtClean="0"/>
          </a:p>
        </p:txBody>
      </p:sp>
      <p:sp>
        <p:nvSpPr>
          <p:cNvPr id="595995" name="Rectangle 27"/>
          <p:cNvSpPr>
            <a:spLocks noChangeArrowheads="1"/>
          </p:cNvSpPr>
          <p:nvPr/>
        </p:nvSpPr>
        <p:spPr bwMode="auto">
          <a:xfrm>
            <a:off x="914400" y="1004134"/>
            <a:ext cx="7696200" cy="1107996"/>
          </a:xfrm>
          <a:prstGeom prst="rect">
            <a:avLst/>
          </a:prstGeom>
          <a:solidFill>
            <a:schemeClr val="bg1"/>
          </a:solidFill>
          <a:ln w="9525">
            <a:solidFill>
              <a:schemeClr val="tx1"/>
            </a:solidFill>
            <a:miter lim="800000"/>
            <a:headEnd/>
            <a:tailEnd/>
          </a:ln>
          <a:effectLst>
            <a:outerShdw dist="107763" dir="18900000" algn="ctr" rotWithShape="0">
              <a:schemeClr val="bg2">
                <a:alpha val="50000"/>
              </a:schemeClr>
            </a:outerShdw>
          </a:effectLst>
        </p:spPr>
        <p:txBody>
          <a:bodyPr lIns="0" tIns="0" rIns="0" bIns="0" anchor="ctr">
            <a:spAutoFit/>
          </a:bodyPr>
          <a:lstStyle/>
          <a:p>
            <a:pPr algn="just">
              <a:defRPr/>
            </a:pPr>
            <a:r>
              <a:rPr lang="en-US" sz="1800" dirty="0">
                <a:ea typeface="Times New Roman" pitchFamily="18" charset="0"/>
                <a:cs typeface="Arial" charset="0"/>
              </a:rPr>
              <a:t>Draw </a:t>
            </a:r>
            <a:r>
              <a:rPr lang="en-US" sz="1800" dirty="0" smtClean="0">
                <a:ea typeface="Times New Roman" pitchFamily="18" charset="0"/>
                <a:cs typeface="Arial" charset="0"/>
              </a:rPr>
              <a:t>AON </a:t>
            </a:r>
            <a:r>
              <a:rPr lang="en-US" sz="1800" dirty="0">
                <a:ea typeface="Times New Roman" pitchFamily="18" charset="0"/>
                <a:cs typeface="Arial" charset="0"/>
              </a:rPr>
              <a:t>diagram to represent the following project. Calculate occurrence times of events, activity times, and activity floats. Also determine the critical path and the degree of criticality of other float paths.  </a:t>
            </a:r>
          </a:p>
        </p:txBody>
      </p:sp>
      <p:sp>
        <p:nvSpPr>
          <p:cNvPr id="57349" name="Rectangle 217"/>
          <p:cNvSpPr>
            <a:spLocks noChangeArrowheads="1"/>
          </p:cNvSpPr>
          <p:nvPr/>
        </p:nvSpPr>
        <p:spPr bwMode="auto">
          <a:xfrm>
            <a:off x="-900113" y="4702175"/>
            <a:ext cx="9144001" cy="0"/>
          </a:xfrm>
          <a:prstGeom prst="rect">
            <a:avLst/>
          </a:prstGeom>
          <a:noFill/>
          <a:ln w="9525">
            <a:noFill/>
            <a:miter lim="800000"/>
            <a:headEnd/>
            <a:tailEnd/>
          </a:ln>
        </p:spPr>
        <p:txBody>
          <a:bodyPr wrap="none" lIns="0" tIns="0" rIns="0" bIns="0" anchor="ctr">
            <a:spAutoFit/>
          </a:bodyPr>
          <a:lstStyle/>
          <a:p>
            <a:pPr algn="l"/>
            <a:endParaRPr lang="en-US" sz="2400">
              <a:latin typeface="Times New Roman" pitchFamily="18" charset="0"/>
            </a:endParaRPr>
          </a:p>
        </p:txBody>
      </p:sp>
      <p:graphicFrame>
        <p:nvGraphicFramePr>
          <p:cNvPr id="596367" name="Group 399"/>
          <p:cNvGraphicFramePr>
            <a:graphicFrameLocks noGrp="1"/>
          </p:cNvGraphicFramePr>
          <p:nvPr>
            <p:ph/>
          </p:nvPr>
        </p:nvGraphicFramePr>
        <p:xfrm>
          <a:off x="1614488" y="2286000"/>
          <a:ext cx="6462712" cy="3657600"/>
        </p:xfrm>
        <a:graphic>
          <a:graphicData uri="http://schemas.openxmlformats.org/drawingml/2006/table">
            <a:tbl>
              <a:tblPr/>
              <a:tblGrid>
                <a:gridCol w="1352550"/>
                <a:gridCol w="3105150"/>
                <a:gridCol w="2005012"/>
              </a:tblGrid>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Activity</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Preceding Activity</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Time (days)</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None</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B</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7</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C</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892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E</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B</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6</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F</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8</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G</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E, C, F</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G</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I</a:t>
                      </a: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G</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6</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8" name="Rectangle 2"/>
          <p:cNvSpPr>
            <a:spLocks noChangeArrowheads="1"/>
          </p:cNvSpPr>
          <p:nvPr/>
        </p:nvSpPr>
        <p:spPr bwMode="auto">
          <a:xfrm>
            <a:off x="685800" y="381000"/>
            <a:ext cx="21336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dirty="0">
                <a:solidFill>
                  <a:srgbClr val="CC3300"/>
                </a:solidFill>
                <a:effectLst>
                  <a:outerShdw blurRad="38100" dist="38100" dir="2700000" algn="tl">
                    <a:srgbClr val="C0C0C0"/>
                  </a:outerShdw>
                </a:effectLst>
              </a:rPr>
              <a:t>Example</a:t>
            </a:r>
            <a:endParaRPr lang="de-DE" sz="2800" b="1" dirty="0"/>
          </a:p>
        </p:txBody>
      </p:sp>
    </p:spTree>
    <p:extLst>
      <p:ext uri="{BB962C8B-B14F-4D97-AF65-F5344CB8AC3E}">
        <p14:creationId xmlns:p14="http://schemas.microsoft.com/office/powerpoint/2010/main" val="1827658178"/>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fld id="{0EB0A633-E0DF-4AE5-8E39-3F3FC057E685}" type="datetime8">
              <a:rPr lang="en-US" smtClean="0"/>
              <a:pPr/>
              <a:t>15/02/15 9:29 AM</a:t>
            </a:fld>
            <a:endParaRPr lang="en-US" smtClean="0"/>
          </a:p>
        </p:txBody>
      </p:sp>
      <p:sp>
        <p:nvSpPr>
          <p:cNvPr id="58371" name="Slide Number Placeholder 4"/>
          <p:cNvSpPr>
            <a:spLocks noGrp="1"/>
          </p:cNvSpPr>
          <p:nvPr>
            <p:ph type="sldNum" sz="quarter" idx="11"/>
          </p:nvPr>
        </p:nvSpPr>
        <p:spPr>
          <a:noFill/>
        </p:spPr>
        <p:txBody>
          <a:bodyPr/>
          <a:lstStyle/>
          <a:p>
            <a:fld id="{EFBCE9CE-7E34-4507-97D2-ACAA534F8F03}" type="slidenum">
              <a:rPr lang="ar-SA" smtClean="0"/>
              <a:pPr/>
              <a:t>26</a:t>
            </a:fld>
            <a:endParaRPr lang="en-US" smtClean="0"/>
          </a:p>
        </p:txBody>
      </p:sp>
      <p:sp>
        <p:nvSpPr>
          <p:cNvPr id="596994" name="Rectangle 2"/>
          <p:cNvSpPr>
            <a:spLocks noChangeArrowheads="1"/>
          </p:cNvSpPr>
          <p:nvPr/>
        </p:nvSpPr>
        <p:spPr bwMode="auto">
          <a:xfrm>
            <a:off x="685800" y="381000"/>
            <a:ext cx="2133600" cy="515938"/>
          </a:xfrm>
          <a:prstGeom prst="rect">
            <a:avLst/>
          </a:prstGeom>
          <a:solidFill>
            <a:schemeClr val="bg1"/>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dirty="0">
                <a:solidFill>
                  <a:srgbClr val="CC3300"/>
                </a:solidFill>
                <a:effectLst>
                  <a:outerShdw blurRad="38100" dist="38100" dir="2700000" algn="tl">
                    <a:srgbClr val="C0C0C0"/>
                  </a:outerShdw>
                </a:effectLst>
              </a:rPr>
              <a:t>Example</a:t>
            </a:r>
            <a:endParaRPr lang="de-DE" sz="2800" b="1" dirty="0"/>
          </a:p>
        </p:txBody>
      </p:sp>
      <p:sp>
        <p:nvSpPr>
          <p:cNvPr id="75" name="Rectangle 27"/>
          <p:cNvSpPr>
            <a:spLocks noChangeArrowheads="1"/>
          </p:cNvSpPr>
          <p:nvPr/>
        </p:nvSpPr>
        <p:spPr bwMode="auto">
          <a:xfrm>
            <a:off x="685799" y="1066800"/>
            <a:ext cx="4280599" cy="369332"/>
          </a:xfrm>
          <a:prstGeom prst="rect">
            <a:avLst/>
          </a:prstGeom>
          <a:solidFill>
            <a:schemeClr val="bg1"/>
          </a:solidFill>
          <a:ln w="9525">
            <a:solidFill>
              <a:schemeClr val="tx1"/>
            </a:solidFill>
            <a:miter lim="800000"/>
            <a:headEnd/>
            <a:tailEnd/>
          </a:ln>
          <a:effectLst>
            <a:outerShdw dist="107763" dir="18900000" algn="ctr" rotWithShape="0">
              <a:schemeClr val="bg2">
                <a:alpha val="50000"/>
              </a:schemeClr>
            </a:outerShdw>
          </a:effectLst>
        </p:spPr>
        <p:txBody>
          <a:bodyPr wrap="square" lIns="0" tIns="0" rIns="0" bIns="0" anchor="ctr">
            <a:spAutoFit/>
          </a:bodyPr>
          <a:lstStyle/>
          <a:p>
            <a:pPr algn="just">
              <a:defRPr/>
            </a:pPr>
            <a:r>
              <a:rPr lang="en-US" sz="2400" dirty="0">
                <a:ea typeface="Times New Roman" pitchFamily="18" charset="0"/>
                <a:cs typeface="Arial" charset="0"/>
              </a:rPr>
              <a:t>Activity on </a:t>
            </a:r>
            <a:r>
              <a:rPr lang="en-US" sz="2400" dirty="0" smtClean="0">
                <a:ea typeface="Times New Roman" pitchFamily="18" charset="0"/>
                <a:cs typeface="Arial" charset="0"/>
              </a:rPr>
              <a:t>node network</a:t>
            </a:r>
            <a:endParaRPr lang="en-US" sz="2400" dirty="0">
              <a:ea typeface="Times New Roman" pitchFamily="18" charset="0"/>
              <a:cs typeface="Arial" charset="0"/>
            </a:endParaRPr>
          </a:p>
        </p:txBody>
      </p:sp>
      <p:grpSp>
        <p:nvGrpSpPr>
          <p:cNvPr id="428" name="Group 5"/>
          <p:cNvGrpSpPr>
            <a:grpSpLocks/>
          </p:cNvGrpSpPr>
          <p:nvPr/>
        </p:nvGrpSpPr>
        <p:grpSpPr bwMode="auto">
          <a:xfrm>
            <a:off x="457200" y="3129631"/>
            <a:ext cx="924281" cy="870366"/>
            <a:chOff x="2031" y="3382"/>
            <a:chExt cx="865" cy="649"/>
          </a:xfrm>
          <a:solidFill>
            <a:srgbClr val="FFFF00"/>
          </a:solidFill>
        </p:grpSpPr>
        <p:sp>
          <p:nvSpPr>
            <p:cNvPr id="521" name="Text Box 6"/>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522" name="Text Box 7"/>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523" name="Text Box 8"/>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524" name="Text Box 9"/>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525" name="Text Box 10"/>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526" name="Text Box 11"/>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527" name="Text Box 12"/>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A</a:t>
              </a:r>
              <a:endParaRPr lang="en-US" sz="3200">
                <a:effectLst/>
                <a:latin typeface="Times New Roman"/>
                <a:ea typeface="Times New Roman"/>
              </a:endParaRPr>
            </a:p>
          </p:txBody>
        </p:sp>
      </p:grpSp>
      <p:grpSp>
        <p:nvGrpSpPr>
          <p:cNvPr id="429" name="Group 15"/>
          <p:cNvGrpSpPr>
            <a:grpSpLocks/>
          </p:cNvGrpSpPr>
          <p:nvPr/>
        </p:nvGrpSpPr>
        <p:grpSpPr bwMode="auto">
          <a:xfrm>
            <a:off x="3380703" y="4575320"/>
            <a:ext cx="924281" cy="870366"/>
            <a:chOff x="2031" y="3382"/>
            <a:chExt cx="865" cy="649"/>
          </a:xfrm>
          <a:solidFill>
            <a:srgbClr val="FFFF00"/>
          </a:solidFill>
        </p:grpSpPr>
        <p:sp>
          <p:nvSpPr>
            <p:cNvPr id="514" name="Text Box 16"/>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515" name="Text Box 17"/>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8</a:t>
              </a:r>
              <a:endParaRPr lang="en-US" sz="3200">
                <a:effectLst/>
                <a:latin typeface="Times New Roman"/>
                <a:ea typeface="Times New Roman"/>
              </a:endParaRPr>
            </a:p>
          </p:txBody>
        </p:sp>
        <p:sp>
          <p:nvSpPr>
            <p:cNvPr id="516" name="Text Box 18"/>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517" name="Text Box 19"/>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518" name="Text Box 20"/>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519" name="Text Box 21"/>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520" name="Text Box 22"/>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F</a:t>
              </a:r>
              <a:endParaRPr lang="en-US" sz="3200">
                <a:effectLst/>
                <a:latin typeface="Times New Roman"/>
                <a:ea typeface="Times New Roman"/>
              </a:endParaRPr>
            </a:p>
          </p:txBody>
        </p:sp>
      </p:grpSp>
      <p:grpSp>
        <p:nvGrpSpPr>
          <p:cNvPr id="430" name="Group 24"/>
          <p:cNvGrpSpPr>
            <a:grpSpLocks/>
          </p:cNvGrpSpPr>
          <p:nvPr/>
        </p:nvGrpSpPr>
        <p:grpSpPr bwMode="auto">
          <a:xfrm>
            <a:off x="1920020" y="4575320"/>
            <a:ext cx="924281" cy="870366"/>
            <a:chOff x="2031" y="3382"/>
            <a:chExt cx="865" cy="649"/>
          </a:xfrm>
          <a:solidFill>
            <a:srgbClr val="FFFF00"/>
          </a:solidFill>
        </p:grpSpPr>
        <p:sp>
          <p:nvSpPr>
            <p:cNvPr id="507" name="Text Box 25"/>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508" name="Text Box 26"/>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8</a:t>
              </a:r>
              <a:endParaRPr lang="en-US" sz="3200">
                <a:effectLst/>
                <a:latin typeface="Times New Roman"/>
                <a:ea typeface="Times New Roman"/>
              </a:endParaRPr>
            </a:p>
          </p:txBody>
        </p:sp>
        <p:sp>
          <p:nvSpPr>
            <p:cNvPr id="509" name="Text Box 27"/>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510" name="Text Box 28"/>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511" name="Text Box 29"/>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512" name="Text Box 30"/>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13</a:t>
              </a:r>
              <a:endParaRPr lang="en-US" sz="3200">
                <a:effectLst/>
                <a:latin typeface="Times New Roman"/>
                <a:ea typeface="Times New Roman"/>
              </a:endParaRPr>
            </a:p>
          </p:txBody>
        </p:sp>
        <p:sp>
          <p:nvSpPr>
            <p:cNvPr id="513" name="Text Box 31"/>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D</a:t>
              </a:r>
              <a:endParaRPr lang="en-US" sz="3200">
                <a:effectLst/>
                <a:latin typeface="Times New Roman"/>
                <a:ea typeface="Times New Roman"/>
              </a:endParaRPr>
            </a:p>
          </p:txBody>
        </p:sp>
      </p:grpSp>
      <p:grpSp>
        <p:nvGrpSpPr>
          <p:cNvPr id="431" name="Group 33"/>
          <p:cNvGrpSpPr>
            <a:grpSpLocks/>
          </p:cNvGrpSpPr>
          <p:nvPr/>
        </p:nvGrpSpPr>
        <p:grpSpPr bwMode="auto">
          <a:xfrm>
            <a:off x="1920020" y="3132313"/>
            <a:ext cx="924281" cy="870366"/>
            <a:chOff x="2031" y="3382"/>
            <a:chExt cx="865" cy="649"/>
          </a:xfrm>
        </p:grpSpPr>
        <p:sp>
          <p:nvSpPr>
            <p:cNvPr id="500" name="Text Box 34"/>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501" name="Text Box 35"/>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4</a:t>
              </a:r>
              <a:endParaRPr lang="en-US" sz="3200">
                <a:effectLst/>
                <a:latin typeface="Times New Roman"/>
                <a:ea typeface="Times New Roman"/>
              </a:endParaRPr>
            </a:p>
          </p:txBody>
        </p:sp>
        <p:sp>
          <p:nvSpPr>
            <p:cNvPr id="502" name="Text Box 36"/>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9</a:t>
              </a:r>
              <a:endParaRPr lang="en-US" sz="3200">
                <a:effectLst/>
                <a:latin typeface="Times New Roman"/>
                <a:ea typeface="Times New Roman"/>
              </a:endParaRPr>
            </a:p>
          </p:txBody>
        </p:sp>
        <p:sp>
          <p:nvSpPr>
            <p:cNvPr id="503" name="Text Box 37"/>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17</a:t>
              </a:r>
              <a:endParaRPr lang="en-US" sz="3200">
                <a:effectLst/>
                <a:latin typeface="Times New Roman"/>
                <a:ea typeface="Times New Roman"/>
              </a:endParaRPr>
            </a:p>
          </p:txBody>
        </p:sp>
        <p:sp>
          <p:nvSpPr>
            <p:cNvPr id="504" name="Text Box 38"/>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12</a:t>
              </a:r>
              <a:endParaRPr lang="en-US" sz="3200">
                <a:effectLst/>
                <a:latin typeface="Times New Roman"/>
                <a:ea typeface="Times New Roman"/>
              </a:endParaRPr>
            </a:p>
          </p:txBody>
        </p:sp>
        <p:sp>
          <p:nvSpPr>
            <p:cNvPr id="505" name="Text Box 39"/>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506" name="Text Box 40"/>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C</a:t>
              </a:r>
              <a:endParaRPr lang="en-US" sz="3200">
                <a:effectLst/>
                <a:latin typeface="Times New Roman"/>
                <a:ea typeface="Times New Roman"/>
              </a:endParaRPr>
            </a:p>
          </p:txBody>
        </p:sp>
      </p:grpSp>
      <p:grpSp>
        <p:nvGrpSpPr>
          <p:cNvPr id="432" name="Group 42"/>
          <p:cNvGrpSpPr>
            <a:grpSpLocks/>
          </p:cNvGrpSpPr>
          <p:nvPr/>
        </p:nvGrpSpPr>
        <p:grpSpPr bwMode="auto">
          <a:xfrm>
            <a:off x="1920137" y="1792670"/>
            <a:ext cx="924281" cy="870366"/>
            <a:chOff x="2031" y="3382"/>
            <a:chExt cx="865" cy="649"/>
          </a:xfrm>
        </p:grpSpPr>
        <p:sp>
          <p:nvSpPr>
            <p:cNvPr id="493" name="Text Box 43"/>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5</a:t>
              </a:r>
              <a:endParaRPr lang="en-US" sz="3200">
                <a:effectLst/>
                <a:latin typeface="Times New Roman"/>
                <a:ea typeface="Times New Roman"/>
              </a:endParaRPr>
            </a:p>
          </p:txBody>
        </p:sp>
        <p:sp>
          <p:nvSpPr>
            <p:cNvPr id="494" name="Text Box 44"/>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7</a:t>
              </a:r>
              <a:endParaRPr lang="en-US" sz="3200">
                <a:effectLst/>
                <a:latin typeface="Times New Roman"/>
                <a:ea typeface="Times New Roman"/>
              </a:endParaRPr>
            </a:p>
          </p:txBody>
        </p:sp>
        <p:sp>
          <p:nvSpPr>
            <p:cNvPr id="495" name="Text Box 45"/>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12</a:t>
              </a:r>
              <a:endParaRPr lang="en-US" sz="3200">
                <a:effectLst/>
                <a:latin typeface="Times New Roman"/>
                <a:ea typeface="Times New Roman"/>
              </a:endParaRPr>
            </a:p>
          </p:txBody>
        </p:sp>
        <p:sp>
          <p:nvSpPr>
            <p:cNvPr id="496" name="Text Box 46"/>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8</a:t>
              </a:r>
              <a:endParaRPr lang="en-US" sz="3200">
                <a:effectLst/>
                <a:latin typeface="Times New Roman"/>
                <a:ea typeface="Times New Roman"/>
              </a:endParaRPr>
            </a:p>
          </p:txBody>
        </p:sp>
        <p:sp>
          <p:nvSpPr>
            <p:cNvPr id="497" name="Text Box 47"/>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a:t>
              </a:r>
              <a:endParaRPr lang="en-US" sz="3200">
                <a:effectLst/>
                <a:latin typeface="Times New Roman"/>
                <a:ea typeface="Times New Roman"/>
              </a:endParaRPr>
            </a:p>
          </p:txBody>
        </p:sp>
        <p:sp>
          <p:nvSpPr>
            <p:cNvPr id="498" name="Text Box 48"/>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15</a:t>
              </a:r>
              <a:endParaRPr lang="en-US" sz="3200">
                <a:effectLst/>
                <a:latin typeface="Times New Roman"/>
                <a:ea typeface="Times New Roman"/>
              </a:endParaRPr>
            </a:p>
          </p:txBody>
        </p:sp>
        <p:sp>
          <p:nvSpPr>
            <p:cNvPr id="499" name="Text Box 49"/>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B</a:t>
              </a:r>
              <a:endParaRPr lang="en-US" sz="3200">
                <a:effectLst/>
                <a:latin typeface="Times New Roman"/>
                <a:ea typeface="Times New Roman"/>
              </a:endParaRPr>
            </a:p>
          </p:txBody>
        </p:sp>
      </p:grpSp>
      <p:grpSp>
        <p:nvGrpSpPr>
          <p:cNvPr id="433" name="Group 51"/>
          <p:cNvGrpSpPr>
            <a:grpSpLocks/>
          </p:cNvGrpSpPr>
          <p:nvPr/>
        </p:nvGrpSpPr>
        <p:grpSpPr bwMode="auto">
          <a:xfrm>
            <a:off x="3380703" y="1792921"/>
            <a:ext cx="924281" cy="870366"/>
            <a:chOff x="2031" y="3382"/>
            <a:chExt cx="865" cy="649"/>
          </a:xfrm>
        </p:grpSpPr>
        <p:sp>
          <p:nvSpPr>
            <p:cNvPr id="486" name="Text Box 52"/>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12</a:t>
              </a:r>
              <a:endParaRPr lang="en-US" sz="3200">
                <a:effectLst/>
                <a:latin typeface="Times New Roman"/>
                <a:ea typeface="Times New Roman"/>
              </a:endParaRPr>
            </a:p>
          </p:txBody>
        </p:sp>
        <p:sp>
          <p:nvSpPr>
            <p:cNvPr id="487" name="Text Box 53"/>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6</a:t>
              </a:r>
              <a:endParaRPr lang="en-US" sz="3200">
                <a:effectLst/>
                <a:latin typeface="Times New Roman"/>
                <a:ea typeface="Times New Roman"/>
              </a:endParaRPr>
            </a:p>
          </p:txBody>
        </p:sp>
        <p:sp>
          <p:nvSpPr>
            <p:cNvPr id="488" name="Text Box 54"/>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18</a:t>
              </a:r>
              <a:endParaRPr lang="en-US" sz="3200">
                <a:effectLst/>
                <a:latin typeface="Times New Roman"/>
                <a:ea typeface="Times New Roman"/>
              </a:endParaRPr>
            </a:p>
          </p:txBody>
        </p:sp>
        <p:sp>
          <p:nvSpPr>
            <p:cNvPr id="489" name="Text Box 55"/>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15</a:t>
              </a:r>
              <a:endParaRPr lang="en-US" sz="3200">
                <a:effectLst/>
                <a:latin typeface="Times New Roman"/>
                <a:ea typeface="Times New Roman"/>
              </a:endParaRPr>
            </a:p>
          </p:txBody>
        </p:sp>
        <p:sp>
          <p:nvSpPr>
            <p:cNvPr id="490" name="Text Box 56"/>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a:t>
              </a:r>
              <a:endParaRPr lang="en-US" sz="3200">
                <a:effectLst/>
                <a:latin typeface="Times New Roman"/>
                <a:ea typeface="Times New Roman"/>
              </a:endParaRPr>
            </a:p>
          </p:txBody>
        </p:sp>
        <p:sp>
          <p:nvSpPr>
            <p:cNvPr id="491" name="Text Box 57"/>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492" name="Text Box 58"/>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a:t>
              </a:r>
              <a:endParaRPr lang="en-US" sz="3200">
                <a:effectLst/>
                <a:latin typeface="Times New Roman"/>
                <a:ea typeface="Times New Roman"/>
              </a:endParaRPr>
            </a:p>
          </p:txBody>
        </p:sp>
      </p:grpSp>
      <p:grpSp>
        <p:nvGrpSpPr>
          <p:cNvPr id="434" name="Group 60"/>
          <p:cNvGrpSpPr>
            <a:grpSpLocks/>
          </p:cNvGrpSpPr>
          <p:nvPr/>
        </p:nvGrpSpPr>
        <p:grpSpPr bwMode="auto">
          <a:xfrm>
            <a:off x="4843523" y="3132313"/>
            <a:ext cx="924281" cy="870366"/>
            <a:chOff x="2031" y="3382"/>
            <a:chExt cx="865" cy="649"/>
          </a:xfrm>
          <a:solidFill>
            <a:srgbClr val="FFFF00"/>
          </a:solidFill>
        </p:grpSpPr>
        <p:sp>
          <p:nvSpPr>
            <p:cNvPr id="479" name="Text Box 61"/>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480" name="Text Box 62"/>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a:t>
              </a:r>
              <a:endParaRPr lang="en-US" sz="3200">
                <a:effectLst/>
                <a:latin typeface="Times New Roman"/>
                <a:ea typeface="Times New Roman"/>
              </a:endParaRPr>
            </a:p>
          </p:txBody>
        </p:sp>
        <p:sp>
          <p:nvSpPr>
            <p:cNvPr id="481" name="Text Box 63"/>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482" name="Text Box 64"/>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21</a:t>
              </a:r>
              <a:endParaRPr lang="en-US" sz="3200">
                <a:effectLst/>
                <a:latin typeface="Times New Roman"/>
                <a:ea typeface="Times New Roman"/>
              </a:endParaRPr>
            </a:p>
          </p:txBody>
        </p:sp>
        <p:sp>
          <p:nvSpPr>
            <p:cNvPr id="483" name="Text Box 65"/>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484" name="Text Box 66"/>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485" name="Text Box 67"/>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G</a:t>
              </a:r>
              <a:endParaRPr lang="en-US" sz="3200">
                <a:effectLst/>
                <a:latin typeface="Times New Roman"/>
                <a:ea typeface="Times New Roman"/>
              </a:endParaRPr>
            </a:p>
          </p:txBody>
        </p:sp>
      </p:grpSp>
      <p:grpSp>
        <p:nvGrpSpPr>
          <p:cNvPr id="435" name="Group 70"/>
          <p:cNvGrpSpPr>
            <a:grpSpLocks/>
          </p:cNvGrpSpPr>
          <p:nvPr/>
        </p:nvGrpSpPr>
        <p:grpSpPr bwMode="auto">
          <a:xfrm>
            <a:off x="6277308" y="1851064"/>
            <a:ext cx="924281" cy="870366"/>
            <a:chOff x="2031" y="3382"/>
            <a:chExt cx="865" cy="649"/>
          </a:xfrm>
        </p:grpSpPr>
        <p:sp>
          <p:nvSpPr>
            <p:cNvPr id="472" name="Text Box 71"/>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473" name="Text Box 72"/>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4</a:t>
              </a:r>
              <a:endParaRPr lang="en-US" sz="3200">
                <a:effectLst/>
                <a:latin typeface="Times New Roman"/>
                <a:ea typeface="Times New Roman"/>
              </a:endParaRPr>
            </a:p>
          </p:txBody>
        </p:sp>
        <p:sp>
          <p:nvSpPr>
            <p:cNvPr id="474" name="Text Box 73"/>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28</a:t>
              </a:r>
              <a:endParaRPr lang="en-US" sz="3200">
                <a:effectLst/>
                <a:latin typeface="Times New Roman"/>
                <a:ea typeface="Times New Roman"/>
              </a:endParaRPr>
            </a:p>
          </p:txBody>
        </p:sp>
        <p:sp>
          <p:nvSpPr>
            <p:cNvPr id="475" name="Text Box 74"/>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26</a:t>
              </a:r>
              <a:endParaRPr lang="en-US" sz="3200">
                <a:effectLst/>
                <a:latin typeface="Times New Roman"/>
                <a:ea typeface="Times New Roman"/>
              </a:endParaRPr>
            </a:p>
          </p:txBody>
        </p:sp>
        <p:sp>
          <p:nvSpPr>
            <p:cNvPr id="476" name="Text Box 75"/>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a:t>
              </a:r>
              <a:endParaRPr lang="en-US" sz="3200">
                <a:effectLst/>
                <a:latin typeface="Times New Roman"/>
                <a:ea typeface="Times New Roman"/>
              </a:endParaRPr>
            </a:p>
          </p:txBody>
        </p:sp>
        <p:sp>
          <p:nvSpPr>
            <p:cNvPr id="477" name="Text Box 76"/>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478" name="Text Box 77"/>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H</a:t>
              </a:r>
              <a:endParaRPr lang="en-US" sz="3200">
                <a:effectLst/>
                <a:latin typeface="Times New Roman"/>
                <a:ea typeface="Times New Roman"/>
              </a:endParaRPr>
            </a:p>
          </p:txBody>
        </p:sp>
      </p:grpSp>
      <p:grpSp>
        <p:nvGrpSpPr>
          <p:cNvPr id="436" name="Group 80"/>
          <p:cNvGrpSpPr>
            <a:grpSpLocks/>
          </p:cNvGrpSpPr>
          <p:nvPr/>
        </p:nvGrpSpPr>
        <p:grpSpPr bwMode="auto">
          <a:xfrm>
            <a:off x="6277250" y="4477436"/>
            <a:ext cx="924281" cy="870366"/>
            <a:chOff x="2031" y="3382"/>
            <a:chExt cx="865" cy="649"/>
          </a:xfrm>
          <a:solidFill>
            <a:srgbClr val="FFFF00"/>
          </a:solidFill>
        </p:grpSpPr>
        <p:sp>
          <p:nvSpPr>
            <p:cNvPr id="465" name="Text Box 81"/>
            <p:cNvSpPr txBox="1">
              <a:spLocks noChangeArrowheads="1"/>
            </p:cNvSpPr>
            <p:nvPr/>
          </p:nvSpPr>
          <p:spPr bwMode="auto">
            <a:xfrm>
              <a:off x="2031"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466" name="Text Box 82"/>
            <p:cNvSpPr txBox="1">
              <a:spLocks noChangeArrowheads="1"/>
            </p:cNvSpPr>
            <p:nvPr/>
          </p:nvSpPr>
          <p:spPr bwMode="auto">
            <a:xfrm>
              <a:off x="2319" y="3382"/>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6</a:t>
              </a:r>
              <a:endParaRPr lang="en-US" sz="3200">
                <a:effectLst/>
                <a:latin typeface="Times New Roman"/>
                <a:ea typeface="Times New Roman"/>
              </a:endParaRPr>
            </a:p>
          </p:txBody>
        </p:sp>
        <p:sp>
          <p:nvSpPr>
            <p:cNvPr id="467" name="Text Box 83"/>
            <p:cNvSpPr txBox="1">
              <a:spLocks noChangeArrowheads="1"/>
            </p:cNvSpPr>
            <p:nvPr/>
          </p:nvSpPr>
          <p:spPr bwMode="auto">
            <a:xfrm>
              <a:off x="2608" y="3382"/>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468" name="Text Box 84"/>
            <p:cNvSpPr txBox="1">
              <a:spLocks noChangeArrowheads="1"/>
            </p:cNvSpPr>
            <p:nvPr/>
          </p:nvSpPr>
          <p:spPr bwMode="auto">
            <a:xfrm>
              <a:off x="2031"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24</a:t>
              </a:r>
              <a:endParaRPr lang="en-US" sz="3200">
                <a:effectLst/>
                <a:latin typeface="Times New Roman"/>
                <a:ea typeface="Times New Roman"/>
              </a:endParaRPr>
            </a:p>
          </p:txBody>
        </p:sp>
        <p:sp>
          <p:nvSpPr>
            <p:cNvPr id="469" name="Text Box 85"/>
            <p:cNvSpPr txBox="1">
              <a:spLocks noChangeArrowheads="1"/>
            </p:cNvSpPr>
            <p:nvPr/>
          </p:nvSpPr>
          <p:spPr bwMode="auto">
            <a:xfrm>
              <a:off x="2319" y="3814"/>
              <a:ext cx="289"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470" name="Text Box 86"/>
            <p:cNvSpPr txBox="1">
              <a:spLocks noChangeArrowheads="1"/>
            </p:cNvSpPr>
            <p:nvPr/>
          </p:nvSpPr>
          <p:spPr bwMode="auto">
            <a:xfrm>
              <a:off x="2608" y="3814"/>
              <a:ext cx="288"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471" name="Text Box 87"/>
            <p:cNvSpPr txBox="1">
              <a:spLocks noChangeArrowheads="1"/>
            </p:cNvSpPr>
            <p:nvPr/>
          </p:nvSpPr>
          <p:spPr bwMode="auto">
            <a:xfrm>
              <a:off x="2031" y="3599"/>
              <a:ext cx="865" cy="217"/>
            </a:xfrm>
            <a:prstGeom prst="rect">
              <a:avLst/>
            </a:prstGeom>
            <a:grpFill/>
            <a:ln w="381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I</a:t>
              </a:r>
              <a:endParaRPr lang="en-US" sz="3200">
                <a:effectLst/>
                <a:latin typeface="Times New Roman"/>
                <a:ea typeface="Times New Roman"/>
              </a:endParaRPr>
            </a:p>
          </p:txBody>
        </p:sp>
      </p:grpSp>
      <p:cxnSp>
        <p:nvCxnSpPr>
          <p:cNvPr id="437" name="Line 88"/>
          <p:cNvCxnSpPr>
            <a:endCxn id="499" idx="1"/>
          </p:cNvCxnSpPr>
          <p:nvPr/>
        </p:nvCxnSpPr>
        <p:spPr bwMode="auto">
          <a:xfrm flipV="1">
            <a:off x="1381477" y="2229194"/>
            <a:ext cx="538660" cy="1191448"/>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438" name="Line 89"/>
          <p:cNvCxnSpPr/>
          <p:nvPr/>
        </p:nvCxnSpPr>
        <p:spPr bwMode="auto">
          <a:xfrm>
            <a:off x="1381477" y="3581400"/>
            <a:ext cx="538540" cy="1341"/>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439" name="Line 90"/>
          <p:cNvCxnSpPr>
            <a:endCxn id="513" idx="1"/>
          </p:cNvCxnSpPr>
          <p:nvPr/>
        </p:nvCxnSpPr>
        <p:spPr bwMode="auto">
          <a:xfrm>
            <a:off x="1381477" y="3708971"/>
            <a:ext cx="538543" cy="1302873"/>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440" name="Line 91"/>
          <p:cNvCxnSpPr>
            <a:stCxn id="513" idx="3"/>
            <a:endCxn id="520" idx="1"/>
          </p:cNvCxnSpPr>
          <p:nvPr/>
        </p:nvCxnSpPr>
        <p:spPr bwMode="auto">
          <a:xfrm>
            <a:off x="2844301" y="5011844"/>
            <a:ext cx="536402" cy="0"/>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441" name="Line 92"/>
          <p:cNvCxnSpPr/>
          <p:nvPr/>
        </p:nvCxnSpPr>
        <p:spPr bwMode="auto">
          <a:xfrm>
            <a:off x="4304878" y="2165385"/>
            <a:ext cx="536403" cy="1255256"/>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442" name="Line 93"/>
          <p:cNvCxnSpPr>
            <a:stCxn id="499" idx="3"/>
            <a:endCxn id="492" idx="1"/>
          </p:cNvCxnSpPr>
          <p:nvPr/>
        </p:nvCxnSpPr>
        <p:spPr bwMode="auto">
          <a:xfrm>
            <a:off x="2844418" y="2229194"/>
            <a:ext cx="536285" cy="251"/>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443" name="Line 94"/>
          <p:cNvCxnSpPr/>
          <p:nvPr/>
        </p:nvCxnSpPr>
        <p:spPr bwMode="auto">
          <a:xfrm>
            <a:off x="2844312" y="3581400"/>
            <a:ext cx="1999024" cy="1341"/>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444" name="Line 95"/>
          <p:cNvCxnSpPr>
            <a:endCxn id="471" idx="1"/>
          </p:cNvCxnSpPr>
          <p:nvPr/>
        </p:nvCxnSpPr>
        <p:spPr bwMode="auto">
          <a:xfrm>
            <a:off x="5767804" y="3714524"/>
            <a:ext cx="509446" cy="1199436"/>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grpSp>
        <p:nvGrpSpPr>
          <p:cNvPr id="445" name="Group 97"/>
          <p:cNvGrpSpPr>
            <a:grpSpLocks/>
          </p:cNvGrpSpPr>
          <p:nvPr/>
        </p:nvGrpSpPr>
        <p:grpSpPr bwMode="auto">
          <a:xfrm>
            <a:off x="7914919" y="4768434"/>
            <a:ext cx="924281" cy="870366"/>
            <a:chOff x="2031" y="3382"/>
            <a:chExt cx="865" cy="649"/>
          </a:xfrm>
        </p:grpSpPr>
        <p:sp>
          <p:nvSpPr>
            <p:cNvPr id="458" name="Text Box 98"/>
            <p:cNvSpPr txBox="1">
              <a:spLocks noChangeArrowheads="1"/>
            </p:cNvSpPr>
            <p:nvPr/>
          </p:nvSpPr>
          <p:spPr bwMode="auto">
            <a:xfrm>
              <a:off x="2031"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ES</a:t>
              </a:r>
              <a:endParaRPr lang="en-US" sz="3200">
                <a:effectLst/>
                <a:latin typeface="Times New Roman"/>
                <a:ea typeface="Times New Roman"/>
              </a:endParaRPr>
            </a:p>
          </p:txBody>
        </p:sp>
        <p:sp>
          <p:nvSpPr>
            <p:cNvPr id="459" name="Text Box 99"/>
            <p:cNvSpPr txBox="1">
              <a:spLocks noChangeArrowheads="1"/>
            </p:cNvSpPr>
            <p:nvPr/>
          </p:nvSpPr>
          <p:spPr bwMode="auto">
            <a:xfrm>
              <a:off x="2319" y="338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a:t>
              </a:r>
              <a:endParaRPr lang="en-US" sz="3200">
                <a:effectLst/>
                <a:latin typeface="Times New Roman"/>
                <a:ea typeface="Times New Roman"/>
              </a:endParaRPr>
            </a:p>
          </p:txBody>
        </p:sp>
        <p:sp>
          <p:nvSpPr>
            <p:cNvPr id="460" name="Text Box 100"/>
            <p:cNvSpPr txBox="1">
              <a:spLocks noChangeArrowheads="1"/>
            </p:cNvSpPr>
            <p:nvPr/>
          </p:nvSpPr>
          <p:spPr bwMode="auto">
            <a:xfrm>
              <a:off x="2608" y="338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EF</a:t>
              </a:r>
              <a:endParaRPr lang="en-US" sz="3200">
                <a:effectLst/>
                <a:latin typeface="Times New Roman"/>
                <a:ea typeface="Times New Roman"/>
              </a:endParaRPr>
            </a:p>
          </p:txBody>
        </p:sp>
        <p:sp>
          <p:nvSpPr>
            <p:cNvPr id="461" name="Text Box 101"/>
            <p:cNvSpPr txBox="1">
              <a:spLocks noChangeArrowheads="1"/>
            </p:cNvSpPr>
            <p:nvPr/>
          </p:nvSpPr>
          <p:spPr bwMode="auto">
            <a:xfrm>
              <a:off x="2031"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LS</a:t>
              </a:r>
              <a:endParaRPr lang="en-US" sz="3200">
                <a:effectLst/>
                <a:latin typeface="Times New Roman"/>
                <a:ea typeface="Times New Roman"/>
              </a:endParaRPr>
            </a:p>
          </p:txBody>
        </p:sp>
        <p:sp>
          <p:nvSpPr>
            <p:cNvPr id="462" name="Text Box 102"/>
            <p:cNvSpPr txBox="1">
              <a:spLocks noChangeArrowheads="1"/>
            </p:cNvSpPr>
            <p:nvPr/>
          </p:nvSpPr>
          <p:spPr bwMode="auto">
            <a:xfrm>
              <a:off x="2319" y="3814"/>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TF</a:t>
              </a:r>
              <a:endParaRPr lang="en-US" sz="3200">
                <a:effectLst/>
                <a:latin typeface="Times New Roman"/>
                <a:ea typeface="Times New Roman"/>
              </a:endParaRPr>
            </a:p>
          </p:txBody>
        </p:sp>
        <p:sp>
          <p:nvSpPr>
            <p:cNvPr id="463" name="Text Box 103"/>
            <p:cNvSpPr txBox="1">
              <a:spLocks noChangeArrowheads="1"/>
            </p:cNvSpPr>
            <p:nvPr/>
          </p:nvSpPr>
          <p:spPr bwMode="auto">
            <a:xfrm>
              <a:off x="2608" y="3814"/>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LF</a:t>
              </a:r>
              <a:endParaRPr lang="en-US" sz="3200">
                <a:effectLst/>
                <a:latin typeface="Times New Roman"/>
                <a:ea typeface="Times New Roman"/>
              </a:endParaRPr>
            </a:p>
          </p:txBody>
        </p:sp>
        <p:sp>
          <p:nvSpPr>
            <p:cNvPr id="464" name="Text Box 104"/>
            <p:cNvSpPr txBox="1">
              <a:spLocks noChangeArrowheads="1"/>
            </p:cNvSpPr>
            <p:nvPr/>
          </p:nvSpPr>
          <p:spPr bwMode="auto">
            <a:xfrm>
              <a:off x="2031" y="3599"/>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Activity</a:t>
              </a:r>
              <a:endParaRPr lang="en-US" sz="3200">
                <a:effectLst/>
                <a:latin typeface="Times New Roman"/>
                <a:ea typeface="Times New Roman"/>
              </a:endParaRPr>
            </a:p>
          </p:txBody>
        </p:sp>
      </p:grpSp>
      <p:cxnSp>
        <p:nvCxnSpPr>
          <p:cNvPr id="446" name="Line 108"/>
          <p:cNvCxnSpPr/>
          <p:nvPr/>
        </p:nvCxnSpPr>
        <p:spPr bwMode="auto">
          <a:xfrm flipV="1">
            <a:off x="5767804" y="2198058"/>
            <a:ext cx="509500" cy="1225898"/>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47" name="Line 111"/>
          <p:cNvCxnSpPr>
            <a:stCxn id="520" idx="3"/>
          </p:cNvCxnSpPr>
          <p:nvPr/>
        </p:nvCxnSpPr>
        <p:spPr bwMode="auto">
          <a:xfrm flipV="1">
            <a:off x="4304984" y="3708537"/>
            <a:ext cx="538352" cy="1303307"/>
          </a:xfrm>
          <a:prstGeom prst="line">
            <a:avLst/>
          </a:prstGeom>
          <a:noFill/>
          <a:ln w="38100">
            <a:solidFill>
              <a:srgbClr val="000000"/>
            </a:solidFill>
            <a:round/>
            <a:headEnd/>
            <a:tailEnd type="stealth" w="med" len="med"/>
          </a:ln>
          <a:extLst>
            <a:ext uri="{909E8E84-426E-40DD-AFC4-6F175D3DCCD1}">
              <a14:hiddenFill xmlns:a14="http://schemas.microsoft.com/office/drawing/2010/main">
                <a:noFill/>
              </a14:hiddenFill>
            </a:ext>
          </a:extLst>
        </p:spPr>
      </p:cxnSp>
      <p:grpSp>
        <p:nvGrpSpPr>
          <p:cNvPr id="448" name="Group 80"/>
          <p:cNvGrpSpPr>
            <a:grpSpLocks/>
          </p:cNvGrpSpPr>
          <p:nvPr/>
        </p:nvGrpSpPr>
        <p:grpSpPr bwMode="auto">
          <a:xfrm>
            <a:off x="7782893" y="3133388"/>
            <a:ext cx="923215" cy="869026"/>
            <a:chOff x="0" y="0"/>
            <a:chExt cx="865" cy="649"/>
          </a:xfrm>
        </p:grpSpPr>
        <p:sp>
          <p:nvSpPr>
            <p:cNvPr id="451" name="Text Box 81"/>
            <p:cNvSpPr txBox="1">
              <a:spLocks noChangeArrowheads="1"/>
            </p:cNvSpPr>
            <p:nvPr/>
          </p:nvSpPr>
          <p:spPr bwMode="auto">
            <a:xfrm>
              <a:off x="0" y="0"/>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452" name="Text Box 82"/>
            <p:cNvSpPr txBox="1">
              <a:spLocks noChangeArrowheads="1"/>
            </p:cNvSpPr>
            <p:nvPr/>
          </p:nvSpPr>
          <p:spPr bwMode="auto">
            <a:xfrm>
              <a:off x="288" y="0"/>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453" name="Text Box 83"/>
            <p:cNvSpPr txBox="1">
              <a:spLocks noChangeArrowheads="1"/>
            </p:cNvSpPr>
            <p:nvPr/>
          </p:nvSpPr>
          <p:spPr bwMode="auto">
            <a:xfrm>
              <a:off x="577" y="0"/>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454" name="Text Box 84"/>
            <p:cNvSpPr txBox="1">
              <a:spLocks noChangeArrowheads="1"/>
            </p:cNvSpPr>
            <p:nvPr/>
          </p:nvSpPr>
          <p:spPr bwMode="auto">
            <a:xfrm>
              <a:off x="0" y="43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455" name="Text Box 85"/>
            <p:cNvSpPr txBox="1">
              <a:spLocks noChangeArrowheads="1"/>
            </p:cNvSpPr>
            <p:nvPr/>
          </p:nvSpPr>
          <p:spPr bwMode="auto">
            <a:xfrm>
              <a:off x="288" y="432"/>
              <a:ext cx="289"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0</a:t>
              </a:r>
              <a:endParaRPr lang="en-US" sz="3200">
                <a:effectLst/>
                <a:latin typeface="Times New Roman"/>
                <a:ea typeface="Times New Roman"/>
              </a:endParaRPr>
            </a:p>
          </p:txBody>
        </p:sp>
        <p:sp>
          <p:nvSpPr>
            <p:cNvPr id="456" name="Text Box 86"/>
            <p:cNvSpPr txBox="1">
              <a:spLocks noChangeArrowheads="1"/>
            </p:cNvSpPr>
            <p:nvPr/>
          </p:nvSpPr>
          <p:spPr bwMode="auto">
            <a:xfrm>
              <a:off x="577" y="432"/>
              <a:ext cx="288"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30</a:t>
              </a:r>
              <a:endParaRPr lang="en-US" sz="3200">
                <a:effectLst/>
                <a:latin typeface="Times New Roman"/>
                <a:ea typeface="Times New Roman"/>
              </a:endParaRPr>
            </a:p>
          </p:txBody>
        </p:sp>
        <p:sp>
          <p:nvSpPr>
            <p:cNvPr id="457" name="Text Box 87"/>
            <p:cNvSpPr txBox="1">
              <a:spLocks noChangeArrowheads="1"/>
            </p:cNvSpPr>
            <p:nvPr/>
          </p:nvSpPr>
          <p:spPr bwMode="auto">
            <a:xfrm>
              <a:off x="0" y="217"/>
              <a:ext cx="865" cy="217"/>
            </a:xfrm>
            <a:prstGeom prst="rect">
              <a:avLst/>
            </a:prstGeom>
            <a:solidFill>
              <a:srgbClr val="FFFFFF"/>
            </a:solidFill>
            <a:ln w="12700">
              <a:solidFill>
                <a:srgbClr val="000000"/>
              </a:solidFill>
              <a:miter lim="800000"/>
              <a:headEnd/>
              <a:tailEnd/>
            </a:ln>
          </p:spPr>
          <p:txBody>
            <a:bodyPr rot="0" vert="horz" wrap="square" lIns="0" tIns="0" rIns="0" bIns="0" anchor="t" anchorCtr="0" upright="1">
              <a:noAutofit/>
            </a:bodyPr>
            <a:lstStyle/>
            <a:p>
              <a:pPr algn="ctr">
                <a:spcAft>
                  <a:spcPts val="0"/>
                </a:spcAft>
              </a:pPr>
              <a:r>
                <a:rPr lang="en-US" sz="1600">
                  <a:effectLst/>
                  <a:latin typeface="Times New Roman"/>
                  <a:ea typeface="Times New Roman"/>
                </a:rPr>
                <a:t>END</a:t>
              </a:r>
              <a:endParaRPr lang="en-US" sz="3200">
                <a:effectLst/>
                <a:latin typeface="Times New Roman"/>
                <a:ea typeface="Times New Roman"/>
              </a:endParaRPr>
            </a:p>
          </p:txBody>
        </p:sp>
      </p:grpSp>
      <p:cxnSp>
        <p:nvCxnSpPr>
          <p:cNvPr id="449" name="Line 95"/>
          <p:cNvCxnSpPr>
            <a:stCxn id="471" idx="3"/>
          </p:cNvCxnSpPr>
          <p:nvPr/>
        </p:nvCxnSpPr>
        <p:spPr bwMode="auto">
          <a:xfrm flipV="1">
            <a:off x="7201531" y="3714525"/>
            <a:ext cx="581362" cy="1199435"/>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cxnSp>
        <p:nvCxnSpPr>
          <p:cNvPr id="450" name="Line 92"/>
          <p:cNvCxnSpPr>
            <a:stCxn id="478" idx="3"/>
          </p:cNvCxnSpPr>
          <p:nvPr/>
        </p:nvCxnSpPr>
        <p:spPr bwMode="auto">
          <a:xfrm>
            <a:off x="7201589" y="2287588"/>
            <a:ext cx="581304" cy="1136368"/>
          </a:xfrm>
          <a:prstGeom prst="line">
            <a:avLst/>
          </a:prstGeom>
          <a:noFill/>
          <a:ln w="12700">
            <a:solidFill>
              <a:srgbClr val="000000"/>
            </a:solidFill>
            <a:round/>
            <a:headEnd/>
            <a:tailEnd type="stealth"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925177670"/>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2"/>
          <p:cNvSpPr>
            <a:spLocks noGrp="1"/>
          </p:cNvSpPr>
          <p:nvPr>
            <p:ph type="dt" sz="quarter" idx="10"/>
          </p:nvPr>
        </p:nvSpPr>
        <p:spPr>
          <a:noFill/>
        </p:spPr>
        <p:txBody>
          <a:bodyPr/>
          <a:lstStyle/>
          <a:p>
            <a:fld id="{4B0327BD-0AD0-42F1-BE48-449236186FD3}" type="datetime8">
              <a:rPr lang="en-US" smtClean="0"/>
              <a:pPr/>
              <a:t>15/02/15 9:29 AM</a:t>
            </a:fld>
            <a:endParaRPr lang="en-US" smtClean="0"/>
          </a:p>
        </p:txBody>
      </p:sp>
      <p:sp>
        <p:nvSpPr>
          <p:cNvPr id="59395" name="Slide Number Placeholder 3"/>
          <p:cNvSpPr>
            <a:spLocks noGrp="1"/>
          </p:cNvSpPr>
          <p:nvPr>
            <p:ph type="sldNum" sz="quarter" idx="11"/>
          </p:nvPr>
        </p:nvSpPr>
        <p:spPr>
          <a:noFill/>
        </p:spPr>
        <p:txBody>
          <a:bodyPr/>
          <a:lstStyle/>
          <a:p>
            <a:fld id="{1A3CA965-2BC1-472C-BE9D-A829604A985F}" type="slidenum">
              <a:rPr lang="ar-SA" smtClean="0"/>
              <a:pPr/>
              <a:t>27</a:t>
            </a:fld>
            <a:endParaRPr lang="en-US" smtClean="0"/>
          </a:p>
        </p:txBody>
      </p:sp>
      <p:sp>
        <p:nvSpPr>
          <p:cNvPr id="59396" name="Rectangle 217"/>
          <p:cNvSpPr>
            <a:spLocks noChangeArrowheads="1"/>
          </p:cNvSpPr>
          <p:nvPr/>
        </p:nvSpPr>
        <p:spPr bwMode="auto">
          <a:xfrm>
            <a:off x="-900113" y="4702175"/>
            <a:ext cx="9144001" cy="0"/>
          </a:xfrm>
          <a:prstGeom prst="rect">
            <a:avLst/>
          </a:prstGeom>
          <a:noFill/>
          <a:ln w="9525">
            <a:noFill/>
            <a:miter lim="800000"/>
            <a:headEnd/>
            <a:tailEnd/>
          </a:ln>
        </p:spPr>
        <p:txBody>
          <a:bodyPr wrap="none" lIns="0" tIns="0" rIns="0" bIns="0" anchor="ctr">
            <a:spAutoFit/>
          </a:bodyPr>
          <a:lstStyle/>
          <a:p>
            <a:pPr algn="l"/>
            <a:endParaRPr lang="en-US" sz="2400">
              <a:latin typeface="Times New Roman" pitchFamily="18" charset="0"/>
            </a:endParaRPr>
          </a:p>
        </p:txBody>
      </p:sp>
      <p:graphicFrame>
        <p:nvGraphicFramePr>
          <p:cNvPr id="596367" name="Group 399"/>
          <p:cNvGraphicFramePr>
            <a:graphicFrameLocks noGrp="1"/>
          </p:cNvGraphicFramePr>
          <p:nvPr>
            <p:ph/>
            <p:extLst>
              <p:ext uri="{D42A27DB-BD31-4B8C-83A1-F6EECF244321}">
                <p14:modId xmlns:p14="http://schemas.microsoft.com/office/powerpoint/2010/main" val="968269586"/>
              </p:ext>
            </p:extLst>
          </p:nvPr>
        </p:nvGraphicFramePr>
        <p:xfrm>
          <a:off x="990600" y="1812922"/>
          <a:ext cx="7543803" cy="4206240"/>
        </p:xfrm>
        <a:graphic>
          <a:graphicData uri="http://schemas.openxmlformats.org/drawingml/2006/table">
            <a:tbl>
              <a:tblPr/>
              <a:tblGrid>
                <a:gridCol w="1317831"/>
                <a:gridCol w="1037662"/>
                <a:gridCol w="1037662"/>
                <a:gridCol w="1037662"/>
                <a:gridCol w="1037662"/>
                <a:gridCol w="1037662"/>
                <a:gridCol w="1037662"/>
              </a:tblGrid>
              <a:tr h="311311">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Activity</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ES</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EF</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TF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FF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B</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C</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E</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F</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G</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24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73574">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I</a:t>
                      </a: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7" name="Rectangle 27"/>
          <p:cNvSpPr>
            <a:spLocks noChangeArrowheads="1"/>
          </p:cNvSpPr>
          <p:nvPr/>
        </p:nvSpPr>
        <p:spPr bwMode="auto">
          <a:xfrm>
            <a:off x="914400" y="1143000"/>
            <a:ext cx="5105400" cy="369888"/>
          </a:xfrm>
          <a:prstGeom prst="rect">
            <a:avLst/>
          </a:prstGeom>
          <a:solidFill>
            <a:schemeClr val="bg1"/>
          </a:solidFill>
          <a:ln w="9525">
            <a:solidFill>
              <a:schemeClr val="tx1"/>
            </a:solidFill>
            <a:miter lim="800000"/>
            <a:headEnd/>
            <a:tailEnd/>
          </a:ln>
          <a:effectLst>
            <a:outerShdw dist="107763" dir="18900000" algn="ctr" rotWithShape="0">
              <a:schemeClr val="bg2">
                <a:alpha val="50000"/>
              </a:schemeClr>
            </a:outerShdw>
          </a:effectLst>
        </p:spPr>
        <p:txBody>
          <a:bodyPr wrap="square" lIns="0" tIns="0" rIns="0" bIns="0" anchor="ctr">
            <a:spAutoFit/>
          </a:bodyPr>
          <a:lstStyle/>
          <a:p>
            <a:pPr algn="just">
              <a:defRPr/>
            </a:pPr>
            <a:r>
              <a:rPr lang="en-US" sz="2400" dirty="0">
                <a:ea typeface="Times New Roman" pitchFamily="18" charset="0"/>
                <a:cs typeface="Arial" charset="0"/>
              </a:rPr>
              <a:t>Activity times and activity floats</a:t>
            </a:r>
          </a:p>
        </p:txBody>
      </p:sp>
      <p:sp>
        <p:nvSpPr>
          <p:cNvPr id="8" name="Rectangle 2"/>
          <p:cNvSpPr>
            <a:spLocks noChangeArrowheads="1"/>
          </p:cNvSpPr>
          <p:nvPr/>
        </p:nvSpPr>
        <p:spPr bwMode="auto">
          <a:xfrm>
            <a:off x="685800" y="381000"/>
            <a:ext cx="2133600" cy="515938"/>
          </a:xfrm>
          <a:prstGeom prst="rect">
            <a:avLst/>
          </a:prstGeom>
          <a:solidFill>
            <a:schemeClr val="bg1"/>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dirty="0">
                <a:solidFill>
                  <a:srgbClr val="CC3300"/>
                </a:solidFill>
                <a:effectLst>
                  <a:outerShdw blurRad="38100" dist="38100" dir="2700000" algn="tl">
                    <a:srgbClr val="C0C0C0"/>
                  </a:outerShdw>
                </a:effectLst>
              </a:rPr>
              <a:t>Example</a:t>
            </a:r>
            <a:endParaRPr lang="de-DE" sz="2800" b="1" dirty="0"/>
          </a:p>
        </p:txBody>
      </p:sp>
    </p:spTree>
    <p:extLst>
      <p:ext uri="{BB962C8B-B14F-4D97-AF65-F5344CB8AC3E}">
        <p14:creationId xmlns:p14="http://schemas.microsoft.com/office/powerpoint/2010/main" val="3698355307"/>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2"/>
          <p:cNvSpPr>
            <a:spLocks noGrp="1"/>
          </p:cNvSpPr>
          <p:nvPr>
            <p:ph type="dt" sz="quarter" idx="10"/>
          </p:nvPr>
        </p:nvSpPr>
        <p:spPr>
          <a:noFill/>
        </p:spPr>
        <p:txBody>
          <a:bodyPr/>
          <a:lstStyle/>
          <a:p>
            <a:fld id="{C67E1C37-F368-4C71-A18B-A069D9FA3F97}" type="datetime8">
              <a:rPr lang="en-US" smtClean="0"/>
              <a:pPr/>
              <a:t>15/02/15 9:29 AM</a:t>
            </a:fld>
            <a:endParaRPr lang="en-US" smtClean="0"/>
          </a:p>
        </p:txBody>
      </p:sp>
      <p:sp>
        <p:nvSpPr>
          <p:cNvPr id="60419" name="Slide Number Placeholder 3"/>
          <p:cNvSpPr>
            <a:spLocks noGrp="1"/>
          </p:cNvSpPr>
          <p:nvPr>
            <p:ph type="sldNum" sz="quarter" idx="11"/>
          </p:nvPr>
        </p:nvSpPr>
        <p:spPr>
          <a:noFill/>
        </p:spPr>
        <p:txBody>
          <a:bodyPr/>
          <a:lstStyle/>
          <a:p>
            <a:fld id="{C3150343-6D22-4237-82A2-821843AE740B}" type="slidenum">
              <a:rPr lang="ar-SA" smtClean="0"/>
              <a:pPr/>
              <a:t>28</a:t>
            </a:fld>
            <a:endParaRPr lang="en-US" smtClean="0"/>
          </a:p>
        </p:txBody>
      </p:sp>
      <p:sp>
        <p:nvSpPr>
          <p:cNvPr id="60420" name="Rectangle 217"/>
          <p:cNvSpPr>
            <a:spLocks noChangeArrowheads="1"/>
          </p:cNvSpPr>
          <p:nvPr/>
        </p:nvSpPr>
        <p:spPr bwMode="auto">
          <a:xfrm>
            <a:off x="-900113" y="4702175"/>
            <a:ext cx="9144001" cy="0"/>
          </a:xfrm>
          <a:prstGeom prst="rect">
            <a:avLst/>
          </a:prstGeom>
          <a:noFill/>
          <a:ln w="9525">
            <a:noFill/>
            <a:miter lim="800000"/>
            <a:headEnd/>
            <a:tailEnd/>
          </a:ln>
        </p:spPr>
        <p:txBody>
          <a:bodyPr wrap="none" lIns="0" tIns="0" rIns="0" bIns="0" anchor="ctr">
            <a:spAutoFit/>
          </a:bodyPr>
          <a:lstStyle/>
          <a:p>
            <a:pPr algn="l"/>
            <a:endParaRPr lang="en-US" sz="2400">
              <a:latin typeface="Times New Roman" pitchFamily="18" charset="0"/>
            </a:endParaRPr>
          </a:p>
        </p:txBody>
      </p:sp>
      <p:graphicFrame>
        <p:nvGraphicFramePr>
          <p:cNvPr id="596367" name="Group 399"/>
          <p:cNvGraphicFramePr>
            <a:graphicFrameLocks noGrp="1"/>
          </p:cNvGraphicFramePr>
          <p:nvPr>
            <p:ph/>
          </p:nvPr>
        </p:nvGraphicFramePr>
        <p:xfrm>
          <a:off x="990600" y="1812925"/>
          <a:ext cx="7848603" cy="3596640"/>
        </p:xfrm>
        <a:graphic>
          <a:graphicData uri="http://schemas.openxmlformats.org/drawingml/2006/table">
            <a:tbl>
              <a:tblPr/>
              <a:tblGrid>
                <a:gridCol w="1075267"/>
                <a:gridCol w="846667"/>
                <a:gridCol w="846667"/>
                <a:gridCol w="846667"/>
                <a:gridCol w="846667"/>
                <a:gridCol w="846667"/>
                <a:gridCol w="2540001"/>
              </a:tblGrid>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Activity</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ES</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EF</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TF</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Criticality</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rowSpan="5">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Critical Path</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D</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F</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G</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I</a:t>
                      </a: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alpha val="47000"/>
                      </a:srgbClr>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H</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a “near critical” path</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B</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row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Third most critical path</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E</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v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87338">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C</a:t>
                      </a:r>
                      <a:endParaRPr kumimoji="0" lang="en-US" sz="2000" b="1" i="0" u="none" strike="noStrike" cap="none" normalizeH="0" baseline="0" dirty="0" smtClean="0">
                        <a:ln>
                          <a:noFill/>
                        </a:ln>
                        <a:solidFill>
                          <a:schemeClr val="tx1"/>
                        </a:solidFill>
                        <a:effectLst/>
                        <a:latin typeface="Times New Roman" pitchFamily="18" charset="0"/>
                      </a:endParaRPr>
                    </a:p>
                  </a:txBody>
                  <a:tcPr marL="0" marR="0" marT="0" marB="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Path having most float</a:t>
                      </a:r>
                    </a:p>
                  </a:txBody>
                  <a:tcPr marL="0" marR="0" marT="0" marB="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bl>
          </a:graphicData>
        </a:graphic>
      </p:graphicFrame>
      <p:sp>
        <p:nvSpPr>
          <p:cNvPr id="7" name="Rectangle 27"/>
          <p:cNvSpPr>
            <a:spLocks noChangeArrowheads="1"/>
          </p:cNvSpPr>
          <p:nvPr/>
        </p:nvSpPr>
        <p:spPr bwMode="auto">
          <a:xfrm>
            <a:off x="914400" y="1143000"/>
            <a:ext cx="5486400" cy="369888"/>
          </a:xfrm>
          <a:prstGeom prst="rect">
            <a:avLst/>
          </a:prstGeom>
          <a:solidFill>
            <a:schemeClr val="bg1"/>
          </a:solidFill>
          <a:ln w="9525">
            <a:solidFill>
              <a:schemeClr val="tx1"/>
            </a:solidFill>
            <a:miter lim="800000"/>
            <a:headEnd/>
            <a:tailEnd/>
          </a:ln>
          <a:effectLst>
            <a:outerShdw dist="107763" dir="18900000" algn="ctr" rotWithShape="0">
              <a:schemeClr val="bg2">
                <a:alpha val="50000"/>
              </a:schemeClr>
            </a:outerShdw>
          </a:effectLst>
        </p:spPr>
        <p:txBody>
          <a:bodyPr wrap="square" lIns="0" tIns="0" rIns="0" bIns="0" anchor="ctr">
            <a:spAutoFit/>
          </a:bodyPr>
          <a:lstStyle/>
          <a:p>
            <a:pPr algn="just">
              <a:defRPr/>
            </a:pPr>
            <a:r>
              <a:rPr lang="en-US" sz="2400" dirty="0">
                <a:ea typeface="Times New Roman" pitchFamily="18" charset="0"/>
                <a:cs typeface="Arial" charset="0"/>
              </a:rPr>
              <a:t>Critical path and subcritical paths</a:t>
            </a:r>
          </a:p>
        </p:txBody>
      </p:sp>
      <p:sp>
        <p:nvSpPr>
          <p:cNvPr id="8" name="Rectangle 2"/>
          <p:cNvSpPr>
            <a:spLocks noChangeArrowheads="1"/>
          </p:cNvSpPr>
          <p:nvPr/>
        </p:nvSpPr>
        <p:spPr bwMode="auto">
          <a:xfrm>
            <a:off x="685800" y="381000"/>
            <a:ext cx="2133600" cy="515938"/>
          </a:xfrm>
          <a:prstGeom prst="rect">
            <a:avLst/>
          </a:prstGeom>
          <a:solidFill>
            <a:schemeClr val="bg1"/>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dirty="0">
                <a:solidFill>
                  <a:srgbClr val="CC3300"/>
                </a:solidFill>
                <a:effectLst>
                  <a:outerShdw blurRad="38100" dist="38100" dir="2700000" algn="tl">
                    <a:srgbClr val="C0C0C0"/>
                  </a:outerShdw>
                </a:effectLst>
              </a:rPr>
              <a:t>Example</a:t>
            </a:r>
            <a:endParaRPr lang="de-DE" sz="2800" b="1" dirty="0"/>
          </a:p>
        </p:txBody>
      </p:sp>
    </p:spTree>
    <p:extLst>
      <p:ext uri="{BB962C8B-B14F-4D97-AF65-F5344CB8AC3E}">
        <p14:creationId xmlns:p14="http://schemas.microsoft.com/office/powerpoint/2010/main" val="3981467572"/>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body" idx="1"/>
          </p:nvPr>
        </p:nvSpPr>
        <p:spPr>
          <a:xfrm>
            <a:off x="685800" y="1438275"/>
            <a:ext cx="8001000" cy="3939540"/>
          </a:xfrm>
          <a:solidFill>
            <a:schemeClr val="bg1"/>
          </a:solidFill>
          <a:ln>
            <a:solidFill>
              <a:schemeClr val="tx2"/>
            </a:solidFill>
          </a:ln>
          <a:effectLst>
            <a:outerShdw dist="107763" dir="18900000" algn="ctr" rotWithShape="0">
              <a:schemeClr val="bg2">
                <a:alpha val="50000"/>
              </a:schemeClr>
            </a:outerShdw>
          </a:effectLst>
        </p:spPr>
        <p:txBody>
          <a:bodyPr/>
          <a:lstStyle/>
          <a:p>
            <a:pPr marL="457200" indent="-338138">
              <a:lnSpc>
                <a:spcPct val="100000"/>
              </a:lnSpc>
              <a:spcBef>
                <a:spcPts val="1800"/>
              </a:spcBef>
              <a:spcAft>
                <a:spcPts val="600"/>
              </a:spcAft>
              <a:buClr>
                <a:srgbClr val="CC3300"/>
              </a:buClr>
              <a:buSzTx/>
              <a:buFont typeface="Wingdings" pitchFamily="2" charset="2"/>
              <a:buChar char="Ø"/>
              <a:defRPr/>
            </a:pPr>
            <a:r>
              <a:rPr lang="en-US" sz="2400" dirty="0" smtClean="0">
                <a:latin typeface="Times New Roman" pitchFamily="18" charset="0"/>
                <a:cs typeface="Times New Roman" pitchFamily="18" charset="0"/>
              </a:rPr>
              <a:t>Activity times (ES, EF, LS, LF) obtained from previous calculations are expressed in terms of expired </a:t>
            </a:r>
            <a:r>
              <a:rPr lang="en-US" sz="2400" b="1" i="1" u="sng" dirty="0" smtClean="0">
                <a:solidFill>
                  <a:schemeClr val="accent6"/>
                </a:solidFill>
                <a:effectLst>
                  <a:outerShdw blurRad="38100" dist="38100" dir="2700000" algn="tl">
                    <a:srgbClr val="C0C0C0"/>
                  </a:outerShdw>
                </a:effectLst>
                <a:latin typeface="Times New Roman" pitchFamily="18" charset="0"/>
                <a:cs typeface="Times New Roman" pitchFamily="18" charset="0"/>
              </a:rPr>
              <a:t>working days</a:t>
            </a:r>
            <a:r>
              <a:rPr lang="en-US" sz="2400" b="1" i="1" u="sng" dirty="0" smtClean="0">
                <a:solidFill>
                  <a:schemeClr val="accent6"/>
                </a:solidFill>
                <a:latin typeface="Times New Roman" pitchFamily="18" charset="0"/>
                <a:cs typeface="Times New Roman" pitchFamily="18" charset="0"/>
              </a:rPr>
              <a:t>.</a:t>
            </a:r>
          </a:p>
          <a:p>
            <a:pPr marL="457200" indent="-338138">
              <a:lnSpc>
                <a:spcPct val="100000"/>
              </a:lnSpc>
              <a:spcBef>
                <a:spcPts val="1800"/>
              </a:spcBef>
              <a:spcAft>
                <a:spcPts val="600"/>
              </a:spcAft>
              <a:buClr>
                <a:srgbClr val="CC3300"/>
              </a:buClr>
              <a:buSzTx/>
              <a:buFont typeface="Wingdings" pitchFamily="2" charset="2"/>
              <a:buChar char="Ø"/>
              <a:defRPr/>
            </a:pPr>
            <a:r>
              <a:rPr lang="en-US" sz="2400" dirty="0" smtClean="0">
                <a:latin typeface="Times New Roman" pitchFamily="18" charset="0"/>
                <a:cs typeface="Times New Roman" pitchFamily="18" charset="0"/>
              </a:rPr>
              <a:t>For purposes of project directing, monitoring and control, it is necessary to convert these times to </a:t>
            </a:r>
            <a:r>
              <a:rPr lang="en-US" sz="2400" b="1" i="1" u="sng" dirty="0" smtClean="0">
                <a:solidFill>
                  <a:srgbClr val="FF0000"/>
                </a:solidFill>
                <a:effectLst>
                  <a:outerShdw blurRad="38100" dist="38100" dir="2700000" algn="tl">
                    <a:srgbClr val="C0C0C0"/>
                  </a:outerShdw>
                </a:effectLst>
                <a:latin typeface="Times New Roman" pitchFamily="18" charset="0"/>
                <a:cs typeface="Times New Roman" pitchFamily="18" charset="0"/>
              </a:rPr>
              <a:t>calendar dates</a:t>
            </a:r>
            <a:r>
              <a:rPr lang="en-US" sz="2400" b="1" i="1" u="sng"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on which each activity is expected to start and finish.</a:t>
            </a:r>
          </a:p>
          <a:p>
            <a:pPr marL="457200" indent="-338138">
              <a:lnSpc>
                <a:spcPct val="100000"/>
              </a:lnSpc>
              <a:spcBef>
                <a:spcPts val="1800"/>
              </a:spcBef>
              <a:spcAft>
                <a:spcPts val="600"/>
              </a:spcAft>
              <a:buClr>
                <a:srgbClr val="CC3300"/>
              </a:buClr>
              <a:buSzTx/>
              <a:buFont typeface="Wingdings" pitchFamily="2" charset="2"/>
              <a:buChar char="Ø"/>
              <a:defRPr/>
            </a:pPr>
            <a:r>
              <a:rPr lang="en-US" sz="2400" dirty="0" smtClean="0">
                <a:latin typeface="Times New Roman" pitchFamily="18" charset="0"/>
                <a:cs typeface="Times New Roman" pitchFamily="18" charset="0"/>
              </a:rPr>
              <a:t>This is done with the aid of a </a:t>
            </a:r>
            <a:r>
              <a:rPr lang="en-US" sz="2400" b="1" i="1" u="sng" dirty="0" smtClean="0">
                <a:solidFill>
                  <a:srgbClr val="FF0000"/>
                </a:solidFill>
                <a:effectLst>
                  <a:outerShdw blurRad="38100" dist="38100" dir="2700000" algn="tl">
                    <a:srgbClr val="C0C0C0"/>
                  </a:outerShdw>
                </a:effectLst>
                <a:latin typeface="Times New Roman" pitchFamily="18" charset="0"/>
                <a:cs typeface="Times New Roman" pitchFamily="18" charset="0"/>
              </a:rPr>
              <a:t>calendar</a:t>
            </a:r>
            <a:r>
              <a:rPr lang="en-US" sz="2400" b="1" i="1" u="sng"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on which the working days are numbered consecutively, starting with number 1 on the anticipated start date and </a:t>
            </a:r>
            <a:r>
              <a:rPr lang="en-US" sz="2400" u="sng" dirty="0" smtClean="0">
                <a:solidFill>
                  <a:srgbClr val="FF0000"/>
                </a:solidFill>
                <a:latin typeface="Times New Roman" pitchFamily="18" charset="0"/>
                <a:cs typeface="Times New Roman" pitchFamily="18" charset="0"/>
              </a:rPr>
              <a:t>skipping weekends and holidays</a:t>
            </a:r>
            <a:r>
              <a:rPr lang="en-US" sz="2400" dirty="0" smtClean="0">
                <a:latin typeface="Times New Roman" pitchFamily="18" charset="0"/>
                <a:cs typeface="Times New Roman" pitchFamily="18" charset="0"/>
              </a:rPr>
              <a:t>. </a:t>
            </a:r>
          </a:p>
        </p:txBody>
      </p:sp>
      <p:sp>
        <p:nvSpPr>
          <p:cNvPr id="533507" name="Rectangle 3"/>
          <p:cNvSpPr>
            <a:spLocks noChangeArrowheads="1"/>
          </p:cNvSpPr>
          <p:nvPr/>
        </p:nvSpPr>
        <p:spPr bwMode="auto">
          <a:xfrm>
            <a:off x="623888" y="322263"/>
            <a:ext cx="66913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CALENDAR-DATE SCHEDULE</a:t>
            </a:r>
            <a:endParaRPr lang="de-DE" sz="3200" i="1">
              <a:solidFill>
                <a:srgbClr val="CC3300"/>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0" y="0"/>
            <a:ext cx="9144000" cy="609600"/>
          </a:xfrm>
          <a:prstGeom prst="roundRect">
            <a:avLst>
              <a:gd name="adj" fmla="val 50000"/>
            </a:avLst>
          </a:prstGeom>
          <a:solidFill>
            <a:srgbClr val="00B05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1" u="none" strike="noStrike" kern="0" cap="none" spc="0" normalizeH="0" baseline="0" noProof="0" dirty="0" smtClean="0">
                <a:ln>
                  <a:noFill/>
                </a:ln>
                <a:solidFill>
                  <a:prstClr val="white"/>
                </a:solidFill>
                <a:effectLst/>
                <a:uLnTx/>
                <a:uFillTx/>
                <a:latin typeface="Times New Roman" pitchFamily="18" charset="0"/>
                <a:cs typeface="Times New Roman" pitchFamily="18" charset="0"/>
              </a:rPr>
              <a:t>Network Based Project Management</a:t>
            </a:r>
          </a:p>
        </p:txBody>
      </p:sp>
      <p:sp>
        <p:nvSpPr>
          <p:cNvPr id="9" name="Rectangle 2"/>
          <p:cNvSpPr txBox="1">
            <a:spLocks noChangeArrowheads="1"/>
          </p:cNvSpPr>
          <p:nvPr/>
        </p:nvSpPr>
        <p:spPr>
          <a:xfrm>
            <a:off x="457200" y="647700"/>
            <a:ext cx="8229599" cy="3009900"/>
          </a:xfrm>
          <a:prstGeom prst="rect">
            <a:avLst/>
          </a:prstGeom>
        </p:spPr>
        <p:txBody>
          <a:bodyPr vert="horz" lIns="90475" tIns="44444" rIns="90475" bIns="44444" rtlCol="0">
            <a:normAutofit/>
          </a:bodyPr>
          <a:lstStyle/>
          <a:p>
            <a:pPr marL="444500" indent="-444500" algn="l" eaLnBrk="1" fontAlgn="auto" hangingPunct="1">
              <a:spcBef>
                <a:spcPts val="1200"/>
              </a:spcBef>
              <a:spcAft>
                <a:spcPts val="0"/>
              </a:spcAft>
              <a:buFont typeface="Wingdings" pitchFamily="2" charset="2"/>
              <a:buChar char="þ"/>
              <a:defRPr/>
            </a:pPr>
            <a:r>
              <a:rPr lang="en-US" sz="2800" i="1" dirty="0" smtClean="0">
                <a:solidFill>
                  <a:srgbClr val="FF0000"/>
                </a:solidFill>
                <a:latin typeface="Times New Roman" pitchFamily="18" charset="0"/>
                <a:cs typeface="Times New Roman" pitchFamily="18" charset="0"/>
              </a:rPr>
              <a:t>Network Techniques Development:</a:t>
            </a:r>
          </a:p>
          <a:p>
            <a:pPr marL="990600" lvl="1" indent="-366713" algn="l" eaLnBrk="1" fontAlgn="auto" hangingPunct="1">
              <a:spcBef>
                <a:spcPts val="1200"/>
              </a:spcBef>
              <a:spcAft>
                <a:spcPts val="0"/>
              </a:spcAft>
              <a:buFont typeface="Wingdings" pitchFamily="2" charset="2"/>
              <a:buChar char="þ"/>
              <a:defRPr/>
            </a:pPr>
            <a:r>
              <a:rPr lang="en-US" sz="2400" b="0" dirty="0" smtClean="0">
                <a:solidFill>
                  <a:prstClr val="black"/>
                </a:solidFill>
                <a:latin typeface="Times New Roman" pitchFamily="18" charset="0"/>
                <a:cs typeface="Times New Roman" pitchFamily="18" charset="0"/>
              </a:rPr>
              <a:t>CPM by DuPont for chemical plants (1957)</a:t>
            </a:r>
          </a:p>
          <a:p>
            <a:pPr marL="990600" lvl="1" indent="-366713" algn="l" eaLnBrk="1" fontAlgn="auto" hangingPunct="1">
              <a:spcBef>
                <a:spcPts val="1200"/>
              </a:spcBef>
              <a:spcAft>
                <a:spcPts val="0"/>
              </a:spcAft>
              <a:buFont typeface="Wingdings" pitchFamily="2" charset="2"/>
              <a:buChar char="þ"/>
              <a:defRPr/>
            </a:pPr>
            <a:r>
              <a:rPr lang="en-US" sz="2400" b="0" dirty="0" smtClean="0">
                <a:solidFill>
                  <a:prstClr val="black"/>
                </a:solidFill>
                <a:latin typeface="Times New Roman" pitchFamily="18" charset="0"/>
                <a:cs typeface="Times New Roman" pitchFamily="18" charset="0"/>
              </a:rPr>
              <a:t>PERT by Booz, Allen &amp; Hamilton with the U.S. Navy, for Polaris missile (1958)</a:t>
            </a:r>
          </a:p>
          <a:p>
            <a:pPr marL="444500" indent="-444500" algn="l" eaLnBrk="1" fontAlgn="auto" hangingPunct="1">
              <a:spcBef>
                <a:spcPts val="1200"/>
              </a:spcBef>
              <a:spcAft>
                <a:spcPts val="0"/>
              </a:spcAft>
              <a:buFont typeface="Wingdings" pitchFamily="2" charset="2"/>
              <a:buChar char="þ"/>
              <a:defRPr/>
            </a:pPr>
            <a:r>
              <a:rPr lang="en-US" sz="2400" b="0" dirty="0" smtClean="0">
                <a:solidFill>
                  <a:prstClr val="black"/>
                </a:solidFill>
                <a:latin typeface="Times New Roman" pitchFamily="18" charset="0"/>
                <a:cs typeface="Times New Roman" pitchFamily="18" charset="0"/>
              </a:rPr>
              <a:t>They consider precedence relationships and interdependencies</a:t>
            </a:r>
          </a:p>
          <a:p>
            <a:pPr marL="444500" indent="-444500" algn="l" eaLnBrk="1" fontAlgn="auto" hangingPunct="1">
              <a:spcBef>
                <a:spcPts val="1200"/>
              </a:spcBef>
              <a:spcAft>
                <a:spcPts val="0"/>
              </a:spcAft>
              <a:buFont typeface="Wingdings" pitchFamily="2" charset="2"/>
              <a:buChar char="þ"/>
              <a:defRPr/>
            </a:pPr>
            <a:r>
              <a:rPr lang="en-US" sz="2400" b="0" dirty="0" smtClean="0">
                <a:solidFill>
                  <a:prstClr val="black"/>
                </a:solidFill>
                <a:latin typeface="Times New Roman" pitchFamily="18" charset="0"/>
                <a:cs typeface="Times New Roman" pitchFamily="18" charset="0"/>
              </a:rPr>
              <a:t>Each uses a different estimate of activity times</a:t>
            </a:r>
          </a:p>
        </p:txBody>
      </p:sp>
      <p:sp>
        <p:nvSpPr>
          <p:cNvPr id="10" name="Rectangle 3"/>
          <p:cNvSpPr txBox="1">
            <a:spLocks noChangeArrowheads="1"/>
          </p:cNvSpPr>
          <p:nvPr/>
        </p:nvSpPr>
        <p:spPr>
          <a:xfrm>
            <a:off x="685800" y="3581400"/>
            <a:ext cx="8136904" cy="2592288"/>
          </a:xfrm>
          <a:prstGeom prst="rect">
            <a:avLst/>
          </a:prstGeom>
          <a:solidFill>
            <a:srgbClr val="FFFF00"/>
          </a:solidFill>
          <a:ln>
            <a:solidFill>
              <a:sysClr val="windowText" lastClr="000000"/>
            </a:solidFill>
          </a:ln>
          <a:effectLst/>
        </p:spPr>
        <p:txBody>
          <a:bodyPr vert="horz" lIns="91440" tIns="45720" rIns="91440" bIns="45720" rtlCol="0">
            <a:noAutofit/>
          </a:bodyPr>
          <a:lstStyle/>
          <a:p>
            <a:pPr marR="0" lvl="0" algn="just" defTabSz="914400" eaLnBrk="1" fontAlgn="auto" latinLnBrk="0" hangingPunct="1">
              <a:lnSpc>
                <a:spcPct val="120000"/>
              </a:lnSpc>
              <a:spcBef>
                <a:spcPts val="600"/>
              </a:spcBef>
              <a:spcAft>
                <a:spcPts val="0"/>
              </a:spcAft>
              <a:buClrTx/>
              <a:buSzPct val="100000"/>
              <a:tabLst/>
              <a:defRPr/>
            </a:pPr>
            <a:r>
              <a:rPr kumimoji="0" lang="en-US" sz="2800" i="1" u="none" strike="noStrike" kern="0" cap="none" spc="0" normalizeH="0" baseline="0" noProof="0" dirty="0" smtClean="0">
                <a:ln>
                  <a:noFill/>
                </a:ln>
                <a:solidFill>
                  <a:srgbClr val="0000CC"/>
                </a:solidFill>
                <a:effectLst/>
                <a:uLnTx/>
                <a:uFillTx/>
                <a:latin typeface="Times New Roman" pitchFamily="18" charset="0"/>
                <a:cs typeface="Times New Roman" pitchFamily="18" charset="0"/>
              </a:rPr>
              <a:t>Developing the Network by:</a:t>
            </a:r>
          </a:p>
          <a:p>
            <a:pPr marL="762000" marR="0" lvl="1" indent="-304800" algn="just" defTabSz="914400" eaLnBrk="1" fontAlgn="auto" latinLnBrk="0" hangingPunct="1">
              <a:lnSpc>
                <a:spcPct val="120000"/>
              </a:lnSpc>
              <a:spcBef>
                <a:spcPts val="600"/>
              </a:spcBef>
              <a:spcAft>
                <a:spcPts val="0"/>
              </a:spcAft>
              <a:buClrTx/>
              <a:buSzPct val="100000"/>
              <a:buFontTx/>
              <a:buAutoNum type="arabicPeriod"/>
              <a:tabLst/>
              <a:defRPr/>
            </a:pPr>
            <a:r>
              <a:rPr kumimoji="0" lang="en-US" sz="2400" b="0" i="1"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Arrow diagramming (AOA)</a:t>
            </a:r>
          </a:p>
          <a:p>
            <a:pPr marL="762000" marR="0" lvl="1" indent="-304800" algn="just" defTabSz="914400" eaLnBrk="1" fontAlgn="auto" latinLnBrk="0" hangingPunct="1">
              <a:lnSpc>
                <a:spcPct val="120000"/>
              </a:lnSpc>
              <a:spcBef>
                <a:spcPts val="600"/>
              </a:spcBef>
              <a:spcAft>
                <a:spcPts val="0"/>
              </a:spcAft>
              <a:buClrTx/>
              <a:buSzPct val="100000"/>
              <a:buFontTx/>
              <a:buAutoNum type="arabicPeriod"/>
              <a:tabLst/>
              <a:defRPr/>
            </a:pPr>
            <a:r>
              <a:rPr kumimoji="0" lang="en-US" sz="2400" b="0" i="1" u="sng" strike="noStrike" kern="0" cap="none" spc="0" normalizeH="0" baseline="0" noProof="0" dirty="0" smtClean="0">
                <a:ln>
                  <a:noFill/>
                </a:ln>
                <a:solidFill>
                  <a:srgbClr val="CC00CC"/>
                </a:solidFill>
                <a:effectLst/>
                <a:uLnTx/>
                <a:uFillTx/>
                <a:latin typeface="Times New Roman" pitchFamily="18" charset="0"/>
                <a:cs typeface="Times New Roman" pitchFamily="18" charset="0"/>
              </a:rPr>
              <a:t>Node diagramming (AON)</a:t>
            </a:r>
          </a:p>
          <a:p>
            <a:pPr marL="762000" marR="0" lvl="1" indent="-304800" algn="just" defTabSz="914400" eaLnBrk="1" fontAlgn="auto" latinLnBrk="0" hangingPunct="1">
              <a:lnSpc>
                <a:spcPct val="120000"/>
              </a:lnSpc>
              <a:spcBef>
                <a:spcPts val="600"/>
              </a:spcBef>
              <a:spcAft>
                <a:spcPts val="0"/>
              </a:spcAft>
              <a:buClrTx/>
              <a:buSzPct val="100000"/>
              <a:buFontTx/>
              <a:buAutoNum type="arabicPeriod"/>
              <a:tabLst/>
              <a:defRPr/>
            </a:pPr>
            <a:r>
              <a:rPr kumimoji="0" lang="en-US" sz="2400" b="0" i="1"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Precedence diagramming (APD) </a:t>
            </a:r>
            <a:r>
              <a:rPr kumimoji="0" lang="en-US" sz="2400" b="0" i="1"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endParaRPr kumimoji="0" lang="en-US" sz="2400" b="0" i="1" u="none" strike="noStrike" kern="0" cap="none" spc="0" normalizeH="0" baseline="0" noProof="0" dirty="0" smtClean="0">
              <a:ln>
                <a:noFill/>
              </a:ln>
              <a:solidFill>
                <a:prstClr val="black"/>
              </a:solidFill>
              <a:effectLst/>
              <a:uLnTx/>
              <a:uFillTx/>
              <a:latin typeface="Times New Roman" pitchFamily="18" charset="0"/>
              <a:cs typeface="Times New Roman" pitchFamily="18" charset="0"/>
            </a:endParaRPr>
          </a:p>
          <a:p>
            <a:pPr marL="762000" marR="0" lvl="1" indent="-304800" algn="just" defTabSz="914400" eaLnBrk="1" fontAlgn="auto" latinLnBrk="0" hangingPunct="1">
              <a:lnSpc>
                <a:spcPct val="120000"/>
              </a:lnSpc>
              <a:spcBef>
                <a:spcPts val="600"/>
              </a:spcBef>
              <a:spcAft>
                <a:spcPts val="0"/>
              </a:spcAft>
              <a:buClrTx/>
              <a:buSzPct val="100000"/>
              <a:buFontTx/>
              <a:buAutoNum type="arabicPeriod"/>
              <a:tabLst/>
              <a:defRPr/>
            </a:pPr>
            <a:r>
              <a:rPr kumimoji="0" lang="en-US" sz="2400" b="0" i="1"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Time scaled Network  (TSN)</a:t>
            </a:r>
            <a:endParaRPr kumimoji="0" lang="en-US" sz="2400" b="0" i="1" u="none" strike="noStrike" kern="0" cap="none" spc="0" normalizeH="0" baseline="0" noProof="0" dirty="0">
              <a:ln>
                <a:noFill/>
              </a:ln>
              <a:solidFill>
                <a:prstClr val="black"/>
              </a:solidFill>
              <a:effectLst/>
              <a:uLnTx/>
              <a:uFillTx/>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a:spLocks noChangeArrowheads="1"/>
          </p:cNvSpPr>
          <p:nvPr/>
        </p:nvSpPr>
        <p:spPr bwMode="auto">
          <a:xfrm>
            <a:off x="370384" y="457200"/>
            <a:ext cx="8621216" cy="360040"/>
          </a:xfrm>
          <a:prstGeom prst="rect">
            <a:avLst/>
          </a:prstGeom>
          <a:solidFill>
            <a:srgbClr val="FFFF00"/>
          </a:solidFill>
          <a:ln w="9525">
            <a:solidFill>
              <a:srgbClr val="1F497D"/>
            </a:solidFill>
            <a:miter lim="800000"/>
            <a:headEnd/>
            <a:tailEnd/>
          </a:ln>
          <a:effectLst/>
        </p:spPr>
        <p:txBody>
          <a:bodyPr lIns="0" tIns="0" rIns="0" bIns="0"/>
          <a:lstStyle/>
          <a:p>
            <a:pPr marL="381000" marR="0" lvl="0" indent="-381000" algn="l" defTabSz="914400" eaLnBrk="1" fontAlgn="auto" latinLnBrk="0" hangingPunct="1">
              <a:lnSpc>
                <a:spcPct val="100000"/>
              </a:lnSpc>
              <a:spcBef>
                <a:spcPts val="0"/>
              </a:spcBef>
              <a:spcAft>
                <a:spcPts val="0"/>
              </a:spcAft>
              <a:buClr>
                <a:srgbClr val="CC3300"/>
              </a:buClr>
              <a:buSzPct val="120000"/>
              <a:buFont typeface="Webdings" pitchFamily="18" charset="2"/>
              <a:buChar char="&lt;"/>
              <a:tabLst/>
              <a:defRPr/>
            </a:pPr>
            <a:r>
              <a:rPr kumimoji="0" lang="en-US" sz="2800" i="1" u="none" strike="noStrike" kern="0" cap="none" spc="0" normalizeH="0" baseline="0" noProof="0" dirty="0" smtClean="0">
                <a:ln>
                  <a:noFill/>
                </a:ln>
                <a:solidFill>
                  <a:srgbClr val="CC3300"/>
                </a:solidFill>
                <a:effectLst/>
                <a:uLnTx/>
                <a:uFillTx/>
                <a:latin typeface="Times New Roman" pitchFamily="18" charset="0"/>
                <a:cs typeface="Times New Roman" pitchFamily="18" charset="0"/>
              </a:rPr>
              <a:t>Advantages and disadvantages of network diagram</a:t>
            </a:r>
            <a:endParaRPr kumimoji="0" lang="de-DE" sz="2800" i="1" u="none" strike="noStrike" kern="0" cap="none" spc="0" normalizeH="0" baseline="0" noProof="0" dirty="0">
              <a:ln>
                <a:noFill/>
              </a:ln>
              <a:solidFill>
                <a:srgbClr val="1F497D"/>
              </a:solidFill>
              <a:effectLst/>
              <a:uLnTx/>
              <a:uFillTx/>
              <a:latin typeface="Times New Roman" pitchFamily="18" charset="0"/>
              <a:cs typeface="Times New Roman" pitchFamily="18" charset="0"/>
            </a:endParaRPr>
          </a:p>
        </p:txBody>
      </p:sp>
      <p:sp>
        <p:nvSpPr>
          <p:cNvPr id="11" name="Rectangle 3"/>
          <p:cNvSpPr txBox="1">
            <a:spLocks noChangeArrowheads="1"/>
          </p:cNvSpPr>
          <p:nvPr/>
        </p:nvSpPr>
        <p:spPr>
          <a:xfrm>
            <a:off x="566192" y="1143000"/>
            <a:ext cx="7772400" cy="4505672"/>
          </a:xfrm>
          <a:prstGeom prst="rect">
            <a:avLst/>
          </a:prstGeom>
        </p:spPr>
        <p:txBody>
          <a:bodyPr vert="horz" lIns="91440" tIns="45720" rIns="91440" bIns="45720" rtlCol="0">
            <a:noAutofit/>
          </a:bodyPr>
          <a:lstStyle/>
          <a:p>
            <a:pPr algn="l" eaLnBrk="1" fontAlgn="auto" hangingPunct="1">
              <a:lnSpc>
                <a:spcPct val="110000"/>
              </a:lnSpc>
              <a:spcBef>
                <a:spcPts val="600"/>
              </a:spcBef>
              <a:spcAft>
                <a:spcPts val="0"/>
              </a:spcAft>
              <a:buFont typeface="Arial" pitchFamily="34" charset="0"/>
              <a:buNone/>
              <a:defRPr/>
            </a:pPr>
            <a:r>
              <a:rPr lang="en-US" sz="2400" i="1" u="sng" dirty="0" smtClean="0">
                <a:solidFill>
                  <a:srgbClr val="0000CC"/>
                </a:solidFill>
                <a:latin typeface="Times New Roman" pitchFamily="18" charset="0"/>
                <a:cs typeface="Times New Roman" pitchFamily="18" charset="0"/>
              </a:rPr>
              <a:t>Advantages</a:t>
            </a:r>
          </a:p>
          <a:p>
            <a:pPr marL="538163" lvl="1" indent="-355600" algn="l"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Show precedence well</a:t>
            </a:r>
          </a:p>
          <a:p>
            <a:pPr marL="538163" lvl="1" indent="-355600" algn="l"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Reveal interdependencies not shown in other techniques</a:t>
            </a:r>
          </a:p>
          <a:p>
            <a:pPr marL="538163" lvl="1" indent="-355600" algn="l"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Ability to calculate critical path</a:t>
            </a:r>
          </a:p>
          <a:p>
            <a:pPr marL="538163" lvl="1" indent="-355600" algn="l"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Ability to perform “what if” exercises</a:t>
            </a:r>
          </a:p>
          <a:p>
            <a:pPr algn="l" eaLnBrk="1" fontAlgn="auto" hangingPunct="1">
              <a:lnSpc>
                <a:spcPct val="110000"/>
              </a:lnSpc>
              <a:spcBef>
                <a:spcPts val="600"/>
              </a:spcBef>
              <a:spcAft>
                <a:spcPts val="0"/>
              </a:spcAft>
              <a:buFont typeface="Arial" pitchFamily="34" charset="0"/>
              <a:buNone/>
              <a:defRPr/>
            </a:pPr>
            <a:r>
              <a:rPr lang="en-US" sz="2400" i="1" u="sng" dirty="0" smtClean="0">
                <a:solidFill>
                  <a:srgbClr val="0000CC"/>
                </a:solidFill>
                <a:latin typeface="Times New Roman" pitchFamily="18" charset="0"/>
                <a:cs typeface="Times New Roman" pitchFamily="18" charset="0"/>
              </a:rPr>
              <a:t>Disadvantages</a:t>
            </a:r>
          </a:p>
          <a:p>
            <a:pPr marL="538163" lvl="1" indent="-355600" algn="l"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Default model assumes resources are unlimited</a:t>
            </a:r>
          </a:p>
          <a:p>
            <a:pPr marL="538163" lvl="2" indent="-355600" algn="l"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You need to incorporate this yourself (Resource Dependencies) when determining the “real” Critical Path</a:t>
            </a:r>
          </a:p>
          <a:p>
            <a:pPr marL="538163" lvl="1" indent="-355600" algn="l" eaLnBrk="1" fontAlgn="auto" hangingPunct="1">
              <a:lnSpc>
                <a:spcPct val="110000"/>
              </a:lnSpc>
              <a:spcBef>
                <a:spcPts val="600"/>
              </a:spcBef>
              <a:spcAft>
                <a:spcPts val="0"/>
              </a:spcAft>
              <a:buFont typeface="Wingdings" pitchFamily="2" charset="2"/>
              <a:buChar char="Ø"/>
              <a:defRPr/>
            </a:pPr>
            <a:r>
              <a:rPr lang="en-US" sz="2200" b="0" dirty="0" smtClean="0">
                <a:solidFill>
                  <a:prstClr val="black"/>
                </a:solidFill>
                <a:latin typeface="Times New Roman" pitchFamily="18" charset="0"/>
                <a:cs typeface="Times New Roman" pitchFamily="18" charset="0"/>
              </a:rPr>
              <a:t>Difficult to follow on large projects</a:t>
            </a:r>
            <a:endParaRPr lang="en-US" sz="2200" b="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767057866"/>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04800"/>
            <a:ext cx="7516688" cy="523220"/>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sp>
        <p:nvSpPr>
          <p:cNvPr id="12" name="Text Box 8"/>
          <p:cNvSpPr txBox="1">
            <a:spLocks noChangeArrowheads="1"/>
          </p:cNvSpPr>
          <p:nvPr/>
        </p:nvSpPr>
        <p:spPr bwMode="auto">
          <a:xfrm>
            <a:off x="533400" y="5029200"/>
            <a:ext cx="6264696" cy="338554"/>
          </a:xfrm>
          <a:prstGeom prst="rect">
            <a:avLst/>
          </a:prstGeom>
          <a:noFill/>
          <a:ln w="9525">
            <a:noFill/>
            <a:miter lim="800000"/>
            <a:headEnd/>
            <a:tailEnd/>
          </a:ln>
          <a:effectLst/>
        </p:spPr>
        <p:txBody>
          <a:bodyPr wrap="square">
            <a:spAutoFit/>
          </a:bodyPr>
          <a:lstStyle/>
          <a:p>
            <a:pPr algn="l" eaLnBrk="1" fontAlgn="auto" hangingPunct="1">
              <a:spcBef>
                <a:spcPts val="0"/>
              </a:spcBef>
              <a:spcAft>
                <a:spcPts val="0"/>
              </a:spcAft>
              <a:defRPr/>
            </a:pPr>
            <a:r>
              <a:rPr lang="en-AU" sz="1600" b="0" dirty="0">
                <a:solidFill>
                  <a:prstClr val="black"/>
                </a:solidFill>
                <a:effectLst>
                  <a:outerShdw blurRad="38100" dist="38100" dir="2700000" algn="tl">
                    <a:srgbClr val="C0C0C0"/>
                  </a:outerShdw>
                </a:effectLst>
                <a:latin typeface="Calibri"/>
              </a:rPr>
              <a:t>Table </a:t>
            </a:r>
            <a:r>
              <a:rPr lang="en-AU" sz="1600" b="0" dirty="0" smtClean="0">
                <a:solidFill>
                  <a:prstClr val="black"/>
                </a:solidFill>
                <a:effectLst>
                  <a:outerShdw blurRad="38100" dist="38100" dir="2700000" algn="tl">
                    <a:srgbClr val="C0C0C0"/>
                  </a:outerShdw>
                </a:effectLst>
                <a:latin typeface="Calibri"/>
              </a:rPr>
              <a:t>3.2 </a:t>
            </a:r>
            <a:r>
              <a:rPr lang="en-AU" sz="1600" b="0" dirty="0" smtClean="0">
                <a:solidFill>
                  <a:prstClr val="black"/>
                </a:solidFill>
                <a:effectLst>
                  <a:outerShdw blurRad="38100" dist="38100" dir="2700000" algn="tl">
                    <a:srgbClr val="C0C0C0"/>
                  </a:outerShdw>
                </a:effectLst>
                <a:latin typeface="Times New Roman" pitchFamily="18" charset="0"/>
                <a:cs typeface="Times New Roman" pitchFamily="18" charset="0"/>
              </a:rPr>
              <a:t>(Frome </a:t>
            </a:r>
            <a:r>
              <a:rPr lang="en-AU" sz="1600" b="0" dirty="0" err="1" smtClean="0">
                <a:solidFill>
                  <a:prstClr val="black"/>
                </a:solidFill>
                <a:effectLst>
                  <a:outerShdw blurRad="38100" dist="38100" dir="2700000" algn="tl">
                    <a:srgbClr val="C0C0C0"/>
                  </a:outerShdw>
                </a:effectLst>
                <a:latin typeface="Times New Roman" pitchFamily="18" charset="0"/>
                <a:cs typeface="Times New Roman" pitchFamily="18" charset="0"/>
              </a:rPr>
              <a:t>Heizer</a:t>
            </a:r>
            <a:r>
              <a:rPr lang="en-AU" sz="1600" b="0" dirty="0" smtClean="0">
                <a:solidFill>
                  <a:prstClr val="black"/>
                </a:solidFill>
                <a:effectLst>
                  <a:outerShdw blurRad="38100" dist="38100" dir="2700000" algn="tl">
                    <a:srgbClr val="C0C0C0"/>
                  </a:outerShdw>
                </a:effectLst>
                <a:latin typeface="Times New Roman" pitchFamily="18" charset="0"/>
                <a:cs typeface="Times New Roman" pitchFamily="18" charset="0"/>
              </a:rPr>
              <a:t>/Render; Operation Management)</a:t>
            </a:r>
            <a:r>
              <a:rPr lang="en-AU" sz="1600" b="0" dirty="0" smtClean="0">
                <a:solidFill>
                  <a:prstClr val="black"/>
                </a:solidFill>
                <a:effectLst>
                  <a:outerShdw blurRad="38100" dist="38100" dir="2700000" algn="tl">
                    <a:srgbClr val="C0C0C0"/>
                  </a:outerShdw>
                </a:effectLst>
                <a:latin typeface="Calibri"/>
              </a:rPr>
              <a:t> </a:t>
            </a:r>
            <a:endParaRPr lang="en-AU" sz="1600" b="0" dirty="0">
              <a:solidFill>
                <a:prstClr val="black"/>
              </a:solidFill>
              <a:effectLst>
                <a:outerShdw blurRad="38100" dist="38100" dir="2700000" algn="tl">
                  <a:srgbClr val="C0C0C0"/>
                </a:outerShdw>
              </a:effectLst>
              <a:latin typeface="Calibri"/>
            </a:endParaRPr>
          </a:p>
        </p:txBody>
      </p:sp>
      <p:graphicFrame>
        <p:nvGraphicFramePr>
          <p:cNvPr id="13" name="Group 48"/>
          <p:cNvGraphicFramePr>
            <a:graphicFrameLocks/>
          </p:cNvGraphicFramePr>
          <p:nvPr>
            <p:extLst>
              <p:ext uri="{D42A27DB-BD31-4B8C-83A1-F6EECF244321}">
                <p14:modId xmlns:p14="http://schemas.microsoft.com/office/powerpoint/2010/main" val="1314094343"/>
              </p:ext>
            </p:extLst>
          </p:nvPr>
        </p:nvGraphicFramePr>
        <p:xfrm>
          <a:off x="467544" y="1087008"/>
          <a:ext cx="7772400" cy="3644064"/>
        </p:xfrm>
        <a:graphic>
          <a:graphicData uri="http://schemas.openxmlformats.org/drawingml/2006/table">
            <a:tbl>
              <a:tblPr/>
              <a:tblGrid>
                <a:gridCol w="1080120"/>
                <a:gridCol w="3744416"/>
                <a:gridCol w="1800200"/>
                <a:gridCol w="1147664"/>
              </a:tblGrid>
              <a:tr h="241642">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Time (weeks)</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2</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15830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3</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2</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4</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4</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3</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241347">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5</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16952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2000" b="1" i="1" dirty="0" smtClean="0">
                          <a:latin typeface="Times New Roman" pitchFamily="18" charset="0"/>
                          <a:cs typeface="Times New Roman" pitchFamily="18" charset="0"/>
                        </a:rPr>
                        <a:t>2</a:t>
                      </a:r>
                      <a:endParaRPr kumimoji="0" lang="en-US" sz="2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64089911"/>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04800"/>
            <a:ext cx="3818704" cy="954107"/>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cxnSp>
        <p:nvCxnSpPr>
          <p:cNvPr id="167" name="Straight Connector 166"/>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68" name="Straight Connector 167"/>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 name="Group 1"/>
          <p:cNvGrpSpPr/>
          <p:nvPr/>
        </p:nvGrpSpPr>
        <p:grpSpPr>
          <a:xfrm>
            <a:off x="228600" y="3803045"/>
            <a:ext cx="1114905" cy="1073755"/>
            <a:chOff x="540632" y="3183141"/>
            <a:chExt cx="1114905" cy="1073755"/>
          </a:xfrm>
        </p:grpSpPr>
        <p:sp>
          <p:nvSpPr>
            <p:cNvPr id="17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2000" dirty="0" smtClean="0">
                  <a:latin typeface="Times New Roman" pitchFamily="18" charset="0"/>
                  <a:cs typeface="Times New Roman" pitchFamily="18" charset="0"/>
                </a:rPr>
                <a:t>Start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238"/>
            <p:cNvSpPr>
              <a:spLocks noChangeArrowheads="1"/>
            </p:cNvSpPr>
            <p:nvPr/>
          </p:nvSpPr>
          <p:spPr bwMode="auto">
            <a:xfrm>
              <a:off x="540632"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Rectangle 236"/>
            <p:cNvSpPr>
              <a:spLocks noChangeArrowheads="1"/>
            </p:cNvSpPr>
            <p:nvPr/>
          </p:nvSpPr>
          <p:spPr bwMode="auto">
            <a:xfrm>
              <a:off x="1283902"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35"/>
            <p:cNvSpPr>
              <a:spLocks noChangeArrowheads="1"/>
            </p:cNvSpPr>
            <p:nvPr/>
          </p:nvSpPr>
          <p:spPr bwMode="auto">
            <a:xfrm>
              <a:off x="54063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233"/>
            <p:cNvSpPr>
              <a:spLocks noChangeArrowheads="1"/>
            </p:cNvSpPr>
            <p:nvPr/>
          </p:nvSpPr>
          <p:spPr bwMode="auto">
            <a:xfrm>
              <a:off x="128390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graphicFrame>
        <p:nvGraphicFramePr>
          <p:cNvPr id="263" name="Group 48"/>
          <p:cNvGraphicFramePr>
            <a:graphicFrameLocks/>
          </p:cNvGraphicFramePr>
          <p:nvPr>
            <p:extLst>
              <p:ext uri="{D42A27DB-BD31-4B8C-83A1-F6EECF244321}">
                <p14:modId xmlns:p14="http://schemas.microsoft.com/office/powerpoint/2010/main" val="2609323617"/>
              </p:ext>
            </p:extLst>
          </p:nvPr>
        </p:nvGraphicFramePr>
        <p:xfrm>
          <a:off x="4645872" y="46825"/>
          <a:ext cx="4345728" cy="2272464"/>
        </p:xfrm>
        <a:graphic>
          <a:graphicData uri="http://schemas.openxmlformats.org/drawingml/2006/table">
            <a:tbl>
              <a:tblPr/>
              <a:tblGrid>
                <a:gridCol w="621713"/>
                <a:gridCol w="1981200"/>
                <a:gridCol w="904615"/>
                <a:gridCol w="838200"/>
              </a:tblGrid>
              <a:tr h="15579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Time (weeks)</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5</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grpSp>
        <p:nvGrpSpPr>
          <p:cNvPr id="284" name="Group 283"/>
          <p:cNvGrpSpPr/>
          <p:nvPr/>
        </p:nvGrpSpPr>
        <p:grpSpPr>
          <a:xfrm>
            <a:off x="1343505" y="2555126"/>
            <a:ext cx="1472760" cy="1784543"/>
            <a:chOff x="1343505" y="2555126"/>
            <a:chExt cx="1472760" cy="1784543"/>
          </a:xfrm>
        </p:grpSpPr>
        <p:grpSp>
          <p:nvGrpSpPr>
            <p:cNvPr id="178" name="Group 177"/>
            <p:cNvGrpSpPr/>
            <p:nvPr/>
          </p:nvGrpSpPr>
          <p:grpSpPr>
            <a:xfrm>
              <a:off x="1701360" y="2555126"/>
              <a:ext cx="1114905" cy="1102446"/>
              <a:chOff x="1958055" y="1488354"/>
              <a:chExt cx="1114905" cy="1102446"/>
            </a:xfrm>
          </p:grpSpPr>
          <p:sp>
            <p:nvSpPr>
              <p:cNvPr id="1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1"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3"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86"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 name="Straight Arrow Connector 3"/>
            <p:cNvCxnSpPr>
              <a:stCxn id="170" idx="3"/>
              <a:endCxn id="1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5" name="Group 284"/>
          <p:cNvGrpSpPr/>
          <p:nvPr/>
        </p:nvGrpSpPr>
        <p:grpSpPr>
          <a:xfrm>
            <a:off x="1343505" y="4339669"/>
            <a:ext cx="1472761" cy="1825518"/>
            <a:chOff x="1343505" y="4339669"/>
            <a:chExt cx="1472761" cy="1825518"/>
          </a:xfrm>
        </p:grpSpPr>
        <p:grpSp>
          <p:nvGrpSpPr>
            <p:cNvPr id="188" name="Group 224"/>
            <p:cNvGrpSpPr>
              <a:grpSpLocks/>
            </p:cNvGrpSpPr>
            <p:nvPr/>
          </p:nvGrpSpPr>
          <p:grpSpPr bwMode="auto">
            <a:xfrm>
              <a:off x="1702621" y="5088315"/>
              <a:ext cx="1113645" cy="1076872"/>
              <a:chOff x="1740" y="6848"/>
              <a:chExt cx="2745" cy="2122"/>
            </a:xfrm>
          </p:grpSpPr>
          <p:sp>
            <p:nvSpPr>
              <p:cNvPr id="19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 name="Straight Arrow Connector 5"/>
            <p:cNvCxnSpPr>
              <a:stCxn id="170" idx="3"/>
              <a:endCxn id="19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7" name="Group 286"/>
          <p:cNvGrpSpPr/>
          <p:nvPr/>
        </p:nvGrpSpPr>
        <p:grpSpPr>
          <a:xfrm>
            <a:off x="2816265" y="2555126"/>
            <a:ext cx="1575240" cy="1102474"/>
            <a:chOff x="2816265" y="2555126"/>
            <a:chExt cx="1575240" cy="1102474"/>
          </a:xfrm>
        </p:grpSpPr>
        <p:grpSp>
          <p:nvGrpSpPr>
            <p:cNvPr id="240" name="Group 200"/>
            <p:cNvGrpSpPr>
              <a:grpSpLocks/>
            </p:cNvGrpSpPr>
            <p:nvPr/>
          </p:nvGrpSpPr>
          <p:grpSpPr bwMode="auto">
            <a:xfrm>
              <a:off x="3276600" y="2555126"/>
              <a:ext cx="1114905" cy="1102474"/>
              <a:chOff x="1740" y="6855"/>
              <a:chExt cx="2745" cy="2176"/>
            </a:xfrm>
          </p:grpSpPr>
          <p:sp>
            <p:nvSpPr>
              <p:cNvPr id="24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6"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5" name="Straight Arrow Connector 264"/>
            <p:cNvCxnSpPr>
              <a:stCxn id="180" idx="3"/>
              <a:endCxn id="243"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6" name="Group 39935"/>
          <p:cNvGrpSpPr/>
          <p:nvPr/>
        </p:nvGrpSpPr>
        <p:grpSpPr>
          <a:xfrm>
            <a:off x="4391505" y="2569303"/>
            <a:ext cx="1600200" cy="1072871"/>
            <a:chOff x="4391505" y="2569303"/>
            <a:chExt cx="1600200" cy="1072871"/>
          </a:xfrm>
        </p:grpSpPr>
        <p:grpSp>
          <p:nvGrpSpPr>
            <p:cNvPr id="198" name="Group 176"/>
            <p:cNvGrpSpPr>
              <a:grpSpLocks/>
            </p:cNvGrpSpPr>
            <p:nvPr/>
          </p:nvGrpSpPr>
          <p:grpSpPr bwMode="auto">
            <a:xfrm>
              <a:off x="4876800" y="2569303"/>
              <a:ext cx="1114905" cy="1072871"/>
              <a:chOff x="1740" y="6855"/>
              <a:chExt cx="2745" cy="2115"/>
            </a:xfrm>
          </p:grpSpPr>
          <p:sp>
            <p:nvSpPr>
              <p:cNvPr id="201"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7" name="Straight Arrow Connector 266"/>
            <p:cNvCxnSpPr>
              <a:stCxn id="243" idx="3"/>
              <a:endCxn id="201"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6" name="Group 285"/>
          <p:cNvGrpSpPr/>
          <p:nvPr/>
        </p:nvGrpSpPr>
        <p:grpSpPr>
          <a:xfrm>
            <a:off x="2816265" y="3114051"/>
            <a:ext cx="1575240" cy="3051136"/>
            <a:chOff x="2816265" y="3114051"/>
            <a:chExt cx="1575240" cy="3051136"/>
          </a:xfrm>
        </p:grpSpPr>
        <p:grpSp>
          <p:nvGrpSpPr>
            <p:cNvPr id="251" name="Group 208"/>
            <p:cNvGrpSpPr>
              <a:grpSpLocks/>
            </p:cNvGrpSpPr>
            <p:nvPr/>
          </p:nvGrpSpPr>
          <p:grpSpPr bwMode="auto">
            <a:xfrm>
              <a:off x="3277860" y="5089874"/>
              <a:ext cx="1113645" cy="1075313"/>
              <a:chOff x="1740" y="6851"/>
              <a:chExt cx="2745" cy="2119"/>
            </a:xfrm>
          </p:grpSpPr>
          <p:sp>
            <p:nvSpPr>
              <p:cNvPr id="25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1" name="Straight Arrow Connector 270"/>
            <p:cNvCxnSpPr>
              <a:stCxn id="190" idx="3"/>
              <a:endCxn id="256"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75" name="Straight Arrow Connector 274"/>
            <p:cNvCxnSpPr>
              <a:stCxn id="180" idx="3"/>
              <a:endCxn id="256"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7" name="Group 39936"/>
          <p:cNvGrpSpPr/>
          <p:nvPr/>
        </p:nvGrpSpPr>
        <p:grpSpPr>
          <a:xfrm>
            <a:off x="4391505" y="3106617"/>
            <a:ext cx="1600200" cy="1903346"/>
            <a:chOff x="4391505" y="3106617"/>
            <a:chExt cx="1600200" cy="1903346"/>
          </a:xfrm>
        </p:grpSpPr>
        <p:grpSp>
          <p:nvGrpSpPr>
            <p:cNvPr id="229" name="Group 168"/>
            <p:cNvGrpSpPr>
              <a:grpSpLocks/>
            </p:cNvGrpSpPr>
            <p:nvPr/>
          </p:nvGrpSpPr>
          <p:grpSpPr bwMode="auto">
            <a:xfrm>
              <a:off x="4876800" y="3814391"/>
              <a:ext cx="1114905" cy="1195572"/>
              <a:chOff x="1740" y="6855"/>
              <a:chExt cx="2745" cy="2115"/>
            </a:xfrm>
          </p:grpSpPr>
          <p:sp>
            <p:nvSpPr>
              <p:cNvPr id="232"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2000" b="0" i="0" u="none" strike="noStrike" cap="none" normalizeH="0" baseline="0" dirty="0" smtClean="0">
                  <a:ln>
                    <a:noFill/>
                  </a:ln>
                  <a:effectLst/>
                  <a:latin typeface="Arial" pitchFamily="34" charset="0"/>
                  <a:cs typeface="Arial" pitchFamily="34" charset="0"/>
                </a:endParaRPr>
              </a:p>
            </p:txBody>
          </p:sp>
          <p:sp>
            <p:nvSpPr>
              <p:cNvPr id="233"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38"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7" name="Straight Arrow Connector 276"/>
            <p:cNvCxnSpPr>
              <a:stCxn id="243" idx="3"/>
              <a:endCxn id="232"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0" name="Group 39939"/>
          <p:cNvGrpSpPr/>
          <p:nvPr/>
        </p:nvGrpSpPr>
        <p:grpSpPr>
          <a:xfrm>
            <a:off x="4391505" y="4421787"/>
            <a:ext cx="3076095" cy="1750413"/>
            <a:chOff x="4391505" y="4421787"/>
            <a:chExt cx="3076095" cy="1750413"/>
          </a:xfrm>
        </p:grpSpPr>
        <p:grpSp>
          <p:nvGrpSpPr>
            <p:cNvPr id="209" name="Group 192"/>
            <p:cNvGrpSpPr>
              <a:grpSpLocks/>
            </p:cNvGrpSpPr>
            <p:nvPr/>
          </p:nvGrpSpPr>
          <p:grpSpPr bwMode="auto">
            <a:xfrm>
              <a:off x="6353955" y="5088315"/>
              <a:ext cx="1113645" cy="1083885"/>
              <a:chOff x="1740" y="6837"/>
              <a:chExt cx="2745" cy="2133"/>
            </a:xfrm>
          </p:grpSpPr>
          <p:sp>
            <p:nvSpPr>
              <p:cNvPr id="21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4"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56" idx="3"/>
              <a:endCxn id="211"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79" name="Straight Arrow Connector 278"/>
            <p:cNvCxnSpPr>
              <a:stCxn id="232" idx="3"/>
              <a:endCxn id="211"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1" name="Group 39940"/>
          <p:cNvGrpSpPr/>
          <p:nvPr/>
        </p:nvGrpSpPr>
        <p:grpSpPr>
          <a:xfrm>
            <a:off x="5991705" y="3112333"/>
            <a:ext cx="2879237" cy="2512335"/>
            <a:chOff x="5991705" y="3112333"/>
            <a:chExt cx="2879237" cy="2512335"/>
          </a:xfrm>
        </p:grpSpPr>
        <p:grpSp>
          <p:nvGrpSpPr>
            <p:cNvPr id="219" name="Group 184"/>
            <p:cNvGrpSpPr>
              <a:grpSpLocks/>
            </p:cNvGrpSpPr>
            <p:nvPr/>
          </p:nvGrpSpPr>
          <p:grpSpPr bwMode="auto">
            <a:xfrm>
              <a:off x="7757297" y="3540846"/>
              <a:ext cx="1113645" cy="1075313"/>
              <a:chOff x="1740" y="6851"/>
              <a:chExt cx="2745" cy="2119"/>
            </a:xfrm>
          </p:grpSpPr>
          <p:sp>
            <p:nvSpPr>
              <p:cNvPr id="22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1" name="Straight Arrow Connector 280"/>
            <p:cNvCxnSpPr>
              <a:stCxn id="211" idx="3"/>
              <a:endCxn id="221"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83" name="Straight Arrow Connector 282"/>
            <p:cNvCxnSpPr>
              <a:stCxn id="201" idx="3"/>
              <a:endCxn id="221"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95570631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84"/>
                                        </p:tgtEl>
                                        <p:attrNameLst>
                                          <p:attrName>style.visibility</p:attrName>
                                        </p:attrNameLst>
                                      </p:cBhvr>
                                      <p:to>
                                        <p:strVal val="visible"/>
                                      </p:to>
                                    </p:set>
                                    <p:animEffect transition="in" filter="wipe(left)">
                                      <p:cBhvr>
                                        <p:cTn id="12" dur="500"/>
                                        <p:tgtEl>
                                          <p:spTgt spid="28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5"/>
                                        </p:tgtEl>
                                        <p:attrNameLst>
                                          <p:attrName>style.visibility</p:attrName>
                                        </p:attrNameLst>
                                      </p:cBhvr>
                                      <p:to>
                                        <p:strVal val="visible"/>
                                      </p:to>
                                    </p:set>
                                    <p:animEffect transition="in" filter="wipe(left)">
                                      <p:cBhvr>
                                        <p:cTn id="17" dur="500"/>
                                        <p:tgtEl>
                                          <p:spTgt spid="2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7"/>
                                        </p:tgtEl>
                                        <p:attrNameLst>
                                          <p:attrName>style.visibility</p:attrName>
                                        </p:attrNameLst>
                                      </p:cBhvr>
                                      <p:to>
                                        <p:strVal val="visible"/>
                                      </p:to>
                                    </p:set>
                                    <p:animEffect transition="in" filter="wipe(left)">
                                      <p:cBhvr>
                                        <p:cTn id="22" dur="500"/>
                                        <p:tgtEl>
                                          <p:spTgt spid="28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9936"/>
                                        </p:tgtEl>
                                        <p:attrNameLst>
                                          <p:attrName>style.visibility</p:attrName>
                                        </p:attrNameLst>
                                      </p:cBhvr>
                                      <p:to>
                                        <p:strVal val="visible"/>
                                      </p:to>
                                    </p:set>
                                    <p:animEffect transition="in" filter="wipe(left)">
                                      <p:cBhvr>
                                        <p:cTn id="27" dur="500"/>
                                        <p:tgtEl>
                                          <p:spTgt spid="399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86"/>
                                        </p:tgtEl>
                                        <p:attrNameLst>
                                          <p:attrName>style.visibility</p:attrName>
                                        </p:attrNameLst>
                                      </p:cBhvr>
                                      <p:to>
                                        <p:strVal val="visible"/>
                                      </p:to>
                                    </p:set>
                                    <p:animEffect transition="in" filter="wipe(left)">
                                      <p:cBhvr>
                                        <p:cTn id="32" dur="500"/>
                                        <p:tgtEl>
                                          <p:spTgt spid="2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9937"/>
                                        </p:tgtEl>
                                        <p:attrNameLst>
                                          <p:attrName>style.visibility</p:attrName>
                                        </p:attrNameLst>
                                      </p:cBhvr>
                                      <p:to>
                                        <p:strVal val="visible"/>
                                      </p:to>
                                    </p:set>
                                    <p:animEffect transition="in" filter="wipe(left)">
                                      <p:cBhvr>
                                        <p:cTn id="37" dur="500"/>
                                        <p:tgtEl>
                                          <p:spTgt spid="399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9940"/>
                                        </p:tgtEl>
                                        <p:attrNameLst>
                                          <p:attrName>style.visibility</p:attrName>
                                        </p:attrNameLst>
                                      </p:cBhvr>
                                      <p:to>
                                        <p:strVal val="visible"/>
                                      </p:to>
                                    </p:set>
                                    <p:animEffect transition="in" filter="wipe(left)">
                                      <p:cBhvr>
                                        <p:cTn id="42" dur="500"/>
                                        <p:tgtEl>
                                          <p:spTgt spid="399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9941"/>
                                        </p:tgtEl>
                                        <p:attrNameLst>
                                          <p:attrName>style.visibility</p:attrName>
                                        </p:attrNameLst>
                                      </p:cBhvr>
                                      <p:to>
                                        <p:strVal val="visible"/>
                                      </p:to>
                                    </p:set>
                                    <p:animEffect transition="in" filter="wipe(left)">
                                      <p:cBhvr>
                                        <p:cTn id="47"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04800"/>
            <a:ext cx="3818704" cy="954107"/>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graphicFrame>
        <p:nvGraphicFramePr>
          <p:cNvPr id="263" name="Group 48"/>
          <p:cNvGraphicFramePr>
            <a:graphicFrameLocks/>
          </p:cNvGraphicFramePr>
          <p:nvPr>
            <p:extLst>
              <p:ext uri="{D42A27DB-BD31-4B8C-83A1-F6EECF244321}">
                <p14:modId xmlns:p14="http://schemas.microsoft.com/office/powerpoint/2010/main" val="2609323617"/>
              </p:ext>
            </p:extLst>
          </p:nvPr>
        </p:nvGraphicFramePr>
        <p:xfrm>
          <a:off x="4645872" y="46825"/>
          <a:ext cx="4345728" cy="2272464"/>
        </p:xfrm>
        <a:graphic>
          <a:graphicData uri="http://schemas.openxmlformats.org/drawingml/2006/table">
            <a:tbl>
              <a:tblPr/>
              <a:tblGrid>
                <a:gridCol w="621713"/>
                <a:gridCol w="1981200"/>
                <a:gridCol w="904615"/>
                <a:gridCol w="838200"/>
              </a:tblGrid>
              <a:tr h="15579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Time (weeks)</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5</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grpSp>
        <p:nvGrpSpPr>
          <p:cNvPr id="3" name="Group 2"/>
          <p:cNvGrpSpPr/>
          <p:nvPr/>
        </p:nvGrpSpPr>
        <p:grpSpPr>
          <a:xfrm>
            <a:off x="228600" y="2555126"/>
            <a:ext cx="8642342" cy="3617074"/>
            <a:chOff x="228600" y="2555126"/>
            <a:chExt cx="8642342" cy="3617074"/>
          </a:xfrm>
        </p:grpSpPr>
        <p:cxnSp>
          <p:nvCxnSpPr>
            <p:cNvPr id="167" name="Straight Connector 166"/>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68" name="Straight Connector 167"/>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 name="Group 1"/>
            <p:cNvGrpSpPr/>
            <p:nvPr/>
          </p:nvGrpSpPr>
          <p:grpSpPr>
            <a:xfrm>
              <a:off x="228600" y="3803045"/>
              <a:ext cx="1114905" cy="1073755"/>
              <a:chOff x="540632" y="3183141"/>
              <a:chExt cx="1114905" cy="1073755"/>
            </a:xfrm>
          </p:grpSpPr>
          <p:sp>
            <p:nvSpPr>
              <p:cNvPr id="17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35"/>
              <p:cNvSpPr>
                <a:spLocks noChangeArrowheads="1"/>
              </p:cNvSpPr>
              <p:nvPr/>
            </p:nvSpPr>
            <p:spPr bwMode="auto">
              <a:xfrm>
                <a:off x="54063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233"/>
              <p:cNvSpPr>
                <a:spLocks noChangeArrowheads="1"/>
              </p:cNvSpPr>
              <p:nvPr/>
            </p:nvSpPr>
            <p:spPr bwMode="auto">
              <a:xfrm>
                <a:off x="1283902"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4" name="Group 283"/>
            <p:cNvGrpSpPr/>
            <p:nvPr/>
          </p:nvGrpSpPr>
          <p:grpSpPr>
            <a:xfrm>
              <a:off x="1343505" y="2555126"/>
              <a:ext cx="1472760" cy="1784543"/>
              <a:chOff x="1343505" y="2555126"/>
              <a:chExt cx="1472760" cy="1784543"/>
            </a:xfrm>
          </p:grpSpPr>
          <p:grpSp>
            <p:nvGrpSpPr>
              <p:cNvPr id="178" name="Group 177"/>
              <p:cNvGrpSpPr/>
              <p:nvPr/>
            </p:nvGrpSpPr>
            <p:grpSpPr>
              <a:xfrm>
                <a:off x="1701360" y="2555126"/>
                <a:ext cx="1114905" cy="1102446"/>
                <a:chOff x="1958055" y="1488354"/>
                <a:chExt cx="1114905" cy="1102446"/>
              </a:xfrm>
            </p:grpSpPr>
            <p:sp>
              <p:nvSpPr>
                <p:cNvPr id="1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1"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3"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 name="Straight Arrow Connector 3"/>
              <p:cNvCxnSpPr>
                <a:stCxn id="170" idx="3"/>
                <a:endCxn id="1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5" name="Group 284"/>
            <p:cNvGrpSpPr/>
            <p:nvPr/>
          </p:nvGrpSpPr>
          <p:grpSpPr>
            <a:xfrm>
              <a:off x="1343505" y="4339669"/>
              <a:ext cx="1472761" cy="1825518"/>
              <a:chOff x="1343505" y="4339669"/>
              <a:chExt cx="1472761" cy="1825518"/>
            </a:xfrm>
          </p:grpSpPr>
          <p:grpSp>
            <p:nvGrpSpPr>
              <p:cNvPr id="188" name="Group 224"/>
              <p:cNvGrpSpPr>
                <a:grpSpLocks/>
              </p:cNvGrpSpPr>
              <p:nvPr/>
            </p:nvGrpSpPr>
            <p:grpSpPr bwMode="auto">
              <a:xfrm>
                <a:off x="1702621" y="5088315"/>
                <a:ext cx="1113645" cy="1076872"/>
                <a:chOff x="1740" y="6848"/>
                <a:chExt cx="2745" cy="2122"/>
              </a:xfrm>
            </p:grpSpPr>
            <p:sp>
              <p:nvSpPr>
                <p:cNvPr id="19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 name="Straight Arrow Connector 5"/>
              <p:cNvCxnSpPr>
                <a:stCxn id="170" idx="3"/>
                <a:endCxn id="19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7" name="Group 286"/>
            <p:cNvGrpSpPr/>
            <p:nvPr/>
          </p:nvGrpSpPr>
          <p:grpSpPr>
            <a:xfrm>
              <a:off x="2816265" y="2555126"/>
              <a:ext cx="1575240" cy="1102474"/>
              <a:chOff x="2816265" y="2555126"/>
              <a:chExt cx="1575240" cy="1102474"/>
            </a:xfrm>
          </p:grpSpPr>
          <p:grpSp>
            <p:nvGrpSpPr>
              <p:cNvPr id="240" name="Group 200"/>
              <p:cNvGrpSpPr>
                <a:grpSpLocks/>
              </p:cNvGrpSpPr>
              <p:nvPr/>
            </p:nvGrpSpPr>
            <p:grpSpPr bwMode="auto">
              <a:xfrm>
                <a:off x="3276600" y="2555126"/>
                <a:ext cx="1114905" cy="1102474"/>
                <a:chOff x="1740" y="6855"/>
                <a:chExt cx="2745" cy="2176"/>
              </a:xfrm>
            </p:grpSpPr>
            <p:sp>
              <p:nvSpPr>
                <p:cNvPr id="24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6"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5" name="Straight Arrow Connector 264"/>
              <p:cNvCxnSpPr>
                <a:stCxn id="180" idx="3"/>
                <a:endCxn id="243"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6" name="Group 39935"/>
            <p:cNvGrpSpPr/>
            <p:nvPr/>
          </p:nvGrpSpPr>
          <p:grpSpPr>
            <a:xfrm>
              <a:off x="4391505" y="2569303"/>
              <a:ext cx="1600200" cy="1072871"/>
              <a:chOff x="4391505" y="2569303"/>
              <a:chExt cx="1600200" cy="1072871"/>
            </a:xfrm>
          </p:grpSpPr>
          <p:grpSp>
            <p:nvGrpSpPr>
              <p:cNvPr id="198" name="Group 176"/>
              <p:cNvGrpSpPr>
                <a:grpSpLocks/>
              </p:cNvGrpSpPr>
              <p:nvPr/>
            </p:nvGrpSpPr>
            <p:grpSpPr bwMode="auto">
              <a:xfrm>
                <a:off x="4876800" y="2569303"/>
                <a:ext cx="1114905" cy="1072871"/>
                <a:chOff x="1740" y="6855"/>
                <a:chExt cx="2745" cy="2115"/>
              </a:xfrm>
            </p:grpSpPr>
            <p:sp>
              <p:nvSpPr>
                <p:cNvPr id="201"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7" name="Straight Arrow Connector 266"/>
              <p:cNvCxnSpPr>
                <a:stCxn id="243" idx="3"/>
                <a:endCxn id="201"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6" name="Group 285"/>
            <p:cNvGrpSpPr/>
            <p:nvPr/>
          </p:nvGrpSpPr>
          <p:grpSpPr>
            <a:xfrm>
              <a:off x="2816265" y="3114051"/>
              <a:ext cx="1575240" cy="3051136"/>
              <a:chOff x="2816265" y="3114051"/>
              <a:chExt cx="1575240" cy="3051136"/>
            </a:xfrm>
          </p:grpSpPr>
          <p:grpSp>
            <p:nvGrpSpPr>
              <p:cNvPr id="251" name="Group 208"/>
              <p:cNvGrpSpPr>
                <a:grpSpLocks/>
              </p:cNvGrpSpPr>
              <p:nvPr/>
            </p:nvGrpSpPr>
            <p:grpSpPr bwMode="auto">
              <a:xfrm>
                <a:off x="3277860" y="5089874"/>
                <a:ext cx="1113645" cy="1075313"/>
                <a:chOff x="1740" y="6851"/>
                <a:chExt cx="2745" cy="2119"/>
              </a:xfrm>
            </p:grpSpPr>
            <p:sp>
              <p:nvSpPr>
                <p:cNvPr id="25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1" name="Straight Arrow Connector 270"/>
              <p:cNvCxnSpPr>
                <a:stCxn id="190" idx="3"/>
                <a:endCxn id="256"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75" name="Straight Arrow Connector 274"/>
              <p:cNvCxnSpPr>
                <a:stCxn id="180" idx="3"/>
                <a:endCxn id="256"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7" name="Group 39936"/>
            <p:cNvGrpSpPr/>
            <p:nvPr/>
          </p:nvGrpSpPr>
          <p:grpSpPr>
            <a:xfrm>
              <a:off x="4391505" y="3106617"/>
              <a:ext cx="1600200" cy="1903346"/>
              <a:chOff x="4391505" y="3106617"/>
              <a:chExt cx="1600200" cy="1903346"/>
            </a:xfrm>
          </p:grpSpPr>
          <p:grpSp>
            <p:nvGrpSpPr>
              <p:cNvPr id="229" name="Group 168"/>
              <p:cNvGrpSpPr>
                <a:grpSpLocks/>
              </p:cNvGrpSpPr>
              <p:nvPr/>
            </p:nvGrpSpPr>
            <p:grpSpPr bwMode="auto">
              <a:xfrm>
                <a:off x="4876800" y="3814391"/>
                <a:ext cx="1114905" cy="1195572"/>
                <a:chOff x="1740" y="6855"/>
                <a:chExt cx="2745" cy="2115"/>
              </a:xfrm>
            </p:grpSpPr>
            <p:sp>
              <p:nvSpPr>
                <p:cNvPr id="232"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33"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7" name="Straight Arrow Connector 276"/>
              <p:cNvCxnSpPr>
                <a:stCxn id="243" idx="3"/>
                <a:endCxn id="232"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0" name="Group 39939"/>
            <p:cNvGrpSpPr/>
            <p:nvPr/>
          </p:nvGrpSpPr>
          <p:grpSpPr>
            <a:xfrm>
              <a:off x="4391505" y="4421787"/>
              <a:ext cx="3076095" cy="1750413"/>
              <a:chOff x="4391505" y="4421787"/>
              <a:chExt cx="3076095" cy="1750413"/>
            </a:xfrm>
          </p:grpSpPr>
          <p:grpSp>
            <p:nvGrpSpPr>
              <p:cNvPr id="209" name="Group 192"/>
              <p:cNvGrpSpPr>
                <a:grpSpLocks/>
              </p:cNvGrpSpPr>
              <p:nvPr/>
            </p:nvGrpSpPr>
            <p:grpSpPr bwMode="auto">
              <a:xfrm>
                <a:off x="6353955" y="5088315"/>
                <a:ext cx="1113645" cy="1083885"/>
                <a:chOff x="1740" y="6837"/>
                <a:chExt cx="2745" cy="2133"/>
              </a:xfrm>
            </p:grpSpPr>
            <p:sp>
              <p:nvSpPr>
                <p:cNvPr id="21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56" idx="3"/>
                <a:endCxn id="211"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79" name="Straight Arrow Connector 278"/>
              <p:cNvCxnSpPr>
                <a:stCxn id="232" idx="3"/>
                <a:endCxn id="211"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1" name="Group 39940"/>
            <p:cNvGrpSpPr/>
            <p:nvPr/>
          </p:nvGrpSpPr>
          <p:grpSpPr>
            <a:xfrm>
              <a:off x="5991705" y="3112333"/>
              <a:ext cx="2879237" cy="2512335"/>
              <a:chOff x="5991705" y="3112333"/>
              <a:chExt cx="2879237" cy="2512335"/>
            </a:xfrm>
          </p:grpSpPr>
          <p:grpSp>
            <p:nvGrpSpPr>
              <p:cNvPr id="219" name="Group 184"/>
              <p:cNvGrpSpPr>
                <a:grpSpLocks/>
              </p:cNvGrpSpPr>
              <p:nvPr/>
            </p:nvGrpSpPr>
            <p:grpSpPr bwMode="auto">
              <a:xfrm>
                <a:off x="7757297" y="3540846"/>
                <a:ext cx="1113645" cy="1075313"/>
                <a:chOff x="1740" y="6851"/>
                <a:chExt cx="2745" cy="2119"/>
              </a:xfrm>
            </p:grpSpPr>
            <p:sp>
              <p:nvSpPr>
                <p:cNvPr id="22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1" name="Straight Arrow Connector 280"/>
              <p:cNvCxnSpPr>
                <a:stCxn id="211" idx="3"/>
                <a:endCxn id="221"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83" name="Straight Arrow Connector 282"/>
              <p:cNvCxnSpPr>
                <a:stCxn id="201" idx="3"/>
                <a:endCxn id="221"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grpSp>
        <p:nvGrpSpPr>
          <p:cNvPr id="102" name="Group 101"/>
          <p:cNvGrpSpPr/>
          <p:nvPr/>
        </p:nvGrpSpPr>
        <p:grpSpPr>
          <a:xfrm>
            <a:off x="152400" y="3105090"/>
            <a:ext cx="498855" cy="1085910"/>
            <a:chOff x="144967" y="2671192"/>
            <a:chExt cx="498855" cy="1085910"/>
          </a:xfrm>
        </p:grpSpPr>
        <p:sp>
          <p:nvSpPr>
            <p:cNvPr id="103" name="Text Box 265"/>
            <p:cNvSpPr txBox="1">
              <a:spLocks noChangeArrowheads="1"/>
            </p:cNvSpPr>
            <p:nvPr/>
          </p:nvSpPr>
          <p:spPr bwMode="auto">
            <a:xfrm>
              <a:off x="144967" y="2671192"/>
              <a:ext cx="498855" cy="400110"/>
            </a:xfrm>
            <a:prstGeom prst="rect">
              <a:avLst/>
            </a:prstGeom>
            <a:solidFill>
              <a:srgbClr val="EEECE1">
                <a:lumMod val="90000"/>
              </a:srgbClr>
            </a:solidFill>
            <a:ln w="9525">
              <a:solidFill>
                <a:srgbClr val="4F81BD"/>
              </a:solidFill>
              <a:miter lim="800000"/>
              <a:headEnd/>
              <a:tailEnd/>
            </a:ln>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ES</a:t>
              </a:r>
            </a:p>
          </p:txBody>
        </p:sp>
        <p:sp>
          <p:nvSpPr>
            <p:cNvPr id="104" name="Line 267"/>
            <p:cNvSpPr>
              <a:spLocks noChangeShapeType="1"/>
            </p:cNvSpPr>
            <p:nvPr/>
          </p:nvSpPr>
          <p:spPr bwMode="auto">
            <a:xfrm flipH="1">
              <a:off x="395535" y="3071302"/>
              <a:ext cx="10541" cy="357698"/>
            </a:xfrm>
            <a:prstGeom prst="line">
              <a:avLst/>
            </a:prstGeom>
            <a:noFill/>
            <a:ln w="28575">
              <a:solidFill>
                <a:sysClr val="windowText" lastClr="000000"/>
              </a:solidFill>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sp>
          <p:nvSpPr>
            <p:cNvPr id="105" name="Text Box 261"/>
            <p:cNvSpPr txBox="1">
              <a:spLocks noChangeArrowheads="1"/>
            </p:cNvSpPr>
            <p:nvPr/>
          </p:nvSpPr>
          <p:spPr bwMode="auto">
            <a:xfrm>
              <a:off x="251520" y="3356992"/>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grpSp>
      <p:sp>
        <p:nvSpPr>
          <p:cNvPr id="109"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10" name="Text Box 266"/>
          <p:cNvSpPr txBox="1">
            <a:spLocks noChangeArrowheads="1"/>
          </p:cNvSpPr>
          <p:nvPr/>
        </p:nvSpPr>
        <p:spPr bwMode="auto">
          <a:xfrm>
            <a:off x="381000" y="1828800"/>
            <a:ext cx="3286445" cy="461665"/>
          </a:xfrm>
          <a:prstGeom prst="rect">
            <a:avLst/>
          </a:prstGeom>
          <a:solidFill>
            <a:srgbClr val="EEECE1">
              <a:lumMod val="90000"/>
            </a:srgbClr>
          </a:solidFill>
          <a:ln w="9525">
            <a:solidFill>
              <a:srgbClr val="4F81BD"/>
            </a:solid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EF = ES + Activity time</a:t>
            </a:r>
          </a:p>
        </p:txBody>
      </p:sp>
      <p:sp>
        <p:nvSpPr>
          <p:cNvPr id="111"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12"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3"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4"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5"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6"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17"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8"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119"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20"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1"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2"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23"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4"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5"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grpSp>
        <p:nvGrpSpPr>
          <p:cNvPr id="126" name="Group 125"/>
          <p:cNvGrpSpPr/>
          <p:nvPr/>
        </p:nvGrpSpPr>
        <p:grpSpPr>
          <a:xfrm>
            <a:off x="6233639" y="4163699"/>
            <a:ext cx="1310161" cy="1322701"/>
            <a:chOff x="5620308" y="5830009"/>
            <a:chExt cx="1310161" cy="1322701"/>
          </a:xfrm>
        </p:grpSpPr>
        <p:sp>
          <p:nvSpPr>
            <p:cNvPr id="127" name="Text Box 153"/>
            <p:cNvSpPr txBox="1">
              <a:spLocks noChangeArrowheads="1"/>
            </p:cNvSpPr>
            <p:nvPr/>
          </p:nvSpPr>
          <p:spPr bwMode="auto">
            <a:xfrm>
              <a:off x="5620308" y="5830009"/>
              <a:ext cx="1310161" cy="789301"/>
            </a:xfrm>
            <a:prstGeom prst="rect">
              <a:avLst/>
            </a:prstGeom>
            <a:solidFill>
              <a:srgbClr val="EEECE1">
                <a:lumMod val="75000"/>
              </a:srgbClr>
            </a:solidFill>
            <a:ln w="9525">
              <a:solidFill>
                <a:srgbClr val="4F81BD"/>
              </a:solidFill>
              <a:miter lim="800000"/>
              <a:headEnd/>
              <a:tailEnd/>
            </a:ln>
          </p:spPr>
          <p:txBody>
            <a:bodyPr wrap="square" lIns="126000" tIns="118800" rIns="126000" bIns="118800">
              <a:spAutoFit/>
            </a:bodyPr>
            <a:lstStyle/>
            <a:p>
              <a:pPr marL="0" marR="0" lvl="0" indent="0" algn="ctr" defTabSz="914400" eaLnBrk="1" fontAlgn="auto" latinLnBrk="0" hangingPunct="1">
                <a:lnSpc>
                  <a:spcPct val="85000"/>
                </a:lnSpc>
                <a:spcBef>
                  <a:spcPts val="0"/>
                </a:spcBef>
                <a:spcAft>
                  <a:spcPts val="0"/>
                </a:spcAft>
                <a:buClrTx/>
                <a:buSzTx/>
                <a:buFontTx/>
                <a:buNone/>
                <a:tabLst/>
                <a:defRPr/>
              </a:pPr>
              <a:r>
                <a:rPr kumimoji="0" lang="en-AU" sz="1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MAX(EF of Preceding activities 7,8)</a:t>
              </a:r>
            </a:p>
          </p:txBody>
        </p:sp>
        <p:sp>
          <p:nvSpPr>
            <p:cNvPr id="128" name="Text Box 261"/>
            <p:cNvSpPr txBox="1">
              <a:spLocks noChangeArrowheads="1"/>
            </p:cNvSpPr>
            <p:nvPr/>
          </p:nvSpPr>
          <p:spPr bwMode="auto">
            <a:xfrm>
              <a:off x="5779363" y="675260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sp>
          <p:nvSpPr>
            <p:cNvPr id="129" name="Line 154"/>
            <p:cNvSpPr>
              <a:spLocks noChangeShapeType="1"/>
            </p:cNvSpPr>
            <p:nvPr/>
          </p:nvSpPr>
          <p:spPr bwMode="auto">
            <a:xfrm flipV="1">
              <a:off x="5939870" y="6594812"/>
              <a:ext cx="0" cy="176898"/>
            </a:xfrm>
            <a:prstGeom prst="line">
              <a:avLst/>
            </a:prstGeom>
            <a:noFill/>
            <a:ln w="28575">
              <a:solidFill>
                <a:sysClr val="windowText" lastClr="000000"/>
              </a:solidFill>
              <a:prstDash val="sysDash"/>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grpSp>
      <p:sp>
        <p:nvSpPr>
          <p:cNvPr id="130" name="Rectangle 129"/>
          <p:cNvSpPr/>
          <p:nvPr/>
        </p:nvSpPr>
        <p:spPr>
          <a:xfrm>
            <a:off x="351577" y="1367135"/>
            <a:ext cx="3315868" cy="461665"/>
          </a:xfrm>
          <a:prstGeom prst="rect">
            <a:avLst/>
          </a:prstGeom>
          <a:solidFill>
            <a:srgbClr val="FFFF00"/>
          </a:solidFill>
        </p:spPr>
        <p:txBody>
          <a:bodyPr wrap="square">
            <a:spAutoFit/>
          </a:bodyPr>
          <a:lstStyle/>
          <a:p>
            <a:pPr lvl="0" algn="just">
              <a:spcBef>
                <a:spcPct val="0"/>
              </a:spcBef>
              <a:defRPr/>
            </a:pPr>
            <a:r>
              <a:rPr lang="en-US" sz="2400" i="1" dirty="0" smtClean="0">
                <a:latin typeface="Times New Roman" pitchFamily="18" charset="0"/>
                <a:cs typeface="Times New Roman" pitchFamily="18" charset="0"/>
              </a:rPr>
              <a:t>E</a:t>
            </a:r>
            <a:r>
              <a:rPr lang="en-US" sz="2400" b="1" i="1" dirty="0" smtClean="0">
                <a:latin typeface="Times New Roman" pitchFamily="18" charset="0"/>
                <a:cs typeface="Times New Roman" pitchFamily="18" charset="0"/>
              </a:rPr>
              <a:t>S/EF calculation</a:t>
            </a:r>
          </a:p>
        </p:txBody>
      </p:sp>
    </p:spTree>
    <p:extLst>
      <p:ext uri="{BB962C8B-B14F-4D97-AF65-F5344CB8AC3E}">
        <p14:creationId xmlns:p14="http://schemas.microsoft.com/office/powerpoint/2010/main" val="372488628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ipe(up)">
                                      <p:cBhvr>
                                        <p:cTn id="7" dur="20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wipe(up)">
                                      <p:cBhvr>
                                        <p:cTn id="12" dur="500"/>
                                        <p:tgtEl>
                                          <p:spTgt spid="10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1"/>
                                        </p:tgtEl>
                                        <p:attrNameLst>
                                          <p:attrName>style.visibility</p:attrName>
                                        </p:attrNameLst>
                                      </p:cBhvr>
                                      <p:to>
                                        <p:strVal val="visible"/>
                                      </p:to>
                                    </p:set>
                                    <p:animEffect transition="in" filter="wipe(up)">
                                      <p:cBhvr>
                                        <p:cTn id="17" dur="2000"/>
                                        <p:tgtEl>
                                          <p:spTgt spid="1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2"/>
                                        </p:tgtEl>
                                        <p:attrNameLst>
                                          <p:attrName>style.visibility</p:attrName>
                                        </p:attrNameLst>
                                      </p:cBhvr>
                                      <p:to>
                                        <p:strVal val="visible"/>
                                      </p:to>
                                    </p:set>
                                    <p:animEffect transition="in" filter="wipe(up)">
                                      <p:cBhvr>
                                        <p:cTn id="22" dur="2000"/>
                                        <p:tgtEl>
                                          <p:spTgt spid="1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3"/>
                                        </p:tgtEl>
                                        <p:attrNameLst>
                                          <p:attrName>style.visibility</p:attrName>
                                        </p:attrNameLst>
                                      </p:cBhvr>
                                      <p:to>
                                        <p:strVal val="visible"/>
                                      </p:to>
                                    </p:set>
                                    <p:animEffect transition="in" filter="wipe(up)">
                                      <p:cBhvr>
                                        <p:cTn id="27" dur="2000"/>
                                        <p:tgtEl>
                                          <p:spTgt spid="1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4"/>
                                        </p:tgtEl>
                                        <p:attrNameLst>
                                          <p:attrName>style.visibility</p:attrName>
                                        </p:attrNameLst>
                                      </p:cBhvr>
                                      <p:to>
                                        <p:strVal val="visible"/>
                                      </p:to>
                                    </p:set>
                                    <p:animEffect transition="in" filter="wipe(up)">
                                      <p:cBhvr>
                                        <p:cTn id="32" dur="2000"/>
                                        <p:tgtEl>
                                          <p:spTgt spid="1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5"/>
                                        </p:tgtEl>
                                        <p:attrNameLst>
                                          <p:attrName>style.visibility</p:attrName>
                                        </p:attrNameLst>
                                      </p:cBhvr>
                                      <p:to>
                                        <p:strVal val="visible"/>
                                      </p:to>
                                    </p:set>
                                    <p:animEffect transition="in" filter="wipe(up)">
                                      <p:cBhvr>
                                        <p:cTn id="37" dur="2000"/>
                                        <p:tgtEl>
                                          <p:spTgt spid="1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16"/>
                                        </p:tgtEl>
                                        <p:attrNameLst>
                                          <p:attrName>style.visibility</p:attrName>
                                        </p:attrNameLst>
                                      </p:cBhvr>
                                      <p:to>
                                        <p:strVal val="visible"/>
                                      </p:to>
                                    </p:set>
                                    <p:animEffect transition="in" filter="wipe(up)">
                                      <p:cBhvr>
                                        <p:cTn id="42" dur="2000"/>
                                        <p:tgtEl>
                                          <p:spTgt spid="1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7"/>
                                        </p:tgtEl>
                                        <p:attrNameLst>
                                          <p:attrName>style.visibility</p:attrName>
                                        </p:attrNameLst>
                                      </p:cBhvr>
                                      <p:to>
                                        <p:strVal val="visible"/>
                                      </p:to>
                                    </p:set>
                                    <p:animEffect transition="in" filter="wipe(up)">
                                      <p:cBhvr>
                                        <p:cTn id="47" dur="2000"/>
                                        <p:tgtEl>
                                          <p:spTgt spid="1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18"/>
                                        </p:tgtEl>
                                        <p:attrNameLst>
                                          <p:attrName>style.visibility</p:attrName>
                                        </p:attrNameLst>
                                      </p:cBhvr>
                                      <p:to>
                                        <p:strVal val="visible"/>
                                      </p:to>
                                    </p:set>
                                    <p:animEffect transition="in" filter="wipe(up)">
                                      <p:cBhvr>
                                        <p:cTn id="52" dur="2000"/>
                                        <p:tgtEl>
                                          <p:spTgt spid="11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19"/>
                                        </p:tgtEl>
                                        <p:attrNameLst>
                                          <p:attrName>style.visibility</p:attrName>
                                        </p:attrNameLst>
                                      </p:cBhvr>
                                      <p:to>
                                        <p:strVal val="visible"/>
                                      </p:to>
                                    </p:set>
                                    <p:animEffect transition="in" filter="wipe(up)">
                                      <p:cBhvr>
                                        <p:cTn id="57" dur="2000"/>
                                        <p:tgtEl>
                                          <p:spTgt spid="1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wipe(up)">
                                      <p:cBhvr>
                                        <p:cTn id="62" dur="2000"/>
                                        <p:tgtEl>
                                          <p:spTgt spid="12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21"/>
                                        </p:tgtEl>
                                        <p:attrNameLst>
                                          <p:attrName>style.visibility</p:attrName>
                                        </p:attrNameLst>
                                      </p:cBhvr>
                                      <p:to>
                                        <p:strVal val="visible"/>
                                      </p:to>
                                    </p:set>
                                    <p:animEffect transition="in" filter="wipe(up)">
                                      <p:cBhvr>
                                        <p:cTn id="67" dur="2000"/>
                                        <p:tgtEl>
                                          <p:spTgt spid="12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22"/>
                                        </p:tgtEl>
                                        <p:attrNameLst>
                                          <p:attrName>style.visibility</p:attrName>
                                        </p:attrNameLst>
                                      </p:cBhvr>
                                      <p:to>
                                        <p:strVal val="visible"/>
                                      </p:to>
                                    </p:set>
                                    <p:animEffect transition="in" filter="wipe(up)">
                                      <p:cBhvr>
                                        <p:cTn id="72" dur="2000"/>
                                        <p:tgtEl>
                                          <p:spTgt spid="12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nodeType="clickEffect">
                                  <p:stCondLst>
                                    <p:cond delay="0"/>
                                  </p:stCondLst>
                                  <p:childTnLst>
                                    <p:set>
                                      <p:cBhvr>
                                        <p:cTn id="76" dur="1" fill="hold">
                                          <p:stCondLst>
                                            <p:cond delay="0"/>
                                          </p:stCondLst>
                                        </p:cTn>
                                        <p:tgtEl>
                                          <p:spTgt spid="126"/>
                                        </p:tgtEl>
                                        <p:attrNameLst>
                                          <p:attrName>style.visibility</p:attrName>
                                        </p:attrNameLst>
                                      </p:cBhvr>
                                      <p:to>
                                        <p:strVal val="visible"/>
                                      </p:to>
                                    </p:set>
                                    <p:animEffect transition="in" filter="wipe(up)">
                                      <p:cBhvr>
                                        <p:cTn id="77" dur="2000"/>
                                        <p:tgtEl>
                                          <p:spTgt spid="12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123"/>
                                        </p:tgtEl>
                                        <p:attrNameLst>
                                          <p:attrName>style.visibility</p:attrName>
                                        </p:attrNameLst>
                                      </p:cBhvr>
                                      <p:to>
                                        <p:strVal val="visible"/>
                                      </p:to>
                                    </p:set>
                                    <p:animEffect transition="in" filter="wipe(up)">
                                      <p:cBhvr>
                                        <p:cTn id="82" dur="2000"/>
                                        <p:tgtEl>
                                          <p:spTgt spid="12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124"/>
                                        </p:tgtEl>
                                        <p:attrNameLst>
                                          <p:attrName>style.visibility</p:attrName>
                                        </p:attrNameLst>
                                      </p:cBhvr>
                                      <p:to>
                                        <p:strVal val="visible"/>
                                      </p:to>
                                    </p:set>
                                    <p:animEffect transition="in" filter="wipe(up)">
                                      <p:cBhvr>
                                        <p:cTn id="87" dur="2000"/>
                                        <p:tgtEl>
                                          <p:spTgt spid="124"/>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125"/>
                                        </p:tgtEl>
                                        <p:attrNameLst>
                                          <p:attrName>style.visibility</p:attrName>
                                        </p:attrNameLst>
                                      </p:cBhvr>
                                      <p:to>
                                        <p:strVal val="visible"/>
                                      </p:to>
                                    </p:set>
                                    <p:animEffect transition="in" filter="wipe(up)">
                                      <p:cBhvr>
                                        <p:cTn id="92" dur="20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1" grpId="0"/>
      <p:bldP spid="112" grpId="0"/>
      <p:bldP spid="113" grpId="0"/>
      <p:bldP spid="114" grpId="0"/>
      <p:bldP spid="115" grpId="0"/>
      <p:bldP spid="116" grpId="0"/>
      <p:bldP spid="117" grpId="0"/>
      <p:bldP spid="118" grpId="0"/>
      <p:bldP spid="119" grpId="0"/>
      <p:bldP spid="120" grpId="0"/>
      <p:bldP spid="121" grpId="0"/>
      <p:bldP spid="122" grpId="0"/>
      <p:bldP spid="123" grpId="0"/>
      <p:bldP spid="124" grpId="0"/>
      <p:bldP spid="12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04800"/>
            <a:ext cx="3818704" cy="954107"/>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graphicFrame>
        <p:nvGraphicFramePr>
          <p:cNvPr id="263" name="Group 48"/>
          <p:cNvGraphicFramePr>
            <a:graphicFrameLocks/>
          </p:cNvGraphicFramePr>
          <p:nvPr>
            <p:extLst>
              <p:ext uri="{D42A27DB-BD31-4B8C-83A1-F6EECF244321}">
                <p14:modId xmlns:p14="http://schemas.microsoft.com/office/powerpoint/2010/main" val="2609323617"/>
              </p:ext>
            </p:extLst>
          </p:nvPr>
        </p:nvGraphicFramePr>
        <p:xfrm>
          <a:off x="4645872" y="46825"/>
          <a:ext cx="4345728" cy="2272464"/>
        </p:xfrm>
        <a:graphic>
          <a:graphicData uri="http://schemas.openxmlformats.org/drawingml/2006/table">
            <a:tbl>
              <a:tblPr/>
              <a:tblGrid>
                <a:gridCol w="621713"/>
                <a:gridCol w="1981200"/>
                <a:gridCol w="904615"/>
                <a:gridCol w="838200"/>
              </a:tblGrid>
              <a:tr h="15579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Time (weeks)</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5</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grpSp>
        <p:nvGrpSpPr>
          <p:cNvPr id="5" name="Group 4"/>
          <p:cNvGrpSpPr/>
          <p:nvPr/>
        </p:nvGrpSpPr>
        <p:grpSpPr>
          <a:xfrm>
            <a:off x="228600" y="2514600"/>
            <a:ext cx="8763000" cy="3657600"/>
            <a:chOff x="228600" y="2514600"/>
            <a:chExt cx="8763000" cy="3657600"/>
          </a:xfrm>
        </p:grpSpPr>
        <p:grpSp>
          <p:nvGrpSpPr>
            <p:cNvPr id="3" name="Group 2"/>
            <p:cNvGrpSpPr/>
            <p:nvPr/>
          </p:nvGrpSpPr>
          <p:grpSpPr>
            <a:xfrm>
              <a:off x="228600" y="2555126"/>
              <a:ext cx="8642342" cy="3617074"/>
              <a:chOff x="228600" y="2555126"/>
              <a:chExt cx="8642342" cy="3617074"/>
            </a:xfrm>
          </p:grpSpPr>
          <p:cxnSp>
            <p:nvCxnSpPr>
              <p:cNvPr id="167" name="Straight Connector 166"/>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68" name="Straight Connector 167"/>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 name="Group 1"/>
              <p:cNvGrpSpPr/>
              <p:nvPr/>
            </p:nvGrpSpPr>
            <p:grpSpPr>
              <a:xfrm>
                <a:off x="228600" y="3803045"/>
                <a:ext cx="1114905" cy="1073755"/>
                <a:chOff x="540632" y="3183141"/>
                <a:chExt cx="1114905" cy="1073755"/>
              </a:xfrm>
            </p:grpSpPr>
            <p:sp>
              <p:nvSpPr>
                <p:cNvPr id="17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34"/>
                <p:cNvSpPr>
                  <a:spLocks noChangeArrowheads="1"/>
                </p:cNvSpPr>
                <p:nvPr/>
              </p:nvSpPr>
              <p:spPr bwMode="auto">
                <a:xfrm>
                  <a:off x="912267" y="3899147"/>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4" name="Group 283"/>
              <p:cNvGrpSpPr/>
              <p:nvPr/>
            </p:nvGrpSpPr>
            <p:grpSpPr>
              <a:xfrm>
                <a:off x="1343505" y="2555126"/>
                <a:ext cx="1472760" cy="1784543"/>
                <a:chOff x="1343505" y="2555126"/>
                <a:chExt cx="1472760" cy="1784543"/>
              </a:xfrm>
            </p:grpSpPr>
            <p:grpSp>
              <p:nvGrpSpPr>
                <p:cNvPr id="178" name="Group 177"/>
                <p:cNvGrpSpPr/>
                <p:nvPr/>
              </p:nvGrpSpPr>
              <p:grpSpPr>
                <a:xfrm>
                  <a:off x="1701360" y="2555126"/>
                  <a:ext cx="1114905" cy="1102446"/>
                  <a:chOff x="1958055" y="1488354"/>
                  <a:chExt cx="1114905" cy="1102446"/>
                </a:xfrm>
              </p:grpSpPr>
              <p:sp>
                <p:nvSpPr>
                  <p:cNvPr id="1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1"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3"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 name="Straight Arrow Connector 3"/>
                <p:cNvCxnSpPr>
                  <a:stCxn id="170" idx="3"/>
                  <a:endCxn id="1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5" name="Group 284"/>
              <p:cNvGrpSpPr/>
              <p:nvPr/>
            </p:nvGrpSpPr>
            <p:grpSpPr>
              <a:xfrm>
                <a:off x="1343505" y="4339669"/>
                <a:ext cx="1472761" cy="1825518"/>
                <a:chOff x="1343505" y="4339669"/>
                <a:chExt cx="1472761" cy="1825518"/>
              </a:xfrm>
            </p:grpSpPr>
            <p:grpSp>
              <p:nvGrpSpPr>
                <p:cNvPr id="188" name="Group 224"/>
                <p:cNvGrpSpPr>
                  <a:grpSpLocks/>
                </p:cNvGrpSpPr>
                <p:nvPr/>
              </p:nvGrpSpPr>
              <p:grpSpPr bwMode="auto">
                <a:xfrm>
                  <a:off x="1702621" y="5088315"/>
                  <a:ext cx="1113645" cy="1076872"/>
                  <a:chOff x="1740" y="6848"/>
                  <a:chExt cx="2745" cy="2122"/>
                </a:xfrm>
              </p:grpSpPr>
              <p:sp>
                <p:nvSpPr>
                  <p:cNvPr id="19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 name="Straight Arrow Connector 5"/>
                <p:cNvCxnSpPr>
                  <a:stCxn id="170" idx="3"/>
                  <a:endCxn id="19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7" name="Group 286"/>
              <p:cNvGrpSpPr/>
              <p:nvPr/>
            </p:nvGrpSpPr>
            <p:grpSpPr>
              <a:xfrm>
                <a:off x="2816265" y="2555126"/>
                <a:ext cx="1575240" cy="1102474"/>
                <a:chOff x="2816265" y="2555126"/>
                <a:chExt cx="1575240" cy="1102474"/>
              </a:xfrm>
            </p:grpSpPr>
            <p:grpSp>
              <p:nvGrpSpPr>
                <p:cNvPr id="240" name="Group 200"/>
                <p:cNvGrpSpPr>
                  <a:grpSpLocks/>
                </p:cNvGrpSpPr>
                <p:nvPr/>
              </p:nvGrpSpPr>
              <p:grpSpPr bwMode="auto">
                <a:xfrm>
                  <a:off x="3276600" y="2555126"/>
                  <a:ext cx="1114905" cy="1102474"/>
                  <a:chOff x="1740" y="6855"/>
                  <a:chExt cx="2745" cy="2176"/>
                </a:xfrm>
              </p:grpSpPr>
              <p:sp>
                <p:nvSpPr>
                  <p:cNvPr id="24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6"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5" name="Straight Arrow Connector 264"/>
                <p:cNvCxnSpPr>
                  <a:stCxn id="180" idx="3"/>
                  <a:endCxn id="243"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6" name="Group 39935"/>
              <p:cNvGrpSpPr/>
              <p:nvPr/>
            </p:nvGrpSpPr>
            <p:grpSpPr>
              <a:xfrm>
                <a:off x="4391505" y="2569303"/>
                <a:ext cx="1600200" cy="1072871"/>
                <a:chOff x="4391505" y="2569303"/>
                <a:chExt cx="1600200" cy="1072871"/>
              </a:xfrm>
            </p:grpSpPr>
            <p:grpSp>
              <p:nvGrpSpPr>
                <p:cNvPr id="198" name="Group 176"/>
                <p:cNvGrpSpPr>
                  <a:grpSpLocks/>
                </p:cNvGrpSpPr>
                <p:nvPr/>
              </p:nvGrpSpPr>
              <p:grpSpPr bwMode="auto">
                <a:xfrm>
                  <a:off x="4876800" y="2569303"/>
                  <a:ext cx="1114905" cy="1072871"/>
                  <a:chOff x="1740" y="6855"/>
                  <a:chExt cx="2745" cy="2115"/>
                </a:xfrm>
              </p:grpSpPr>
              <p:sp>
                <p:nvSpPr>
                  <p:cNvPr id="201"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7" name="Straight Arrow Connector 266"/>
                <p:cNvCxnSpPr>
                  <a:stCxn id="243" idx="3"/>
                  <a:endCxn id="201"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6" name="Group 285"/>
              <p:cNvGrpSpPr/>
              <p:nvPr/>
            </p:nvGrpSpPr>
            <p:grpSpPr>
              <a:xfrm>
                <a:off x="2816265" y="3114051"/>
                <a:ext cx="1575240" cy="3051136"/>
                <a:chOff x="2816265" y="3114051"/>
                <a:chExt cx="1575240" cy="3051136"/>
              </a:xfrm>
            </p:grpSpPr>
            <p:grpSp>
              <p:nvGrpSpPr>
                <p:cNvPr id="251" name="Group 208"/>
                <p:cNvGrpSpPr>
                  <a:grpSpLocks/>
                </p:cNvGrpSpPr>
                <p:nvPr/>
              </p:nvGrpSpPr>
              <p:grpSpPr bwMode="auto">
                <a:xfrm>
                  <a:off x="3277860" y="5089874"/>
                  <a:ext cx="1113645" cy="1075313"/>
                  <a:chOff x="1740" y="6851"/>
                  <a:chExt cx="2745" cy="2119"/>
                </a:xfrm>
              </p:grpSpPr>
              <p:sp>
                <p:nvSpPr>
                  <p:cNvPr id="25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1" name="Straight Arrow Connector 270"/>
                <p:cNvCxnSpPr>
                  <a:stCxn id="190" idx="3"/>
                  <a:endCxn id="256"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75" name="Straight Arrow Connector 274"/>
                <p:cNvCxnSpPr>
                  <a:stCxn id="180" idx="3"/>
                  <a:endCxn id="256"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7" name="Group 39936"/>
              <p:cNvGrpSpPr/>
              <p:nvPr/>
            </p:nvGrpSpPr>
            <p:grpSpPr>
              <a:xfrm>
                <a:off x="4391505" y="3106617"/>
                <a:ext cx="1600200" cy="1903346"/>
                <a:chOff x="4391505" y="3106617"/>
                <a:chExt cx="1600200" cy="1903346"/>
              </a:xfrm>
            </p:grpSpPr>
            <p:grpSp>
              <p:nvGrpSpPr>
                <p:cNvPr id="229" name="Group 168"/>
                <p:cNvGrpSpPr>
                  <a:grpSpLocks/>
                </p:cNvGrpSpPr>
                <p:nvPr/>
              </p:nvGrpSpPr>
              <p:grpSpPr bwMode="auto">
                <a:xfrm>
                  <a:off x="4876800" y="3814391"/>
                  <a:ext cx="1114905" cy="1195572"/>
                  <a:chOff x="1740" y="6855"/>
                  <a:chExt cx="2745" cy="2115"/>
                </a:xfrm>
              </p:grpSpPr>
              <p:sp>
                <p:nvSpPr>
                  <p:cNvPr id="232"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33"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7" name="Straight Arrow Connector 276"/>
                <p:cNvCxnSpPr>
                  <a:stCxn id="243" idx="3"/>
                  <a:endCxn id="232"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0" name="Group 39939"/>
              <p:cNvGrpSpPr/>
              <p:nvPr/>
            </p:nvGrpSpPr>
            <p:grpSpPr>
              <a:xfrm>
                <a:off x="4391505" y="4421787"/>
                <a:ext cx="3076095" cy="1750413"/>
                <a:chOff x="4391505" y="4421787"/>
                <a:chExt cx="3076095" cy="1750413"/>
              </a:xfrm>
            </p:grpSpPr>
            <p:grpSp>
              <p:nvGrpSpPr>
                <p:cNvPr id="209" name="Group 192"/>
                <p:cNvGrpSpPr>
                  <a:grpSpLocks/>
                </p:cNvGrpSpPr>
                <p:nvPr/>
              </p:nvGrpSpPr>
              <p:grpSpPr bwMode="auto">
                <a:xfrm>
                  <a:off x="6353955" y="5088315"/>
                  <a:ext cx="1113645" cy="1083885"/>
                  <a:chOff x="1740" y="6837"/>
                  <a:chExt cx="2745" cy="2133"/>
                </a:xfrm>
              </p:grpSpPr>
              <p:sp>
                <p:nvSpPr>
                  <p:cNvPr id="21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56" idx="3"/>
                  <a:endCxn id="211"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79" name="Straight Arrow Connector 278"/>
                <p:cNvCxnSpPr>
                  <a:stCxn id="232" idx="3"/>
                  <a:endCxn id="211"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1" name="Group 39940"/>
              <p:cNvGrpSpPr/>
              <p:nvPr/>
            </p:nvGrpSpPr>
            <p:grpSpPr>
              <a:xfrm>
                <a:off x="5991705" y="3112333"/>
                <a:ext cx="2879237" cy="2512335"/>
                <a:chOff x="5991705" y="3112333"/>
                <a:chExt cx="2879237" cy="2512335"/>
              </a:xfrm>
            </p:grpSpPr>
            <p:grpSp>
              <p:nvGrpSpPr>
                <p:cNvPr id="219" name="Group 184"/>
                <p:cNvGrpSpPr>
                  <a:grpSpLocks/>
                </p:cNvGrpSpPr>
                <p:nvPr/>
              </p:nvGrpSpPr>
              <p:grpSpPr bwMode="auto">
                <a:xfrm>
                  <a:off x="7757297" y="3540846"/>
                  <a:ext cx="1113645" cy="1075313"/>
                  <a:chOff x="1740" y="6851"/>
                  <a:chExt cx="2745" cy="2119"/>
                </a:xfrm>
              </p:grpSpPr>
              <p:sp>
                <p:nvSpPr>
                  <p:cNvPr id="22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1" name="Straight Arrow Connector 280"/>
                <p:cNvCxnSpPr>
                  <a:stCxn id="211" idx="3"/>
                  <a:endCxn id="221"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83" name="Straight Arrow Connector 282"/>
                <p:cNvCxnSpPr>
                  <a:stCxn id="201" idx="3"/>
                  <a:endCxn id="221"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105" name="Text Box 261"/>
            <p:cNvSpPr txBox="1">
              <a:spLocks noChangeArrowheads="1"/>
            </p:cNvSpPr>
            <p:nvPr/>
          </p:nvSpPr>
          <p:spPr bwMode="auto">
            <a:xfrm>
              <a:off x="258953"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09"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11"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12"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3"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4"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5"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6"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17"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8"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119"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20"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1"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2"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23"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4"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5"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sp>
          <p:nvSpPr>
            <p:cNvPr id="128" name="Text Box 261"/>
            <p:cNvSpPr txBox="1">
              <a:spLocks noChangeArrowheads="1"/>
            </p:cNvSpPr>
            <p:nvPr/>
          </p:nvSpPr>
          <p:spPr bwMode="auto">
            <a:xfrm>
              <a:off x="6392694" y="50862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130" name="Text Box 266"/>
          <p:cNvSpPr txBox="1">
            <a:spLocks noChangeArrowheads="1"/>
          </p:cNvSpPr>
          <p:nvPr/>
        </p:nvSpPr>
        <p:spPr bwMode="auto">
          <a:xfrm>
            <a:off x="381000" y="1828800"/>
            <a:ext cx="3286445" cy="461665"/>
          </a:xfrm>
          <a:prstGeom prst="rect">
            <a:avLst/>
          </a:prstGeom>
          <a:solidFill>
            <a:srgbClr val="EEECE1">
              <a:lumMod val="90000"/>
            </a:srgbClr>
          </a:solidFill>
          <a:ln w="9525">
            <a:solidFill>
              <a:srgbClr val="4F81BD"/>
            </a:solid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LS = LF - Activity time</a:t>
            </a:r>
          </a:p>
        </p:txBody>
      </p:sp>
      <p:sp>
        <p:nvSpPr>
          <p:cNvPr id="131" name="Rectangle 130"/>
          <p:cNvSpPr/>
          <p:nvPr/>
        </p:nvSpPr>
        <p:spPr>
          <a:xfrm>
            <a:off x="351577" y="1367135"/>
            <a:ext cx="3315868" cy="461665"/>
          </a:xfrm>
          <a:prstGeom prst="rect">
            <a:avLst/>
          </a:prstGeom>
          <a:solidFill>
            <a:srgbClr val="FFFF00"/>
          </a:solidFill>
        </p:spPr>
        <p:txBody>
          <a:bodyPr wrap="square">
            <a:spAutoFit/>
          </a:bodyPr>
          <a:lstStyle/>
          <a:p>
            <a:pPr lvl="0" algn="just">
              <a:spcBef>
                <a:spcPct val="0"/>
              </a:spcBef>
              <a:defRPr/>
            </a:pPr>
            <a:r>
              <a:rPr lang="en-US" sz="2400" i="1" dirty="0" smtClean="0">
                <a:latin typeface="Times New Roman" pitchFamily="18" charset="0"/>
                <a:cs typeface="Times New Roman" pitchFamily="18" charset="0"/>
              </a:rPr>
              <a:t>L</a:t>
            </a:r>
            <a:r>
              <a:rPr lang="en-US" sz="2400" b="1" i="1" dirty="0" smtClean="0">
                <a:latin typeface="Times New Roman" pitchFamily="18" charset="0"/>
                <a:cs typeface="Times New Roman" pitchFamily="18" charset="0"/>
              </a:rPr>
              <a:t>S/LF calculation</a:t>
            </a:r>
          </a:p>
        </p:txBody>
      </p:sp>
      <p:sp>
        <p:nvSpPr>
          <p:cNvPr id="314" name="Text Box 261"/>
          <p:cNvSpPr txBox="1">
            <a:spLocks noChangeArrowheads="1"/>
          </p:cNvSpPr>
          <p:nvPr/>
        </p:nvSpPr>
        <p:spPr bwMode="auto">
          <a:xfrm>
            <a:off x="1043608"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5" name="Text Box 263"/>
          <p:cNvSpPr txBox="1">
            <a:spLocks noChangeArrowheads="1"/>
          </p:cNvSpPr>
          <p:nvPr/>
        </p:nvSpPr>
        <p:spPr bwMode="auto">
          <a:xfrm>
            <a:off x="251520"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6" name="Text Box 261"/>
          <p:cNvSpPr txBox="1">
            <a:spLocks noChangeArrowheads="1"/>
          </p:cNvSpPr>
          <p:nvPr/>
        </p:nvSpPr>
        <p:spPr bwMode="auto">
          <a:xfrm>
            <a:off x="1739280" y="32574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7" name="Text Box 261"/>
          <p:cNvSpPr txBox="1">
            <a:spLocks noChangeArrowheads="1"/>
          </p:cNvSpPr>
          <p:nvPr/>
        </p:nvSpPr>
        <p:spPr bwMode="auto">
          <a:xfrm>
            <a:off x="2506494" y="321742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18" name="Text Box 261"/>
          <p:cNvSpPr txBox="1">
            <a:spLocks noChangeArrowheads="1"/>
          </p:cNvSpPr>
          <p:nvPr/>
        </p:nvSpPr>
        <p:spPr bwMode="auto">
          <a:xfrm>
            <a:off x="1752600"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a:t>
            </a:r>
            <a:endParaRPr lang="en-AU" sz="2000" i="0" dirty="0">
              <a:solidFill>
                <a:srgbClr val="FF0000"/>
              </a:solidFill>
              <a:latin typeface="Times New Roman" pitchFamily="18" charset="0"/>
              <a:cs typeface="Times New Roman" pitchFamily="18" charset="0"/>
            </a:endParaRPr>
          </a:p>
        </p:txBody>
      </p:sp>
      <p:sp>
        <p:nvSpPr>
          <p:cNvPr id="319" name="Text Box 261"/>
          <p:cNvSpPr txBox="1">
            <a:spLocks noChangeArrowheads="1"/>
          </p:cNvSpPr>
          <p:nvPr/>
        </p:nvSpPr>
        <p:spPr bwMode="auto">
          <a:xfrm>
            <a:off x="2519814"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0" name="Text Box 261"/>
          <p:cNvSpPr txBox="1">
            <a:spLocks noChangeArrowheads="1"/>
          </p:cNvSpPr>
          <p:nvPr/>
        </p:nvSpPr>
        <p:spPr bwMode="auto">
          <a:xfrm>
            <a:off x="33446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21" name="Text Box 261"/>
          <p:cNvSpPr txBox="1">
            <a:spLocks noChangeArrowheads="1"/>
          </p:cNvSpPr>
          <p:nvPr/>
        </p:nvSpPr>
        <p:spPr bwMode="auto">
          <a:xfrm>
            <a:off x="3310414" y="583127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2" name="Text Box 261"/>
          <p:cNvSpPr txBox="1">
            <a:spLocks noChangeArrowheads="1"/>
          </p:cNvSpPr>
          <p:nvPr/>
        </p:nvSpPr>
        <p:spPr bwMode="auto">
          <a:xfrm>
            <a:off x="40304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3" name="Text Box 261"/>
          <p:cNvSpPr txBox="1">
            <a:spLocks noChangeArrowheads="1"/>
          </p:cNvSpPr>
          <p:nvPr/>
        </p:nvSpPr>
        <p:spPr bwMode="auto">
          <a:xfrm>
            <a:off x="491061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4" name="Text Box 261"/>
          <p:cNvSpPr txBox="1">
            <a:spLocks noChangeArrowheads="1"/>
          </p:cNvSpPr>
          <p:nvPr/>
        </p:nvSpPr>
        <p:spPr bwMode="auto">
          <a:xfrm>
            <a:off x="563069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5" name="Text Box 261"/>
          <p:cNvSpPr txBox="1">
            <a:spLocks noChangeArrowheads="1"/>
          </p:cNvSpPr>
          <p:nvPr/>
        </p:nvSpPr>
        <p:spPr bwMode="auto">
          <a:xfrm>
            <a:off x="63926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6" name="Text Box 261"/>
          <p:cNvSpPr txBox="1">
            <a:spLocks noChangeArrowheads="1"/>
          </p:cNvSpPr>
          <p:nvPr/>
        </p:nvSpPr>
        <p:spPr bwMode="auto">
          <a:xfrm>
            <a:off x="7010400" y="57912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327" name="Text Box 261"/>
          <p:cNvSpPr txBox="1">
            <a:spLocks noChangeArrowheads="1"/>
          </p:cNvSpPr>
          <p:nvPr/>
        </p:nvSpPr>
        <p:spPr bwMode="auto">
          <a:xfrm>
            <a:off x="479566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10</a:t>
            </a:r>
            <a:endParaRPr lang="en-AU" sz="2000" i="0" dirty="0">
              <a:solidFill>
                <a:srgbClr val="FF0000"/>
              </a:solidFill>
              <a:latin typeface="Times New Roman" pitchFamily="18" charset="0"/>
              <a:cs typeface="Times New Roman" pitchFamily="18" charset="0"/>
            </a:endParaRPr>
          </a:p>
        </p:txBody>
      </p:sp>
      <p:sp>
        <p:nvSpPr>
          <p:cNvPr id="328" name="Text Box 261"/>
          <p:cNvSpPr txBox="1">
            <a:spLocks noChangeArrowheads="1"/>
          </p:cNvSpPr>
          <p:nvPr/>
        </p:nvSpPr>
        <p:spPr bwMode="auto">
          <a:xfrm>
            <a:off x="551574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332" name="Text Box 155"/>
          <p:cNvSpPr txBox="1">
            <a:spLocks noChangeArrowheads="1"/>
          </p:cNvSpPr>
          <p:nvPr/>
        </p:nvSpPr>
        <p:spPr bwMode="auto">
          <a:xfrm>
            <a:off x="7712254" y="4248090"/>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13</a:t>
            </a:r>
          </a:p>
        </p:txBody>
      </p:sp>
      <p:grpSp>
        <p:nvGrpSpPr>
          <p:cNvPr id="333" name="Group 332"/>
          <p:cNvGrpSpPr/>
          <p:nvPr/>
        </p:nvGrpSpPr>
        <p:grpSpPr>
          <a:xfrm>
            <a:off x="3200400" y="3276600"/>
            <a:ext cx="1487575" cy="1295400"/>
            <a:chOff x="2984376" y="2772544"/>
            <a:chExt cx="1487575" cy="1295400"/>
          </a:xfrm>
        </p:grpSpPr>
        <p:sp>
          <p:nvSpPr>
            <p:cNvPr id="334" name="Text Box 153"/>
            <p:cNvSpPr txBox="1">
              <a:spLocks noChangeArrowheads="1"/>
            </p:cNvSpPr>
            <p:nvPr/>
          </p:nvSpPr>
          <p:spPr bwMode="auto">
            <a:xfrm>
              <a:off x="2984376" y="3461770"/>
              <a:ext cx="1487575" cy="606174"/>
            </a:xfrm>
            <a:prstGeom prst="rect">
              <a:avLst/>
            </a:prstGeom>
            <a:solidFill>
              <a:schemeClr val="accent1">
                <a:lumMod val="20000"/>
                <a:lumOff val="8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latin typeface="Times New Roman" pitchFamily="18" charset="0"/>
                  <a:cs typeface="Times New Roman" pitchFamily="18" charset="0"/>
                </a:rPr>
                <a:t>LF = Min(LS of </a:t>
              </a:r>
              <a:r>
                <a:rPr lang="en-AU" sz="1400" b="1" dirty="0" smtClean="0">
                  <a:latin typeface="Times New Roman" pitchFamily="18" charset="0"/>
                  <a:cs typeface="Times New Roman" pitchFamily="18" charset="0"/>
                </a:rPr>
                <a:t>activities 4,10)</a:t>
              </a:r>
              <a:endParaRPr lang="en-AU" sz="1400" b="1" dirty="0">
                <a:latin typeface="Times New Roman" pitchFamily="18" charset="0"/>
                <a:cs typeface="Times New Roman" pitchFamily="18" charset="0"/>
              </a:endParaRPr>
            </a:p>
          </p:txBody>
        </p:sp>
        <p:grpSp>
          <p:nvGrpSpPr>
            <p:cNvPr id="335" name="Group 334"/>
            <p:cNvGrpSpPr/>
            <p:nvPr/>
          </p:nvGrpSpPr>
          <p:grpSpPr>
            <a:xfrm>
              <a:off x="3713885" y="2772544"/>
              <a:ext cx="413491" cy="663102"/>
              <a:chOff x="3713885" y="2772544"/>
              <a:chExt cx="413491" cy="663102"/>
            </a:xfrm>
          </p:grpSpPr>
          <p:sp>
            <p:nvSpPr>
              <p:cNvPr id="336" name="Text Box 261"/>
              <p:cNvSpPr txBox="1">
                <a:spLocks noChangeArrowheads="1"/>
              </p:cNvSpPr>
              <p:nvPr/>
            </p:nvSpPr>
            <p:spPr bwMode="auto">
              <a:xfrm>
                <a:off x="3814470" y="2772544"/>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37" name="Line 154"/>
              <p:cNvSpPr>
                <a:spLocks noChangeShapeType="1"/>
              </p:cNvSpPr>
              <p:nvPr/>
            </p:nvSpPr>
            <p:spPr bwMode="auto">
              <a:xfrm flipV="1">
                <a:off x="3713885" y="3153543"/>
                <a:ext cx="261092" cy="282103"/>
              </a:xfrm>
              <a:prstGeom prst="line">
                <a:avLst/>
              </a:prstGeom>
              <a:noFill/>
              <a:ln w="28575">
                <a:solidFill>
                  <a:schemeClr val="tx1"/>
                </a:solidFill>
                <a:round/>
                <a:headEnd/>
                <a:tailEnd/>
              </a:ln>
            </p:spPr>
            <p:txBody>
              <a:bodyPr/>
              <a:lstStyle/>
              <a:p>
                <a:endParaRPr lang="en-US" b="1">
                  <a:latin typeface="Times New Roman" pitchFamily="18" charset="0"/>
                  <a:cs typeface="Times New Roman" pitchFamily="18" charset="0"/>
                </a:endParaRPr>
              </a:p>
            </p:txBody>
          </p:sp>
        </p:grpSp>
      </p:grpSp>
      <p:grpSp>
        <p:nvGrpSpPr>
          <p:cNvPr id="338" name="Group 337"/>
          <p:cNvGrpSpPr/>
          <p:nvPr/>
        </p:nvGrpSpPr>
        <p:grpSpPr>
          <a:xfrm>
            <a:off x="7812360" y="4233054"/>
            <a:ext cx="1224136" cy="1253346"/>
            <a:chOff x="7659544" y="3645024"/>
            <a:chExt cx="1224136" cy="1253346"/>
          </a:xfrm>
        </p:grpSpPr>
        <p:sp>
          <p:nvSpPr>
            <p:cNvPr id="339" name="Text Box 153"/>
            <p:cNvSpPr txBox="1">
              <a:spLocks noChangeArrowheads="1"/>
            </p:cNvSpPr>
            <p:nvPr/>
          </p:nvSpPr>
          <p:spPr bwMode="auto">
            <a:xfrm>
              <a:off x="7659544" y="4292196"/>
              <a:ext cx="1224136" cy="606174"/>
            </a:xfrm>
            <a:prstGeom prst="rect">
              <a:avLst/>
            </a:prstGeom>
            <a:solidFill>
              <a:schemeClr val="accent3">
                <a:lumMod val="40000"/>
                <a:lumOff val="6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solidFill>
                    <a:srgbClr val="FF0000"/>
                  </a:solidFill>
                  <a:latin typeface="Times New Roman" pitchFamily="18" charset="0"/>
                  <a:cs typeface="Times New Roman" pitchFamily="18" charset="0"/>
                </a:rPr>
                <a:t>LF = EF </a:t>
              </a:r>
              <a:br>
                <a:rPr lang="en-AU" sz="1400" b="1" dirty="0">
                  <a:solidFill>
                    <a:srgbClr val="FF0000"/>
                  </a:solidFill>
                  <a:latin typeface="Times New Roman" pitchFamily="18" charset="0"/>
                  <a:cs typeface="Times New Roman" pitchFamily="18" charset="0"/>
                </a:rPr>
              </a:br>
              <a:r>
                <a:rPr lang="en-AU" sz="1400" b="1" dirty="0">
                  <a:solidFill>
                    <a:srgbClr val="FF0000"/>
                  </a:solidFill>
                  <a:latin typeface="Times New Roman" pitchFamily="18" charset="0"/>
                  <a:cs typeface="Times New Roman" pitchFamily="18" charset="0"/>
                </a:rPr>
                <a:t>of Project</a:t>
              </a:r>
            </a:p>
          </p:txBody>
        </p:sp>
        <p:sp>
          <p:nvSpPr>
            <p:cNvPr id="340" name="Line 154"/>
            <p:cNvSpPr>
              <a:spLocks noChangeShapeType="1"/>
            </p:cNvSpPr>
            <p:nvPr/>
          </p:nvSpPr>
          <p:spPr bwMode="auto">
            <a:xfrm flipV="1">
              <a:off x="8291195" y="4005064"/>
              <a:ext cx="196949" cy="304137"/>
            </a:xfrm>
            <a:prstGeom prst="line">
              <a:avLst/>
            </a:prstGeom>
            <a:noFill/>
            <a:ln w="28575">
              <a:solidFill>
                <a:schemeClr val="tx1"/>
              </a:solidFill>
              <a:round/>
              <a:headEnd/>
              <a:tailEnd/>
            </a:ln>
          </p:spPr>
          <p:txBody>
            <a:bodyPr/>
            <a:lstStyle/>
            <a:p>
              <a:endParaRPr lang="en-US" sz="1400" b="1">
                <a:solidFill>
                  <a:srgbClr val="FF0000"/>
                </a:solidFill>
                <a:latin typeface="Times New Roman" pitchFamily="18" charset="0"/>
                <a:cs typeface="Times New Roman" pitchFamily="18" charset="0"/>
              </a:endParaRPr>
            </a:p>
          </p:txBody>
        </p:sp>
        <p:sp>
          <p:nvSpPr>
            <p:cNvPr id="341" name="Text Box 156"/>
            <p:cNvSpPr txBox="1">
              <a:spLocks noChangeArrowheads="1"/>
            </p:cNvSpPr>
            <p:nvPr/>
          </p:nvSpPr>
          <p:spPr bwMode="auto">
            <a:xfrm>
              <a:off x="8291195" y="3645024"/>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15</a:t>
              </a:r>
            </a:p>
          </p:txBody>
        </p:sp>
      </p:grpSp>
    </p:spTree>
    <p:extLst>
      <p:ext uri="{BB962C8B-B14F-4D97-AF65-F5344CB8AC3E}">
        <p14:creationId xmlns:p14="http://schemas.microsoft.com/office/powerpoint/2010/main" val="41913086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6"/>
                                        </p:tgtEl>
                                        <p:attrNameLst>
                                          <p:attrName>style.visibility</p:attrName>
                                        </p:attrNameLst>
                                      </p:cBhvr>
                                      <p:to>
                                        <p:strVal val="visible"/>
                                      </p:to>
                                    </p:set>
                                    <p:animEffect transition="in" filter="wipe(up)">
                                      <p:cBhvr>
                                        <p:cTn id="7" dur="2000"/>
                                        <p:tgtEl>
                                          <p:spTgt spid="3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5"/>
                                        </p:tgtEl>
                                        <p:attrNameLst>
                                          <p:attrName>style.visibility</p:attrName>
                                        </p:attrNameLst>
                                      </p:cBhvr>
                                      <p:to>
                                        <p:strVal val="visible"/>
                                      </p:to>
                                    </p:set>
                                    <p:animEffect transition="in" filter="wipe(up)">
                                      <p:cBhvr>
                                        <p:cTn id="12" dur="2000"/>
                                        <p:tgtEl>
                                          <p:spTgt spid="3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8"/>
                                        </p:tgtEl>
                                        <p:attrNameLst>
                                          <p:attrName>style.visibility</p:attrName>
                                        </p:attrNameLst>
                                      </p:cBhvr>
                                      <p:to>
                                        <p:strVal val="visible"/>
                                      </p:to>
                                    </p:set>
                                    <p:animEffect transition="in" filter="wipe(up)">
                                      <p:cBhvr>
                                        <p:cTn id="17" dur="2000"/>
                                        <p:tgtEl>
                                          <p:spTgt spid="3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7"/>
                                        </p:tgtEl>
                                        <p:attrNameLst>
                                          <p:attrName>style.visibility</p:attrName>
                                        </p:attrNameLst>
                                      </p:cBhvr>
                                      <p:to>
                                        <p:strVal val="visible"/>
                                      </p:to>
                                    </p:set>
                                    <p:animEffect transition="in" filter="wipe(up)">
                                      <p:cBhvr>
                                        <p:cTn id="22" dur="2000"/>
                                        <p:tgtEl>
                                          <p:spTgt spid="3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24"/>
                                        </p:tgtEl>
                                        <p:attrNameLst>
                                          <p:attrName>style.visibility</p:attrName>
                                        </p:attrNameLst>
                                      </p:cBhvr>
                                      <p:to>
                                        <p:strVal val="visible"/>
                                      </p:to>
                                    </p:set>
                                    <p:animEffect transition="in" filter="wipe(up)">
                                      <p:cBhvr>
                                        <p:cTn id="27" dur="2000"/>
                                        <p:tgtEl>
                                          <p:spTgt spid="3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23"/>
                                        </p:tgtEl>
                                        <p:attrNameLst>
                                          <p:attrName>style.visibility</p:attrName>
                                        </p:attrNameLst>
                                      </p:cBhvr>
                                      <p:to>
                                        <p:strVal val="visible"/>
                                      </p:to>
                                    </p:set>
                                    <p:animEffect transition="in" filter="wipe(up)">
                                      <p:cBhvr>
                                        <p:cTn id="32" dur="2000"/>
                                        <p:tgtEl>
                                          <p:spTgt spid="3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22"/>
                                        </p:tgtEl>
                                        <p:attrNameLst>
                                          <p:attrName>style.visibility</p:attrName>
                                        </p:attrNameLst>
                                      </p:cBhvr>
                                      <p:to>
                                        <p:strVal val="visible"/>
                                      </p:to>
                                    </p:set>
                                    <p:animEffect transition="in" filter="wipe(up)">
                                      <p:cBhvr>
                                        <p:cTn id="37" dur="2000"/>
                                        <p:tgtEl>
                                          <p:spTgt spid="3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21"/>
                                        </p:tgtEl>
                                        <p:attrNameLst>
                                          <p:attrName>style.visibility</p:attrName>
                                        </p:attrNameLst>
                                      </p:cBhvr>
                                      <p:to>
                                        <p:strVal val="visible"/>
                                      </p:to>
                                    </p:set>
                                    <p:animEffect transition="in" filter="wipe(up)">
                                      <p:cBhvr>
                                        <p:cTn id="42" dur="2000"/>
                                        <p:tgtEl>
                                          <p:spTgt spid="3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333"/>
                                        </p:tgtEl>
                                        <p:attrNameLst>
                                          <p:attrName>style.visibility</p:attrName>
                                        </p:attrNameLst>
                                      </p:cBhvr>
                                      <p:to>
                                        <p:strVal val="visible"/>
                                      </p:to>
                                    </p:set>
                                    <p:animEffect transition="in" filter="wipe(up)">
                                      <p:cBhvr>
                                        <p:cTn id="47" dur="2000"/>
                                        <p:tgtEl>
                                          <p:spTgt spid="3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20"/>
                                        </p:tgtEl>
                                        <p:attrNameLst>
                                          <p:attrName>style.visibility</p:attrName>
                                        </p:attrNameLst>
                                      </p:cBhvr>
                                      <p:to>
                                        <p:strVal val="visible"/>
                                      </p:to>
                                    </p:set>
                                    <p:animEffect transition="in" filter="wipe(up)">
                                      <p:cBhvr>
                                        <p:cTn id="52" dur="2000"/>
                                        <p:tgtEl>
                                          <p:spTgt spid="32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19"/>
                                        </p:tgtEl>
                                        <p:attrNameLst>
                                          <p:attrName>style.visibility</p:attrName>
                                        </p:attrNameLst>
                                      </p:cBhvr>
                                      <p:to>
                                        <p:strVal val="visible"/>
                                      </p:to>
                                    </p:set>
                                    <p:animEffect transition="in" filter="wipe(up)">
                                      <p:cBhvr>
                                        <p:cTn id="57" dur="2000"/>
                                        <p:tgtEl>
                                          <p:spTgt spid="31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18"/>
                                        </p:tgtEl>
                                        <p:attrNameLst>
                                          <p:attrName>style.visibility</p:attrName>
                                        </p:attrNameLst>
                                      </p:cBhvr>
                                      <p:to>
                                        <p:strVal val="visible"/>
                                      </p:to>
                                    </p:set>
                                    <p:animEffect transition="in" filter="wipe(up)">
                                      <p:cBhvr>
                                        <p:cTn id="62" dur="2000"/>
                                        <p:tgtEl>
                                          <p:spTgt spid="31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17"/>
                                        </p:tgtEl>
                                        <p:attrNameLst>
                                          <p:attrName>style.visibility</p:attrName>
                                        </p:attrNameLst>
                                      </p:cBhvr>
                                      <p:to>
                                        <p:strVal val="visible"/>
                                      </p:to>
                                    </p:set>
                                    <p:animEffect transition="in" filter="wipe(up)">
                                      <p:cBhvr>
                                        <p:cTn id="67" dur="2000"/>
                                        <p:tgtEl>
                                          <p:spTgt spid="31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16"/>
                                        </p:tgtEl>
                                        <p:attrNameLst>
                                          <p:attrName>style.visibility</p:attrName>
                                        </p:attrNameLst>
                                      </p:cBhvr>
                                      <p:to>
                                        <p:strVal val="visible"/>
                                      </p:to>
                                    </p:set>
                                    <p:animEffect transition="in" filter="wipe(up)">
                                      <p:cBhvr>
                                        <p:cTn id="72" dur="2000"/>
                                        <p:tgtEl>
                                          <p:spTgt spid="31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314"/>
                                        </p:tgtEl>
                                        <p:attrNameLst>
                                          <p:attrName>style.visibility</p:attrName>
                                        </p:attrNameLst>
                                      </p:cBhvr>
                                      <p:to>
                                        <p:strVal val="visible"/>
                                      </p:to>
                                    </p:set>
                                    <p:animEffect transition="in" filter="wipe(up)">
                                      <p:cBhvr>
                                        <p:cTn id="77" dur="2000"/>
                                        <p:tgtEl>
                                          <p:spTgt spid="31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315"/>
                                        </p:tgtEl>
                                        <p:attrNameLst>
                                          <p:attrName>style.visibility</p:attrName>
                                        </p:attrNameLst>
                                      </p:cBhvr>
                                      <p:to>
                                        <p:strVal val="visible"/>
                                      </p:to>
                                    </p:set>
                                    <p:animEffect transition="in" filter="wipe(up)">
                                      <p:cBhvr>
                                        <p:cTn id="82" dur="2000"/>
                                        <p:tgtEl>
                                          <p:spTgt spid="315"/>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338"/>
                                        </p:tgtEl>
                                        <p:attrNameLst>
                                          <p:attrName>style.visibility</p:attrName>
                                        </p:attrNameLst>
                                      </p:cBhvr>
                                      <p:to>
                                        <p:strVal val="visible"/>
                                      </p:to>
                                    </p:set>
                                    <p:animEffect transition="in" filter="wipe(down)">
                                      <p:cBhvr>
                                        <p:cTn id="87" dur="2000"/>
                                        <p:tgtEl>
                                          <p:spTgt spid="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 grpId="0"/>
      <p:bldP spid="315" grpId="0"/>
      <p:bldP spid="316" grpId="0"/>
      <p:bldP spid="317" grpId="0"/>
      <p:bldP spid="318" grpId="0"/>
      <p:bldP spid="319" grpId="0"/>
      <p:bldP spid="320" grpId="0"/>
      <p:bldP spid="321" grpId="0"/>
      <p:bldP spid="322" grpId="0"/>
      <p:bldP spid="323" grpId="0"/>
      <p:bldP spid="324" grpId="0"/>
      <p:bldP spid="325" grpId="0"/>
      <p:bldP spid="326" grpId="0"/>
      <p:bldP spid="327" grpId="0"/>
      <p:bldP spid="32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6493"/>
            <a:ext cx="3818704" cy="954107"/>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graphicFrame>
        <p:nvGraphicFramePr>
          <p:cNvPr id="263" name="Group 48"/>
          <p:cNvGraphicFramePr>
            <a:graphicFrameLocks/>
          </p:cNvGraphicFramePr>
          <p:nvPr>
            <p:extLst>
              <p:ext uri="{D42A27DB-BD31-4B8C-83A1-F6EECF244321}">
                <p14:modId xmlns:p14="http://schemas.microsoft.com/office/powerpoint/2010/main" val="2609323617"/>
              </p:ext>
            </p:extLst>
          </p:nvPr>
        </p:nvGraphicFramePr>
        <p:xfrm>
          <a:off x="4645872" y="46825"/>
          <a:ext cx="4345728" cy="2272464"/>
        </p:xfrm>
        <a:graphic>
          <a:graphicData uri="http://schemas.openxmlformats.org/drawingml/2006/table">
            <a:tbl>
              <a:tblPr/>
              <a:tblGrid>
                <a:gridCol w="621713"/>
                <a:gridCol w="1981200"/>
                <a:gridCol w="904615"/>
                <a:gridCol w="838200"/>
              </a:tblGrid>
              <a:tr h="155791">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Activity</a:t>
                      </a:r>
                    </a:p>
                  </a:txBody>
                  <a:tcPr marL="100800" marR="100800" marT="50400" marB="50400" anchor="b"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Description</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Immediate Predecessors</a:t>
                      </a: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Time (weeks)</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800" marR="100800" marT="50400" marB="50400" anchor="b"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FFFF00"/>
                    </a:solid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Build internal components</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Modify roof and floor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Construct collection stack</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D</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Pour concrete and install frame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A, B</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E</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Build high-temperature burner</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4</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F</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pollution control system</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C</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3</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G</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smtClean="0">
                          <a:ln>
                            <a:noFill/>
                          </a:ln>
                          <a:solidFill>
                            <a:schemeClr val="tx1"/>
                          </a:solidFill>
                          <a:effectLst/>
                          <a:latin typeface="Times New Roman" pitchFamily="18" charset="0"/>
                          <a:cs typeface="Times New Roman" pitchFamily="18" charset="0"/>
                        </a:rPr>
                        <a:t>Install air pollution device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D, E</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5</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r h="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H</a:t>
                      </a:r>
                    </a:p>
                  </a:txBody>
                  <a:tcPr marL="100008" marR="100008" marT="50004" marB="50004" horzOverflow="overflow">
                    <a:lnL w="28575"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Inspect and test</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kumimoji="0" lang="en-US" sz="1000" b="1" i="1" u="none" strike="noStrike" cap="none" normalizeH="0" baseline="0" dirty="0" smtClean="0">
                          <a:ln>
                            <a:noFill/>
                          </a:ln>
                          <a:solidFill>
                            <a:schemeClr val="tx1"/>
                          </a:solidFill>
                          <a:effectLst/>
                          <a:latin typeface="Times New Roman" pitchFamily="18" charset="0"/>
                          <a:cs typeface="Times New Roman" pitchFamily="18" charset="0"/>
                        </a:rPr>
                        <a:t>F, G</a:t>
                      </a:r>
                    </a:p>
                  </a:txBody>
                  <a:tcPr marL="100008" marR="100008" marT="50004" marB="50004"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836613" rtl="0" eaLnBrk="1" fontAlgn="base" latinLnBrk="0" hangingPunct="1">
                        <a:lnSpc>
                          <a:spcPct val="90000"/>
                        </a:lnSpc>
                        <a:spcBef>
                          <a:spcPct val="40000"/>
                        </a:spcBef>
                        <a:spcAft>
                          <a:spcPct val="0"/>
                        </a:spcAft>
                        <a:buClrTx/>
                        <a:buSzTx/>
                        <a:buFontTx/>
                        <a:buNone/>
                        <a:tabLst/>
                      </a:pPr>
                      <a:r>
                        <a:rPr lang="en-AU" sz="1000" b="1" i="1" dirty="0" smtClean="0">
                          <a:latin typeface="Times New Roman" pitchFamily="18" charset="0"/>
                          <a:cs typeface="Times New Roman" pitchFamily="18" charset="0"/>
                        </a:rPr>
                        <a:t>2</a:t>
                      </a:r>
                      <a:endParaRPr kumimoji="0" lang="en-US" sz="1000" b="1" i="1"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endParaRPr>
                    </a:p>
                  </a:txBody>
                  <a:tcPr marL="100008" marR="100008" marT="50004" marB="50004"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r>
            </a:tbl>
          </a:graphicData>
        </a:graphic>
      </p:graphicFrame>
      <p:sp>
        <p:nvSpPr>
          <p:cNvPr id="131" name="Rectangle 130"/>
          <p:cNvSpPr/>
          <p:nvPr/>
        </p:nvSpPr>
        <p:spPr>
          <a:xfrm>
            <a:off x="351577" y="1062335"/>
            <a:ext cx="3315868" cy="461665"/>
          </a:xfrm>
          <a:prstGeom prst="rect">
            <a:avLst/>
          </a:prstGeom>
          <a:solidFill>
            <a:srgbClr val="FFFF00"/>
          </a:solidFill>
        </p:spPr>
        <p:txBody>
          <a:bodyPr wrap="square">
            <a:spAutoFit/>
          </a:bodyPr>
          <a:lstStyle/>
          <a:p>
            <a:pPr lvl="0" algn="just">
              <a:spcBef>
                <a:spcPct val="0"/>
              </a:spcBef>
              <a:defRPr/>
            </a:pPr>
            <a:r>
              <a:rPr lang="en-US" sz="2400" i="1" dirty="0" smtClean="0">
                <a:latin typeface="Times New Roman" pitchFamily="18" charset="0"/>
                <a:cs typeface="Times New Roman" pitchFamily="18" charset="0"/>
              </a:rPr>
              <a:t>Total Float</a:t>
            </a:r>
            <a:r>
              <a:rPr lang="en-US" sz="2400" b="1" i="1" dirty="0" smtClean="0">
                <a:latin typeface="Times New Roman" pitchFamily="18" charset="0"/>
                <a:cs typeface="Times New Roman" pitchFamily="18" charset="0"/>
              </a:rPr>
              <a:t> calculation</a:t>
            </a:r>
          </a:p>
        </p:txBody>
      </p:sp>
      <p:grpSp>
        <p:nvGrpSpPr>
          <p:cNvPr id="10" name="Group 9"/>
          <p:cNvGrpSpPr/>
          <p:nvPr/>
        </p:nvGrpSpPr>
        <p:grpSpPr>
          <a:xfrm>
            <a:off x="228600" y="2514600"/>
            <a:ext cx="8807896" cy="3716780"/>
            <a:chOff x="228600" y="2514600"/>
            <a:chExt cx="8807896" cy="3716780"/>
          </a:xfrm>
        </p:grpSpPr>
        <p:grpSp>
          <p:nvGrpSpPr>
            <p:cNvPr id="5" name="Group 4"/>
            <p:cNvGrpSpPr/>
            <p:nvPr/>
          </p:nvGrpSpPr>
          <p:grpSpPr>
            <a:xfrm>
              <a:off x="228600" y="2514600"/>
              <a:ext cx="8763000" cy="3657600"/>
              <a:chOff x="228600" y="2514600"/>
              <a:chExt cx="8763000" cy="3657600"/>
            </a:xfrm>
          </p:grpSpPr>
          <p:grpSp>
            <p:nvGrpSpPr>
              <p:cNvPr id="3" name="Group 2"/>
              <p:cNvGrpSpPr/>
              <p:nvPr/>
            </p:nvGrpSpPr>
            <p:grpSpPr>
              <a:xfrm>
                <a:off x="228600" y="2555126"/>
                <a:ext cx="8642342" cy="3617074"/>
                <a:chOff x="228600" y="2555126"/>
                <a:chExt cx="8642342" cy="3617074"/>
              </a:xfrm>
            </p:grpSpPr>
            <p:cxnSp>
              <p:nvCxnSpPr>
                <p:cNvPr id="167" name="Straight Connector 166"/>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168" name="Straight Connector 167"/>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2" name="Group 1"/>
                <p:cNvGrpSpPr/>
                <p:nvPr/>
              </p:nvGrpSpPr>
              <p:grpSpPr>
                <a:xfrm>
                  <a:off x="228600" y="3803045"/>
                  <a:ext cx="1114905" cy="1073755"/>
                  <a:chOff x="540632" y="3183141"/>
                  <a:chExt cx="1114905" cy="1073755"/>
                </a:xfrm>
              </p:grpSpPr>
              <p:sp>
                <p:nvSpPr>
                  <p:cNvPr id="170"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800" dirty="0" smtClean="0">
                        <a:latin typeface="Times New Roman" pitchFamily="18" charset="0"/>
                        <a:cs typeface="Times New Roman" pitchFamily="18" charset="0"/>
                      </a:rPr>
                      <a:t>Start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2"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234"/>
                  <p:cNvSpPr>
                    <a:spLocks noChangeArrowheads="1"/>
                  </p:cNvSpPr>
                  <p:nvPr/>
                </p:nvSpPr>
                <p:spPr bwMode="auto">
                  <a:xfrm>
                    <a:off x="912267" y="3899147"/>
                    <a:ext cx="371635" cy="357749"/>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4" name="Group 283"/>
                <p:cNvGrpSpPr/>
                <p:nvPr/>
              </p:nvGrpSpPr>
              <p:grpSpPr>
                <a:xfrm>
                  <a:off x="1343505" y="2555126"/>
                  <a:ext cx="1472760" cy="1784543"/>
                  <a:chOff x="1343505" y="2555126"/>
                  <a:chExt cx="1472760" cy="1784543"/>
                </a:xfrm>
              </p:grpSpPr>
              <p:grpSp>
                <p:nvGrpSpPr>
                  <p:cNvPr id="178" name="Group 177"/>
                  <p:cNvGrpSpPr/>
                  <p:nvPr/>
                </p:nvGrpSpPr>
                <p:grpSpPr>
                  <a:xfrm>
                    <a:off x="1701360" y="2555126"/>
                    <a:ext cx="1114905" cy="1102446"/>
                    <a:chOff x="1958055" y="1488354"/>
                    <a:chExt cx="1114905" cy="1102446"/>
                  </a:xfrm>
                </p:grpSpPr>
                <p:sp>
                  <p:nvSpPr>
                    <p:cNvPr id="18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1"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3"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5" name="Rectangle 218"/>
                    <p:cNvSpPr>
                      <a:spLocks noChangeArrowheads="1"/>
                    </p:cNvSpPr>
                    <p:nvPr/>
                  </p:nvSpPr>
                  <p:spPr bwMode="auto">
                    <a:xfrm>
                      <a:off x="2329690" y="2228795"/>
                      <a:ext cx="371635" cy="3620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4" name="Straight Arrow Connector 3"/>
                  <p:cNvCxnSpPr>
                    <a:stCxn id="170" idx="3"/>
                    <a:endCxn id="180" idx="1"/>
                  </p:cNvCxnSpPr>
                  <p:nvPr/>
                </p:nvCxnSpPr>
                <p:spPr bwMode="auto">
                  <a:xfrm flipV="1">
                    <a:off x="1343505" y="3114051"/>
                    <a:ext cx="357855" cy="1225618"/>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5" name="Group 284"/>
                <p:cNvGrpSpPr/>
                <p:nvPr/>
              </p:nvGrpSpPr>
              <p:grpSpPr>
                <a:xfrm>
                  <a:off x="1343505" y="4339669"/>
                  <a:ext cx="1472761" cy="1825518"/>
                  <a:chOff x="1343505" y="4339669"/>
                  <a:chExt cx="1472761" cy="1825518"/>
                </a:xfrm>
              </p:grpSpPr>
              <p:grpSp>
                <p:nvGrpSpPr>
                  <p:cNvPr id="188" name="Group 224"/>
                  <p:cNvGrpSpPr>
                    <a:grpSpLocks/>
                  </p:cNvGrpSpPr>
                  <p:nvPr/>
                </p:nvGrpSpPr>
                <p:grpSpPr bwMode="auto">
                  <a:xfrm>
                    <a:off x="1702621" y="5088315"/>
                    <a:ext cx="1113645" cy="1076872"/>
                    <a:chOff x="1740" y="6848"/>
                    <a:chExt cx="2745" cy="2122"/>
                  </a:xfrm>
                </p:grpSpPr>
                <p:sp>
                  <p:nvSpPr>
                    <p:cNvPr id="190"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1"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000" dirty="0">
                          <a:solidFill>
                            <a:srgbClr val="4F6228"/>
                          </a:solidFill>
                          <a:latin typeface="Times New Roman" pitchFamily="18"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22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 name="Straight Arrow Connector 5"/>
                  <p:cNvCxnSpPr>
                    <a:stCxn id="170" idx="3"/>
                    <a:endCxn id="190"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7" name="Group 286"/>
                <p:cNvGrpSpPr/>
                <p:nvPr/>
              </p:nvGrpSpPr>
              <p:grpSpPr>
                <a:xfrm>
                  <a:off x="2816265" y="2555126"/>
                  <a:ext cx="1575240" cy="1102474"/>
                  <a:chOff x="2816265" y="2555126"/>
                  <a:chExt cx="1575240" cy="1102474"/>
                </a:xfrm>
              </p:grpSpPr>
              <p:grpSp>
                <p:nvGrpSpPr>
                  <p:cNvPr id="240" name="Group 200"/>
                  <p:cNvGrpSpPr>
                    <a:grpSpLocks/>
                  </p:cNvGrpSpPr>
                  <p:nvPr/>
                </p:nvGrpSpPr>
                <p:grpSpPr bwMode="auto">
                  <a:xfrm>
                    <a:off x="3276600" y="2555126"/>
                    <a:ext cx="1114905" cy="1102474"/>
                    <a:chOff x="1740" y="6855"/>
                    <a:chExt cx="2745" cy="2176"/>
                  </a:xfrm>
                </p:grpSpPr>
                <p:sp>
                  <p:nvSpPr>
                    <p:cNvPr id="243"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4"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46"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Rectangle 202"/>
                    <p:cNvSpPr>
                      <a:spLocks noChangeArrowheads="1"/>
                    </p:cNvSpPr>
                    <p:nvPr/>
                  </p:nvSpPr>
                  <p:spPr bwMode="auto">
                    <a:xfrm>
                      <a:off x="2655" y="8326"/>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5" name="Straight Arrow Connector 264"/>
                  <p:cNvCxnSpPr>
                    <a:stCxn id="180" idx="3"/>
                    <a:endCxn id="243" idx="1"/>
                  </p:cNvCxnSpPr>
                  <p:nvPr/>
                </p:nvCxnSpPr>
                <p:spPr bwMode="auto">
                  <a:xfrm flipV="1">
                    <a:off x="2816265" y="3106617"/>
                    <a:ext cx="460335" cy="7434"/>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6" name="Group 39935"/>
                <p:cNvGrpSpPr/>
                <p:nvPr/>
              </p:nvGrpSpPr>
              <p:grpSpPr>
                <a:xfrm>
                  <a:off x="4391505" y="2569303"/>
                  <a:ext cx="1600200" cy="1072871"/>
                  <a:chOff x="4391505" y="2569303"/>
                  <a:chExt cx="1600200" cy="1072871"/>
                </a:xfrm>
              </p:grpSpPr>
              <p:grpSp>
                <p:nvGrpSpPr>
                  <p:cNvPr id="198" name="Group 176"/>
                  <p:cNvGrpSpPr>
                    <a:grpSpLocks/>
                  </p:cNvGrpSpPr>
                  <p:nvPr/>
                </p:nvGrpSpPr>
                <p:grpSpPr bwMode="auto">
                  <a:xfrm>
                    <a:off x="4876800" y="2569303"/>
                    <a:ext cx="1114905" cy="1072871"/>
                    <a:chOff x="1740" y="6855"/>
                    <a:chExt cx="2745" cy="2115"/>
                  </a:xfrm>
                </p:grpSpPr>
                <p:sp>
                  <p:nvSpPr>
                    <p:cNvPr id="201"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2"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 name="Rectangle 178"/>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7" name="Straight Arrow Connector 266"/>
                  <p:cNvCxnSpPr>
                    <a:stCxn id="243" idx="3"/>
                    <a:endCxn id="201"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286" name="Group 285"/>
                <p:cNvGrpSpPr/>
                <p:nvPr/>
              </p:nvGrpSpPr>
              <p:grpSpPr>
                <a:xfrm>
                  <a:off x="2816265" y="3114051"/>
                  <a:ext cx="1575240" cy="3051136"/>
                  <a:chOff x="2816265" y="3114051"/>
                  <a:chExt cx="1575240" cy="3051136"/>
                </a:xfrm>
              </p:grpSpPr>
              <p:grpSp>
                <p:nvGrpSpPr>
                  <p:cNvPr id="251" name="Group 208"/>
                  <p:cNvGrpSpPr>
                    <a:grpSpLocks/>
                  </p:cNvGrpSpPr>
                  <p:nvPr/>
                </p:nvGrpSpPr>
                <p:grpSpPr bwMode="auto">
                  <a:xfrm>
                    <a:off x="3277860" y="5089874"/>
                    <a:ext cx="1113645" cy="1075313"/>
                    <a:chOff x="1740" y="6851"/>
                    <a:chExt cx="2745" cy="2119"/>
                  </a:xfrm>
                </p:grpSpPr>
                <p:sp>
                  <p:nvSpPr>
                    <p:cNvPr id="256"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7"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9"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0"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1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1" name="Straight Arrow Connector 270"/>
                  <p:cNvCxnSpPr>
                    <a:stCxn id="190" idx="3"/>
                    <a:endCxn id="256"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275" name="Straight Arrow Connector 274"/>
                  <p:cNvCxnSpPr>
                    <a:stCxn id="180" idx="3"/>
                    <a:endCxn id="256"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37" name="Group 39936"/>
                <p:cNvGrpSpPr/>
                <p:nvPr/>
              </p:nvGrpSpPr>
              <p:grpSpPr>
                <a:xfrm>
                  <a:off x="4391505" y="3106617"/>
                  <a:ext cx="1600200" cy="1903346"/>
                  <a:chOff x="4391505" y="3106617"/>
                  <a:chExt cx="1600200" cy="1903346"/>
                </a:xfrm>
              </p:grpSpPr>
              <p:grpSp>
                <p:nvGrpSpPr>
                  <p:cNvPr id="229" name="Group 168"/>
                  <p:cNvGrpSpPr>
                    <a:grpSpLocks/>
                  </p:cNvGrpSpPr>
                  <p:nvPr/>
                </p:nvGrpSpPr>
                <p:grpSpPr bwMode="auto">
                  <a:xfrm>
                    <a:off x="4876800" y="3814391"/>
                    <a:ext cx="1114905" cy="1195572"/>
                    <a:chOff x="1740" y="6855"/>
                    <a:chExt cx="2745" cy="2115"/>
                  </a:xfrm>
                </p:grpSpPr>
                <p:sp>
                  <p:nvSpPr>
                    <p:cNvPr id="232"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effectLst/>
                        <a:latin typeface="Arial" pitchFamily="34" charset="0"/>
                        <a:cs typeface="Arial" pitchFamily="34" charset="0"/>
                      </a:endParaRPr>
                    </a:p>
                  </p:txBody>
                </p:sp>
                <p:sp>
                  <p:nvSpPr>
                    <p:cNvPr id="233"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17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7" name="Straight Arrow Connector 276"/>
                  <p:cNvCxnSpPr>
                    <a:stCxn id="243" idx="3"/>
                    <a:endCxn id="232" idx="1"/>
                  </p:cNvCxnSpPr>
                  <p:nvPr/>
                </p:nvCxnSpPr>
                <p:spPr bwMode="auto">
                  <a:xfrm>
                    <a:off x="4391505" y="3106617"/>
                    <a:ext cx="485295" cy="1315170"/>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0" name="Group 39939"/>
                <p:cNvGrpSpPr/>
                <p:nvPr/>
              </p:nvGrpSpPr>
              <p:grpSpPr>
                <a:xfrm>
                  <a:off x="4391505" y="4421787"/>
                  <a:ext cx="3076095" cy="1750413"/>
                  <a:chOff x="4391505" y="4421787"/>
                  <a:chExt cx="3076095" cy="1750413"/>
                </a:xfrm>
              </p:grpSpPr>
              <p:grpSp>
                <p:nvGrpSpPr>
                  <p:cNvPr id="209" name="Group 192"/>
                  <p:cNvGrpSpPr>
                    <a:grpSpLocks/>
                  </p:cNvGrpSpPr>
                  <p:nvPr/>
                </p:nvGrpSpPr>
                <p:grpSpPr bwMode="auto">
                  <a:xfrm>
                    <a:off x="6353955" y="5088315"/>
                    <a:ext cx="1113645" cy="1083885"/>
                    <a:chOff x="1740" y="6837"/>
                    <a:chExt cx="2745" cy="2133"/>
                  </a:xfrm>
                </p:grpSpPr>
                <p:sp>
                  <p:nvSpPr>
                    <p:cNvPr id="21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2"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4"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194"/>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73" name="Straight Arrow Connector 272"/>
                  <p:cNvCxnSpPr>
                    <a:stCxn id="256" idx="3"/>
                    <a:endCxn id="211"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279" name="Straight Arrow Connector 278"/>
                  <p:cNvCxnSpPr>
                    <a:stCxn id="232" idx="3"/>
                    <a:endCxn id="211" idx="1"/>
                  </p:cNvCxnSpPr>
                  <p:nvPr/>
                </p:nvCxnSpPr>
                <p:spPr bwMode="auto">
                  <a:xfrm>
                    <a:off x="5991705" y="4421787"/>
                    <a:ext cx="362250" cy="1202881"/>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9941" name="Group 39940"/>
                <p:cNvGrpSpPr/>
                <p:nvPr/>
              </p:nvGrpSpPr>
              <p:grpSpPr>
                <a:xfrm>
                  <a:off x="5991705" y="3112333"/>
                  <a:ext cx="2879237" cy="2512335"/>
                  <a:chOff x="5991705" y="3112333"/>
                  <a:chExt cx="2879237" cy="2512335"/>
                </a:xfrm>
              </p:grpSpPr>
              <p:grpSp>
                <p:nvGrpSpPr>
                  <p:cNvPr id="219" name="Group 184"/>
                  <p:cNvGrpSpPr>
                    <a:grpSpLocks/>
                  </p:cNvGrpSpPr>
                  <p:nvPr/>
                </p:nvGrpSpPr>
                <p:grpSpPr bwMode="auto">
                  <a:xfrm>
                    <a:off x="7757297" y="3540846"/>
                    <a:ext cx="1113645" cy="1075313"/>
                    <a:chOff x="1740" y="6851"/>
                    <a:chExt cx="2745" cy="2119"/>
                  </a:xfrm>
                </p:grpSpPr>
                <p:sp>
                  <p:nvSpPr>
                    <p:cNvPr id="221"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2"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4"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 name="Rectangle 18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81" name="Straight Arrow Connector 280"/>
                  <p:cNvCxnSpPr>
                    <a:stCxn id="211" idx="3"/>
                    <a:endCxn id="221" idx="1"/>
                  </p:cNvCxnSpPr>
                  <p:nvPr/>
                </p:nvCxnSpPr>
                <p:spPr bwMode="auto">
                  <a:xfrm flipV="1">
                    <a:off x="7467600" y="4077488"/>
                    <a:ext cx="289697" cy="1547180"/>
                  </a:xfrm>
                  <a:prstGeom prst="straightConnector1">
                    <a:avLst/>
                  </a:prstGeom>
                  <a:noFill/>
                  <a:ln w="9525" cap="flat" cmpd="sng" algn="ctr">
                    <a:solidFill>
                      <a:schemeClr val="tx1"/>
                    </a:solidFill>
                    <a:prstDash val="solid"/>
                    <a:round/>
                    <a:headEnd type="none" w="med" len="med"/>
                    <a:tailEnd type="triangle"/>
                  </a:ln>
                  <a:effectLst/>
                </p:spPr>
              </p:cxnSp>
              <p:cxnSp>
                <p:nvCxnSpPr>
                  <p:cNvPr id="283" name="Straight Arrow Connector 282"/>
                  <p:cNvCxnSpPr>
                    <a:stCxn id="201" idx="3"/>
                    <a:endCxn id="221"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105" name="Text Box 261"/>
              <p:cNvSpPr txBox="1">
                <a:spLocks noChangeArrowheads="1"/>
              </p:cNvSpPr>
              <p:nvPr/>
            </p:nvSpPr>
            <p:spPr bwMode="auto">
              <a:xfrm>
                <a:off x="258953"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09" name="Text Box 263"/>
              <p:cNvSpPr txBox="1">
                <a:spLocks noChangeArrowheads="1"/>
              </p:cNvSpPr>
              <p:nvPr/>
            </p:nvSpPr>
            <p:spPr bwMode="auto">
              <a:xfrm>
                <a:off x="1016732" y="37908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111" name="Text Box 261"/>
              <p:cNvSpPr txBox="1">
                <a:spLocks noChangeArrowheads="1"/>
              </p:cNvSpPr>
              <p:nvPr/>
            </p:nvSpPr>
            <p:spPr bwMode="auto">
              <a:xfrm>
                <a:off x="1744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12" name="Text Box 261"/>
              <p:cNvSpPr txBox="1">
                <a:spLocks noChangeArrowheads="1"/>
              </p:cNvSpPr>
              <p:nvPr/>
            </p:nvSpPr>
            <p:spPr bwMode="auto">
              <a:xfrm>
                <a:off x="2506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3" name="Text Box 261"/>
              <p:cNvSpPr txBox="1">
                <a:spLocks noChangeArrowheads="1"/>
              </p:cNvSpPr>
              <p:nvPr/>
            </p:nvSpPr>
            <p:spPr bwMode="auto">
              <a:xfrm>
                <a:off x="33446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2</a:t>
                </a:r>
                <a:endParaRPr lang="en-AU" sz="2000" dirty="0">
                  <a:solidFill>
                    <a:srgbClr val="7030A0"/>
                  </a:solidFill>
                  <a:latin typeface="Times New Roman" pitchFamily="18" charset="0"/>
                  <a:cs typeface="Times New Roman" pitchFamily="18" charset="0"/>
                </a:endParaRPr>
              </a:p>
            </p:txBody>
          </p:sp>
          <p:sp>
            <p:nvSpPr>
              <p:cNvPr id="114" name="Text Box 261"/>
              <p:cNvSpPr txBox="1">
                <a:spLocks noChangeArrowheads="1"/>
              </p:cNvSpPr>
              <p:nvPr/>
            </p:nvSpPr>
            <p:spPr bwMode="auto">
              <a:xfrm>
                <a:off x="40304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5" name="Text Box 261"/>
              <p:cNvSpPr txBox="1">
                <a:spLocks noChangeArrowheads="1"/>
              </p:cNvSpPr>
              <p:nvPr/>
            </p:nvSpPr>
            <p:spPr bwMode="auto">
              <a:xfrm>
                <a:off x="4944894" y="2514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6" name="Text Box 261"/>
              <p:cNvSpPr txBox="1">
                <a:spLocks noChangeArrowheads="1"/>
              </p:cNvSpPr>
              <p:nvPr/>
            </p:nvSpPr>
            <p:spPr bwMode="auto">
              <a:xfrm>
                <a:off x="5614212" y="2547854"/>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17" name="Text Box 261"/>
              <p:cNvSpPr txBox="1">
                <a:spLocks noChangeArrowheads="1"/>
              </p:cNvSpPr>
              <p:nvPr/>
            </p:nvSpPr>
            <p:spPr bwMode="auto">
              <a:xfrm>
                <a:off x="4902230" y="3790890"/>
                <a:ext cx="312906" cy="40011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4</a:t>
                </a:r>
                <a:endParaRPr lang="en-AU" sz="2000" dirty="0">
                  <a:solidFill>
                    <a:srgbClr val="7030A0"/>
                  </a:solidFill>
                  <a:latin typeface="Times New Roman" pitchFamily="18" charset="0"/>
                  <a:cs typeface="Times New Roman" pitchFamily="18" charset="0"/>
                </a:endParaRPr>
              </a:p>
            </p:txBody>
          </p:sp>
          <p:sp>
            <p:nvSpPr>
              <p:cNvPr id="118" name="Text Box 261"/>
              <p:cNvSpPr txBox="1">
                <a:spLocks noChangeArrowheads="1"/>
              </p:cNvSpPr>
              <p:nvPr/>
            </p:nvSpPr>
            <p:spPr bwMode="auto">
              <a:xfrm>
                <a:off x="5630694" y="37908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8</a:t>
                </a:r>
                <a:endParaRPr lang="en-AU" sz="2000" dirty="0">
                  <a:solidFill>
                    <a:srgbClr val="7030A0"/>
                  </a:solidFill>
                  <a:latin typeface="Times New Roman" pitchFamily="18" charset="0"/>
                  <a:cs typeface="Times New Roman" pitchFamily="18" charset="0"/>
                </a:endParaRPr>
              </a:p>
            </p:txBody>
          </p:sp>
          <p:sp>
            <p:nvSpPr>
              <p:cNvPr id="119" name="Text Box 261"/>
              <p:cNvSpPr txBox="1">
                <a:spLocks noChangeArrowheads="1"/>
              </p:cNvSpPr>
              <p:nvPr/>
            </p:nvSpPr>
            <p:spPr bwMode="auto">
              <a:xfrm>
                <a:off x="1744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a:solidFill>
                      <a:srgbClr val="7030A0"/>
                    </a:solidFill>
                    <a:latin typeface="Times New Roman" pitchFamily="18" charset="0"/>
                    <a:cs typeface="Times New Roman" pitchFamily="18" charset="0"/>
                  </a:rPr>
                  <a:t>0</a:t>
                </a:r>
              </a:p>
            </p:txBody>
          </p:sp>
          <p:sp>
            <p:nvSpPr>
              <p:cNvPr id="120" name="Text Box 261"/>
              <p:cNvSpPr txBox="1">
                <a:spLocks noChangeArrowheads="1"/>
              </p:cNvSpPr>
              <p:nvPr/>
            </p:nvSpPr>
            <p:spPr bwMode="auto">
              <a:xfrm>
                <a:off x="2506494" y="50862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1" name="Text Box 261"/>
              <p:cNvSpPr txBox="1">
                <a:spLocks noChangeArrowheads="1"/>
              </p:cNvSpPr>
              <p:nvPr/>
            </p:nvSpPr>
            <p:spPr bwMode="auto">
              <a:xfrm>
                <a:off x="3310727" y="5070698"/>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3</a:t>
                </a:r>
                <a:endParaRPr lang="en-AU" sz="2000" dirty="0">
                  <a:solidFill>
                    <a:srgbClr val="7030A0"/>
                  </a:solidFill>
                  <a:latin typeface="Times New Roman" pitchFamily="18" charset="0"/>
                  <a:cs typeface="Times New Roman" pitchFamily="18" charset="0"/>
                </a:endParaRPr>
              </a:p>
            </p:txBody>
          </p:sp>
          <p:sp>
            <p:nvSpPr>
              <p:cNvPr id="122" name="Text Box 261"/>
              <p:cNvSpPr txBox="1">
                <a:spLocks noChangeArrowheads="1"/>
              </p:cNvSpPr>
              <p:nvPr/>
            </p:nvSpPr>
            <p:spPr bwMode="auto">
              <a:xfrm>
                <a:off x="4042584" y="5075182"/>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7</a:t>
                </a:r>
                <a:endParaRPr lang="en-AU" sz="2000" dirty="0">
                  <a:solidFill>
                    <a:srgbClr val="7030A0"/>
                  </a:solidFill>
                  <a:latin typeface="Times New Roman" pitchFamily="18" charset="0"/>
                  <a:cs typeface="Times New Roman" pitchFamily="18" charset="0"/>
                </a:endParaRPr>
              </a:p>
            </p:txBody>
          </p:sp>
          <p:sp>
            <p:nvSpPr>
              <p:cNvPr id="123" name="Text Box 261"/>
              <p:cNvSpPr txBox="1">
                <a:spLocks noChangeArrowheads="1"/>
              </p:cNvSpPr>
              <p:nvPr/>
            </p:nvSpPr>
            <p:spPr bwMode="auto">
              <a:xfrm>
                <a:off x="7086600" y="508629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4" name="Text Box 261"/>
              <p:cNvSpPr txBox="1">
                <a:spLocks noChangeArrowheads="1"/>
              </p:cNvSpPr>
              <p:nvPr/>
            </p:nvSpPr>
            <p:spPr bwMode="auto">
              <a:xfrm>
                <a:off x="7704348" y="3505200"/>
                <a:ext cx="528930"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13</a:t>
                </a:r>
                <a:endParaRPr lang="en-AU" sz="2000" dirty="0">
                  <a:solidFill>
                    <a:srgbClr val="7030A0"/>
                  </a:solidFill>
                  <a:latin typeface="Times New Roman" pitchFamily="18" charset="0"/>
                  <a:cs typeface="Times New Roman" pitchFamily="18" charset="0"/>
                </a:endParaRPr>
              </a:p>
            </p:txBody>
          </p:sp>
          <p:sp>
            <p:nvSpPr>
              <p:cNvPr id="125" name="Text Box 261"/>
              <p:cNvSpPr txBox="1">
                <a:spLocks noChangeArrowheads="1"/>
              </p:cNvSpPr>
              <p:nvPr/>
            </p:nvSpPr>
            <p:spPr bwMode="auto">
              <a:xfrm>
                <a:off x="8487544" y="3505200"/>
                <a:ext cx="50405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7030A0"/>
                    </a:solidFill>
                    <a:latin typeface="Times New Roman" pitchFamily="18" charset="0"/>
                    <a:cs typeface="Times New Roman" pitchFamily="18" charset="0"/>
                  </a:rPr>
                  <a:t>15</a:t>
                </a:r>
                <a:endParaRPr lang="en-AU" sz="2000" dirty="0">
                  <a:solidFill>
                    <a:srgbClr val="7030A0"/>
                  </a:solidFill>
                  <a:latin typeface="Times New Roman" pitchFamily="18" charset="0"/>
                  <a:cs typeface="Times New Roman" pitchFamily="18" charset="0"/>
                </a:endParaRPr>
              </a:p>
            </p:txBody>
          </p:sp>
          <p:sp>
            <p:nvSpPr>
              <p:cNvPr id="128" name="Text Box 261"/>
              <p:cNvSpPr txBox="1">
                <a:spLocks noChangeArrowheads="1"/>
              </p:cNvSpPr>
              <p:nvPr/>
            </p:nvSpPr>
            <p:spPr bwMode="auto">
              <a:xfrm>
                <a:off x="6392694" y="5086290"/>
                <a:ext cx="312906" cy="400110"/>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20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314" name="Text Box 261"/>
            <p:cNvSpPr txBox="1">
              <a:spLocks noChangeArrowheads="1"/>
            </p:cNvSpPr>
            <p:nvPr/>
          </p:nvSpPr>
          <p:spPr bwMode="auto">
            <a:xfrm>
              <a:off x="1043608"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5" name="Text Box 263"/>
            <p:cNvSpPr txBox="1">
              <a:spLocks noChangeArrowheads="1"/>
            </p:cNvSpPr>
            <p:nvPr/>
          </p:nvSpPr>
          <p:spPr bwMode="auto">
            <a:xfrm>
              <a:off x="251520" y="44766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6" name="Text Box 261"/>
            <p:cNvSpPr txBox="1">
              <a:spLocks noChangeArrowheads="1"/>
            </p:cNvSpPr>
            <p:nvPr/>
          </p:nvSpPr>
          <p:spPr bwMode="auto">
            <a:xfrm>
              <a:off x="1739280" y="3257490"/>
              <a:ext cx="312906" cy="400110"/>
            </a:xfrm>
            <a:prstGeom prst="rect">
              <a:avLst/>
            </a:prstGeom>
            <a:noFill/>
            <a:ln w="9525">
              <a:noFill/>
              <a:miter lim="800000"/>
              <a:headEnd/>
              <a:tailEnd/>
            </a:ln>
          </p:spPr>
          <p:txBody>
            <a:bodyPr wrap="square">
              <a:spAutoFit/>
            </a:bodyPr>
            <a:lstStyle/>
            <a:p>
              <a:r>
                <a:rPr lang="en-AU" sz="2000" i="0" dirty="0">
                  <a:solidFill>
                    <a:srgbClr val="FF0000"/>
                  </a:solidFill>
                  <a:latin typeface="Times New Roman" pitchFamily="18" charset="0"/>
                  <a:cs typeface="Times New Roman" pitchFamily="18" charset="0"/>
                </a:rPr>
                <a:t>0</a:t>
              </a:r>
            </a:p>
          </p:txBody>
        </p:sp>
        <p:sp>
          <p:nvSpPr>
            <p:cNvPr id="317" name="Text Box 261"/>
            <p:cNvSpPr txBox="1">
              <a:spLocks noChangeArrowheads="1"/>
            </p:cNvSpPr>
            <p:nvPr/>
          </p:nvSpPr>
          <p:spPr bwMode="auto">
            <a:xfrm>
              <a:off x="25064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18" name="Text Box 261"/>
            <p:cNvSpPr txBox="1">
              <a:spLocks noChangeArrowheads="1"/>
            </p:cNvSpPr>
            <p:nvPr/>
          </p:nvSpPr>
          <p:spPr bwMode="auto">
            <a:xfrm>
              <a:off x="1752600"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a:t>
              </a:r>
              <a:endParaRPr lang="en-AU" sz="2000" i="0" dirty="0">
                <a:solidFill>
                  <a:srgbClr val="FF0000"/>
                </a:solidFill>
                <a:latin typeface="Times New Roman" pitchFamily="18" charset="0"/>
                <a:cs typeface="Times New Roman" pitchFamily="18" charset="0"/>
              </a:endParaRPr>
            </a:p>
          </p:txBody>
        </p:sp>
        <p:sp>
          <p:nvSpPr>
            <p:cNvPr id="319" name="Text Box 261"/>
            <p:cNvSpPr txBox="1">
              <a:spLocks noChangeArrowheads="1"/>
            </p:cNvSpPr>
            <p:nvPr/>
          </p:nvSpPr>
          <p:spPr bwMode="auto">
            <a:xfrm>
              <a:off x="2519814" y="57720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0" name="Text Box 261"/>
            <p:cNvSpPr txBox="1">
              <a:spLocks noChangeArrowheads="1"/>
            </p:cNvSpPr>
            <p:nvPr/>
          </p:nvSpPr>
          <p:spPr bwMode="auto">
            <a:xfrm>
              <a:off x="3344694" y="325749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2</a:t>
              </a:r>
              <a:endParaRPr lang="en-AU" sz="2000" i="0" dirty="0">
                <a:solidFill>
                  <a:srgbClr val="FF0000"/>
                </a:solidFill>
                <a:latin typeface="Times New Roman" pitchFamily="18" charset="0"/>
                <a:cs typeface="Times New Roman" pitchFamily="18" charset="0"/>
              </a:endParaRPr>
            </a:p>
          </p:txBody>
        </p:sp>
        <p:sp>
          <p:nvSpPr>
            <p:cNvPr id="321" name="Text Box 261"/>
            <p:cNvSpPr txBox="1">
              <a:spLocks noChangeArrowheads="1"/>
            </p:cNvSpPr>
            <p:nvPr/>
          </p:nvSpPr>
          <p:spPr bwMode="auto">
            <a:xfrm>
              <a:off x="3310414" y="583127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2" name="Text Box 261"/>
            <p:cNvSpPr txBox="1">
              <a:spLocks noChangeArrowheads="1"/>
            </p:cNvSpPr>
            <p:nvPr/>
          </p:nvSpPr>
          <p:spPr bwMode="auto">
            <a:xfrm>
              <a:off x="40304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3" name="Text Box 261"/>
            <p:cNvSpPr txBox="1">
              <a:spLocks noChangeArrowheads="1"/>
            </p:cNvSpPr>
            <p:nvPr/>
          </p:nvSpPr>
          <p:spPr bwMode="auto">
            <a:xfrm>
              <a:off x="491061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sp>
          <p:nvSpPr>
            <p:cNvPr id="324" name="Text Box 261"/>
            <p:cNvSpPr txBox="1">
              <a:spLocks noChangeArrowheads="1"/>
            </p:cNvSpPr>
            <p:nvPr/>
          </p:nvSpPr>
          <p:spPr bwMode="auto">
            <a:xfrm>
              <a:off x="5630694" y="45720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5" name="Text Box 261"/>
            <p:cNvSpPr txBox="1">
              <a:spLocks noChangeArrowheads="1"/>
            </p:cNvSpPr>
            <p:nvPr/>
          </p:nvSpPr>
          <p:spPr bwMode="auto">
            <a:xfrm>
              <a:off x="6392694" y="57912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8</a:t>
              </a:r>
              <a:endParaRPr lang="en-AU" sz="2000" i="0" dirty="0">
                <a:solidFill>
                  <a:srgbClr val="FF0000"/>
                </a:solidFill>
                <a:latin typeface="Times New Roman" pitchFamily="18" charset="0"/>
                <a:cs typeface="Times New Roman" pitchFamily="18" charset="0"/>
              </a:endParaRPr>
            </a:p>
          </p:txBody>
        </p:sp>
        <p:sp>
          <p:nvSpPr>
            <p:cNvPr id="326" name="Text Box 261"/>
            <p:cNvSpPr txBox="1">
              <a:spLocks noChangeArrowheads="1"/>
            </p:cNvSpPr>
            <p:nvPr/>
          </p:nvSpPr>
          <p:spPr bwMode="auto">
            <a:xfrm>
              <a:off x="7010400" y="57912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327" name="Text Box 261"/>
            <p:cNvSpPr txBox="1">
              <a:spLocks noChangeArrowheads="1"/>
            </p:cNvSpPr>
            <p:nvPr/>
          </p:nvSpPr>
          <p:spPr bwMode="auto">
            <a:xfrm>
              <a:off x="479566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10</a:t>
              </a:r>
              <a:endParaRPr lang="en-AU" sz="2000" i="0" dirty="0">
                <a:solidFill>
                  <a:srgbClr val="FF0000"/>
                </a:solidFill>
                <a:latin typeface="Times New Roman" pitchFamily="18" charset="0"/>
                <a:cs typeface="Times New Roman" pitchFamily="18" charset="0"/>
              </a:endParaRPr>
            </a:p>
          </p:txBody>
        </p:sp>
        <p:sp>
          <p:nvSpPr>
            <p:cNvPr id="328" name="Text Box 261"/>
            <p:cNvSpPr txBox="1">
              <a:spLocks noChangeArrowheads="1"/>
            </p:cNvSpPr>
            <p:nvPr/>
          </p:nvSpPr>
          <p:spPr bwMode="auto">
            <a:xfrm>
              <a:off x="5515744" y="3276600"/>
              <a:ext cx="50405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13</a:t>
              </a:r>
              <a:endParaRPr lang="en-AU" sz="2000" i="0" dirty="0">
                <a:solidFill>
                  <a:srgbClr val="FF0000"/>
                </a:solidFill>
                <a:latin typeface="Times New Roman" pitchFamily="18" charset="0"/>
                <a:cs typeface="Times New Roman" pitchFamily="18" charset="0"/>
              </a:endParaRPr>
            </a:p>
          </p:txBody>
        </p:sp>
        <p:sp>
          <p:nvSpPr>
            <p:cNvPr id="332" name="Text Box 155"/>
            <p:cNvSpPr txBox="1">
              <a:spLocks noChangeArrowheads="1"/>
            </p:cNvSpPr>
            <p:nvPr/>
          </p:nvSpPr>
          <p:spPr bwMode="auto">
            <a:xfrm>
              <a:off x="7712254" y="4248090"/>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13</a:t>
              </a:r>
            </a:p>
          </p:txBody>
        </p:sp>
        <p:sp>
          <p:nvSpPr>
            <p:cNvPr id="336" name="Text Box 261"/>
            <p:cNvSpPr txBox="1">
              <a:spLocks noChangeArrowheads="1"/>
            </p:cNvSpPr>
            <p:nvPr/>
          </p:nvSpPr>
          <p:spPr bwMode="auto">
            <a:xfrm>
              <a:off x="4030494" y="3276600"/>
              <a:ext cx="312906" cy="400110"/>
            </a:xfrm>
            <a:prstGeom prst="rect">
              <a:avLst/>
            </a:prstGeom>
            <a:noFill/>
            <a:ln w="9525">
              <a:noFill/>
              <a:miter lim="800000"/>
              <a:headEnd/>
              <a:tailEnd/>
            </a:ln>
          </p:spPr>
          <p:txBody>
            <a:bodyPr wrap="square">
              <a:spAutoFit/>
            </a:bodyPr>
            <a:lstStyle/>
            <a:p>
              <a:r>
                <a:rPr lang="en-AU" sz="2000" i="0" dirty="0" smtClean="0">
                  <a:solidFill>
                    <a:srgbClr val="FF0000"/>
                  </a:solidFill>
                  <a:latin typeface="Times New Roman" pitchFamily="18" charset="0"/>
                  <a:cs typeface="Times New Roman" pitchFamily="18" charset="0"/>
                </a:rPr>
                <a:t>4</a:t>
              </a:r>
              <a:endParaRPr lang="en-AU" sz="2000" i="0" dirty="0">
                <a:solidFill>
                  <a:srgbClr val="FF0000"/>
                </a:solidFill>
                <a:latin typeface="Times New Roman" pitchFamily="18" charset="0"/>
                <a:cs typeface="Times New Roman" pitchFamily="18" charset="0"/>
              </a:endParaRPr>
            </a:p>
          </p:txBody>
        </p:sp>
        <p:grpSp>
          <p:nvGrpSpPr>
            <p:cNvPr id="338" name="Group 337"/>
            <p:cNvGrpSpPr/>
            <p:nvPr/>
          </p:nvGrpSpPr>
          <p:grpSpPr>
            <a:xfrm>
              <a:off x="7812360" y="4233054"/>
              <a:ext cx="1224136" cy="1253346"/>
              <a:chOff x="7659544" y="3645024"/>
              <a:chExt cx="1224136" cy="1253346"/>
            </a:xfrm>
          </p:grpSpPr>
          <p:sp>
            <p:nvSpPr>
              <p:cNvPr id="339" name="Text Box 153"/>
              <p:cNvSpPr txBox="1">
                <a:spLocks noChangeArrowheads="1"/>
              </p:cNvSpPr>
              <p:nvPr/>
            </p:nvSpPr>
            <p:spPr bwMode="auto">
              <a:xfrm>
                <a:off x="7659544" y="4292196"/>
                <a:ext cx="1224136" cy="606174"/>
              </a:xfrm>
              <a:prstGeom prst="rect">
                <a:avLst/>
              </a:prstGeom>
              <a:solidFill>
                <a:schemeClr val="accent3">
                  <a:lumMod val="40000"/>
                  <a:lumOff val="60000"/>
                </a:schemeClr>
              </a:solidFill>
              <a:ln w="9525">
                <a:solidFill>
                  <a:schemeClr val="tx1"/>
                </a:solidFill>
                <a:miter lim="800000"/>
                <a:headEnd/>
                <a:tailEnd/>
              </a:ln>
            </p:spPr>
            <p:txBody>
              <a:bodyPr wrap="square" lIns="126000" tIns="118800" rIns="126000" bIns="118800">
                <a:spAutoFit/>
              </a:bodyPr>
              <a:lstStyle/>
              <a:p>
                <a:pPr algn="ctr">
                  <a:lnSpc>
                    <a:spcPct val="85000"/>
                  </a:lnSpc>
                </a:pPr>
                <a:r>
                  <a:rPr lang="en-AU" sz="1400" b="1" dirty="0">
                    <a:solidFill>
                      <a:srgbClr val="FF0000"/>
                    </a:solidFill>
                    <a:latin typeface="Times New Roman" pitchFamily="18" charset="0"/>
                    <a:cs typeface="Times New Roman" pitchFamily="18" charset="0"/>
                  </a:rPr>
                  <a:t>LF = EF </a:t>
                </a:r>
                <a:br>
                  <a:rPr lang="en-AU" sz="1400" b="1" dirty="0">
                    <a:solidFill>
                      <a:srgbClr val="FF0000"/>
                    </a:solidFill>
                    <a:latin typeface="Times New Roman" pitchFamily="18" charset="0"/>
                    <a:cs typeface="Times New Roman" pitchFamily="18" charset="0"/>
                  </a:rPr>
                </a:br>
                <a:r>
                  <a:rPr lang="en-AU" sz="1400" b="1" dirty="0">
                    <a:solidFill>
                      <a:srgbClr val="FF0000"/>
                    </a:solidFill>
                    <a:latin typeface="Times New Roman" pitchFamily="18" charset="0"/>
                    <a:cs typeface="Times New Roman" pitchFamily="18" charset="0"/>
                  </a:rPr>
                  <a:t>of Project</a:t>
                </a:r>
              </a:p>
            </p:txBody>
          </p:sp>
          <p:sp>
            <p:nvSpPr>
              <p:cNvPr id="340" name="Line 154"/>
              <p:cNvSpPr>
                <a:spLocks noChangeShapeType="1"/>
              </p:cNvSpPr>
              <p:nvPr/>
            </p:nvSpPr>
            <p:spPr bwMode="auto">
              <a:xfrm flipV="1">
                <a:off x="8291195" y="4005064"/>
                <a:ext cx="196949" cy="304137"/>
              </a:xfrm>
              <a:prstGeom prst="line">
                <a:avLst/>
              </a:prstGeom>
              <a:noFill/>
              <a:ln w="28575">
                <a:solidFill>
                  <a:schemeClr val="tx1"/>
                </a:solidFill>
                <a:round/>
                <a:headEnd/>
                <a:tailEnd/>
              </a:ln>
            </p:spPr>
            <p:txBody>
              <a:bodyPr/>
              <a:lstStyle/>
              <a:p>
                <a:endParaRPr lang="en-US" sz="1400" b="1">
                  <a:solidFill>
                    <a:srgbClr val="FF0000"/>
                  </a:solidFill>
                  <a:latin typeface="Times New Roman" pitchFamily="18" charset="0"/>
                  <a:cs typeface="Times New Roman" pitchFamily="18" charset="0"/>
                </a:endParaRPr>
              </a:p>
            </p:txBody>
          </p:sp>
          <p:sp>
            <p:nvSpPr>
              <p:cNvPr id="341" name="Text Box 156"/>
              <p:cNvSpPr txBox="1">
                <a:spLocks noChangeArrowheads="1"/>
              </p:cNvSpPr>
              <p:nvPr/>
            </p:nvSpPr>
            <p:spPr bwMode="auto">
              <a:xfrm>
                <a:off x="8291195" y="3645024"/>
                <a:ext cx="441146" cy="400110"/>
              </a:xfrm>
              <a:prstGeom prst="rect">
                <a:avLst/>
              </a:prstGeom>
              <a:noFill/>
              <a:ln w="9525">
                <a:noFill/>
                <a:miter lim="800000"/>
                <a:headEnd/>
                <a:tailEnd/>
              </a:ln>
            </p:spPr>
            <p:txBody>
              <a:bodyPr wrap="none">
                <a:spAutoFit/>
              </a:bodyPr>
              <a:lstStyle/>
              <a:p>
                <a:r>
                  <a:rPr lang="en-AU" sz="2000" b="1" i="0" dirty="0">
                    <a:solidFill>
                      <a:srgbClr val="FF0000"/>
                    </a:solidFill>
                    <a:latin typeface="Times New Roman" pitchFamily="18" charset="0"/>
                    <a:cs typeface="Times New Roman" pitchFamily="18" charset="0"/>
                  </a:rPr>
                  <a:t>15</a:t>
                </a:r>
              </a:p>
            </p:txBody>
          </p:sp>
        </p:grpSp>
      </p:grpSp>
      <p:sp>
        <p:nvSpPr>
          <p:cNvPr id="148" name="Text Box 6"/>
          <p:cNvSpPr txBox="1">
            <a:spLocks noChangeArrowheads="1"/>
          </p:cNvSpPr>
          <p:nvPr/>
        </p:nvSpPr>
        <p:spPr bwMode="auto">
          <a:xfrm>
            <a:off x="464942" y="1575303"/>
            <a:ext cx="3454792" cy="830997"/>
          </a:xfrm>
          <a:prstGeom prst="rect">
            <a:avLst/>
          </a:prstGeom>
          <a:solidFill>
            <a:schemeClr val="accent1">
              <a:lumMod val="20000"/>
              <a:lumOff val="80000"/>
            </a:schemeClr>
          </a:solidFill>
          <a:ln w="9525">
            <a:solidFill>
              <a:srgbClr val="CC00CC"/>
            </a:solidFill>
            <a:miter lim="800000"/>
            <a:headEnd/>
            <a:tailEnd/>
          </a:ln>
        </p:spPr>
        <p:txBody>
          <a:bodyPr wrap="none">
            <a:spAutoFit/>
          </a:bodyPr>
          <a:lstStyle/>
          <a:p>
            <a:pPr algn="just"/>
            <a:r>
              <a:rPr lang="en-AU" sz="2400" b="1" i="1" dirty="0">
                <a:latin typeface="Times New Roman" pitchFamily="18" charset="0"/>
                <a:cs typeface="Times New Roman" pitchFamily="18" charset="0"/>
              </a:rPr>
              <a:t>Slack = LS – ES      or      </a:t>
            </a:r>
            <a:endParaRPr lang="en-AU" sz="2400" b="1" i="1" dirty="0" smtClean="0">
              <a:latin typeface="Times New Roman" pitchFamily="18" charset="0"/>
              <a:cs typeface="Times New Roman" pitchFamily="18" charset="0"/>
            </a:endParaRPr>
          </a:p>
          <a:p>
            <a:pPr algn="just"/>
            <a:r>
              <a:rPr lang="en-AU" sz="2400" b="1" i="1" dirty="0" smtClean="0">
                <a:latin typeface="Times New Roman" pitchFamily="18" charset="0"/>
                <a:cs typeface="Times New Roman" pitchFamily="18" charset="0"/>
              </a:rPr>
              <a:t>Slack </a:t>
            </a:r>
            <a:r>
              <a:rPr lang="en-AU" sz="2400" b="1" i="1" dirty="0">
                <a:latin typeface="Times New Roman" pitchFamily="18" charset="0"/>
                <a:cs typeface="Times New Roman" pitchFamily="18" charset="0"/>
              </a:rPr>
              <a:t>= LF – EF</a:t>
            </a:r>
          </a:p>
        </p:txBody>
      </p:sp>
      <p:sp>
        <p:nvSpPr>
          <p:cNvPr id="150" name="Text Box 261"/>
          <p:cNvSpPr txBox="1">
            <a:spLocks noChangeArrowheads="1"/>
          </p:cNvSpPr>
          <p:nvPr/>
        </p:nvSpPr>
        <p:spPr bwMode="auto">
          <a:xfrm>
            <a:off x="8145294" y="4248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1" name="Text Box 261"/>
          <p:cNvSpPr txBox="1">
            <a:spLocks noChangeArrowheads="1"/>
          </p:cNvSpPr>
          <p:nvPr/>
        </p:nvSpPr>
        <p:spPr bwMode="auto">
          <a:xfrm>
            <a:off x="6773694" y="57912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2" name="Text Box 261"/>
          <p:cNvSpPr txBox="1">
            <a:spLocks noChangeArrowheads="1"/>
          </p:cNvSpPr>
          <p:nvPr/>
        </p:nvSpPr>
        <p:spPr bwMode="auto">
          <a:xfrm>
            <a:off x="5257800" y="4629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3" name="Text Box 261"/>
          <p:cNvSpPr txBox="1">
            <a:spLocks noChangeArrowheads="1"/>
          </p:cNvSpPr>
          <p:nvPr/>
        </p:nvSpPr>
        <p:spPr bwMode="auto">
          <a:xfrm>
            <a:off x="3657600" y="3276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4" name="Text Box 261"/>
          <p:cNvSpPr txBox="1">
            <a:spLocks noChangeArrowheads="1"/>
          </p:cNvSpPr>
          <p:nvPr/>
        </p:nvSpPr>
        <p:spPr bwMode="auto">
          <a:xfrm>
            <a:off x="2125494" y="327660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5" name="Text Box 261"/>
          <p:cNvSpPr txBox="1">
            <a:spLocks noChangeArrowheads="1"/>
          </p:cNvSpPr>
          <p:nvPr/>
        </p:nvSpPr>
        <p:spPr bwMode="auto">
          <a:xfrm>
            <a:off x="609600" y="44766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0</a:t>
            </a:r>
            <a:endParaRPr lang="en-AU" sz="2000" dirty="0">
              <a:solidFill>
                <a:srgbClr val="002060"/>
              </a:solidFill>
              <a:latin typeface="Times New Roman" pitchFamily="18" charset="0"/>
              <a:cs typeface="Times New Roman" pitchFamily="18" charset="0"/>
            </a:endParaRPr>
          </a:p>
        </p:txBody>
      </p:sp>
      <p:sp>
        <p:nvSpPr>
          <p:cNvPr id="156" name="Text Box 261"/>
          <p:cNvSpPr txBox="1">
            <a:spLocks noChangeArrowheads="1"/>
          </p:cNvSpPr>
          <p:nvPr/>
        </p:nvSpPr>
        <p:spPr bwMode="auto">
          <a:xfrm>
            <a:off x="3657600" y="5772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1</a:t>
            </a:r>
            <a:endParaRPr lang="en-AU" sz="2000" dirty="0">
              <a:solidFill>
                <a:srgbClr val="002060"/>
              </a:solidFill>
              <a:latin typeface="Times New Roman" pitchFamily="18" charset="0"/>
              <a:cs typeface="Times New Roman" pitchFamily="18" charset="0"/>
            </a:endParaRPr>
          </a:p>
        </p:txBody>
      </p:sp>
      <p:sp>
        <p:nvSpPr>
          <p:cNvPr id="157" name="Text Box 261"/>
          <p:cNvSpPr txBox="1">
            <a:spLocks noChangeArrowheads="1"/>
          </p:cNvSpPr>
          <p:nvPr/>
        </p:nvSpPr>
        <p:spPr bwMode="auto">
          <a:xfrm>
            <a:off x="2133600" y="57720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1</a:t>
            </a:r>
            <a:endParaRPr lang="en-AU" sz="2000" dirty="0">
              <a:solidFill>
                <a:srgbClr val="002060"/>
              </a:solidFill>
              <a:latin typeface="Times New Roman" pitchFamily="18" charset="0"/>
              <a:cs typeface="Times New Roman" pitchFamily="18" charset="0"/>
            </a:endParaRPr>
          </a:p>
        </p:txBody>
      </p:sp>
      <p:sp>
        <p:nvSpPr>
          <p:cNvPr id="158" name="Text Box 261"/>
          <p:cNvSpPr txBox="1">
            <a:spLocks noChangeArrowheads="1"/>
          </p:cNvSpPr>
          <p:nvPr/>
        </p:nvSpPr>
        <p:spPr bwMode="auto">
          <a:xfrm>
            <a:off x="5325894" y="3257490"/>
            <a:ext cx="312906" cy="400110"/>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2000" dirty="0" smtClean="0">
                <a:solidFill>
                  <a:srgbClr val="002060"/>
                </a:solidFill>
                <a:latin typeface="Times New Roman" pitchFamily="18" charset="0"/>
                <a:cs typeface="Times New Roman" pitchFamily="18" charset="0"/>
              </a:rPr>
              <a:t>6</a:t>
            </a:r>
            <a:endParaRPr lang="en-A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07942226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8"/>
                                        </p:tgtEl>
                                        <p:attrNameLst>
                                          <p:attrName>style.visibility</p:attrName>
                                        </p:attrNameLst>
                                      </p:cBhvr>
                                      <p:to>
                                        <p:strVal val="visible"/>
                                      </p:to>
                                    </p:set>
                                    <p:animEffect transition="in" filter="strips(downRight)">
                                      <p:cBhvr>
                                        <p:cTn id="7" dur="1000"/>
                                        <p:tgtEl>
                                          <p:spTgt spid="1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0"/>
                                        </p:tgtEl>
                                        <p:attrNameLst>
                                          <p:attrName>style.visibility</p:attrName>
                                        </p:attrNameLst>
                                      </p:cBhvr>
                                      <p:to>
                                        <p:strVal val="visible"/>
                                      </p:to>
                                    </p:set>
                                    <p:animEffect transition="in" filter="wipe(up)">
                                      <p:cBhvr>
                                        <p:cTn id="12" dur="500"/>
                                        <p:tgtEl>
                                          <p:spTgt spid="1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1"/>
                                        </p:tgtEl>
                                        <p:attrNameLst>
                                          <p:attrName>style.visibility</p:attrName>
                                        </p:attrNameLst>
                                      </p:cBhvr>
                                      <p:to>
                                        <p:strVal val="visible"/>
                                      </p:to>
                                    </p:set>
                                    <p:animEffect transition="in" filter="wipe(up)">
                                      <p:cBhvr>
                                        <p:cTn id="17" dur="500"/>
                                        <p:tgtEl>
                                          <p:spTgt spid="1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2"/>
                                        </p:tgtEl>
                                        <p:attrNameLst>
                                          <p:attrName>style.visibility</p:attrName>
                                        </p:attrNameLst>
                                      </p:cBhvr>
                                      <p:to>
                                        <p:strVal val="visible"/>
                                      </p:to>
                                    </p:set>
                                    <p:animEffect transition="in" filter="wipe(up)">
                                      <p:cBhvr>
                                        <p:cTn id="22" dur="500"/>
                                        <p:tgtEl>
                                          <p:spTgt spid="1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8"/>
                                        </p:tgtEl>
                                        <p:attrNameLst>
                                          <p:attrName>style.visibility</p:attrName>
                                        </p:attrNameLst>
                                      </p:cBhvr>
                                      <p:to>
                                        <p:strVal val="visible"/>
                                      </p:to>
                                    </p:set>
                                    <p:animEffect transition="in" filter="wipe(up)">
                                      <p:cBhvr>
                                        <p:cTn id="27" dur="500"/>
                                        <p:tgtEl>
                                          <p:spTgt spid="15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3"/>
                                        </p:tgtEl>
                                        <p:attrNameLst>
                                          <p:attrName>style.visibility</p:attrName>
                                        </p:attrNameLst>
                                      </p:cBhvr>
                                      <p:to>
                                        <p:strVal val="visible"/>
                                      </p:to>
                                    </p:set>
                                    <p:animEffect transition="in" filter="wipe(up)">
                                      <p:cBhvr>
                                        <p:cTn id="32" dur="500"/>
                                        <p:tgtEl>
                                          <p:spTgt spid="15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4"/>
                                        </p:tgtEl>
                                        <p:attrNameLst>
                                          <p:attrName>style.visibility</p:attrName>
                                        </p:attrNameLst>
                                      </p:cBhvr>
                                      <p:to>
                                        <p:strVal val="visible"/>
                                      </p:to>
                                    </p:set>
                                    <p:animEffect transition="in" filter="wipe(up)">
                                      <p:cBhvr>
                                        <p:cTn id="37" dur="500"/>
                                        <p:tgtEl>
                                          <p:spTgt spid="15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56"/>
                                        </p:tgtEl>
                                        <p:attrNameLst>
                                          <p:attrName>style.visibility</p:attrName>
                                        </p:attrNameLst>
                                      </p:cBhvr>
                                      <p:to>
                                        <p:strVal val="visible"/>
                                      </p:to>
                                    </p:set>
                                    <p:animEffect transition="in" filter="wipe(up)">
                                      <p:cBhvr>
                                        <p:cTn id="42" dur="500"/>
                                        <p:tgtEl>
                                          <p:spTgt spid="15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57"/>
                                        </p:tgtEl>
                                        <p:attrNameLst>
                                          <p:attrName>style.visibility</p:attrName>
                                        </p:attrNameLst>
                                      </p:cBhvr>
                                      <p:to>
                                        <p:strVal val="visible"/>
                                      </p:to>
                                    </p:set>
                                    <p:animEffect transition="in" filter="wipe(up)">
                                      <p:cBhvr>
                                        <p:cTn id="47" dur="500"/>
                                        <p:tgtEl>
                                          <p:spTgt spid="15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55"/>
                                        </p:tgtEl>
                                        <p:attrNameLst>
                                          <p:attrName>style.visibility</p:attrName>
                                        </p:attrNameLst>
                                      </p:cBhvr>
                                      <p:to>
                                        <p:strVal val="visible"/>
                                      </p:to>
                                    </p:set>
                                    <p:animEffect transition="in" filter="wipe(up)">
                                      <p:cBhvr>
                                        <p:cTn id="52"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50" grpId="0"/>
      <p:bldP spid="151" grpId="0"/>
      <p:bldP spid="152" grpId="0"/>
      <p:bldP spid="153" grpId="0"/>
      <p:bldP spid="154" grpId="0"/>
      <p:bldP spid="155" grpId="0"/>
      <p:bldP spid="156" grpId="0"/>
      <p:bldP spid="157" grpId="0"/>
      <p:bldP spid="15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6493"/>
            <a:ext cx="7824364" cy="523220"/>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grpSp>
        <p:nvGrpSpPr>
          <p:cNvPr id="164" name="Group 9"/>
          <p:cNvGrpSpPr>
            <a:grpSpLocks/>
          </p:cNvGrpSpPr>
          <p:nvPr/>
        </p:nvGrpSpPr>
        <p:grpSpPr bwMode="auto">
          <a:xfrm>
            <a:off x="574675" y="1441548"/>
            <a:ext cx="8069263" cy="4003676"/>
            <a:chOff x="370" y="1302"/>
            <a:chExt cx="5083" cy="2522"/>
          </a:xfrm>
        </p:grpSpPr>
        <p:sp>
          <p:nvSpPr>
            <p:cNvPr id="165" name="Text Box 6"/>
            <p:cNvSpPr txBox="1">
              <a:spLocks noChangeArrowheads="1"/>
            </p:cNvSpPr>
            <p:nvPr/>
          </p:nvSpPr>
          <p:spPr bwMode="auto">
            <a:xfrm>
              <a:off x="370" y="1302"/>
              <a:ext cx="5083" cy="651"/>
            </a:xfrm>
            <a:prstGeom prst="rect">
              <a:avLst/>
            </a:prstGeom>
            <a:solidFill>
              <a:srgbClr val="9BBB59">
                <a:lumMod val="40000"/>
                <a:lumOff val="60000"/>
              </a:srgbClr>
            </a:solidFill>
            <a:ln w="9525">
              <a:noFill/>
              <a:miter lim="800000"/>
              <a:headEnd/>
              <a:tailEnd/>
            </a:ln>
          </p:spPr>
          <p:txBody>
            <a:bodyPr wrap="none">
              <a:spAutoFit/>
            </a:bodyPr>
            <a:lstStyle/>
            <a:p>
              <a:pPr marL="0" marR="0" lvl="0" indent="0" algn="l" defTabSz="914400" eaLnBrk="1" fontAlgn="auto" latinLnBrk="0" hangingPunct="1">
                <a:lnSpc>
                  <a:spcPct val="85000"/>
                </a:lnSpc>
                <a:spcBef>
                  <a:spcPct val="25000"/>
                </a:spcBef>
                <a:spcAft>
                  <a:spcPts val="0"/>
                </a:spcAft>
                <a:buClrTx/>
                <a:buSzTx/>
                <a:buFontTx/>
                <a:buNone/>
                <a:tabLst>
                  <a:tab pos="444500" algn="ctr"/>
                  <a:tab pos="1524000" algn="ctr"/>
                  <a:tab pos="2692400" algn="ctr"/>
                  <a:tab pos="3860800" algn="ctr"/>
                  <a:tab pos="5029200" algn="ctr"/>
                  <a:tab pos="6184900" algn="ctr"/>
                  <a:tab pos="7353300" algn="ct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Earliest	Earliest	Latest	Latest		On</a:t>
              </a:r>
              <a:b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b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Start	Finish	Start	Finish	Slack	Critical</a:t>
              </a:r>
              <a:b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b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Activity	ES	EF	LS	LF	LS – ES	Path</a:t>
              </a:r>
            </a:p>
          </p:txBody>
        </p:sp>
        <p:sp>
          <p:nvSpPr>
            <p:cNvPr id="166" name="Text Box 7"/>
            <p:cNvSpPr txBox="1">
              <a:spLocks noChangeArrowheads="1"/>
            </p:cNvSpPr>
            <p:nvPr/>
          </p:nvSpPr>
          <p:spPr bwMode="auto">
            <a:xfrm>
              <a:off x="494" y="1905"/>
              <a:ext cx="4948" cy="1919"/>
            </a:xfrm>
            <a:prstGeom prst="rect">
              <a:avLst/>
            </a:prstGeom>
            <a:noFill/>
            <a:ln w="9525">
              <a:noFill/>
              <a:miter lim="800000"/>
              <a:headEnd/>
              <a:tailEnd/>
            </a:ln>
          </p:spPr>
          <p:txBody>
            <a:bodyPr>
              <a:spAutoFit/>
            </a:bodyPr>
            <a:lstStyle/>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	0	2	0	2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B	0	3	1	4	</a:t>
              </a:r>
              <a:r>
                <a:rPr kumimoji="0" lang="en-AU" sz="240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1</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C	2	4	2	4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D	3	7	4	8	</a:t>
              </a:r>
              <a:r>
                <a:rPr kumimoji="0" lang="en-AU" sz="240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1</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E	4	8	4	8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F	4	7	10	13	</a:t>
              </a:r>
              <a:r>
                <a:rPr kumimoji="0" lang="en-AU" sz="2400"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6</a:t>
              </a: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a:t>
              </a:r>
              <a:r>
                <a:rPr kumimoji="0" lang="en-AU" sz="2400" b="0" i="0" u="none" strike="noStrike" kern="0" cap="none" spc="0" normalizeH="0" baseline="0" noProof="0" dirty="0" smtClean="0">
                  <a:ln>
                    <a:noFill/>
                  </a:ln>
                  <a:solidFill>
                    <a:schemeClr val="accent6"/>
                  </a:solidFill>
                  <a:effectLst/>
                  <a:uLnTx/>
                  <a:uFillTx/>
                  <a:latin typeface="Times New Roman" pitchFamily="18" charset="0"/>
                  <a:cs typeface="Times New Roman" pitchFamily="18" charset="0"/>
                </a:rPr>
                <a:t>No</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G	8	13	8	13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a:p>
              <a:pPr marL="0" marR="0" lvl="0" indent="0" algn="l" defTabSz="914400" eaLnBrk="1" fontAlgn="auto" latinLnBrk="0" hangingPunct="1">
                <a:lnSpc>
                  <a:spcPct val="100000"/>
                </a:lnSpc>
                <a:spcBef>
                  <a:spcPts val="0"/>
                </a:spcBef>
                <a:spcAft>
                  <a:spcPts val="0"/>
                </a:spcAft>
                <a:buClrTx/>
                <a:buSzTx/>
                <a:buFontTx/>
                <a:buNone/>
                <a:tabLst>
                  <a:tab pos="355600" algn="r"/>
                  <a:tab pos="1524000" algn="r"/>
                  <a:tab pos="2603500" algn="r"/>
                  <a:tab pos="3771900" algn="r"/>
                  <a:tab pos="4927600" algn="r"/>
                  <a:tab pos="6096000" algn="r"/>
                  <a:tab pos="7442200" algn="r"/>
                </a:tabLst>
                <a:defRPr/>
              </a:pPr>
              <a:r>
                <a:rPr kumimoji="0" lang="en-AU" sz="24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H	13	15	13	15	0	</a:t>
              </a:r>
              <a:r>
                <a:rPr kumimoji="0" lang="en-AU" sz="24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Yes</a:t>
              </a:r>
            </a:p>
          </p:txBody>
        </p:sp>
        <p:sp>
          <p:nvSpPr>
            <p:cNvPr id="169" name="Line 8"/>
            <p:cNvSpPr>
              <a:spLocks noChangeShapeType="1"/>
            </p:cNvSpPr>
            <p:nvPr/>
          </p:nvSpPr>
          <p:spPr bwMode="auto">
            <a:xfrm>
              <a:off x="408" y="1888"/>
              <a:ext cx="4952" cy="0"/>
            </a:xfrm>
            <a:prstGeom prst="line">
              <a:avLst/>
            </a:prstGeom>
            <a:noFill/>
            <a:ln w="38100">
              <a:solidFill>
                <a:sysClr val="windowText" lastClr="000000"/>
              </a:solidFill>
              <a:round/>
              <a:headEnd/>
              <a:tailEnd/>
            </a:ln>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smtClean="0">
                <a:ln>
                  <a:noFill/>
                </a:ln>
                <a:solidFill>
                  <a:prstClr val="black"/>
                </a:solidFill>
                <a:effectLst/>
                <a:uLnTx/>
                <a:uFillTx/>
                <a:latin typeface="Times New Roman" pitchFamily="18" charset="0"/>
                <a:cs typeface="Times New Roman" pitchFamily="18" charset="0"/>
              </a:endParaRPr>
            </a:p>
          </p:txBody>
        </p:sp>
      </p:grpSp>
      <p:sp>
        <p:nvSpPr>
          <p:cNvPr id="177" name="Rectangle 176"/>
          <p:cNvSpPr/>
          <p:nvPr/>
        </p:nvSpPr>
        <p:spPr>
          <a:xfrm>
            <a:off x="467544" y="764704"/>
            <a:ext cx="5884937" cy="523220"/>
          </a:xfrm>
          <a:prstGeom prst="rect">
            <a:avLst/>
          </a:prstGeom>
          <a:solidFill>
            <a:srgbClr val="FFFF00"/>
          </a:solidFill>
        </p:spPr>
        <p:txBody>
          <a:bodyPr wrap="square">
            <a:spAutoFit/>
          </a:bodyPr>
          <a:lstStyle/>
          <a:p>
            <a:pPr algn="l" eaLnBrk="1" fontAlgn="auto" hangingPunct="1">
              <a:spcAft>
                <a:spcPts val="0"/>
              </a:spcAft>
              <a:defRPr/>
            </a:pPr>
            <a:r>
              <a:rPr lang="en-US" sz="2800" i="1" dirty="0" smtClean="0">
                <a:solidFill>
                  <a:prstClr val="black"/>
                </a:solidFill>
                <a:latin typeface="Times New Roman" pitchFamily="18" charset="0"/>
                <a:cs typeface="Times New Roman" pitchFamily="18" charset="0"/>
              </a:rPr>
              <a:t>Computing Slack Time (Float Time)</a:t>
            </a:r>
          </a:p>
        </p:txBody>
      </p:sp>
    </p:spTree>
    <p:extLst>
      <p:ext uri="{BB962C8B-B14F-4D97-AF65-F5344CB8AC3E}">
        <p14:creationId xmlns:p14="http://schemas.microsoft.com/office/powerpoint/2010/main" val="1781696145"/>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6493"/>
            <a:ext cx="8311924" cy="523220"/>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sp>
        <p:nvSpPr>
          <p:cNvPr id="159" name="Rectangle 158"/>
          <p:cNvSpPr/>
          <p:nvPr/>
        </p:nvSpPr>
        <p:spPr>
          <a:xfrm>
            <a:off x="323528" y="609600"/>
            <a:ext cx="7864854" cy="523220"/>
          </a:xfrm>
          <a:prstGeom prst="rect">
            <a:avLst/>
          </a:prstGeom>
          <a:solidFill>
            <a:srgbClr val="FFFF00"/>
          </a:solidFill>
        </p:spPr>
        <p:txBody>
          <a:bodyPr wrap="square">
            <a:spAutoFit/>
          </a:bodyPr>
          <a:lstStyle/>
          <a:p>
            <a:pPr algn="l" eaLnBrk="1" fontAlgn="auto" hangingPunct="1">
              <a:spcAft>
                <a:spcPts val="0"/>
              </a:spcAft>
              <a:defRPr/>
            </a:pPr>
            <a:r>
              <a:rPr lang="en-US" sz="2800" i="1" dirty="0" smtClean="0">
                <a:solidFill>
                  <a:prstClr val="black"/>
                </a:solidFill>
                <a:latin typeface="Times New Roman" pitchFamily="18" charset="0"/>
                <a:cs typeface="Times New Roman" pitchFamily="18" charset="0"/>
              </a:rPr>
              <a:t>Critical Path for Milwaukee Paper: </a:t>
            </a:r>
            <a:r>
              <a:rPr lang="en-US" sz="28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 C, E, G, H</a:t>
            </a:r>
          </a:p>
        </p:txBody>
      </p:sp>
      <p:grpSp>
        <p:nvGrpSpPr>
          <p:cNvPr id="164" name="Group 163"/>
          <p:cNvGrpSpPr/>
          <p:nvPr/>
        </p:nvGrpSpPr>
        <p:grpSpPr>
          <a:xfrm>
            <a:off x="183704" y="1219200"/>
            <a:ext cx="8763000" cy="2743200"/>
            <a:chOff x="228600" y="2514600"/>
            <a:chExt cx="8763000" cy="3691978"/>
          </a:xfrm>
        </p:grpSpPr>
        <p:grpSp>
          <p:nvGrpSpPr>
            <p:cNvPr id="165" name="Group 164"/>
            <p:cNvGrpSpPr/>
            <p:nvPr/>
          </p:nvGrpSpPr>
          <p:grpSpPr>
            <a:xfrm>
              <a:off x="228600" y="2514600"/>
              <a:ext cx="8763000" cy="3691978"/>
              <a:chOff x="228600" y="2514600"/>
              <a:chExt cx="8763000" cy="3691978"/>
            </a:xfrm>
          </p:grpSpPr>
          <p:grpSp>
            <p:nvGrpSpPr>
              <p:cNvPr id="208" name="Group 207"/>
              <p:cNvGrpSpPr/>
              <p:nvPr/>
            </p:nvGrpSpPr>
            <p:grpSpPr>
              <a:xfrm>
                <a:off x="228600" y="2514600"/>
                <a:ext cx="8763000" cy="3657600"/>
                <a:chOff x="228600" y="2514600"/>
                <a:chExt cx="8763000" cy="3657600"/>
              </a:xfrm>
            </p:grpSpPr>
            <p:grpSp>
              <p:nvGrpSpPr>
                <p:cNvPr id="269" name="Group 268"/>
                <p:cNvGrpSpPr/>
                <p:nvPr/>
              </p:nvGrpSpPr>
              <p:grpSpPr>
                <a:xfrm>
                  <a:off x="228600" y="2555126"/>
                  <a:ext cx="8642342" cy="3617074"/>
                  <a:chOff x="228600" y="2555126"/>
                  <a:chExt cx="8642342" cy="3617074"/>
                </a:xfrm>
              </p:grpSpPr>
              <p:cxnSp>
                <p:nvCxnSpPr>
                  <p:cNvPr id="299" name="Straight Connector 298"/>
                  <p:cNvCxnSpPr/>
                  <p:nvPr/>
                </p:nvCxnSpPr>
                <p:spPr bwMode="auto">
                  <a:xfrm>
                    <a:off x="1343505" y="3657600"/>
                    <a:ext cx="914400" cy="914400"/>
                  </a:xfrm>
                  <a:prstGeom prst="line">
                    <a:avLst/>
                  </a:prstGeom>
                  <a:noFill/>
                  <a:ln w="9525" cap="flat" cmpd="sng" algn="ctr">
                    <a:noFill/>
                    <a:prstDash val="solid"/>
                    <a:round/>
                    <a:headEnd type="none" w="med" len="med"/>
                    <a:tailEnd type="none" w="med" len="med"/>
                  </a:ln>
                  <a:effectLst/>
                </p:spPr>
              </p:cxnSp>
              <p:cxnSp>
                <p:nvCxnSpPr>
                  <p:cNvPr id="300" name="Straight Connector 299"/>
                  <p:cNvCxnSpPr/>
                  <p:nvPr/>
                </p:nvCxnSpPr>
                <p:spPr bwMode="auto">
                  <a:xfrm>
                    <a:off x="1553055" y="3238500"/>
                    <a:ext cx="704850" cy="1333500"/>
                  </a:xfrm>
                  <a:prstGeom prst="line">
                    <a:avLst/>
                  </a:prstGeom>
                  <a:noFill/>
                  <a:ln w="9525" cap="flat" cmpd="sng" algn="ctr">
                    <a:noFill/>
                    <a:prstDash val="solid"/>
                    <a:round/>
                    <a:headEnd type="none" w="med" len="med"/>
                    <a:tailEnd type="none" w="med" len="med"/>
                  </a:ln>
                  <a:effectLst/>
                </p:spPr>
              </p:cxnSp>
              <p:grpSp>
                <p:nvGrpSpPr>
                  <p:cNvPr id="301" name="Group 300"/>
                  <p:cNvGrpSpPr/>
                  <p:nvPr/>
                </p:nvGrpSpPr>
                <p:grpSpPr>
                  <a:xfrm>
                    <a:off x="228600" y="3803045"/>
                    <a:ext cx="1114905" cy="1073755"/>
                    <a:chOff x="540632" y="3183141"/>
                    <a:chExt cx="1114905" cy="1073755"/>
                  </a:xfrm>
                </p:grpSpPr>
                <p:sp>
                  <p:nvSpPr>
                    <p:cNvPr id="403" name="Rectangle 239"/>
                    <p:cNvSpPr>
                      <a:spLocks noChangeArrowheads="1"/>
                    </p:cNvSpPr>
                    <p:nvPr/>
                  </p:nvSpPr>
                  <p:spPr bwMode="auto">
                    <a:xfrm>
                      <a:off x="540632" y="3183141"/>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lang="en-US" sz="1400" dirty="0" smtClean="0">
                          <a:latin typeface="Times New Roman" pitchFamily="18" charset="0"/>
                          <a:cs typeface="Times New Roman" pitchFamily="18" charset="0"/>
                        </a:rPr>
                        <a:t>Start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4" name="Rectangle 238"/>
                    <p:cNvSpPr>
                      <a:spLocks noChangeArrowheads="1"/>
                    </p:cNvSpPr>
                    <p:nvPr/>
                  </p:nvSpPr>
                  <p:spPr bwMode="auto">
                    <a:xfrm>
                      <a:off x="54063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5" name="Rectangle 237"/>
                    <p:cNvSpPr>
                      <a:spLocks noChangeArrowheads="1"/>
                    </p:cNvSpPr>
                    <p:nvPr/>
                  </p:nvSpPr>
                  <p:spPr bwMode="auto">
                    <a:xfrm>
                      <a:off x="912267" y="3183648"/>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6" name="Rectangle 236"/>
                    <p:cNvSpPr>
                      <a:spLocks noChangeArrowheads="1"/>
                    </p:cNvSpPr>
                    <p:nvPr/>
                  </p:nvSpPr>
                  <p:spPr bwMode="auto">
                    <a:xfrm>
                      <a:off x="1283902" y="3183648"/>
                      <a:ext cx="371635" cy="35774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7" name="Rectangle 235"/>
                    <p:cNvSpPr>
                      <a:spLocks noChangeArrowheads="1"/>
                    </p:cNvSpPr>
                    <p:nvPr/>
                  </p:nvSpPr>
                  <p:spPr bwMode="auto">
                    <a:xfrm>
                      <a:off x="54063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8" name="Rectangle 234"/>
                    <p:cNvSpPr>
                      <a:spLocks noChangeArrowheads="1"/>
                    </p:cNvSpPr>
                    <p:nvPr/>
                  </p:nvSpPr>
                  <p:spPr bwMode="auto">
                    <a:xfrm>
                      <a:off x="912267" y="3899147"/>
                      <a:ext cx="371635" cy="357749"/>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9" name="Rectangle 233"/>
                    <p:cNvSpPr>
                      <a:spLocks noChangeArrowheads="1"/>
                    </p:cNvSpPr>
                    <p:nvPr/>
                  </p:nvSpPr>
                  <p:spPr bwMode="auto">
                    <a:xfrm>
                      <a:off x="1283902" y="3899147"/>
                      <a:ext cx="371635" cy="357749"/>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02" name="Group 301"/>
                  <p:cNvGrpSpPr/>
                  <p:nvPr/>
                </p:nvGrpSpPr>
                <p:grpSpPr>
                  <a:xfrm>
                    <a:off x="1343505" y="2555126"/>
                    <a:ext cx="1472760" cy="1784543"/>
                    <a:chOff x="1343505" y="2555126"/>
                    <a:chExt cx="1472760" cy="1784543"/>
                  </a:xfrm>
                </p:grpSpPr>
                <p:grpSp>
                  <p:nvGrpSpPr>
                    <p:cNvPr id="394" name="Group 393"/>
                    <p:cNvGrpSpPr/>
                    <p:nvPr/>
                  </p:nvGrpSpPr>
                  <p:grpSpPr>
                    <a:xfrm>
                      <a:off x="1701360" y="2555126"/>
                      <a:ext cx="1114905" cy="1102446"/>
                      <a:chOff x="1958055" y="1488354"/>
                      <a:chExt cx="1114905" cy="1102446"/>
                    </a:xfrm>
                  </p:grpSpPr>
                  <p:sp>
                    <p:nvSpPr>
                      <p:cNvPr id="396"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7" name="Rectangle 222"/>
                      <p:cNvSpPr>
                        <a:spLocks noChangeArrowheads="1"/>
                      </p:cNvSpPr>
                      <p:nvPr/>
                    </p:nvSpPr>
                    <p:spPr bwMode="auto">
                      <a:xfrm>
                        <a:off x="195805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8"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 name="Rectangle 220"/>
                      <p:cNvSpPr>
                        <a:spLocks noChangeArrowheads="1"/>
                      </p:cNvSpPr>
                      <p:nvPr/>
                    </p:nvSpPr>
                    <p:spPr bwMode="auto">
                      <a:xfrm>
                        <a:off x="2701325" y="1488354"/>
                        <a:ext cx="371635" cy="3620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0" name="Rectangle 219"/>
                      <p:cNvSpPr>
                        <a:spLocks noChangeArrowheads="1"/>
                      </p:cNvSpPr>
                      <p:nvPr/>
                    </p:nvSpPr>
                    <p:spPr bwMode="auto">
                      <a:xfrm>
                        <a:off x="195805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1" name="Rectangle 218"/>
                      <p:cNvSpPr>
                        <a:spLocks noChangeArrowheads="1"/>
                      </p:cNvSpPr>
                      <p:nvPr/>
                    </p:nvSpPr>
                    <p:spPr bwMode="auto">
                      <a:xfrm>
                        <a:off x="2329690" y="2228795"/>
                        <a:ext cx="371635" cy="3620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402" name="Rectangle 217"/>
                      <p:cNvSpPr>
                        <a:spLocks noChangeArrowheads="1"/>
                      </p:cNvSpPr>
                      <p:nvPr/>
                    </p:nvSpPr>
                    <p:spPr bwMode="auto">
                      <a:xfrm>
                        <a:off x="2701325" y="2228795"/>
                        <a:ext cx="371635" cy="3620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5" name="Straight Arrow Connector 394"/>
                    <p:cNvCxnSpPr>
                      <a:stCxn id="403" idx="3"/>
                      <a:endCxn id="396" idx="1"/>
                    </p:cNvCxnSpPr>
                    <p:nvPr/>
                  </p:nvCxnSpPr>
                  <p:spPr bwMode="auto">
                    <a:xfrm flipV="1">
                      <a:off x="1343505" y="3114051"/>
                      <a:ext cx="357855" cy="1225618"/>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03" name="Group 302"/>
                  <p:cNvGrpSpPr/>
                  <p:nvPr/>
                </p:nvGrpSpPr>
                <p:grpSpPr>
                  <a:xfrm>
                    <a:off x="1343505" y="4339669"/>
                    <a:ext cx="1472761" cy="1825518"/>
                    <a:chOff x="1343505" y="4339669"/>
                    <a:chExt cx="1472761" cy="1825518"/>
                  </a:xfrm>
                </p:grpSpPr>
                <p:grpSp>
                  <p:nvGrpSpPr>
                    <p:cNvPr id="385" name="Group 224"/>
                    <p:cNvGrpSpPr>
                      <a:grpSpLocks/>
                    </p:cNvGrpSpPr>
                    <p:nvPr/>
                  </p:nvGrpSpPr>
                  <p:grpSpPr bwMode="auto">
                    <a:xfrm>
                      <a:off x="1702621" y="5088315"/>
                      <a:ext cx="1113645" cy="1076872"/>
                      <a:chOff x="1740" y="6848"/>
                      <a:chExt cx="2745" cy="2122"/>
                    </a:xfrm>
                  </p:grpSpPr>
                  <p:sp>
                    <p:nvSpPr>
                      <p:cNvPr id="38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8" name="Rectangle 23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dirty="0">
                            <a:solidFill>
                              <a:srgbClr val="4F6228"/>
                            </a:solidFill>
                            <a:latin typeface="Times New Roman" pitchFamily="18" charset="0"/>
                            <a:cs typeface="Times New Roman" pitchFamily="18" charset="0"/>
                          </a:rPr>
                          <a:t>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90" name="Rectangle 22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1" name="Rectangle 22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2" name="Rectangle 22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93" name="Rectangle 22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86" name="Straight Arrow Connector 385"/>
                    <p:cNvCxnSpPr>
                      <a:stCxn id="403" idx="3"/>
                      <a:endCxn id="387" idx="1"/>
                    </p:cNvCxnSpPr>
                    <p:nvPr/>
                  </p:nvCxnSpPr>
                  <p:spPr bwMode="auto">
                    <a:xfrm>
                      <a:off x="1343505" y="4339669"/>
                      <a:ext cx="359116" cy="1285052"/>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4" name="Group 303"/>
                  <p:cNvGrpSpPr/>
                  <p:nvPr/>
                </p:nvGrpSpPr>
                <p:grpSpPr>
                  <a:xfrm>
                    <a:off x="2816265" y="2555126"/>
                    <a:ext cx="1575240" cy="1102474"/>
                    <a:chOff x="2816265" y="2555126"/>
                    <a:chExt cx="1575240" cy="1102474"/>
                  </a:xfrm>
                </p:grpSpPr>
                <p:grpSp>
                  <p:nvGrpSpPr>
                    <p:cNvPr id="376" name="Group 200"/>
                    <p:cNvGrpSpPr>
                      <a:grpSpLocks/>
                    </p:cNvGrpSpPr>
                    <p:nvPr/>
                  </p:nvGrpSpPr>
                  <p:grpSpPr bwMode="auto">
                    <a:xfrm>
                      <a:off x="3276600" y="2555126"/>
                      <a:ext cx="1114905" cy="1102474"/>
                      <a:chOff x="1740" y="6855"/>
                      <a:chExt cx="2745" cy="2176"/>
                    </a:xfrm>
                  </p:grpSpPr>
                  <p:sp>
                    <p:nvSpPr>
                      <p:cNvPr id="378"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9" name="Rectangle 206"/>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0"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1" name="Rectangle 204"/>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2" name="Rectangle 203"/>
                      <p:cNvSpPr>
                        <a:spLocks noChangeArrowheads="1"/>
                      </p:cNvSpPr>
                      <p:nvPr/>
                    </p:nvSpPr>
                    <p:spPr bwMode="auto">
                      <a:xfrm>
                        <a:off x="174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3" name="Rectangle 202"/>
                      <p:cNvSpPr>
                        <a:spLocks noChangeArrowheads="1"/>
                      </p:cNvSpPr>
                      <p:nvPr/>
                    </p:nvSpPr>
                    <p:spPr bwMode="auto">
                      <a:xfrm>
                        <a:off x="2655" y="8326"/>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84" name="Rectangle 201"/>
                      <p:cNvSpPr>
                        <a:spLocks noChangeArrowheads="1"/>
                      </p:cNvSpPr>
                      <p:nvPr/>
                    </p:nvSpPr>
                    <p:spPr bwMode="auto">
                      <a:xfrm>
                        <a:off x="3570" y="8326"/>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77" name="Straight Arrow Connector 376"/>
                    <p:cNvCxnSpPr>
                      <a:stCxn id="396" idx="3"/>
                      <a:endCxn id="378" idx="1"/>
                    </p:cNvCxnSpPr>
                    <p:nvPr/>
                  </p:nvCxnSpPr>
                  <p:spPr bwMode="auto">
                    <a:xfrm flipV="1">
                      <a:off x="2816265" y="3106617"/>
                      <a:ext cx="460335" cy="7434"/>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05" name="Group 304"/>
                  <p:cNvGrpSpPr/>
                  <p:nvPr/>
                </p:nvGrpSpPr>
                <p:grpSpPr>
                  <a:xfrm>
                    <a:off x="4391505" y="2569303"/>
                    <a:ext cx="1600200" cy="1072871"/>
                    <a:chOff x="4391505" y="2569303"/>
                    <a:chExt cx="1600200" cy="1072871"/>
                  </a:xfrm>
                </p:grpSpPr>
                <p:grpSp>
                  <p:nvGrpSpPr>
                    <p:cNvPr id="367" name="Group 176"/>
                    <p:cNvGrpSpPr>
                      <a:grpSpLocks/>
                    </p:cNvGrpSpPr>
                    <p:nvPr/>
                  </p:nvGrpSpPr>
                  <p:grpSpPr bwMode="auto">
                    <a:xfrm>
                      <a:off x="4876800" y="2569303"/>
                      <a:ext cx="1114905" cy="1072871"/>
                      <a:chOff x="1740" y="6855"/>
                      <a:chExt cx="2745" cy="2115"/>
                    </a:xfrm>
                  </p:grpSpPr>
                  <p:sp>
                    <p:nvSpPr>
                      <p:cNvPr id="369" name="Rectangle 183"/>
                      <p:cNvSpPr>
                        <a:spLocks noChangeArrowheads="1"/>
                      </p:cNvSpPr>
                      <p:nvPr/>
                    </p:nvSpPr>
                    <p:spPr bwMode="auto">
                      <a:xfrm>
                        <a:off x="1740" y="6889"/>
                        <a:ext cx="2745"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0" name="Rectangle 182"/>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1"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72" name="Rectangle 180"/>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3" name="Rectangle 179"/>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4" name="Rectangle 178"/>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75" name="Rectangle 177"/>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68" name="Straight Arrow Connector 367"/>
                    <p:cNvCxnSpPr>
                      <a:stCxn id="378" idx="3"/>
                      <a:endCxn id="369" idx="1"/>
                    </p:cNvCxnSpPr>
                    <p:nvPr/>
                  </p:nvCxnSpPr>
                  <p:spPr bwMode="auto">
                    <a:xfrm>
                      <a:off x="4391505" y="3106617"/>
                      <a:ext cx="485295" cy="5716"/>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6" name="Group 305"/>
                  <p:cNvGrpSpPr/>
                  <p:nvPr/>
                </p:nvGrpSpPr>
                <p:grpSpPr>
                  <a:xfrm>
                    <a:off x="2816265" y="3114051"/>
                    <a:ext cx="1575240" cy="3051136"/>
                    <a:chOff x="2816265" y="3114051"/>
                    <a:chExt cx="1575240" cy="3051136"/>
                  </a:xfrm>
                </p:grpSpPr>
                <p:grpSp>
                  <p:nvGrpSpPr>
                    <p:cNvPr id="357" name="Group 208"/>
                    <p:cNvGrpSpPr>
                      <a:grpSpLocks/>
                    </p:cNvGrpSpPr>
                    <p:nvPr/>
                  </p:nvGrpSpPr>
                  <p:grpSpPr bwMode="auto">
                    <a:xfrm>
                      <a:off x="3277860" y="5089874"/>
                      <a:ext cx="1113645" cy="1075313"/>
                      <a:chOff x="1740" y="6851"/>
                      <a:chExt cx="2745" cy="2119"/>
                    </a:xfrm>
                  </p:grpSpPr>
                  <p:sp>
                    <p:nvSpPr>
                      <p:cNvPr id="360"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1" name="Rectangle 21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2"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3" name="Rectangle 21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4" name="Rectangle 21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5" name="Rectangle 21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66" name="Rectangle 20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58" name="Straight Arrow Connector 357"/>
                    <p:cNvCxnSpPr>
                      <a:stCxn id="387" idx="3"/>
                      <a:endCxn id="360" idx="1"/>
                    </p:cNvCxnSpPr>
                    <p:nvPr/>
                  </p:nvCxnSpPr>
                  <p:spPr bwMode="auto">
                    <a:xfrm>
                      <a:off x="2816266" y="5624721"/>
                      <a:ext cx="461594" cy="1795"/>
                    </a:xfrm>
                    <a:prstGeom prst="straightConnector1">
                      <a:avLst/>
                    </a:prstGeom>
                    <a:noFill/>
                    <a:ln w="9525" cap="flat" cmpd="sng" algn="ctr">
                      <a:solidFill>
                        <a:schemeClr val="tx1"/>
                      </a:solidFill>
                      <a:prstDash val="solid"/>
                      <a:round/>
                      <a:headEnd type="none" w="med" len="med"/>
                      <a:tailEnd type="triangle"/>
                    </a:ln>
                    <a:effectLst/>
                  </p:spPr>
                </p:cxnSp>
                <p:cxnSp>
                  <p:nvCxnSpPr>
                    <p:cNvPr id="359" name="Straight Arrow Connector 358"/>
                    <p:cNvCxnSpPr>
                      <a:stCxn id="396" idx="3"/>
                      <a:endCxn id="360" idx="1"/>
                    </p:cNvCxnSpPr>
                    <p:nvPr/>
                  </p:nvCxnSpPr>
                  <p:spPr bwMode="auto">
                    <a:xfrm>
                      <a:off x="2816265" y="3114051"/>
                      <a:ext cx="461595" cy="2512465"/>
                    </a:xfrm>
                    <a:prstGeom prst="straightConnector1">
                      <a:avLst/>
                    </a:prstGeom>
                    <a:noFill/>
                    <a:ln w="9525" cap="flat" cmpd="sng" algn="ctr">
                      <a:solidFill>
                        <a:schemeClr val="tx1"/>
                      </a:solidFill>
                      <a:prstDash val="solid"/>
                      <a:round/>
                      <a:headEnd type="none" w="med" len="med"/>
                      <a:tailEnd type="triangle"/>
                    </a:ln>
                    <a:effectLst/>
                  </p:spPr>
                </p:cxnSp>
              </p:grpSp>
              <p:grpSp>
                <p:nvGrpSpPr>
                  <p:cNvPr id="307" name="Group 306"/>
                  <p:cNvGrpSpPr/>
                  <p:nvPr/>
                </p:nvGrpSpPr>
                <p:grpSpPr>
                  <a:xfrm>
                    <a:off x="4391505" y="3106617"/>
                    <a:ext cx="1600200" cy="1903346"/>
                    <a:chOff x="4391505" y="3106617"/>
                    <a:chExt cx="1600200" cy="1903346"/>
                  </a:xfrm>
                </p:grpSpPr>
                <p:grpSp>
                  <p:nvGrpSpPr>
                    <p:cNvPr id="348" name="Group 168"/>
                    <p:cNvGrpSpPr>
                      <a:grpSpLocks/>
                    </p:cNvGrpSpPr>
                    <p:nvPr/>
                  </p:nvGrpSpPr>
                  <p:grpSpPr bwMode="auto">
                    <a:xfrm>
                      <a:off x="4876800" y="3814391"/>
                      <a:ext cx="1114905" cy="1195572"/>
                      <a:chOff x="1740" y="6855"/>
                      <a:chExt cx="2745" cy="2115"/>
                    </a:xfrm>
                  </p:grpSpPr>
                  <p:sp>
                    <p:nvSpPr>
                      <p:cNvPr id="350" name="Rectangle 175"/>
                      <p:cNvSpPr>
                        <a:spLocks noChangeArrowheads="1"/>
                      </p:cNvSpPr>
                      <p:nvPr/>
                    </p:nvSpPr>
                    <p:spPr bwMode="auto">
                      <a:xfrm>
                        <a:off x="1740" y="6889"/>
                        <a:ext cx="2745" cy="20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effectLst/>
                            <a:latin typeface="Times New Roman" pitchFamily="18" charset="0"/>
                            <a:ea typeface="Calibri" pitchFamily="34" charset="0"/>
                            <a:cs typeface="Times New Roman" pitchFamily="18" charset="0"/>
                          </a:rPr>
                          <a:t>E</a:t>
                        </a:r>
                        <a:endParaRPr kumimoji="0" lang="en-US" sz="1400" b="0" i="0" u="none" strike="noStrike" cap="none" normalizeH="0" baseline="0" dirty="0" smtClean="0">
                          <a:ln>
                            <a:noFill/>
                          </a:ln>
                          <a:effectLst/>
                          <a:latin typeface="Arial" pitchFamily="34" charset="0"/>
                          <a:cs typeface="Arial" pitchFamily="34" charset="0"/>
                        </a:endParaRPr>
                      </a:p>
                    </p:txBody>
                  </p:sp>
                  <p:sp>
                    <p:nvSpPr>
                      <p:cNvPr id="351" name="Rectangle 174"/>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52"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53" name="Rectangle 172"/>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54" name="Rectangle 171"/>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55" name="Rectangle 170"/>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56" name="Rectangle 169"/>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49" name="Straight Arrow Connector 348"/>
                    <p:cNvCxnSpPr>
                      <a:stCxn id="378" idx="3"/>
                      <a:endCxn id="350" idx="1"/>
                    </p:cNvCxnSpPr>
                    <p:nvPr/>
                  </p:nvCxnSpPr>
                  <p:spPr bwMode="auto">
                    <a:xfrm>
                      <a:off x="4391505" y="3106617"/>
                      <a:ext cx="485295" cy="1315170"/>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08" name="Group 307"/>
                  <p:cNvGrpSpPr/>
                  <p:nvPr/>
                </p:nvGrpSpPr>
                <p:grpSpPr>
                  <a:xfrm>
                    <a:off x="4391505" y="4421787"/>
                    <a:ext cx="3076095" cy="1750413"/>
                    <a:chOff x="4391505" y="4421787"/>
                    <a:chExt cx="3076095" cy="1750413"/>
                  </a:xfrm>
                </p:grpSpPr>
                <p:grpSp>
                  <p:nvGrpSpPr>
                    <p:cNvPr id="337" name="Group 192"/>
                    <p:cNvGrpSpPr>
                      <a:grpSpLocks/>
                    </p:cNvGrpSpPr>
                    <p:nvPr/>
                  </p:nvGrpSpPr>
                  <p:grpSpPr bwMode="auto">
                    <a:xfrm>
                      <a:off x="6353955" y="5088315"/>
                      <a:ext cx="1113645" cy="1083885"/>
                      <a:chOff x="1740" y="6837"/>
                      <a:chExt cx="2745" cy="2133"/>
                    </a:xfrm>
                  </p:grpSpPr>
                  <p:sp>
                    <p:nvSpPr>
                      <p:cNvPr id="340"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2" name="Rectangle 198"/>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43"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5</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44" name="Rectangle 196"/>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45" name="Rectangle 195"/>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46" name="Rectangle 194"/>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47" name="Rectangle 193"/>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38" name="Straight Arrow Connector 337"/>
                    <p:cNvCxnSpPr>
                      <a:stCxn id="360" idx="3"/>
                      <a:endCxn id="340" idx="1"/>
                    </p:cNvCxnSpPr>
                    <p:nvPr/>
                  </p:nvCxnSpPr>
                  <p:spPr bwMode="auto">
                    <a:xfrm flipV="1">
                      <a:off x="4391505" y="5624668"/>
                      <a:ext cx="1962450" cy="1848"/>
                    </a:xfrm>
                    <a:prstGeom prst="straightConnector1">
                      <a:avLst/>
                    </a:prstGeom>
                    <a:noFill/>
                    <a:ln w="9525" cap="flat" cmpd="sng" algn="ctr">
                      <a:solidFill>
                        <a:schemeClr val="tx1"/>
                      </a:solidFill>
                      <a:prstDash val="solid"/>
                      <a:round/>
                      <a:headEnd type="none" w="med" len="med"/>
                      <a:tailEnd type="triangle"/>
                    </a:ln>
                    <a:effectLst/>
                  </p:spPr>
                </p:cxnSp>
                <p:cxnSp>
                  <p:nvCxnSpPr>
                    <p:cNvPr id="339" name="Straight Arrow Connector 338"/>
                    <p:cNvCxnSpPr>
                      <a:stCxn id="350" idx="3"/>
                      <a:endCxn id="340" idx="1"/>
                    </p:cNvCxnSpPr>
                    <p:nvPr/>
                  </p:nvCxnSpPr>
                  <p:spPr bwMode="auto">
                    <a:xfrm>
                      <a:off x="5991705" y="4421787"/>
                      <a:ext cx="362250" cy="1202881"/>
                    </a:xfrm>
                    <a:prstGeom prst="straightConnector1">
                      <a:avLst/>
                    </a:prstGeom>
                    <a:noFill/>
                    <a:ln w="12700" cap="flat" cmpd="sng" algn="ctr">
                      <a:solidFill>
                        <a:schemeClr val="tx1"/>
                      </a:solidFill>
                      <a:prstDash val="solid"/>
                      <a:round/>
                      <a:headEnd type="none" w="med" len="med"/>
                      <a:tailEnd type="triangle"/>
                    </a:ln>
                    <a:effectLst/>
                  </p:spPr>
                </p:cxnSp>
              </p:grpSp>
              <p:grpSp>
                <p:nvGrpSpPr>
                  <p:cNvPr id="309" name="Group 308"/>
                  <p:cNvGrpSpPr/>
                  <p:nvPr/>
                </p:nvGrpSpPr>
                <p:grpSpPr>
                  <a:xfrm>
                    <a:off x="5991705" y="3112333"/>
                    <a:ext cx="2879237" cy="2512335"/>
                    <a:chOff x="5991705" y="3112333"/>
                    <a:chExt cx="2879237" cy="2512335"/>
                  </a:xfrm>
                </p:grpSpPr>
                <p:grpSp>
                  <p:nvGrpSpPr>
                    <p:cNvPr id="310" name="Group 184"/>
                    <p:cNvGrpSpPr>
                      <a:grpSpLocks/>
                    </p:cNvGrpSpPr>
                    <p:nvPr/>
                  </p:nvGrpSpPr>
                  <p:grpSpPr bwMode="auto">
                    <a:xfrm>
                      <a:off x="7757297" y="3540846"/>
                      <a:ext cx="1113645" cy="1075313"/>
                      <a:chOff x="1740" y="6851"/>
                      <a:chExt cx="2745" cy="2119"/>
                    </a:xfrm>
                  </p:grpSpPr>
                  <p:sp>
                    <p:nvSpPr>
                      <p:cNvPr id="313"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29" name="Rectangle 190"/>
                      <p:cNvSpPr>
                        <a:spLocks noChangeArrowheads="1"/>
                      </p:cNvSpPr>
                      <p:nvPr/>
                    </p:nvSpPr>
                    <p:spPr bwMode="auto">
                      <a:xfrm>
                        <a:off x="174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30"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2</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1" name="Rectangle 188"/>
                      <p:cNvSpPr>
                        <a:spLocks noChangeArrowheads="1"/>
                      </p:cNvSpPr>
                      <p:nvPr/>
                    </p:nvSpPr>
                    <p:spPr bwMode="auto">
                      <a:xfrm>
                        <a:off x="3570" y="6855"/>
                        <a:ext cx="915" cy="705"/>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33" name="Rectangle 187"/>
                      <p:cNvSpPr>
                        <a:spLocks noChangeArrowheads="1"/>
                      </p:cNvSpPr>
                      <p:nvPr/>
                    </p:nvSpPr>
                    <p:spPr bwMode="auto">
                      <a:xfrm>
                        <a:off x="174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34" name="Rectangle 186"/>
                      <p:cNvSpPr>
                        <a:spLocks noChangeArrowheads="1"/>
                      </p:cNvSpPr>
                      <p:nvPr/>
                    </p:nvSpPr>
                    <p:spPr bwMode="auto">
                      <a:xfrm>
                        <a:off x="2655" y="8265"/>
                        <a:ext cx="915" cy="705"/>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sp>
                    <p:nvSpPr>
                      <p:cNvPr id="335" name="Rectangle 185"/>
                      <p:cNvSpPr>
                        <a:spLocks noChangeArrowheads="1"/>
                      </p:cNvSpPr>
                      <p:nvPr/>
                    </p:nvSpPr>
                    <p:spPr bwMode="auto">
                      <a:xfrm>
                        <a:off x="3570" y="8265"/>
                        <a:ext cx="915" cy="705"/>
                      </a:xfrm>
                      <a:prstGeom prst="rect">
                        <a:avLst/>
                      </a:prstGeom>
                      <a:solidFill>
                        <a:srgbClr val="FCE0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1" name="Straight Arrow Connector 310"/>
                    <p:cNvCxnSpPr>
                      <a:stCxn id="340" idx="3"/>
                      <a:endCxn id="313" idx="1"/>
                    </p:cNvCxnSpPr>
                    <p:nvPr/>
                  </p:nvCxnSpPr>
                  <p:spPr bwMode="auto">
                    <a:xfrm flipV="1">
                      <a:off x="7467600" y="4077488"/>
                      <a:ext cx="289697" cy="1547180"/>
                    </a:xfrm>
                    <a:prstGeom prst="straightConnector1">
                      <a:avLst/>
                    </a:prstGeom>
                    <a:noFill/>
                    <a:ln w="12700" cap="flat" cmpd="sng" algn="ctr">
                      <a:solidFill>
                        <a:schemeClr val="tx1"/>
                      </a:solidFill>
                      <a:prstDash val="solid"/>
                      <a:round/>
                      <a:headEnd type="none" w="med" len="med"/>
                      <a:tailEnd type="triangle"/>
                    </a:ln>
                    <a:effectLst/>
                  </p:spPr>
                </p:cxnSp>
                <p:cxnSp>
                  <p:nvCxnSpPr>
                    <p:cNvPr id="312" name="Straight Arrow Connector 311"/>
                    <p:cNvCxnSpPr>
                      <a:stCxn id="369" idx="3"/>
                      <a:endCxn id="313" idx="1"/>
                    </p:cNvCxnSpPr>
                    <p:nvPr/>
                  </p:nvCxnSpPr>
                  <p:spPr bwMode="auto">
                    <a:xfrm>
                      <a:off x="5991705" y="3112333"/>
                      <a:ext cx="1765592" cy="965155"/>
                    </a:xfrm>
                    <a:prstGeom prst="straightConnector1">
                      <a:avLst/>
                    </a:prstGeom>
                    <a:noFill/>
                    <a:ln w="9525" cap="flat" cmpd="sng" algn="ctr">
                      <a:solidFill>
                        <a:schemeClr val="tx1"/>
                      </a:solidFill>
                      <a:prstDash val="solid"/>
                      <a:round/>
                      <a:headEnd type="none" w="med" len="med"/>
                      <a:tailEnd type="triangle"/>
                    </a:ln>
                    <a:effectLst/>
                  </p:spPr>
                </p:cxnSp>
              </p:grpSp>
            </p:grpSp>
            <p:sp>
              <p:nvSpPr>
                <p:cNvPr id="270" name="Text Box 261"/>
                <p:cNvSpPr txBox="1">
                  <a:spLocks noChangeArrowheads="1"/>
                </p:cNvSpPr>
                <p:nvPr/>
              </p:nvSpPr>
              <p:spPr bwMode="auto">
                <a:xfrm>
                  <a:off x="258953" y="37908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272" name="Text Box 263"/>
                <p:cNvSpPr txBox="1">
                  <a:spLocks noChangeArrowheads="1"/>
                </p:cNvSpPr>
                <p:nvPr/>
              </p:nvSpPr>
              <p:spPr bwMode="auto">
                <a:xfrm>
                  <a:off x="1016732" y="37908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0</a:t>
                  </a:r>
                </a:p>
              </p:txBody>
            </p:sp>
            <p:sp>
              <p:nvSpPr>
                <p:cNvPr id="274" name="Text Box 261"/>
                <p:cNvSpPr txBox="1">
                  <a:spLocks noChangeArrowheads="1"/>
                </p:cNvSpPr>
                <p:nvPr/>
              </p:nvSpPr>
              <p:spPr bwMode="auto">
                <a:xfrm>
                  <a:off x="1744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a:solidFill>
                        <a:srgbClr val="7030A0"/>
                      </a:solidFill>
                      <a:latin typeface="Times New Roman" pitchFamily="18" charset="0"/>
                      <a:cs typeface="Times New Roman" pitchFamily="18" charset="0"/>
                    </a:rPr>
                    <a:t>0</a:t>
                  </a:r>
                </a:p>
              </p:txBody>
            </p:sp>
            <p:sp>
              <p:nvSpPr>
                <p:cNvPr id="276" name="Text Box 261"/>
                <p:cNvSpPr txBox="1">
                  <a:spLocks noChangeArrowheads="1"/>
                </p:cNvSpPr>
                <p:nvPr/>
              </p:nvSpPr>
              <p:spPr bwMode="auto">
                <a:xfrm>
                  <a:off x="2506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2</a:t>
                  </a:r>
                  <a:endParaRPr lang="en-AU" sz="1400" dirty="0">
                    <a:solidFill>
                      <a:srgbClr val="7030A0"/>
                    </a:solidFill>
                    <a:latin typeface="Times New Roman" pitchFamily="18" charset="0"/>
                    <a:cs typeface="Times New Roman" pitchFamily="18" charset="0"/>
                  </a:endParaRPr>
                </a:p>
              </p:txBody>
            </p:sp>
            <p:sp>
              <p:nvSpPr>
                <p:cNvPr id="278" name="Text Box 261"/>
                <p:cNvSpPr txBox="1">
                  <a:spLocks noChangeArrowheads="1"/>
                </p:cNvSpPr>
                <p:nvPr/>
              </p:nvSpPr>
              <p:spPr bwMode="auto">
                <a:xfrm>
                  <a:off x="33446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2</a:t>
                  </a:r>
                  <a:endParaRPr lang="en-AU" sz="1400" dirty="0">
                    <a:solidFill>
                      <a:srgbClr val="7030A0"/>
                    </a:solidFill>
                    <a:latin typeface="Times New Roman" pitchFamily="18" charset="0"/>
                    <a:cs typeface="Times New Roman" pitchFamily="18" charset="0"/>
                  </a:endParaRPr>
                </a:p>
              </p:txBody>
            </p:sp>
            <p:sp>
              <p:nvSpPr>
                <p:cNvPr id="280" name="Text Box 261"/>
                <p:cNvSpPr txBox="1">
                  <a:spLocks noChangeArrowheads="1"/>
                </p:cNvSpPr>
                <p:nvPr/>
              </p:nvSpPr>
              <p:spPr bwMode="auto">
                <a:xfrm>
                  <a:off x="40304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282" name="Text Box 261"/>
                <p:cNvSpPr txBox="1">
                  <a:spLocks noChangeArrowheads="1"/>
                </p:cNvSpPr>
                <p:nvPr/>
              </p:nvSpPr>
              <p:spPr bwMode="auto">
                <a:xfrm>
                  <a:off x="4944894" y="2514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288" name="Text Box 261"/>
                <p:cNvSpPr txBox="1">
                  <a:spLocks noChangeArrowheads="1"/>
                </p:cNvSpPr>
                <p:nvPr/>
              </p:nvSpPr>
              <p:spPr bwMode="auto">
                <a:xfrm>
                  <a:off x="5614212" y="2547853"/>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7</a:t>
                  </a:r>
                  <a:endParaRPr lang="en-AU" sz="1400" dirty="0">
                    <a:solidFill>
                      <a:srgbClr val="7030A0"/>
                    </a:solidFill>
                    <a:latin typeface="Times New Roman" pitchFamily="18" charset="0"/>
                    <a:cs typeface="Times New Roman" pitchFamily="18" charset="0"/>
                  </a:endParaRPr>
                </a:p>
              </p:txBody>
            </p:sp>
            <p:sp>
              <p:nvSpPr>
                <p:cNvPr id="289" name="Text Box 261"/>
                <p:cNvSpPr txBox="1">
                  <a:spLocks noChangeArrowheads="1"/>
                </p:cNvSpPr>
                <p:nvPr/>
              </p:nvSpPr>
              <p:spPr bwMode="auto">
                <a:xfrm>
                  <a:off x="4902230" y="3790889"/>
                  <a:ext cx="312906" cy="375308"/>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4</a:t>
                  </a:r>
                  <a:endParaRPr lang="en-AU" sz="1400" dirty="0">
                    <a:solidFill>
                      <a:srgbClr val="7030A0"/>
                    </a:solidFill>
                    <a:latin typeface="Times New Roman" pitchFamily="18" charset="0"/>
                    <a:cs typeface="Times New Roman" pitchFamily="18" charset="0"/>
                  </a:endParaRPr>
                </a:p>
              </p:txBody>
            </p:sp>
            <p:sp>
              <p:nvSpPr>
                <p:cNvPr id="290" name="Text Box 261"/>
                <p:cNvSpPr txBox="1">
                  <a:spLocks noChangeArrowheads="1"/>
                </p:cNvSpPr>
                <p:nvPr/>
              </p:nvSpPr>
              <p:spPr bwMode="auto">
                <a:xfrm>
                  <a:off x="5630694" y="37908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8</a:t>
                  </a:r>
                  <a:endParaRPr lang="en-AU" sz="1400" dirty="0">
                    <a:solidFill>
                      <a:srgbClr val="7030A0"/>
                    </a:solidFill>
                    <a:latin typeface="Times New Roman" pitchFamily="18" charset="0"/>
                    <a:cs typeface="Times New Roman" pitchFamily="18" charset="0"/>
                  </a:endParaRPr>
                </a:p>
              </p:txBody>
            </p:sp>
            <p:sp>
              <p:nvSpPr>
                <p:cNvPr id="291" name="Text Box 261"/>
                <p:cNvSpPr txBox="1">
                  <a:spLocks noChangeArrowheads="1"/>
                </p:cNvSpPr>
                <p:nvPr/>
              </p:nvSpPr>
              <p:spPr bwMode="auto">
                <a:xfrm>
                  <a:off x="1744494" y="50862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a:solidFill>
                        <a:srgbClr val="7030A0"/>
                      </a:solidFill>
                      <a:latin typeface="Times New Roman" pitchFamily="18" charset="0"/>
                      <a:cs typeface="Times New Roman" pitchFamily="18" charset="0"/>
                    </a:rPr>
                    <a:t>0</a:t>
                  </a:r>
                </a:p>
              </p:txBody>
            </p:sp>
            <p:sp>
              <p:nvSpPr>
                <p:cNvPr id="292" name="Text Box 261"/>
                <p:cNvSpPr txBox="1">
                  <a:spLocks noChangeArrowheads="1"/>
                </p:cNvSpPr>
                <p:nvPr/>
              </p:nvSpPr>
              <p:spPr bwMode="auto">
                <a:xfrm>
                  <a:off x="2506494" y="5086289"/>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3</a:t>
                  </a:r>
                  <a:endParaRPr lang="en-AU" sz="1400" dirty="0">
                    <a:solidFill>
                      <a:srgbClr val="7030A0"/>
                    </a:solidFill>
                    <a:latin typeface="Times New Roman" pitchFamily="18" charset="0"/>
                    <a:cs typeface="Times New Roman" pitchFamily="18" charset="0"/>
                  </a:endParaRPr>
                </a:p>
              </p:txBody>
            </p:sp>
            <p:sp>
              <p:nvSpPr>
                <p:cNvPr id="293" name="Text Box 261"/>
                <p:cNvSpPr txBox="1">
                  <a:spLocks noChangeArrowheads="1"/>
                </p:cNvSpPr>
                <p:nvPr/>
              </p:nvSpPr>
              <p:spPr bwMode="auto">
                <a:xfrm>
                  <a:off x="3310727" y="5070698"/>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3</a:t>
                  </a:r>
                  <a:endParaRPr lang="en-AU" sz="1400" dirty="0">
                    <a:solidFill>
                      <a:srgbClr val="7030A0"/>
                    </a:solidFill>
                    <a:latin typeface="Times New Roman" pitchFamily="18" charset="0"/>
                    <a:cs typeface="Times New Roman" pitchFamily="18" charset="0"/>
                  </a:endParaRPr>
                </a:p>
              </p:txBody>
            </p:sp>
            <p:sp>
              <p:nvSpPr>
                <p:cNvPr id="294" name="Text Box 261"/>
                <p:cNvSpPr txBox="1">
                  <a:spLocks noChangeArrowheads="1"/>
                </p:cNvSpPr>
                <p:nvPr/>
              </p:nvSpPr>
              <p:spPr bwMode="auto">
                <a:xfrm>
                  <a:off x="4042584" y="5075182"/>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7</a:t>
                  </a:r>
                  <a:endParaRPr lang="en-AU" sz="1400" dirty="0">
                    <a:solidFill>
                      <a:srgbClr val="7030A0"/>
                    </a:solidFill>
                    <a:latin typeface="Times New Roman" pitchFamily="18" charset="0"/>
                    <a:cs typeface="Times New Roman" pitchFamily="18" charset="0"/>
                  </a:endParaRPr>
                </a:p>
              </p:txBody>
            </p:sp>
            <p:sp>
              <p:nvSpPr>
                <p:cNvPr id="295" name="Text Box 261"/>
                <p:cNvSpPr txBox="1">
                  <a:spLocks noChangeArrowheads="1"/>
                </p:cNvSpPr>
                <p:nvPr/>
              </p:nvSpPr>
              <p:spPr bwMode="auto">
                <a:xfrm>
                  <a:off x="7086600" y="5086289"/>
                  <a:ext cx="50405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13</a:t>
                  </a:r>
                  <a:endParaRPr lang="en-AU" sz="1400" dirty="0">
                    <a:solidFill>
                      <a:srgbClr val="7030A0"/>
                    </a:solidFill>
                    <a:latin typeface="Times New Roman" pitchFamily="18" charset="0"/>
                    <a:cs typeface="Times New Roman" pitchFamily="18" charset="0"/>
                  </a:endParaRPr>
                </a:p>
              </p:txBody>
            </p:sp>
            <p:sp>
              <p:nvSpPr>
                <p:cNvPr id="296" name="Text Box 261"/>
                <p:cNvSpPr txBox="1">
                  <a:spLocks noChangeArrowheads="1"/>
                </p:cNvSpPr>
                <p:nvPr/>
              </p:nvSpPr>
              <p:spPr bwMode="auto">
                <a:xfrm>
                  <a:off x="7704348" y="3505200"/>
                  <a:ext cx="528930"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13</a:t>
                  </a:r>
                  <a:endParaRPr lang="en-AU" sz="1400" dirty="0">
                    <a:solidFill>
                      <a:srgbClr val="7030A0"/>
                    </a:solidFill>
                    <a:latin typeface="Times New Roman" pitchFamily="18" charset="0"/>
                    <a:cs typeface="Times New Roman" pitchFamily="18" charset="0"/>
                  </a:endParaRPr>
                </a:p>
              </p:txBody>
            </p:sp>
            <p:sp>
              <p:nvSpPr>
                <p:cNvPr id="297" name="Text Box 261"/>
                <p:cNvSpPr txBox="1">
                  <a:spLocks noChangeArrowheads="1"/>
                </p:cNvSpPr>
                <p:nvPr/>
              </p:nvSpPr>
              <p:spPr bwMode="auto">
                <a:xfrm>
                  <a:off x="8487544" y="3505200"/>
                  <a:ext cx="50405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7030A0"/>
                      </a:solidFill>
                      <a:latin typeface="Times New Roman" pitchFamily="18" charset="0"/>
                      <a:cs typeface="Times New Roman" pitchFamily="18" charset="0"/>
                    </a:rPr>
                    <a:t>15</a:t>
                  </a:r>
                  <a:endParaRPr lang="en-AU" sz="1400" dirty="0">
                    <a:solidFill>
                      <a:srgbClr val="7030A0"/>
                    </a:solidFill>
                    <a:latin typeface="Times New Roman" pitchFamily="18" charset="0"/>
                    <a:cs typeface="Times New Roman" pitchFamily="18" charset="0"/>
                  </a:endParaRPr>
                </a:p>
              </p:txBody>
            </p:sp>
            <p:sp>
              <p:nvSpPr>
                <p:cNvPr id="298" name="Text Box 261"/>
                <p:cNvSpPr txBox="1">
                  <a:spLocks noChangeArrowheads="1"/>
                </p:cNvSpPr>
                <p:nvPr/>
              </p:nvSpPr>
              <p:spPr bwMode="auto">
                <a:xfrm>
                  <a:off x="6392694" y="5086289"/>
                  <a:ext cx="312906" cy="375308"/>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AU" sz="1400" i="0" u="none" strike="noStrike" kern="0" cap="none" spc="0" normalizeH="0" baseline="0" noProof="0" dirty="0" smtClean="0">
                      <a:ln>
                        <a:noFill/>
                      </a:ln>
                      <a:solidFill>
                        <a:srgbClr val="7030A0"/>
                      </a:solidFill>
                      <a:effectLst/>
                      <a:uLnTx/>
                      <a:uFillTx/>
                      <a:latin typeface="Times New Roman" pitchFamily="18" charset="0"/>
                      <a:cs typeface="Times New Roman" pitchFamily="18" charset="0"/>
                    </a:rPr>
                    <a:t>8</a:t>
                  </a:r>
                </a:p>
              </p:txBody>
            </p:sp>
          </p:grpSp>
          <p:sp>
            <p:nvSpPr>
              <p:cNvPr id="210" name="Text Box 261"/>
              <p:cNvSpPr txBox="1">
                <a:spLocks noChangeArrowheads="1"/>
              </p:cNvSpPr>
              <p:nvPr/>
            </p:nvSpPr>
            <p:spPr bwMode="auto">
              <a:xfrm>
                <a:off x="1043608" y="44766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218" name="Text Box 263"/>
              <p:cNvSpPr txBox="1">
                <a:spLocks noChangeArrowheads="1"/>
              </p:cNvSpPr>
              <p:nvPr/>
            </p:nvSpPr>
            <p:spPr bwMode="auto">
              <a:xfrm>
                <a:off x="251520" y="44766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220" name="Text Box 261"/>
              <p:cNvSpPr txBox="1">
                <a:spLocks noChangeArrowheads="1"/>
              </p:cNvSpPr>
              <p:nvPr/>
            </p:nvSpPr>
            <p:spPr bwMode="auto">
              <a:xfrm>
                <a:off x="1739280" y="3257490"/>
                <a:ext cx="312906" cy="375308"/>
              </a:xfrm>
              <a:prstGeom prst="rect">
                <a:avLst/>
              </a:prstGeom>
              <a:noFill/>
              <a:ln w="9525">
                <a:noFill/>
                <a:miter lim="800000"/>
                <a:headEnd/>
                <a:tailEnd/>
              </a:ln>
            </p:spPr>
            <p:txBody>
              <a:bodyPr wrap="square">
                <a:spAutoFit/>
              </a:bodyPr>
              <a:lstStyle/>
              <a:p>
                <a:r>
                  <a:rPr lang="en-AU" sz="1400" i="0" dirty="0">
                    <a:solidFill>
                      <a:srgbClr val="FF0000"/>
                    </a:solidFill>
                    <a:latin typeface="Times New Roman" pitchFamily="18" charset="0"/>
                    <a:cs typeface="Times New Roman" pitchFamily="18" charset="0"/>
                  </a:rPr>
                  <a:t>0</a:t>
                </a:r>
              </a:p>
            </p:txBody>
          </p:sp>
          <p:sp>
            <p:nvSpPr>
              <p:cNvPr id="228" name="Text Box 261"/>
              <p:cNvSpPr txBox="1">
                <a:spLocks noChangeArrowheads="1"/>
              </p:cNvSpPr>
              <p:nvPr/>
            </p:nvSpPr>
            <p:spPr bwMode="auto">
              <a:xfrm>
                <a:off x="2506494" y="325749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2</a:t>
                </a:r>
                <a:endParaRPr lang="en-AU" sz="1400" i="0" dirty="0">
                  <a:solidFill>
                    <a:srgbClr val="FF0000"/>
                  </a:solidFill>
                  <a:latin typeface="Times New Roman" pitchFamily="18" charset="0"/>
                  <a:cs typeface="Times New Roman" pitchFamily="18" charset="0"/>
                </a:endParaRPr>
              </a:p>
            </p:txBody>
          </p:sp>
          <p:sp>
            <p:nvSpPr>
              <p:cNvPr id="230" name="Text Box 261"/>
              <p:cNvSpPr txBox="1">
                <a:spLocks noChangeArrowheads="1"/>
              </p:cNvSpPr>
              <p:nvPr/>
            </p:nvSpPr>
            <p:spPr bwMode="auto">
              <a:xfrm>
                <a:off x="1752600" y="5772089"/>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a:t>
                </a:r>
                <a:endParaRPr lang="en-AU" sz="1400" i="0" dirty="0">
                  <a:solidFill>
                    <a:srgbClr val="FF0000"/>
                  </a:solidFill>
                  <a:latin typeface="Times New Roman" pitchFamily="18" charset="0"/>
                  <a:cs typeface="Times New Roman" pitchFamily="18" charset="0"/>
                </a:endParaRPr>
              </a:p>
            </p:txBody>
          </p:sp>
          <p:sp>
            <p:nvSpPr>
              <p:cNvPr id="231" name="Text Box 261"/>
              <p:cNvSpPr txBox="1">
                <a:spLocks noChangeArrowheads="1"/>
              </p:cNvSpPr>
              <p:nvPr/>
            </p:nvSpPr>
            <p:spPr bwMode="auto">
              <a:xfrm>
                <a:off x="2519814" y="5772089"/>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239" name="Text Box 261"/>
              <p:cNvSpPr txBox="1">
                <a:spLocks noChangeArrowheads="1"/>
              </p:cNvSpPr>
              <p:nvPr/>
            </p:nvSpPr>
            <p:spPr bwMode="auto">
              <a:xfrm>
                <a:off x="3344694" y="325749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2</a:t>
                </a:r>
                <a:endParaRPr lang="en-AU" sz="1400" i="0" dirty="0">
                  <a:solidFill>
                    <a:srgbClr val="FF0000"/>
                  </a:solidFill>
                  <a:latin typeface="Times New Roman" pitchFamily="18" charset="0"/>
                  <a:cs typeface="Times New Roman" pitchFamily="18" charset="0"/>
                </a:endParaRPr>
              </a:p>
            </p:txBody>
          </p:sp>
          <p:sp>
            <p:nvSpPr>
              <p:cNvPr id="241" name="Text Box 261"/>
              <p:cNvSpPr txBox="1">
                <a:spLocks noChangeArrowheads="1"/>
              </p:cNvSpPr>
              <p:nvPr/>
            </p:nvSpPr>
            <p:spPr bwMode="auto">
              <a:xfrm>
                <a:off x="3310414" y="583127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242" name="Text Box 261"/>
              <p:cNvSpPr txBox="1">
                <a:spLocks noChangeArrowheads="1"/>
              </p:cNvSpPr>
              <p:nvPr/>
            </p:nvSpPr>
            <p:spPr bwMode="auto">
              <a:xfrm>
                <a:off x="4030494" y="57912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250" name="Text Box 261"/>
              <p:cNvSpPr txBox="1">
                <a:spLocks noChangeArrowheads="1"/>
              </p:cNvSpPr>
              <p:nvPr/>
            </p:nvSpPr>
            <p:spPr bwMode="auto">
              <a:xfrm>
                <a:off x="4910614" y="45720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252" name="Text Box 261"/>
              <p:cNvSpPr txBox="1">
                <a:spLocks noChangeArrowheads="1"/>
              </p:cNvSpPr>
              <p:nvPr/>
            </p:nvSpPr>
            <p:spPr bwMode="auto">
              <a:xfrm>
                <a:off x="5630694" y="45720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253" name="Text Box 261"/>
              <p:cNvSpPr txBox="1">
                <a:spLocks noChangeArrowheads="1"/>
              </p:cNvSpPr>
              <p:nvPr/>
            </p:nvSpPr>
            <p:spPr bwMode="auto">
              <a:xfrm>
                <a:off x="6392694" y="57912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8</a:t>
                </a:r>
                <a:endParaRPr lang="en-AU" sz="1400" i="0" dirty="0">
                  <a:solidFill>
                    <a:srgbClr val="FF0000"/>
                  </a:solidFill>
                  <a:latin typeface="Times New Roman" pitchFamily="18" charset="0"/>
                  <a:cs typeface="Times New Roman" pitchFamily="18" charset="0"/>
                </a:endParaRPr>
              </a:p>
            </p:txBody>
          </p:sp>
          <p:sp>
            <p:nvSpPr>
              <p:cNvPr id="254" name="Text Box 261"/>
              <p:cNvSpPr txBox="1">
                <a:spLocks noChangeArrowheads="1"/>
              </p:cNvSpPr>
              <p:nvPr/>
            </p:nvSpPr>
            <p:spPr bwMode="auto">
              <a:xfrm>
                <a:off x="7010400" y="57912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13</a:t>
                </a:r>
                <a:endParaRPr lang="en-AU" sz="1400" i="0" dirty="0">
                  <a:solidFill>
                    <a:srgbClr val="FF0000"/>
                  </a:solidFill>
                  <a:latin typeface="Times New Roman" pitchFamily="18" charset="0"/>
                  <a:cs typeface="Times New Roman" pitchFamily="18" charset="0"/>
                </a:endParaRPr>
              </a:p>
            </p:txBody>
          </p:sp>
          <p:sp>
            <p:nvSpPr>
              <p:cNvPr id="255" name="Text Box 261"/>
              <p:cNvSpPr txBox="1">
                <a:spLocks noChangeArrowheads="1"/>
              </p:cNvSpPr>
              <p:nvPr/>
            </p:nvSpPr>
            <p:spPr bwMode="auto">
              <a:xfrm>
                <a:off x="4795664" y="32766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10</a:t>
                </a:r>
                <a:endParaRPr lang="en-AU" sz="1400" i="0" dirty="0">
                  <a:solidFill>
                    <a:srgbClr val="FF0000"/>
                  </a:solidFill>
                  <a:latin typeface="Times New Roman" pitchFamily="18" charset="0"/>
                  <a:cs typeface="Times New Roman" pitchFamily="18" charset="0"/>
                </a:endParaRPr>
              </a:p>
            </p:txBody>
          </p:sp>
          <p:sp>
            <p:nvSpPr>
              <p:cNvPr id="263" name="Text Box 261"/>
              <p:cNvSpPr txBox="1">
                <a:spLocks noChangeArrowheads="1"/>
              </p:cNvSpPr>
              <p:nvPr/>
            </p:nvSpPr>
            <p:spPr bwMode="auto">
              <a:xfrm>
                <a:off x="5515744" y="3276600"/>
                <a:ext cx="50405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13</a:t>
                </a:r>
                <a:endParaRPr lang="en-AU" sz="1400" i="0" dirty="0">
                  <a:solidFill>
                    <a:srgbClr val="FF0000"/>
                  </a:solidFill>
                  <a:latin typeface="Times New Roman" pitchFamily="18" charset="0"/>
                  <a:cs typeface="Times New Roman" pitchFamily="18" charset="0"/>
                </a:endParaRPr>
              </a:p>
            </p:txBody>
          </p:sp>
          <p:sp>
            <p:nvSpPr>
              <p:cNvPr id="264" name="Text Box 155"/>
              <p:cNvSpPr txBox="1">
                <a:spLocks noChangeArrowheads="1"/>
              </p:cNvSpPr>
              <p:nvPr/>
            </p:nvSpPr>
            <p:spPr bwMode="auto">
              <a:xfrm>
                <a:off x="7789198" y="4248090"/>
                <a:ext cx="364202" cy="375308"/>
              </a:xfrm>
              <a:prstGeom prst="rect">
                <a:avLst/>
              </a:prstGeom>
              <a:noFill/>
              <a:ln w="9525">
                <a:noFill/>
                <a:miter lim="800000"/>
                <a:headEnd/>
                <a:tailEnd/>
              </a:ln>
            </p:spPr>
            <p:txBody>
              <a:bodyPr wrap="none">
                <a:spAutoFit/>
              </a:bodyPr>
              <a:lstStyle/>
              <a:p>
                <a:r>
                  <a:rPr lang="en-AU" sz="1400" b="1" i="0" dirty="0">
                    <a:solidFill>
                      <a:srgbClr val="FF0000"/>
                    </a:solidFill>
                    <a:latin typeface="Times New Roman" pitchFamily="18" charset="0"/>
                    <a:cs typeface="Times New Roman" pitchFamily="18" charset="0"/>
                  </a:rPr>
                  <a:t>13</a:t>
                </a:r>
              </a:p>
            </p:txBody>
          </p:sp>
          <p:sp>
            <p:nvSpPr>
              <p:cNvPr id="266" name="Text Box 261"/>
              <p:cNvSpPr txBox="1">
                <a:spLocks noChangeArrowheads="1"/>
              </p:cNvSpPr>
              <p:nvPr/>
            </p:nvSpPr>
            <p:spPr bwMode="auto">
              <a:xfrm>
                <a:off x="4030494" y="3276600"/>
                <a:ext cx="312906" cy="375308"/>
              </a:xfrm>
              <a:prstGeom prst="rect">
                <a:avLst/>
              </a:prstGeom>
              <a:noFill/>
              <a:ln w="9525">
                <a:noFill/>
                <a:miter lim="800000"/>
                <a:headEnd/>
                <a:tailEnd/>
              </a:ln>
            </p:spPr>
            <p:txBody>
              <a:bodyPr wrap="square">
                <a:spAutoFit/>
              </a:bodyPr>
              <a:lstStyle/>
              <a:p>
                <a:r>
                  <a:rPr lang="en-AU" sz="1400" i="0" dirty="0" smtClean="0">
                    <a:solidFill>
                      <a:srgbClr val="FF0000"/>
                    </a:solidFill>
                    <a:latin typeface="Times New Roman" pitchFamily="18" charset="0"/>
                    <a:cs typeface="Times New Roman" pitchFamily="18" charset="0"/>
                  </a:rPr>
                  <a:t>4</a:t>
                </a:r>
                <a:endParaRPr lang="en-AU" sz="1400" i="0" dirty="0">
                  <a:solidFill>
                    <a:srgbClr val="FF0000"/>
                  </a:solidFill>
                  <a:latin typeface="Times New Roman" pitchFamily="18" charset="0"/>
                  <a:cs typeface="Times New Roman" pitchFamily="18" charset="0"/>
                </a:endParaRPr>
              </a:p>
            </p:txBody>
          </p:sp>
          <p:sp>
            <p:nvSpPr>
              <p:cNvPr id="268" name="Text Box 156"/>
              <p:cNvSpPr txBox="1">
                <a:spLocks noChangeArrowheads="1"/>
              </p:cNvSpPr>
              <p:nvPr/>
            </p:nvSpPr>
            <p:spPr bwMode="auto">
              <a:xfrm>
                <a:off x="8520955" y="4233055"/>
                <a:ext cx="364202" cy="375308"/>
              </a:xfrm>
              <a:prstGeom prst="rect">
                <a:avLst/>
              </a:prstGeom>
              <a:noFill/>
              <a:ln w="9525">
                <a:noFill/>
                <a:miter lim="800000"/>
                <a:headEnd/>
                <a:tailEnd/>
              </a:ln>
            </p:spPr>
            <p:txBody>
              <a:bodyPr wrap="none">
                <a:spAutoFit/>
              </a:bodyPr>
              <a:lstStyle/>
              <a:p>
                <a:r>
                  <a:rPr lang="en-AU" sz="1400" b="1" i="0" dirty="0">
                    <a:solidFill>
                      <a:srgbClr val="FF0000"/>
                    </a:solidFill>
                    <a:latin typeface="Times New Roman" pitchFamily="18" charset="0"/>
                    <a:cs typeface="Times New Roman" pitchFamily="18" charset="0"/>
                  </a:rPr>
                  <a:t>15</a:t>
                </a:r>
              </a:p>
            </p:txBody>
          </p:sp>
        </p:grpSp>
        <p:sp>
          <p:nvSpPr>
            <p:cNvPr id="166" name="Text Box 261"/>
            <p:cNvSpPr txBox="1">
              <a:spLocks noChangeArrowheads="1"/>
            </p:cNvSpPr>
            <p:nvPr/>
          </p:nvSpPr>
          <p:spPr bwMode="auto">
            <a:xfrm>
              <a:off x="8145294" y="4248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69" name="Text Box 261"/>
            <p:cNvSpPr txBox="1">
              <a:spLocks noChangeArrowheads="1"/>
            </p:cNvSpPr>
            <p:nvPr/>
          </p:nvSpPr>
          <p:spPr bwMode="auto">
            <a:xfrm>
              <a:off x="6773694" y="57912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77" name="Text Box 261"/>
            <p:cNvSpPr txBox="1">
              <a:spLocks noChangeArrowheads="1"/>
            </p:cNvSpPr>
            <p:nvPr/>
          </p:nvSpPr>
          <p:spPr bwMode="auto">
            <a:xfrm>
              <a:off x="5257800" y="4629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79" name="Text Box 261"/>
            <p:cNvSpPr txBox="1">
              <a:spLocks noChangeArrowheads="1"/>
            </p:cNvSpPr>
            <p:nvPr/>
          </p:nvSpPr>
          <p:spPr bwMode="auto">
            <a:xfrm>
              <a:off x="3657600" y="3276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87" name="Text Box 261"/>
            <p:cNvSpPr txBox="1">
              <a:spLocks noChangeArrowheads="1"/>
            </p:cNvSpPr>
            <p:nvPr/>
          </p:nvSpPr>
          <p:spPr bwMode="auto">
            <a:xfrm>
              <a:off x="2125494" y="327660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89" name="Text Box 261"/>
            <p:cNvSpPr txBox="1">
              <a:spLocks noChangeArrowheads="1"/>
            </p:cNvSpPr>
            <p:nvPr/>
          </p:nvSpPr>
          <p:spPr bwMode="auto">
            <a:xfrm>
              <a:off x="609600" y="44766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0</a:t>
              </a:r>
              <a:endParaRPr lang="en-AU" sz="1400" dirty="0">
                <a:solidFill>
                  <a:srgbClr val="002060"/>
                </a:solidFill>
                <a:latin typeface="Times New Roman" pitchFamily="18" charset="0"/>
                <a:cs typeface="Times New Roman" pitchFamily="18" charset="0"/>
              </a:endParaRPr>
            </a:p>
          </p:txBody>
        </p:sp>
        <p:sp>
          <p:nvSpPr>
            <p:cNvPr id="197" name="Text Box 261"/>
            <p:cNvSpPr txBox="1">
              <a:spLocks noChangeArrowheads="1"/>
            </p:cNvSpPr>
            <p:nvPr/>
          </p:nvSpPr>
          <p:spPr bwMode="auto">
            <a:xfrm>
              <a:off x="3657600" y="5772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1</a:t>
              </a:r>
              <a:endParaRPr lang="en-AU" sz="1400" dirty="0">
                <a:solidFill>
                  <a:srgbClr val="002060"/>
                </a:solidFill>
                <a:latin typeface="Times New Roman" pitchFamily="18" charset="0"/>
                <a:cs typeface="Times New Roman" pitchFamily="18" charset="0"/>
              </a:endParaRPr>
            </a:p>
          </p:txBody>
        </p:sp>
        <p:sp>
          <p:nvSpPr>
            <p:cNvPr id="199" name="Text Box 261"/>
            <p:cNvSpPr txBox="1">
              <a:spLocks noChangeArrowheads="1"/>
            </p:cNvSpPr>
            <p:nvPr/>
          </p:nvSpPr>
          <p:spPr bwMode="auto">
            <a:xfrm>
              <a:off x="2133600" y="57720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1</a:t>
              </a:r>
              <a:endParaRPr lang="en-AU" sz="1400" dirty="0">
                <a:solidFill>
                  <a:srgbClr val="002060"/>
                </a:solidFill>
                <a:latin typeface="Times New Roman" pitchFamily="18" charset="0"/>
                <a:cs typeface="Times New Roman" pitchFamily="18" charset="0"/>
              </a:endParaRPr>
            </a:p>
          </p:txBody>
        </p:sp>
        <p:sp>
          <p:nvSpPr>
            <p:cNvPr id="200" name="Text Box 261"/>
            <p:cNvSpPr txBox="1">
              <a:spLocks noChangeArrowheads="1"/>
            </p:cNvSpPr>
            <p:nvPr/>
          </p:nvSpPr>
          <p:spPr bwMode="auto">
            <a:xfrm>
              <a:off x="5325894" y="3257490"/>
              <a:ext cx="312906" cy="375308"/>
            </a:xfrm>
            <a:prstGeom prst="rect">
              <a:avLst/>
            </a:prstGeom>
            <a:noFill/>
            <a:ln w="9525">
              <a:noFill/>
              <a:miter lim="800000"/>
              <a:headEnd/>
              <a:tailEnd/>
            </a:ln>
          </p:spPr>
          <p:txBody>
            <a:bodyPr wrap="square">
              <a:spAutoFit/>
            </a:bodyPr>
            <a:lstStyle/>
            <a:p>
              <a:pPr algn="l" eaLnBrk="1" fontAlgn="auto" hangingPunct="1">
                <a:spcBef>
                  <a:spcPts val="0"/>
                </a:spcBef>
                <a:spcAft>
                  <a:spcPts val="0"/>
                </a:spcAft>
              </a:pPr>
              <a:r>
                <a:rPr lang="en-AU" sz="1400" dirty="0" smtClean="0">
                  <a:solidFill>
                    <a:srgbClr val="002060"/>
                  </a:solidFill>
                  <a:latin typeface="Times New Roman" pitchFamily="18" charset="0"/>
                  <a:cs typeface="Times New Roman" pitchFamily="18" charset="0"/>
                </a:rPr>
                <a:t>6</a:t>
              </a:r>
              <a:endParaRPr lang="en-AU" sz="1400" dirty="0">
                <a:solidFill>
                  <a:srgbClr val="002060"/>
                </a:solidFill>
                <a:latin typeface="Times New Roman" pitchFamily="18" charset="0"/>
                <a:cs typeface="Times New Roman" pitchFamily="18" charset="0"/>
              </a:endParaRPr>
            </a:p>
          </p:txBody>
        </p:sp>
      </p:grpSp>
      <p:grpSp>
        <p:nvGrpSpPr>
          <p:cNvPr id="410" name="Group 409"/>
          <p:cNvGrpSpPr/>
          <p:nvPr/>
        </p:nvGrpSpPr>
        <p:grpSpPr>
          <a:xfrm>
            <a:off x="1305717" y="1752600"/>
            <a:ext cx="6413792" cy="1870953"/>
            <a:chOff x="1451009" y="2420817"/>
            <a:chExt cx="6413792" cy="2518051"/>
          </a:xfrm>
        </p:grpSpPr>
        <p:cxnSp>
          <p:nvCxnSpPr>
            <p:cNvPr id="411" name="Straight Arrow Connector 410"/>
            <p:cNvCxnSpPr/>
            <p:nvPr/>
          </p:nvCxnSpPr>
          <p:spPr bwMode="auto">
            <a:xfrm flipV="1">
              <a:off x="1451009" y="2428251"/>
              <a:ext cx="357855" cy="1225618"/>
            </a:xfrm>
            <a:prstGeom prst="straightConnector1">
              <a:avLst/>
            </a:prstGeom>
            <a:noFill/>
            <a:ln w="38100" cap="flat" cmpd="sng" algn="ctr">
              <a:solidFill>
                <a:srgbClr val="FF0000"/>
              </a:solidFill>
              <a:prstDash val="solid"/>
              <a:round/>
              <a:headEnd type="none" w="med" len="med"/>
              <a:tailEnd type="triangle"/>
            </a:ln>
            <a:effectLst/>
          </p:spPr>
        </p:cxnSp>
        <p:cxnSp>
          <p:nvCxnSpPr>
            <p:cNvPr id="412" name="Straight Arrow Connector 411"/>
            <p:cNvCxnSpPr/>
            <p:nvPr/>
          </p:nvCxnSpPr>
          <p:spPr bwMode="auto">
            <a:xfrm flipV="1">
              <a:off x="2923769" y="2420817"/>
              <a:ext cx="460335" cy="7434"/>
            </a:xfrm>
            <a:prstGeom prst="straightConnector1">
              <a:avLst/>
            </a:prstGeom>
            <a:noFill/>
            <a:ln w="38100" cap="flat" cmpd="sng" algn="ctr">
              <a:solidFill>
                <a:srgbClr val="FF0000"/>
              </a:solidFill>
              <a:prstDash val="solid"/>
              <a:round/>
              <a:headEnd type="none" w="med" len="med"/>
              <a:tailEnd type="triangle"/>
            </a:ln>
            <a:effectLst/>
          </p:spPr>
        </p:cxnSp>
        <p:cxnSp>
          <p:nvCxnSpPr>
            <p:cNvPr id="413" name="Straight Arrow Connector 412"/>
            <p:cNvCxnSpPr/>
            <p:nvPr/>
          </p:nvCxnSpPr>
          <p:spPr bwMode="auto">
            <a:xfrm>
              <a:off x="4499009" y="2420817"/>
              <a:ext cx="485295" cy="1315170"/>
            </a:xfrm>
            <a:prstGeom prst="straightConnector1">
              <a:avLst/>
            </a:prstGeom>
            <a:noFill/>
            <a:ln w="38100" cap="flat" cmpd="sng" algn="ctr">
              <a:solidFill>
                <a:srgbClr val="FF0000"/>
              </a:solidFill>
              <a:prstDash val="solid"/>
              <a:round/>
              <a:headEnd type="none" w="med" len="med"/>
              <a:tailEnd type="triangle"/>
            </a:ln>
            <a:effectLst/>
          </p:spPr>
        </p:cxnSp>
        <p:cxnSp>
          <p:nvCxnSpPr>
            <p:cNvPr id="414" name="Straight Arrow Connector 413"/>
            <p:cNvCxnSpPr/>
            <p:nvPr/>
          </p:nvCxnSpPr>
          <p:spPr bwMode="auto">
            <a:xfrm>
              <a:off x="6099209" y="3735987"/>
              <a:ext cx="362250" cy="1202881"/>
            </a:xfrm>
            <a:prstGeom prst="straightConnector1">
              <a:avLst/>
            </a:prstGeom>
            <a:noFill/>
            <a:ln w="38100" cap="flat" cmpd="sng" algn="ctr">
              <a:solidFill>
                <a:srgbClr val="FF0000"/>
              </a:solidFill>
              <a:prstDash val="solid"/>
              <a:round/>
              <a:headEnd type="none" w="med" len="med"/>
              <a:tailEnd type="triangle"/>
            </a:ln>
            <a:effectLst/>
          </p:spPr>
        </p:cxnSp>
        <p:cxnSp>
          <p:nvCxnSpPr>
            <p:cNvPr id="415" name="Straight Arrow Connector 414"/>
            <p:cNvCxnSpPr/>
            <p:nvPr/>
          </p:nvCxnSpPr>
          <p:spPr bwMode="auto">
            <a:xfrm flipV="1">
              <a:off x="7575104" y="3391688"/>
              <a:ext cx="289697" cy="1547180"/>
            </a:xfrm>
            <a:prstGeom prst="straightConnector1">
              <a:avLst/>
            </a:prstGeom>
            <a:noFill/>
            <a:ln w="38100" cap="flat" cmpd="sng" algn="ctr">
              <a:solidFill>
                <a:srgbClr val="FF0000"/>
              </a:solidFill>
              <a:prstDash val="solid"/>
              <a:round/>
              <a:headEnd type="none" w="med" len="med"/>
              <a:tailEnd type="triangle"/>
            </a:ln>
            <a:effectLst/>
          </p:spPr>
        </p:cxnSp>
      </p:grpSp>
      <p:graphicFrame>
        <p:nvGraphicFramePr>
          <p:cNvPr id="416" name="Table 415"/>
          <p:cNvGraphicFramePr>
            <a:graphicFrameLocks noGrp="1"/>
          </p:cNvGraphicFramePr>
          <p:nvPr>
            <p:extLst>
              <p:ext uri="{D42A27DB-BD31-4B8C-83A1-F6EECF244321}">
                <p14:modId xmlns:p14="http://schemas.microsoft.com/office/powerpoint/2010/main" val="2346603676"/>
              </p:ext>
            </p:extLst>
          </p:nvPr>
        </p:nvGraphicFramePr>
        <p:xfrm>
          <a:off x="926977" y="4038600"/>
          <a:ext cx="6776844" cy="2743200"/>
        </p:xfrm>
        <a:graphic>
          <a:graphicData uri="http://schemas.openxmlformats.org/drawingml/2006/table">
            <a:tbl>
              <a:tblPr firstRow="1" bandRow="1">
                <a:tableStyleId>{5C22544A-7EE6-4342-B048-85BDC9FD1C3A}</a:tableStyleId>
              </a:tblPr>
              <a:tblGrid>
                <a:gridCol w="848976"/>
                <a:gridCol w="1409347"/>
                <a:gridCol w="645503"/>
                <a:gridCol w="645503"/>
                <a:gridCol w="645503"/>
                <a:gridCol w="645503"/>
                <a:gridCol w="645503"/>
                <a:gridCol w="645503"/>
                <a:gridCol w="645503"/>
              </a:tblGrid>
              <a:tr h="195047">
                <a:tc>
                  <a:txBody>
                    <a:bodyPr/>
                    <a:lstStyle/>
                    <a:p>
                      <a:pPr algn="ctr"/>
                      <a:r>
                        <a:rPr lang="en-US" sz="1400" b="1" dirty="0" smtClean="0">
                          <a:solidFill>
                            <a:srgbClr val="FF0000"/>
                          </a:solidFill>
                          <a:latin typeface="Arial" panose="020B0604020202020204" pitchFamily="34" charset="0"/>
                          <a:cs typeface="Arial" panose="020B0604020202020204" pitchFamily="34" charset="0"/>
                        </a:rPr>
                        <a:t>Activity</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Duration</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ES</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EF</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LS</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LF</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TF</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FF</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rgbClr val="FF0000"/>
                          </a:solidFill>
                          <a:latin typeface="Arial" panose="020B0604020202020204" pitchFamily="34" charset="0"/>
                          <a:cs typeface="Arial" panose="020B0604020202020204" pitchFamily="34" charset="0"/>
                        </a:rPr>
                        <a:t>CP</a:t>
                      </a:r>
                      <a:endParaRPr lang="en-US" sz="1400" b="1" dirty="0">
                        <a:solidFill>
                          <a:srgbClr val="FF000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A</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B</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N</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C</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D</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7</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N</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E</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F</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4</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7</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6</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6</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N</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G</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5</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8</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5047">
                <a:tc>
                  <a:txBody>
                    <a:bodyPr/>
                    <a:lstStyle/>
                    <a:p>
                      <a:pPr algn="ctr"/>
                      <a:r>
                        <a:rPr lang="en-US" sz="1400" b="1" dirty="0" smtClean="0">
                          <a:solidFill>
                            <a:schemeClr val="accent6"/>
                          </a:solidFill>
                          <a:latin typeface="Arial" panose="020B0604020202020204" pitchFamily="34" charset="0"/>
                          <a:cs typeface="Arial" panose="020B0604020202020204" pitchFamily="34" charset="0"/>
                        </a:rPr>
                        <a:t>H</a:t>
                      </a:r>
                      <a:endParaRPr lang="en-US" sz="1400" b="1"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2</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15</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13</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15</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0</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400" b="1" dirty="0" smtClean="0">
                          <a:solidFill>
                            <a:schemeClr val="tx1"/>
                          </a:solidFill>
                          <a:latin typeface="Arial" panose="020B0604020202020204" pitchFamily="34" charset="0"/>
                          <a:cs typeface="Arial" panose="020B0604020202020204" pitchFamily="34" charset="0"/>
                        </a:rPr>
                        <a:t>Y</a:t>
                      </a:r>
                      <a:endParaRPr lang="en-US" sz="14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3383212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10"/>
                                        </p:tgtEl>
                                        <p:attrNameLst>
                                          <p:attrName>style.visibility</p:attrName>
                                        </p:attrNameLst>
                                      </p:cBhvr>
                                      <p:to>
                                        <p:strVal val="visible"/>
                                      </p:to>
                                    </p:set>
                                    <p:animEffect transition="in" filter="wipe(left)">
                                      <p:cBhvr>
                                        <p:cTn id="7" dur="500"/>
                                        <p:tgtEl>
                                          <p:spTgt spid="410"/>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416"/>
                                        </p:tgtEl>
                                        <p:attrNameLst>
                                          <p:attrName>style.visibility</p:attrName>
                                        </p:attrNameLst>
                                      </p:cBhvr>
                                      <p:to>
                                        <p:strVal val="visible"/>
                                      </p:to>
                                    </p:set>
                                    <p:animEffect transition="in" filter="fade">
                                      <p:cBhvr>
                                        <p:cTn id="12" dur="1000"/>
                                        <p:tgtEl>
                                          <p:spTgt spid="416"/>
                                        </p:tgtEl>
                                      </p:cBhvr>
                                    </p:animEffect>
                                    <p:anim calcmode="lin" valueType="num">
                                      <p:cBhvr>
                                        <p:cTn id="13" dur="1000" fill="hold"/>
                                        <p:tgtEl>
                                          <p:spTgt spid="416"/>
                                        </p:tgtEl>
                                        <p:attrNameLst>
                                          <p:attrName>ppt_x</p:attrName>
                                        </p:attrNameLst>
                                      </p:cBhvr>
                                      <p:tavLst>
                                        <p:tav tm="0">
                                          <p:val>
                                            <p:strVal val="#ppt_x"/>
                                          </p:val>
                                        </p:tav>
                                        <p:tav tm="100000">
                                          <p:val>
                                            <p:strVal val="#ppt_x"/>
                                          </p:val>
                                        </p:tav>
                                      </p:tavLst>
                                    </p:anim>
                                    <p:anim calcmode="lin" valueType="num">
                                      <p:cBhvr>
                                        <p:cTn id="14" dur="1000" fill="hold"/>
                                        <p:tgtEl>
                                          <p:spTgt spid="4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29036" y="36493"/>
            <a:ext cx="8311924" cy="523220"/>
          </a:xfrm>
          <a:prstGeom prst="rect">
            <a:avLst/>
          </a:prstGeom>
          <a:solidFill>
            <a:srgbClr val="FFC000"/>
          </a:solidFill>
          <a:ln w="9525">
            <a:noFill/>
            <a:miter lim="800000"/>
            <a:headEnd/>
            <a:tailEnd/>
          </a:ln>
          <a:effectLst/>
        </p:spPr>
        <p:txBody>
          <a:bodyPr wrap="square">
            <a:spAutoFit/>
          </a:bodyPr>
          <a:lstStyle/>
          <a:p>
            <a:pPr algn="l" eaLnBrk="1" fontAlgn="auto" hangingPunct="1">
              <a:spcBef>
                <a:spcPts val="0"/>
              </a:spcBef>
              <a:spcAft>
                <a:spcPts val="0"/>
              </a:spcAft>
              <a:defRPr/>
            </a:pPr>
            <a:r>
              <a:rPr lang="en-AU" sz="2800" i="1" dirty="0" smtClean="0">
                <a:solidFill>
                  <a:srgbClr val="0000FF"/>
                </a:solidFill>
                <a:effectLst>
                  <a:outerShdw blurRad="38100" dist="38100" dir="2700000" algn="tl">
                    <a:srgbClr val="C0C0C0"/>
                  </a:outerShdw>
                </a:effectLst>
                <a:latin typeface="Times New Roman" pitchFamily="18" charset="0"/>
                <a:cs typeface="Times New Roman" pitchFamily="18" charset="0"/>
              </a:rPr>
              <a:t>Example 2: </a:t>
            </a:r>
            <a:r>
              <a:rPr lang="en-US" sz="2800" i="1" dirty="0" smtClean="0">
                <a:solidFill>
                  <a:srgbClr val="0000FF"/>
                </a:solidFill>
                <a:latin typeface="Times New Roman" pitchFamily="18" charset="0"/>
                <a:cs typeface="Times New Roman" pitchFamily="18" charset="0"/>
              </a:rPr>
              <a:t>Milwaukee Paper Manufacturing's</a:t>
            </a:r>
            <a:endParaRPr lang="en-AU" sz="2800" i="1" dirty="0" smtClean="0">
              <a:solidFill>
                <a:srgbClr val="0000FF"/>
              </a:solidFill>
              <a:latin typeface="Times New Roman" pitchFamily="18" charset="0"/>
              <a:cs typeface="Times New Roman" pitchFamily="18" charset="0"/>
            </a:endParaRPr>
          </a:p>
        </p:txBody>
      </p:sp>
      <p:sp>
        <p:nvSpPr>
          <p:cNvPr id="159" name="Rectangle 158"/>
          <p:cNvSpPr/>
          <p:nvPr/>
        </p:nvSpPr>
        <p:spPr>
          <a:xfrm>
            <a:off x="323528" y="609600"/>
            <a:ext cx="6718175" cy="400110"/>
          </a:xfrm>
          <a:prstGeom prst="rect">
            <a:avLst/>
          </a:prstGeom>
          <a:solidFill>
            <a:srgbClr val="FFFF00"/>
          </a:solidFill>
        </p:spPr>
        <p:txBody>
          <a:bodyPr wrap="square">
            <a:spAutoFit/>
          </a:bodyPr>
          <a:lstStyle/>
          <a:p>
            <a:pPr lvl="0" algn="l" eaLnBrk="1" fontAlgn="auto" hangingPunct="1">
              <a:spcAft>
                <a:spcPts val="0"/>
              </a:spcAft>
              <a:defRPr/>
            </a:pPr>
            <a:r>
              <a:rPr lang="en-US" sz="2000" i="1" dirty="0" smtClean="0">
                <a:solidFill>
                  <a:prstClr val="black"/>
                </a:solidFill>
                <a:latin typeface="Times New Roman" pitchFamily="18" charset="0"/>
                <a:cs typeface="Times New Roman" pitchFamily="18" charset="0"/>
              </a:rPr>
              <a:t>ES –EF </a:t>
            </a:r>
            <a:r>
              <a:rPr lang="en-US" sz="20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GANTT CHART SCHEDULE</a:t>
            </a:r>
            <a:endParaRPr lang="en-US" sz="2000"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13850390"/>
              </p:ext>
            </p:extLst>
          </p:nvPr>
        </p:nvGraphicFramePr>
        <p:xfrm>
          <a:off x="152400" y="1066800"/>
          <a:ext cx="8712200" cy="2362200"/>
        </p:xfrm>
        <a:graphic>
          <a:graphicData uri="http://schemas.openxmlformats.org/drawingml/2006/table">
            <a:tbl>
              <a:tblPr firstRow="1" bandRow="1">
                <a:tableStyleId>{5C22544A-7EE6-4342-B048-85BDC9FD1C3A}</a:tableStyleId>
              </a:tblPr>
              <a:tblGrid>
                <a:gridCol w="208280"/>
                <a:gridCol w="2651760"/>
                <a:gridCol w="365760"/>
                <a:gridCol w="365760"/>
                <a:gridCol w="365760"/>
                <a:gridCol w="365760"/>
                <a:gridCol w="365760"/>
                <a:gridCol w="365760"/>
                <a:gridCol w="365760"/>
                <a:gridCol w="365760"/>
                <a:gridCol w="365760"/>
                <a:gridCol w="365760"/>
                <a:gridCol w="365760"/>
                <a:gridCol w="365760"/>
                <a:gridCol w="365760"/>
                <a:gridCol w="365760"/>
                <a:gridCol w="365760"/>
                <a:gridCol w="365760"/>
              </a:tblGrid>
              <a:tr h="241911">
                <a:tc>
                  <a:txBody>
                    <a:bodyPr/>
                    <a:lstStyle/>
                    <a:p>
                      <a:pPr algn="ctr" rtl="0"/>
                      <a:endParaRPr lang="en-US" sz="12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ACTIVITY</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2</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3</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4</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5</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6</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7</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8</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9</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10</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11</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12</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13</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14</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15</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16</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r>
              <a:tr h="182880">
                <a:tc>
                  <a:txBody>
                    <a:bodyPr/>
                    <a:lstStyle/>
                    <a:p>
                      <a:pPr algn="ctr" rtl="0"/>
                      <a:r>
                        <a:rPr lang="en-US" sz="1100" b="1" dirty="0" smtClean="0">
                          <a:latin typeface="Times New Roman" panose="02020603050405020304" pitchFamily="18" charset="0"/>
                          <a:cs typeface="Times New Roman" panose="02020603050405020304" pitchFamily="18" charset="0"/>
                        </a:rPr>
                        <a:t>A</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1" dirty="0" smtClean="0">
                          <a:latin typeface="Times New Roman" pitchFamily="18" charset="0"/>
                          <a:cs typeface="Times New Roman" pitchFamily="18" charset="0"/>
                        </a:rPr>
                        <a:t>Build internal components</a:t>
                      </a:r>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C</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1" dirty="0" smtClean="0">
                          <a:latin typeface="Times New Roman" pitchFamily="18" charset="0"/>
                          <a:cs typeface="Times New Roman" pitchFamily="18" charset="0"/>
                        </a:rPr>
                        <a:t>Construct collection stack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E</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100" b="1" dirty="0" smtClean="0">
                          <a:latin typeface="Times New Roman" pitchFamily="18" charset="0"/>
                          <a:cs typeface="Times New Roman" pitchFamily="18" charset="0"/>
                        </a:rPr>
                        <a:t>Build high-temperature burner</a:t>
                      </a:r>
                      <a:endParaRPr lang="en-US" sz="1100" b="1"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219919">
                <a:tc>
                  <a:txBody>
                    <a:bodyPr/>
                    <a:lstStyle/>
                    <a:p>
                      <a:pPr algn="ctr" rtl="0"/>
                      <a:r>
                        <a:rPr lang="en-US" sz="1200" b="1" dirty="0" smtClean="0">
                          <a:latin typeface="Times New Roman" panose="02020603050405020304" pitchFamily="18" charset="0"/>
                          <a:cs typeface="Times New Roman" panose="02020603050405020304" pitchFamily="18" charset="0"/>
                        </a:rPr>
                        <a:t>G</a:t>
                      </a:r>
                      <a:endParaRPr lang="en-US" sz="12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200" b="1" dirty="0" smtClean="0">
                          <a:latin typeface="Times New Roman" pitchFamily="18" charset="0"/>
                          <a:cs typeface="Times New Roman" pitchFamily="18" charset="0"/>
                        </a:rPr>
                        <a:t>Install air pollution device</a:t>
                      </a:r>
                      <a:endParaRPr lang="en-US" sz="1200" b="1"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H</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1" dirty="0" smtClean="0">
                          <a:latin typeface="Times New Roman" pitchFamily="18" charset="0"/>
                          <a:cs typeface="Times New Roman" pitchFamily="18" charset="0"/>
                        </a:rPr>
                        <a:t>Inspect and test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B</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1" dirty="0" smtClean="0">
                          <a:latin typeface="Times New Roman" pitchFamily="18" charset="0"/>
                          <a:cs typeface="Times New Roman" pitchFamily="18" charset="0"/>
                        </a:rPr>
                        <a:t>Modify roof and floor</a:t>
                      </a:r>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D</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100" b="1" dirty="0" smtClean="0">
                          <a:latin typeface="Times New Roman" pitchFamily="18" charset="0"/>
                          <a:cs typeface="Times New Roman" pitchFamily="18" charset="0"/>
                        </a:rPr>
                        <a:t>Pour concrete and install frame</a:t>
                      </a:r>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100" b="1" dirty="0" smtClean="0">
                          <a:latin typeface="Times New Roman" panose="02020603050405020304" pitchFamily="18" charset="0"/>
                          <a:cs typeface="Times New Roman" panose="02020603050405020304" pitchFamily="18" charset="0"/>
                        </a:rPr>
                        <a:t>F</a:t>
                      </a:r>
                      <a:endParaRPr lang="en-US" sz="11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100" b="1" dirty="0" smtClean="0">
                          <a:latin typeface="Times New Roman" pitchFamily="18" charset="0"/>
                          <a:cs typeface="Times New Roman" pitchFamily="18" charset="0"/>
                        </a:rPr>
                        <a:t>Install pollution control system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1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sp>
        <p:nvSpPr>
          <p:cNvPr id="160" name="Rectangle 159"/>
          <p:cNvSpPr/>
          <p:nvPr/>
        </p:nvSpPr>
        <p:spPr>
          <a:xfrm>
            <a:off x="323528" y="3486090"/>
            <a:ext cx="6718175" cy="400110"/>
          </a:xfrm>
          <a:prstGeom prst="rect">
            <a:avLst/>
          </a:prstGeom>
          <a:solidFill>
            <a:srgbClr val="FFFF00"/>
          </a:solidFill>
        </p:spPr>
        <p:txBody>
          <a:bodyPr wrap="square">
            <a:spAutoFit/>
          </a:bodyPr>
          <a:lstStyle/>
          <a:p>
            <a:pPr lvl="0" algn="l" eaLnBrk="1" fontAlgn="auto" hangingPunct="1">
              <a:spcAft>
                <a:spcPts val="0"/>
              </a:spcAft>
              <a:defRPr/>
            </a:pPr>
            <a:r>
              <a:rPr lang="en-US" sz="2000" i="1" dirty="0">
                <a:solidFill>
                  <a:prstClr val="black"/>
                </a:solidFill>
                <a:latin typeface="Times New Roman" pitchFamily="18" charset="0"/>
                <a:cs typeface="Times New Roman" pitchFamily="18" charset="0"/>
              </a:rPr>
              <a:t>L</a:t>
            </a:r>
            <a:r>
              <a:rPr lang="en-US" sz="2000" i="1" dirty="0" smtClean="0">
                <a:solidFill>
                  <a:prstClr val="black"/>
                </a:solidFill>
                <a:latin typeface="Times New Roman" pitchFamily="18" charset="0"/>
                <a:cs typeface="Times New Roman" pitchFamily="18" charset="0"/>
              </a:rPr>
              <a:t>S –</a:t>
            </a:r>
            <a:r>
              <a:rPr lang="en-US" sz="2000" i="1" dirty="0">
                <a:solidFill>
                  <a:prstClr val="black"/>
                </a:solidFill>
                <a:latin typeface="Times New Roman" pitchFamily="18" charset="0"/>
                <a:cs typeface="Times New Roman" pitchFamily="18" charset="0"/>
              </a:rPr>
              <a:t>L</a:t>
            </a:r>
            <a:r>
              <a:rPr lang="en-US" sz="2000" i="1" dirty="0" smtClean="0">
                <a:solidFill>
                  <a:prstClr val="black"/>
                </a:solidFill>
                <a:latin typeface="Times New Roman" pitchFamily="18" charset="0"/>
                <a:cs typeface="Times New Roman" pitchFamily="18" charset="0"/>
              </a:rPr>
              <a:t>F </a:t>
            </a:r>
            <a:r>
              <a:rPr lang="en-US" sz="2000" i="1"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GANTT CHART SCHEDULE</a:t>
            </a:r>
            <a:endParaRPr lang="en-US" sz="2000" i="1" u="sng"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61" name="Table 160"/>
          <p:cNvGraphicFramePr>
            <a:graphicFrameLocks noGrp="1"/>
          </p:cNvGraphicFramePr>
          <p:nvPr>
            <p:extLst>
              <p:ext uri="{D42A27DB-BD31-4B8C-83A1-F6EECF244321}">
                <p14:modId xmlns:p14="http://schemas.microsoft.com/office/powerpoint/2010/main" val="2313489406"/>
              </p:ext>
            </p:extLst>
          </p:nvPr>
        </p:nvGraphicFramePr>
        <p:xfrm>
          <a:off x="152400" y="3947160"/>
          <a:ext cx="8712200" cy="2225040"/>
        </p:xfrm>
        <a:graphic>
          <a:graphicData uri="http://schemas.openxmlformats.org/drawingml/2006/table">
            <a:tbl>
              <a:tblPr firstRow="1" bandRow="1">
                <a:tableStyleId>{5C22544A-7EE6-4342-B048-85BDC9FD1C3A}</a:tableStyleId>
              </a:tblPr>
              <a:tblGrid>
                <a:gridCol w="208280"/>
                <a:gridCol w="2651760"/>
                <a:gridCol w="365760"/>
                <a:gridCol w="365760"/>
                <a:gridCol w="365760"/>
                <a:gridCol w="365760"/>
                <a:gridCol w="365760"/>
                <a:gridCol w="365760"/>
                <a:gridCol w="365760"/>
                <a:gridCol w="365760"/>
                <a:gridCol w="365760"/>
                <a:gridCol w="365760"/>
                <a:gridCol w="365760"/>
                <a:gridCol w="365760"/>
                <a:gridCol w="365760"/>
                <a:gridCol w="365760"/>
                <a:gridCol w="365760"/>
                <a:gridCol w="365760"/>
              </a:tblGrid>
              <a:tr h="241911">
                <a:tc>
                  <a:txBody>
                    <a:bodyPr/>
                    <a:lstStyle/>
                    <a:p>
                      <a:pPr algn="ctr" rtl="0"/>
                      <a:endParaRPr lang="en-US" sz="12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ACTIVITY</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2</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3</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4</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5</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6</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7</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8</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9</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10</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11</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12</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13</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14</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15</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c>
                  <a:txBody>
                    <a:bodyPr/>
                    <a:lstStyle/>
                    <a:p>
                      <a:pPr algn="ctr" rtl="0"/>
                      <a:r>
                        <a:rPr lang="en-US" sz="1200" dirty="0" smtClean="0">
                          <a:latin typeface="Times New Roman" panose="02020603050405020304" pitchFamily="18" charset="0"/>
                          <a:cs typeface="Times New Roman" panose="02020603050405020304" pitchFamily="18" charset="0"/>
                        </a:rPr>
                        <a:t>16</a:t>
                      </a:r>
                      <a:endParaRPr lang="en-US" sz="12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solid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A</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1" dirty="0" smtClean="0">
                          <a:latin typeface="Times New Roman" pitchFamily="18" charset="0"/>
                          <a:cs typeface="Times New Roman" pitchFamily="18" charset="0"/>
                        </a:rPr>
                        <a:t>Build internal components</a:t>
                      </a:r>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C</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1" dirty="0" smtClean="0">
                          <a:latin typeface="Times New Roman" pitchFamily="18" charset="0"/>
                          <a:cs typeface="Times New Roman" pitchFamily="18" charset="0"/>
                        </a:rPr>
                        <a:t>Construct collection stack</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E</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000" b="1" dirty="0" smtClean="0">
                          <a:latin typeface="Times New Roman" pitchFamily="18" charset="0"/>
                          <a:cs typeface="Times New Roman" pitchFamily="18" charset="0"/>
                        </a:rPr>
                        <a:t>Build high-temperature burner</a:t>
                      </a:r>
                      <a:endParaRPr lang="en-US" sz="1000" b="1"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219919">
                <a:tc>
                  <a:txBody>
                    <a:bodyPr/>
                    <a:lstStyle/>
                    <a:p>
                      <a:pPr algn="ctr" rtl="0"/>
                      <a:r>
                        <a:rPr lang="en-US" sz="1000" b="1" dirty="0" smtClean="0">
                          <a:latin typeface="Times New Roman" panose="02020603050405020304" pitchFamily="18" charset="0"/>
                          <a:cs typeface="Times New Roman" panose="02020603050405020304" pitchFamily="18" charset="0"/>
                        </a:rPr>
                        <a:t>G</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266700" indent="-266700" defTabSz="1000125">
                        <a:lnSpc>
                          <a:spcPct val="90000"/>
                        </a:lnSpc>
                        <a:spcBef>
                          <a:spcPct val="40000"/>
                        </a:spcBef>
                      </a:pPr>
                      <a:r>
                        <a:rPr lang="en-US" sz="1000" b="1" dirty="0" smtClean="0">
                          <a:latin typeface="Times New Roman" pitchFamily="18" charset="0"/>
                          <a:cs typeface="Times New Roman" pitchFamily="18" charset="0"/>
                        </a:rPr>
                        <a:t>Install air pollution device</a:t>
                      </a:r>
                      <a:endParaRPr lang="en-US" sz="1000" b="1" dirty="0">
                        <a:latin typeface="Times New Roman" pitchFamily="18" charset="0"/>
                        <a:cs typeface="Times New Roman"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H</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1" dirty="0" smtClean="0">
                          <a:latin typeface="Times New Roman" pitchFamily="18" charset="0"/>
                          <a:cs typeface="Times New Roman" pitchFamily="18" charset="0"/>
                        </a:rPr>
                        <a:t>Inspect and test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B</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1" dirty="0" smtClean="0">
                          <a:latin typeface="Times New Roman" pitchFamily="18" charset="0"/>
                          <a:cs typeface="Times New Roman" pitchFamily="18" charset="0"/>
                        </a:rPr>
                        <a:t>Modify roof and floor</a:t>
                      </a:r>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D</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just" rtl="0"/>
                      <a:r>
                        <a:rPr lang="en-US" sz="1000" b="1" dirty="0" smtClean="0">
                          <a:latin typeface="Times New Roman" pitchFamily="18" charset="0"/>
                          <a:cs typeface="Times New Roman" pitchFamily="18" charset="0"/>
                        </a:rPr>
                        <a:t>Pour concrete and install frame</a:t>
                      </a:r>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r h="197927">
                <a:tc>
                  <a:txBody>
                    <a:bodyPr/>
                    <a:lstStyle/>
                    <a:p>
                      <a:pPr algn="ctr" rtl="0"/>
                      <a:r>
                        <a:rPr lang="en-US" sz="1000" b="1" dirty="0" smtClean="0">
                          <a:latin typeface="Times New Roman" panose="02020603050405020304" pitchFamily="18" charset="0"/>
                          <a:cs typeface="Times New Roman" panose="02020603050405020304" pitchFamily="18" charset="0"/>
                        </a:rPr>
                        <a:t>F</a:t>
                      </a:r>
                      <a:endParaRPr lang="en-US" sz="1000" b="1"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000" b="1" dirty="0" smtClean="0">
                          <a:latin typeface="Times New Roman" pitchFamily="18" charset="0"/>
                          <a:cs typeface="Times New Roman" pitchFamily="18" charset="0"/>
                        </a:rPr>
                        <a:t>Install pollution control system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rtl="0"/>
                      <a:endParaRPr lang="en-US" sz="100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rtl="0"/>
                      <a:endParaRPr lang="en-US" sz="1000" dirty="0">
                        <a:latin typeface="Times New Roman" panose="02020603050405020304" pitchFamily="18" charset="0"/>
                        <a:cs typeface="Times New Roman" panose="02020603050405020304" pitchFamily="18"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r>
            </a:tbl>
          </a:graphicData>
        </a:graphic>
      </p:graphicFrame>
      <p:cxnSp>
        <p:nvCxnSpPr>
          <p:cNvPr id="7" name="Straight Arrow Connector 6"/>
          <p:cNvCxnSpPr/>
          <p:nvPr/>
        </p:nvCxnSpPr>
        <p:spPr bwMode="auto">
          <a:xfrm>
            <a:off x="2971800" y="14478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9" name="Straight Arrow Connector 8"/>
          <p:cNvCxnSpPr/>
          <p:nvPr/>
        </p:nvCxnSpPr>
        <p:spPr bwMode="auto">
          <a:xfrm>
            <a:off x="3733800" y="16764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0" name="Straight Arrow Connector 9"/>
          <p:cNvCxnSpPr/>
          <p:nvPr/>
        </p:nvCxnSpPr>
        <p:spPr bwMode="auto">
          <a:xfrm>
            <a:off x="4495800" y="1905000"/>
            <a:ext cx="1447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1" name="Straight Arrow Connector 10"/>
          <p:cNvCxnSpPr/>
          <p:nvPr/>
        </p:nvCxnSpPr>
        <p:spPr bwMode="auto">
          <a:xfrm>
            <a:off x="5943600" y="2209800"/>
            <a:ext cx="1828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2" name="Straight Arrow Connector 11"/>
          <p:cNvCxnSpPr/>
          <p:nvPr/>
        </p:nvCxnSpPr>
        <p:spPr bwMode="auto">
          <a:xfrm>
            <a:off x="7772400" y="24384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4" name="Straight Arrow Connector 13"/>
          <p:cNvCxnSpPr/>
          <p:nvPr/>
        </p:nvCxnSpPr>
        <p:spPr bwMode="auto">
          <a:xfrm>
            <a:off x="2971800" y="2667000"/>
            <a:ext cx="11430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5" name="Straight Arrow Connector 14"/>
          <p:cNvCxnSpPr/>
          <p:nvPr/>
        </p:nvCxnSpPr>
        <p:spPr bwMode="auto">
          <a:xfrm>
            <a:off x="4114800" y="2895600"/>
            <a:ext cx="1447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6" name="Straight Arrow Connector 15"/>
          <p:cNvCxnSpPr/>
          <p:nvPr/>
        </p:nvCxnSpPr>
        <p:spPr bwMode="auto">
          <a:xfrm>
            <a:off x="4495800" y="3200400"/>
            <a:ext cx="1066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17" name="Straight Arrow Connector 16"/>
          <p:cNvCxnSpPr/>
          <p:nvPr/>
        </p:nvCxnSpPr>
        <p:spPr bwMode="auto">
          <a:xfrm>
            <a:off x="2971800" y="43434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8" name="Straight Arrow Connector 17"/>
          <p:cNvCxnSpPr/>
          <p:nvPr/>
        </p:nvCxnSpPr>
        <p:spPr bwMode="auto">
          <a:xfrm>
            <a:off x="3733800" y="45720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19" name="Straight Arrow Connector 18"/>
          <p:cNvCxnSpPr/>
          <p:nvPr/>
        </p:nvCxnSpPr>
        <p:spPr bwMode="auto">
          <a:xfrm>
            <a:off x="4495800" y="4800600"/>
            <a:ext cx="1447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0" name="Straight Arrow Connector 19"/>
          <p:cNvCxnSpPr/>
          <p:nvPr/>
        </p:nvCxnSpPr>
        <p:spPr bwMode="auto">
          <a:xfrm>
            <a:off x="5943600" y="5029200"/>
            <a:ext cx="18288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1" name="Straight Arrow Connector 20"/>
          <p:cNvCxnSpPr/>
          <p:nvPr/>
        </p:nvCxnSpPr>
        <p:spPr bwMode="auto">
          <a:xfrm>
            <a:off x="7772400" y="5257800"/>
            <a:ext cx="762000" cy="0"/>
          </a:xfrm>
          <a:prstGeom prst="straightConnector1">
            <a:avLst/>
          </a:prstGeom>
          <a:noFill/>
          <a:ln w="57150" cap="flat" cmpd="sng" algn="ctr">
            <a:solidFill>
              <a:schemeClr val="accent1">
                <a:lumMod val="60000"/>
                <a:lumOff val="40000"/>
              </a:schemeClr>
            </a:solidFill>
            <a:prstDash val="solid"/>
            <a:round/>
            <a:headEnd type="none" w="med" len="med"/>
            <a:tailEnd type="triangle"/>
          </a:ln>
          <a:effectLst/>
        </p:spPr>
      </p:cxnSp>
      <p:cxnSp>
        <p:nvCxnSpPr>
          <p:cNvPr id="22" name="Straight Arrow Connector 21"/>
          <p:cNvCxnSpPr/>
          <p:nvPr/>
        </p:nvCxnSpPr>
        <p:spPr bwMode="auto">
          <a:xfrm>
            <a:off x="3352800" y="5562600"/>
            <a:ext cx="11430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23" name="Straight Arrow Connector 22"/>
          <p:cNvCxnSpPr/>
          <p:nvPr/>
        </p:nvCxnSpPr>
        <p:spPr bwMode="auto">
          <a:xfrm>
            <a:off x="4495800" y="5791200"/>
            <a:ext cx="1447800" cy="0"/>
          </a:xfrm>
          <a:prstGeom prst="straightConnector1">
            <a:avLst/>
          </a:prstGeom>
          <a:noFill/>
          <a:ln w="57150" cap="flat" cmpd="sng" algn="ctr">
            <a:solidFill>
              <a:srgbClr val="FFFF00"/>
            </a:solidFill>
            <a:prstDash val="solid"/>
            <a:round/>
            <a:headEnd type="none" w="med" len="med"/>
            <a:tailEnd type="triangle"/>
          </a:ln>
          <a:effectLst/>
        </p:spPr>
      </p:cxnSp>
      <p:cxnSp>
        <p:nvCxnSpPr>
          <p:cNvPr id="24" name="Straight Arrow Connector 23"/>
          <p:cNvCxnSpPr/>
          <p:nvPr/>
        </p:nvCxnSpPr>
        <p:spPr bwMode="auto">
          <a:xfrm>
            <a:off x="6705600" y="6019800"/>
            <a:ext cx="1066800" cy="0"/>
          </a:xfrm>
          <a:prstGeom prst="straightConnector1">
            <a:avLst/>
          </a:prstGeom>
          <a:noFill/>
          <a:ln w="57150" cap="flat" cmpd="sng" algn="ctr">
            <a:solidFill>
              <a:srgbClr val="FFFF00"/>
            </a:solidFill>
            <a:prstDash val="solid"/>
            <a:round/>
            <a:headEnd type="none" w="med" len="med"/>
            <a:tailEnd type="triangle"/>
          </a:ln>
          <a:effectLst/>
        </p:spPr>
      </p:cxnSp>
    </p:spTree>
    <p:extLst>
      <p:ext uri="{BB962C8B-B14F-4D97-AF65-F5344CB8AC3E}">
        <p14:creationId xmlns:p14="http://schemas.microsoft.com/office/powerpoint/2010/main" val="329157111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7" name="Rectangle 3"/>
          <p:cNvSpPr>
            <a:spLocks noGrp="1" noChangeArrowheads="1"/>
          </p:cNvSpPr>
          <p:nvPr>
            <p:ph type="body" idx="1"/>
          </p:nvPr>
        </p:nvSpPr>
        <p:spPr>
          <a:xfrm>
            <a:off x="457200" y="1143000"/>
            <a:ext cx="8001000" cy="4016484"/>
          </a:xfrm>
          <a:solidFill>
            <a:schemeClr val="bg1"/>
          </a:solidFill>
          <a:ln>
            <a:solidFill>
              <a:schemeClr val="tx2"/>
            </a:solidFill>
          </a:ln>
          <a:effectLst>
            <a:outerShdw dist="107763" dir="18900000" algn="ctr" rotWithShape="0">
              <a:schemeClr val="bg2">
                <a:alpha val="50000"/>
              </a:schemeClr>
            </a:outerShdw>
          </a:effectLst>
        </p:spPr>
        <p:txBody>
          <a:bodyPr/>
          <a:lstStyle/>
          <a:p>
            <a:pPr marL="363538" indent="-298450">
              <a:lnSpc>
                <a:spcPct val="100000"/>
              </a:lnSpc>
              <a:spcBef>
                <a:spcPts val="1800"/>
              </a:spcBef>
              <a:buClr>
                <a:srgbClr val="CC3300"/>
              </a:buClr>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Each time-consuming activity is portrayed by a </a:t>
            </a:r>
            <a:r>
              <a:rPr lang="en-US" sz="2400" b="1" u="sng"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rectangular figure</a:t>
            </a:r>
            <a:r>
              <a:rPr lang="en-US" sz="2400" dirty="0" smtClean="0">
                <a:latin typeface="Times New Roman" panose="02020603050405020304" pitchFamily="18" charset="0"/>
                <a:cs typeface="Times New Roman" panose="02020603050405020304" pitchFamily="18" charset="0"/>
              </a:rPr>
              <a:t>.</a:t>
            </a:r>
          </a:p>
          <a:p>
            <a:pPr marL="363538" indent="-298450">
              <a:lnSpc>
                <a:spcPct val="100000"/>
              </a:lnSpc>
              <a:spcBef>
                <a:spcPts val="1800"/>
              </a:spcBef>
              <a:buClr>
                <a:srgbClr val="CC3300"/>
              </a:buClr>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The dependencies between activities are indicated by </a:t>
            </a:r>
            <a:r>
              <a:rPr lang="en-US" sz="2400" b="1" u="sng"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dependency lines (arrows)</a:t>
            </a:r>
            <a:r>
              <a:rPr lang="en-US" sz="2400" dirty="0" smtClean="0">
                <a:latin typeface="Times New Roman" panose="02020603050405020304" pitchFamily="18" charset="0"/>
                <a:cs typeface="Times New Roman" panose="02020603050405020304" pitchFamily="18" charset="0"/>
              </a:rPr>
              <a:t> going from one activity to another.</a:t>
            </a:r>
          </a:p>
          <a:p>
            <a:pPr marL="363538" indent="-298450">
              <a:lnSpc>
                <a:spcPct val="100000"/>
              </a:lnSpc>
              <a:spcBef>
                <a:spcPts val="1800"/>
              </a:spcBef>
              <a:buClr>
                <a:srgbClr val="CC3300"/>
              </a:buClr>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Each </a:t>
            </a:r>
            <a:r>
              <a:rPr lang="en-US" sz="2400" b="1" u="sng" dirty="0" smtClean="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activity duration</a:t>
            </a:r>
            <a:r>
              <a:rPr lang="en-US" sz="2400" dirty="0" smtClean="0">
                <a:latin typeface="Times New Roman" panose="02020603050405020304" pitchFamily="18" charset="0"/>
                <a:cs typeface="Times New Roman" panose="02020603050405020304" pitchFamily="18" charset="0"/>
              </a:rPr>
              <a:t> in terms of working days is shown in the upper, central part of the activity box. </a:t>
            </a:r>
          </a:p>
          <a:p>
            <a:pPr marL="363538" indent="-269875">
              <a:lnSpc>
                <a:spcPct val="100000"/>
              </a:lnSpc>
              <a:spcBef>
                <a:spcPts val="1800"/>
              </a:spcBef>
              <a:buClr>
                <a:srgbClr val="CC3300"/>
              </a:buClr>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The principal advantage of the activity on node network is that it </a:t>
            </a:r>
            <a:r>
              <a:rPr lang="en-US" sz="2400" b="1" u="sng" dirty="0" smtClean="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eliminates the need for dummies</a:t>
            </a:r>
            <a:r>
              <a:rPr lang="en-US" sz="2400" dirty="0" smtClean="0">
                <a:latin typeface="Times New Roman" panose="02020603050405020304" pitchFamily="18" charset="0"/>
                <a:cs typeface="Times New Roman" panose="02020603050405020304" pitchFamily="18" charset="0"/>
              </a:rPr>
              <a:t>.</a:t>
            </a:r>
            <a:endParaRPr lang="de-DE" sz="2400" dirty="0" smtClean="0">
              <a:latin typeface="Times New Roman" panose="02020603050405020304" pitchFamily="18" charset="0"/>
              <a:cs typeface="Times New Roman" panose="02020603050405020304" pitchFamily="18" charset="0"/>
            </a:endParaRPr>
          </a:p>
        </p:txBody>
      </p:sp>
      <p:sp>
        <p:nvSpPr>
          <p:cNvPr id="513029" name="Rectangle 5"/>
          <p:cNvSpPr>
            <a:spLocks noChangeArrowheads="1"/>
          </p:cNvSpPr>
          <p:nvPr/>
        </p:nvSpPr>
        <p:spPr bwMode="auto">
          <a:xfrm>
            <a:off x="685800" y="381000"/>
            <a:ext cx="53340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Activity on Node Notation</a:t>
            </a:r>
            <a:r>
              <a:rPr lang="en-US" sz="3200" i="1" dirty="0">
                <a:latin typeface="Times New Roman" panose="02020603050405020304" pitchFamily="18" charset="0"/>
                <a:cs typeface="Times New Roman" panose="02020603050405020304" pitchFamily="18" charset="0"/>
              </a:rPr>
              <a:t> </a:t>
            </a:r>
            <a:endParaRPr lang="de-DE" sz="3200" i="1" dirty="0">
              <a:latin typeface="Times New Roman" panose="02020603050405020304" pitchFamily="18" charset="0"/>
              <a:cs typeface="Times New Roman" panose="02020603050405020304" pitchFamily="18" charset="0"/>
            </a:endParaRPr>
          </a:p>
        </p:txBody>
      </p:sp>
      <p:graphicFrame>
        <p:nvGraphicFramePr>
          <p:cNvPr id="6" name="Group 20"/>
          <p:cNvGraphicFramePr>
            <a:graphicFrameLocks/>
          </p:cNvGraphicFramePr>
          <p:nvPr>
            <p:extLst>
              <p:ext uri="{D42A27DB-BD31-4B8C-83A1-F6EECF244321}">
                <p14:modId xmlns:p14="http://schemas.microsoft.com/office/powerpoint/2010/main" val="211632321"/>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217238102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bwMode="auto">
          <a:xfrm>
            <a:off x="990600" y="1066800"/>
            <a:ext cx="6781800" cy="3581400"/>
          </a:xfrm>
          <a:prstGeom prst="roundRect">
            <a:avLst/>
          </a:prstGeom>
          <a:solidFill>
            <a:schemeClr val="bg1"/>
          </a:solidFill>
          <a:ln w="9525" cap="flat" cmpd="sng" algn="ctr">
            <a:solidFill>
              <a:schemeClr val="tx2"/>
            </a:solidFill>
            <a:prstDash val="solid"/>
            <a:round/>
            <a:headEnd type="none" w="med" len="med"/>
            <a:tailEnd type="none" w="med" len="med"/>
          </a:ln>
          <a:effectLst>
            <a:outerShdw blurRad="50800" dist="38100" dir="2700000" algn="tl" rotWithShape="0">
              <a:prstClr val="black">
                <a:alpha val="40000"/>
              </a:prstClr>
            </a:outerShdw>
          </a:effectLst>
        </p:spPr>
        <p:txBody>
          <a:bodyPr lIns="0" tIns="0" rIns="0" bIns="0"/>
          <a:lstStyle/>
          <a:p>
            <a:pPr>
              <a:defRPr/>
            </a:pPr>
            <a:endParaRPr lang="en-US" sz="1800" dirty="0"/>
          </a:p>
        </p:txBody>
      </p:sp>
      <p:sp>
        <p:nvSpPr>
          <p:cNvPr id="26652" name="Text Box 4"/>
          <p:cNvSpPr txBox="1">
            <a:spLocks noChangeArrowheads="1"/>
          </p:cNvSpPr>
          <p:nvPr/>
        </p:nvSpPr>
        <p:spPr bwMode="auto">
          <a:xfrm>
            <a:off x="2057400" y="3657600"/>
            <a:ext cx="1066859" cy="838200"/>
          </a:xfrm>
          <a:prstGeom prst="rect">
            <a:avLst/>
          </a:prstGeom>
          <a:noFill/>
          <a:ln w="9525">
            <a:noFill/>
            <a:miter lim="800000"/>
            <a:headEnd/>
            <a:tailEnd/>
          </a:ln>
        </p:spPr>
        <p:txBody>
          <a:bodyPr/>
          <a:lstStyle/>
          <a:p>
            <a:pPr algn="ctr" rtl="1"/>
            <a:r>
              <a:rPr lang="en-US" sz="1800" dirty="0">
                <a:solidFill>
                  <a:srgbClr val="FF0000"/>
                </a:solidFill>
                <a:latin typeface="Times New Roman" pitchFamily="18" charset="0"/>
              </a:rPr>
              <a:t>Latest</a:t>
            </a:r>
          </a:p>
          <a:p>
            <a:pPr algn="ctr" rtl="1"/>
            <a:r>
              <a:rPr lang="en-US" sz="1800" dirty="0">
                <a:solidFill>
                  <a:srgbClr val="FF0000"/>
                </a:solidFill>
                <a:latin typeface="Times New Roman" pitchFamily="18" charset="0"/>
              </a:rPr>
              <a:t>Starting</a:t>
            </a:r>
          </a:p>
          <a:p>
            <a:pPr algn="ctr" rtl="1"/>
            <a:r>
              <a:rPr lang="en-US" sz="1800" dirty="0">
                <a:solidFill>
                  <a:srgbClr val="FF0000"/>
                </a:solidFill>
                <a:latin typeface="Times New Roman" pitchFamily="18" charset="0"/>
              </a:rPr>
              <a:t>Date</a:t>
            </a:r>
            <a:endParaRPr lang="en-US" sz="1800" dirty="0">
              <a:solidFill>
                <a:srgbClr val="FF0000"/>
              </a:solidFill>
            </a:endParaRPr>
          </a:p>
        </p:txBody>
      </p:sp>
      <p:sp>
        <p:nvSpPr>
          <p:cNvPr id="26653" name="Text Box 5"/>
          <p:cNvSpPr txBox="1">
            <a:spLocks noChangeArrowheads="1"/>
          </p:cNvSpPr>
          <p:nvPr/>
        </p:nvSpPr>
        <p:spPr bwMode="auto">
          <a:xfrm>
            <a:off x="5885426" y="3581400"/>
            <a:ext cx="1201174" cy="685951"/>
          </a:xfrm>
          <a:prstGeom prst="rect">
            <a:avLst/>
          </a:prstGeom>
          <a:noFill/>
          <a:ln w="9525">
            <a:noFill/>
            <a:miter lim="800000"/>
            <a:headEnd/>
            <a:tailEnd/>
          </a:ln>
        </p:spPr>
        <p:txBody>
          <a:bodyPr/>
          <a:lstStyle/>
          <a:p>
            <a:pPr algn="ctr" rtl="1"/>
            <a:r>
              <a:rPr lang="en-US" sz="1800" dirty="0">
                <a:solidFill>
                  <a:srgbClr val="FF0000"/>
                </a:solidFill>
                <a:latin typeface="Times New Roman" pitchFamily="18" charset="0"/>
              </a:rPr>
              <a:t>Latest</a:t>
            </a:r>
          </a:p>
          <a:p>
            <a:pPr algn="ctr" rtl="1"/>
            <a:r>
              <a:rPr lang="en-US" sz="1800" dirty="0">
                <a:solidFill>
                  <a:srgbClr val="FF0000"/>
                </a:solidFill>
                <a:latin typeface="Times New Roman" pitchFamily="18" charset="0"/>
              </a:rPr>
              <a:t>Finishing</a:t>
            </a:r>
          </a:p>
          <a:p>
            <a:pPr algn="ctr" rtl="1"/>
            <a:r>
              <a:rPr lang="en-US" sz="1800" dirty="0">
                <a:solidFill>
                  <a:srgbClr val="FF0000"/>
                </a:solidFill>
                <a:latin typeface="Times New Roman" pitchFamily="18" charset="0"/>
              </a:rPr>
              <a:t>Date</a:t>
            </a:r>
            <a:endParaRPr lang="en-US" sz="1800" dirty="0">
              <a:solidFill>
                <a:srgbClr val="FF0000"/>
              </a:solidFill>
            </a:endParaRPr>
          </a:p>
        </p:txBody>
      </p:sp>
      <p:sp>
        <p:nvSpPr>
          <p:cNvPr id="26654" name="Text Box 6"/>
          <p:cNvSpPr txBox="1">
            <a:spLocks noChangeArrowheads="1"/>
          </p:cNvSpPr>
          <p:nvPr/>
        </p:nvSpPr>
        <p:spPr bwMode="auto">
          <a:xfrm>
            <a:off x="4267200" y="3962400"/>
            <a:ext cx="762000" cy="609600"/>
          </a:xfrm>
          <a:prstGeom prst="rect">
            <a:avLst/>
          </a:prstGeom>
          <a:noFill/>
          <a:ln w="9525">
            <a:noFill/>
            <a:miter lim="800000"/>
            <a:headEnd/>
            <a:tailEnd/>
          </a:ln>
        </p:spPr>
        <p:txBody>
          <a:bodyPr/>
          <a:lstStyle/>
          <a:p>
            <a:pPr algn="ctr" rtl="1"/>
            <a:r>
              <a:rPr lang="en-US" sz="1800" dirty="0" smtClean="0">
                <a:solidFill>
                  <a:schemeClr val="accent6"/>
                </a:solidFill>
                <a:latin typeface="Times New Roman" pitchFamily="18" charset="0"/>
              </a:rPr>
              <a:t>Total Float</a:t>
            </a:r>
            <a:endParaRPr lang="en-US" sz="1800" dirty="0">
              <a:solidFill>
                <a:schemeClr val="accent6"/>
              </a:solidFill>
            </a:endParaRPr>
          </a:p>
        </p:txBody>
      </p:sp>
      <p:sp>
        <p:nvSpPr>
          <p:cNvPr id="26664" name="Text Box 16"/>
          <p:cNvSpPr txBox="1">
            <a:spLocks noChangeArrowheads="1"/>
          </p:cNvSpPr>
          <p:nvPr/>
        </p:nvSpPr>
        <p:spPr bwMode="auto">
          <a:xfrm>
            <a:off x="4038600" y="1371600"/>
            <a:ext cx="1143000" cy="440787"/>
          </a:xfrm>
          <a:prstGeom prst="rect">
            <a:avLst/>
          </a:prstGeom>
          <a:noFill/>
          <a:ln w="9525">
            <a:noFill/>
            <a:miter lim="800000"/>
            <a:headEnd/>
            <a:tailEnd/>
          </a:ln>
        </p:spPr>
        <p:txBody>
          <a:bodyPr/>
          <a:lstStyle/>
          <a:p>
            <a:pPr algn="ctr" rtl="1"/>
            <a:r>
              <a:rPr lang="en-US" sz="1800" dirty="0" smtClean="0">
                <a:solidFill>
                  <a:schemeClr val="accent1">
                    <a:lumMod val="50000"/>
                  </a:schemeClr>
                </a:solidFill>
                <a:latin typeface="Times New Roman" pitchFamily="18" charset="0"/>
              </a:rPr>
              <a:t>Duration</a:t>
            </a:r>
            <a:endParaRPr lang="en-US" sz="1800" dirty="0">
              <a:solidFill>
                <a:schemeClr val="accent1">
                  <a:lumMod val="50000"/>
                </a:schemeClr>
              </a:solidFill>
              <a:latin typeface="Times New Roman" pitchFamily="18" charset="0"/>
            </a:endParaRPr>
          </a:p>
        </p:txBody>
      </p:sp>
      <p:sp>
        <p:nvSpPr>
          <p:cNvPr id="26666" name="Text Box 18"/>
          <p:cNvSpPr txBox="1">
            <a:spLocks noChangeArrowheads="1"/>
          </p:cNvSpPr>
          <p:nvPr/>
        </p:nvSpPr>
        <p:spPr bwMode="auto">
          <a:xfrm>
            <a:off x="1752600" y="1524000"/>
            <a:ext cx="1243184" cy="990600"/>
          </a:xfrm>
          <a:prstGeom prst="rect">
            <a:avLst/>
          </a:prstGeom>
          <a:noFill/>
          <a:ln w="9525">
            <a:noFill/>
            <a:miter lim="800000"/>
            <a:headEnd/>
            <a:tailEnd/>
          </a:ln>
        </p:spPr>
        <p:txBody>
          <a:bodyPr/>
          <a:lstStyle/>
          <a:p>
            <a:pPr algn="ctr" rtl="1"/>
            <a:r>
              <a:rPr lang="en-US" sz="1800" dirty="0">
                <a:solidFill>
                  <a:srgbClr val="7030A0"/>
                </a:solidFill>
                <a:latin typeface="Times New Roman" pitchFamily="18" charset="0"/>
              </a:rPr>
              <a:t>Earliest</a:t>
            </a:r>
          </a:p>
          <a:p>
            <a:pPr algn="ctr" rtl="1"/>
            <a:r>
              <a:rPr lang="en-US" sz="1800" dirty="0">
                <a:solidFill>
                  <a:srgbClr val="7030A0"/>
                </a:solidFill>
                <a:latin typeface="Times New Roman" pitchFamily="18" charset="0"/>
              </a:rPr>
              <a:t>Starting</a:t>
            </a:r>
          </a:p>
          <a:p>
            <a:pPr algn="ctr" rtl="1"/>
            <a:r>
              <a:rPr lang="en-US" sz="1800" dirty="0">
                <a:solidFill>
                  <a:srgbClr val="7030A0"/>
                </a:solidFill>
                <a:latin typeface="Times New Roman" pitchFamily="18" charset="0"/>
              </a:rPr>
              <a:t>Date</a:t>
            </a:r>
            <a:endParaRPr lang="en-US" sz="1800" dirty="0">
              <a:solidFill>
                <a:srgbClr val="7030A0"/>
              </a:solidFill>
            </a:endParaRPr>
          </a:p>
        </p:txBody>
      </p:sp>
      <p:sp>
        <p:nvSpPr>
          <p:cNvPr id="26667" name="Text Box 19"/>
          <p:cNvSpPr txBox="1">
            <a:spLocks noChangeArrowheads="1"/>
          </p:cNvSpPr>
          <p:nvPr/>
        </p:nvSpPr>
        <p:spPr bwMode="auto">
          <a:xfrm>
            <a:off x="6019800" y="1447800"/>
            <a:ext cx="1219200" cy="914400"/>
          </a:xfrm>
          <a:prstGeom prst="rect">
            <a:avLst/>
          </a:prstGeom>
          <a:noFill/>
          <a:ln w="9525">
            <a:noFill/>
            <a:miter lim="800000"/>
            <a:headEnd/>
            <a:tailEnd/>
          </a:ln>
        </p:spPr>
        <p:txBody>
          <a:bodyPr/>
          <a:lstStyle/>
          <a:p>
            <a:pPr algn="ctr" rtl="1"/>
            <a:r>
              <a:rPr lang="en-US" sz="1800" dirty="0">
                <a:solidFill>
                  <a:srgbClr val="7030A0"/>
                </a:solidFill>
                <a:latin typeface="Times New Roman" pitchFamily="18" charset="0"/>
              </a:rPr>
              <a:t>Earliest</a:t>
            </a:r>
          </a:p>
          <a:p>
            <a:pPr algn="ctr" rtl="1"/>
            <a:r>
              <a:rPr lang="en-US" sz="1800" dirty="0">
                <a:solidFill>
                  <a:srgbClr val="7030A0"/>
                </a:solidFill>
                <a:latin typeface="Times New Roman" pitchFamily="18" charset="0"/>
              </a:rPr>
              <a:t>Finishing</a:t>
            </a:r>
          </a:p>
          <a:p>
            <a:pPr algn="ctr" rtl="1"/>
            <a:r>
              <a:rPr lang="en-US" sz="1800" dirty="0">
                <a:solidFill>
                  <a:srgbClr val="7030A0"/>
                </a:solidFill>
                <a:latin typeface="Times New Roman" pitchFamily="18" charset="0"/>
              </a:rPr>
              <a:t>Date</a:t>
            </a:r>
            <a:endParaRPr lang="en-US" sz="1800" dirty="0">
              <a:solidFill>
                <a:srgbClr val="7030A0"/>
              </a:solidFill>
            </a:endParaRPr>
          </a:p>
        </p:txBody>
      </p:sp>
      <p:graphicFrame>
        <p:nvGraphicFramePr>
          <p:cNvPr id="532500" name="Group 20"/>
          <p:cNvGraphicFramePr>
            <a:graphicFrameLocks noGrp="1"/>
          </p:cNvGraphicFramePr>
          <p:nvPr>
            <p:ph idx="1"/>
            <p:extLst>
              <p:ext uri="{D42A27DB-BD31-4B8C-83A1-F6EECF244321}">
                <p14:modId xmlns:p14="http://schemas.microsoft.com/office/powerpoint/2010/main" val="585944421"/>
              </p:ext>
            </p:extLst>
          </p:nvPr>
        </p:nvGraphicFramePr>
        <p:xfrm>
          <a:off x="3657600" y="2438400"/>
          <a:ext cx="1951035" cy="1209675"/>
        </p:xfrm>
        <a:graphic>
          <a:graphicData uri="http://schemas.openxmlformats.org/drawingml/2006/table">
            <a:tbl>
              <a:tblPr rtl="1"/>
              <a:tblGrid>
                <a:gridCol w="650345"/>
                <a:gridCol w="650345"/>
                <a:gridCol w="650345"/>
              </a:tblGrid>
              <a:tr h="37147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18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1">
                              <a:lumMod val="50000"/>
                            </a:schemeClr>
                          </a:solidFill>
                          <a:effectLst/>
                          <a:latin typeface="Times New Roman" pitchFamily="18" charset="0"/>
                        </a:rPr>
                        <a:t>D</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18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672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2060"/>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Activity</a:t>
                      </a:r>
                    </a:p>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ID</a:t>
                      </a:r>
                      <a:endParaRPr kumimoji="0" lang="en-US" sz="16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1475">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18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18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18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 name="TextBox 23"/>
          <p:cNvSpPr txBox="1"/>
          <p:nvPr/>
        </p:nvSpPr>
        <p:spPr>
          <a:xfrm>
            <a:off x="1066800" y="5037138"/>
            <a:ext cx="7620000" cy="830262"/>
          </a:xfrm>
          <a:prstGeom prst="rect">
            <a:avLst/>
          </a:prstGeom>
          <a:solidFill>
            <a:srgbClr val="F8F9BD"/>
          </a:solidFill>
          <a:ln>
            <a:solidFill>
              <a:schemeClr val="tx1"/>
            </a:solidFill>
          </a:ln>
          <a:effectLst>
            <a:outerShdw blurRad="50800" dist="38100" algn="l" rotWithShape="0">
              <a:prstClr val="black">
                <a:alpha val="40000"/>
              </a:prstClr>
            </a:outerShdw>
          </a:effectLst>
        </p:spPr>
        <p:txBody>
          <a:bodyPr>
            <a:spAutoFit/>
          </a:bodyPr>
          <a:lstStyle/>
          <a:p>
            <a:pPr algn="just">
              <a:defRPr/>
            </a:pPr>
            <a:r>
              <a:rPr lang="en-US" sz="2400" b="0" dirty="0"/>
              <a:t>The left side of the activity box (node) is the start side, while the right side is the finish (end) side.</a:t>
            </a:r>
          </a:p>
        </p:txBody>
      </p:sp>
      <p:sp>
        <p:nvSpPr>
          <p:cNvPr id="25" name="Rectangle 5"/>
          <p:cNvSpPr>
            <a:spLocks noChangeArrowheads="1"/>
          </p:cNvSpPr>
          <p:nvPr/>
        </p:nvSpPr>
        <p:spPr bwMode="auto">
          <a:xfrm>
            <a:off x="533400" y="228600"/>
            <a:ext cx="28194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Activity Box</a:t>
            </a:r>
            <a:endParaRPr lang="de-DE" sz="3200" i="1" dirty="0">
              <a:latin typeface="Times New Roman" panose="02020603050405020304" pitchFamily="18" charset="0"/>
              <a:cs typeface="Times New Roman" panose="02020603050405020304" pitchFamily="18" charset="0"/>
            </a:endParaRPr>
          </a:p>
        </p:txBody>
      </p:sp>
      <p:sp>
        <p:nvSpPr>
          <p:cNvPr id="28" name="Text Box 15"/>
          <p:cNvSpPr txBox="1">
            <a:spLocks noChangeArrowheads="1"/>
          </p:cNvSpPr>
          <p:nvPr/>
        </p:nvSpPr>
        <p:spPr bwMode="auto">
          <a:xfrm>
            <a:off x="1485814" y="2895600"/>
            <a:ext cx="1562186" cy="457301"/>
          </a:xfrm>
          <a:prstGeom prst="rect">
            <a:avLst/>
          </a:prstGeom>
          <a:noFill/>
          <a:ln w="9525">
            <a:noFill/>
            <a:miter lim="800000"/>
            <a:headEnd/>
            <a:tailEnd/>
          </a:ln>
        </p:spPr>
        <p:txBody>
          <a:bodyPr/>
          <a:lstStyle/>
          <a:p>
            <a:pPr algn="ctr" rtl="1"/>
            <a:r>
              <a:rPr lang="en-US" sz="1800" dirty="0"/>
              <a:t>Predecessor </a:t>
            </a:r>
          </a:p>
        </p:txBody>
      </p:sp>
      <p:sp>
        <p:nvSpPr>
          <p:cNvPr id="2" name="Rectangle 1"/>
          <p:cNvSpPr/>
          <p:nvPr/>
        </p:nvSpPr>
        <p:spPr>
          <a:xfrm>
            <a:off x="6096000" y="3048000"/>
            <a:ext cx="184731" cy="430887"/>
          </a:xfrm>
          <a:prstGeom prst="rect">
            <a:avLst/>
          </a:prstGeom>
        </p:spPr>
        <p:txBody>
          <a:bodyPr wrap="none">
            <a:spAutoFit/>
          </a:bodyPr>
          <a:lstStyle/>
          <a:p>
            <a:endParaRPr lang="en-US" dirty="0"/>
          </a:p>
          <a:p>
            <a:endParaRPr lang="en-US" dirty="0"/>
          </a:p>
        </p:txBody>
      </p:sp>
      <p:sp>
        <p:nvSpPr>
          <p:cNvPr id="29" name="Text Box 15"/>
          <p:cNvSpPr txBox="1">
            <a:spLocks noChangeArrowheads="1"/>
          </p:cNvSpPr>
          <p:nvPr/>
        </p:nvSpPr>
        <p:spPr bwMode="auto">
          <a:xfrm>
            <a:off x="6096000" y="2895600"/>
            <a:ext cx="1447800" cy="381000"/>
          </a:xfrm>
          <a:prstGeom prst="rect">
            <a:avLst/>
          </a:prstGeom>
          <a:noFill/>
          <a:ln w="9525">
            <a:noFill/>
            <a:miter lim="800000"/>
            <a:headEnd/>
            <a:tailEnd/>
          </a:ln>
        </p:spPr>
        <p:txBody>
          <a:bodyPr/>
          <a:lstStyle/>
          <a:p>
            <a:pPr algn="ctr" rtl="1"/>
            <a:r>
              <a:rPr lang="en-US" sz="1800" dirty="0" smtClean="0"/>
              <a:t>Successor  </a:t>
            </a:r>
            <a:endParaRPr lang="en-US" sz="1800" dirty="0"/>
          </a:p>
        </p:txBody>
      </p:sp>
      <p:cxnSp>
        <p:nvCxnSpPr>
          <p:cNvPr id="33" name="Straight Arrow Connector 32"/>
          <p:cNvCxnSpPr>
            <a:stCxn id="26667" idx="1"/>
          </p:cNvCxnSpPr>
          <p:nvPr/>
        </p:nvCxnSpPr>
        <p:spPr bwMode="auto">
          <a:xfrm flipH="1">
            <a:off x="5638800" y="1905000"/>
            <a:ext cx="381000" cy="533400"/>
          </a:xfrm>
          <a:prstGeom prst="straightConnector1">
            <a:avLst/>
          </a:prstGeom>
          <a:noFill/>
          <a:ln w="19050" cap="flat" cmpd="sng" algn="ctr">
            <a:solidFill>
              <a:schemeClr val="tx1"/>
            </a:solidFill>
            <a:prstDash val="solid"/>
            <a:round/>
            <a:headEnd type="none" w="med" len="med"/>
            <a:tailEnd type="arrow"/>
          </a:ln>
          <a:effectLst/>
        </p:spPr>
      </p:cxnSp>
      <p:cxnSp>
        <p:nvCxnSpPr>
          <p:cNvPr id="35" name="Straight Arrow Connector 34"/>
          <p:cNvCxnSpPr>
            <a:stCxn id="28" idx="3"/>
          </p:cNvCxnSpPr>
          <p:nvPr/>
        </p:nvCxnSpPr>
        <p:spPr bwMode="auto">
          <a:xfrm flipV="1">
            <a:off x="3048000" y="3124200"/>
            <a:ext cx="609600" cy="51"/>
          </a:xfrm>
          <a:prstGeom prst="straightConnector1">
            <a:avLst/>
          </a:prstGeom>
          <a:noFill/>
          <a:ln w="28575" cap="flat" cmpd="sng" algn="ctr">
            <a:solidFill>
              <a:srgbClr val="FF0000"/>
            </a:solidFill>
            <a:prstDash val="solid"/>
            <a:round/>
            <a:headEnd type="none" w="med" len="med"/>
            <a:tailEnd type="arrow"/>
          </a:ln>
          <a:effectLst/>
        </p:spPr>
      </p:cxnSp>
      <p:cxnSp>
        <p:nvCxnSpPr>
          <p:cNvPr id="38" name="Straight Arrow Connector 37"/>
          <p:cNvCxnSpPr>
            <a:endCxn id="29" idx="1"/>
          </p:cNvCxnSpPr>
          <p:nvPr/>
        </p:nvCxnSpPr>
        <p:spPr bwMode="auto">
          <a:xfrm>
            <a:off x="5638800" y="3086100"/>
            <a:ext cx="457200" cy="0"/>
          </a:xfrm>
          <a:prstGeom prst="straightConnector1">
            <a:avLst/>
          </a:prstGeom>
          <a:noFill/>
          <a:ln w="28575" cap="flat" cmpd="sng" algn="ctr">
            <a:solidFill>
              <a:srgbClr val="FF0000"/>
            </a:solidFill>
            <a:prstDash val="solid"/>
            <a:round/>
            <a:headEnd type="none" w="med" len="med"/>
            <a:tailEnd type="arrow"/>
          </a:ln>
          <a:effectLst/>
        </p:spPr>
      </p:cxnSp>
      <p:cxnSp>
        <p:nvCxnSpPr>
          <p:cNvPr id="44" name="Straight Arrow Connector 43"/>
          <p:cNvCxnSpPr>
            <a:stCxn id="26652" idx="3"/>
          </p:cNvCxnSpPr>
          <p:nvPr/>
        </p:nvCxnSpPr>
        <p:spPr bwMode="auto">
          <a:xfrm flipV="1">
            <a:off x="3124259" y="3657600"/>
            <a:ext cx="533341" cy="419100"/>
          </a:xfrm>
          <a:prstGeom prst="straightConnector1">
            <a:avLst/>
          </a:prstGeom>
          <a:noFill/>
          <a:ln w="19050" cap="flat" cmpd="sng" algn="ctr">
            <a:solidFill>
              <a:schemeClr val="tx1"/>
            </a:solidFill>
            <a:prstDash val="solid"/>
            <a:round/>
            <a:headEnd type="none" w="med" len="med"/>
            <a:tailEnd type="arrow"/>
          </a:ln>
          <a:effectLst/>
        </p:spPr>
      </p:cxnSp>
      <p:cxnSp>
        <p:nvCxnSpPr>
          <p:cNvPr id="46" name="Straight Arrow Connector 45"/>
          <p:cNvCxnSpPr/>
          <p:nvPr/>
        </p:nvCxnSpPr>
        <p:spPr bwMode="auto">
          <a:xfrm>
            <a:off x="5638800" y="3657600"/>
            <a:ext cx="304800" cy="304800"/>
          </a:xfrm>
          <a:prstGeom prst="straightConnector1">
            <a:avLst/>
          </a:prstGeom>
          <a:noFill/>
          <a:ln w="19050" cap="flat" cmpd="sng" algn="ctr">
            <a:solidFill>
              <a:schemeClr val="tx1"/>
            </a:solidFill>
            <a:prstDash val="solid"/>
            <a:round/>
            <a:headEnd type="arrow" w="med" len="med"/>
            <a:tailEnd type="none" w="med" len="med"/>
          </a:ln>
          <a:effectLst/>
        </p:spPr>
      </p:cxnSp>
      <p:cxnSp>
        <p:nvCxnSpPr>
          <p:cNvPr id="49" name="Straight Arrow Connector 48"/>
          <p:cNvCxnSpPr>
            <a:stCxn id="26654" idx="0"/>
          </p:cNvCxnSpPr>
          <p:nvPr/>
        </p:nvCxnSpPr>
        <p:spPr bwMode="auto">
          <a:xfrm flipV="1">
            <a:off x="4648200" y="3657600"/>
            <a:ext cx="0" cy="304800"/>
          </a:xfrm>
          <a:prstGeom prst="straightConnector1">
            <a:avLst/>
          </a:prstGeom>
          <a:noFill/>
          <a:ln w="19050" cap="flat" cmpd="sng" algn="ctr">
            <a:solidFill>
              <a:schemeClr val="tx1"/>
            </a:solidFill>
            <a:prstDash val="solid"/>
            <a:round/>
            <a:headEnd type="none" w="med" len="med"/>
            <a:tailEnd type="arrow"/>
          </a:ln>
          <a:effectLst/>
        </p:spPr>
      </p:cxnSp>
      <p:cxnSp>
        <p:nvCxnSpPr>
          <p:cNvPr id="54" name="Straight Arrow Connector 53"/>
          <p:cNvCxnSpPr/>
          <p:nvPr/>
        </p:nvCxnSpPr>
        <p:spPr bwMode="auto">
          <a:xfrm>
            <a:off x="4648200" y="1828800"/>
            <a:ext cx="0" cy="609600"/>
          </a:xfrm>
          <a:prstGeom prst="straightConnector1">
            <a:avLst/>
          </a:prstGeom>
          <a:noFill/>
          <a:ln w="19050" cap="flat" cmpd="sng" algn="ctr">
            <a:solidFill>
              <a:schemeClr val="tx1"/>
            </a:solidFill>
            <a:prstDash val="solid"/>
            <a:round/>
            <a:headEnd type="none" w="med" len="med"/>
            <a:tailEnd type="arrow"/>
          </a:ln>
          <a:effectLst/>
        </p:spPr>
      </p:cxnSp>
      <p:cxnSp>
        <p:nvCxnSpPr>
          <p:cNvPr id="56" name="Straight Arrow Connector 55"/>
          <p:cNvCxnSpPr>
            <a:stCxn id="26666" idx="3"/>
          </p:cNvCxnSpPr>
          <p:nvPr/>
        </p:nvCxnSpPr>
        <p:spPr bwMode="auto">
          <a:xfrm>
            <a:off x="2995784" y="2019300"/>
            <a:ext cx="661816" cy="419100"/>
          </a:xfrm>
          <a:prstGeom prst="straightConnector1">
            <a:avLst/>
          </a:prstGeom>
          <a:noFill/>
          <a:ln w="1905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flipV="1">
            <a:off x="5638800" y="2700845"/>
            <a:ext cx="549565" cy="213806"/>
          </a:xfrm>
          <a:prstGeom prst="straightConnector1">
            <a:avLst/>
          </a:prstGeom>
          <a:noFill/>
          <a:ln w="19050" cap="flat" cmpd="sng" algn="ctr">
            <a:solidFill>
              <a:schemeClr val="tx1"/>
            </a:solidFill>
            <a:prstDash val="solid"/>
            <a:round/>
            <a:headEnd type="arrow" w="med" len="med"/>
            <a:tailEnd type="none" w="med" len="med"/>
          </a:ln>
          <a:effectLst/>
        </p:spPr>
      </p:cxnSp>
      <p:sp>
        <p:nvSpPr>
          <p:cNvPr id="27" name="Text Box 6"/>
          <p:cNvSpPr txBox="1">
            <a:spLocks noChangeArrowheads="1"/>
          </p:cNvSpPr>
          <p:nvPr/>
        </p:nvSpPr>
        <p:spPr bwMode="auto">
          <a:xfrm>
            <a:off x="6172200" y="2482232"/>
            <a:ext cx="1279235" cy="413368"/>
          </a:xfrm>
          <a:prstGeom prst="rect">
            <a:avLst/>
          </a:prstGeom>
          <a:noFill/>
          <a:ln w="9525">
            <a:noFill/>
            <a:miter lim="800000"/>
            <a:headEnd/>
            <a:tailEnd/>
          </a:ln>
        </p:spPr>
        <p:txBody>
          <a:bodyPr/>
          <a:lstStyle/>
          <a:p>
            <a:pPr algn="ctr" rtl="1"/>
            <a:r>
              <a:rPr lang="en-US" sz="1800" dirty="0" smtClean="0">
                <a:solidFill>
                  <a:schemeClr val="accent6"/>
                </a:solidFill>
                <a:latin typeface="Times New Roman" pitchFamily="18" charset="0"/>
              </a:rPr>
              <a:t>Free Float</a:t>
            </a:r>
            <a:endParaRPr lang="en-US" sz="1800" dirty="0">
              <a:solidFill>
                <a:schemeClr val="accent6"/>
              </a:solidFill>
            </a:endParaRPr>
          </a:p>
        </p:txBody>
      </p:sp>
      <p:graphicFrame>
        <p:nvGraphicFramePr>
          <p:cNvPr id="30" name="Group 20"/>
          <p:cNvGraphicFramePr>
            <a:graphicFrameLocks/>
          </p:cNvGraphicFramePr>
          <p:nvPr>
            <p:extLst>
              <p:ext uri="{D42A27DB-BD31-4B8C-83A1-F6EECF244321}">
                <p14:modId xmlns:p14="http://schemas.microsoft.com/office/powerpoint/2010/main" val="1493679287"/>
              </p:ext>
            </p:extLst>
          </p:nvPr>
        </p:nvGraphicFramePr>
        <p:xfrm>
          <a:off x="7442557" y="1524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7" name="Rectangle 3"/>
          <p:cNvSpPr>
            <a:spLocks noGrp="1" noChangeArrowheads="1"/>
          </p:cNvSpPr>
          <p:nvPr>
            <p:ph type="body" idx="1"/>
          </p:nvPr>
        </p:nvSpPr>
        <p:spPr>
          <a:xfrm>
            <a:off x="381000" y="1143000"/>
            <a:ext cx="8066087" cy="4725717"/>
          </a:xfrm>
          <a:solidFill>
            <a:schemeClr val="bg1"/>
          </a:solidFill>
          <a:ln>
            <a:solidFill>
              <a:schemeClr val="tx2"/>
            </a:solidFill>
          </a:ln>
          <a:effectLst>
            <a:outerShdw dist="107763" dir="18900000" algn="ctr" rotWithShape="0">
              <a:schemeClr val="bg2">
                <a:alpha val="50000"/>
              </a:schemeClr>
            </a:outerShdw>
          </a:effectLst>
        </p:spPr>
        <p:txBody>
          <a:bodyPr/>
          <a:lstStyle/>
          <a:p>
            <a:pPr marL="347663" indent="-347663">
              <a:lnSpc>
                <a:spcPct val="110000"/>
              </a:lnSpc>
              <a:spcBef>
                <a:spcPts val="1800"/>
              </a:spcBef>
              <a:buClr>
                <a:srgbClr val="CC3300"/>
              </a:buClr>
              <a:buFont typeface="Wingdings" pitchFamily="2" charset="2"/>
              <a:buChar char="Ø"/>
              <a:defRPr/>
            </a:pPr>
            <a:r>
              <a:rPr lang="en-US" sz="2400" dirty="0" smtClean="0">
                <a:latin typeface="Times New Roman" pitchFamily="18" charset="0"/>
                <a:cs typeface="Times New Roman" pitchFamily="18" charset="0"/>
              </a:rPr>
              <a:t>Each activity in the network must be preceded either by the </a:t>
            </a:r>
            <a:r>
              <a:rPr lang="en-US" sz="2400" dirty="0" smtClean="0">
                <a:solidFill>
                  <a:srgbClr val="3333FF"/>
                </a:solidFill>
                <a:latin typeface="Times New Roman" pitchFamily="18" charset="0"/>
                <a:cs typeface="Times New Roman" pitchFamily="18" charset="0"/>
              </a:rPr>
              <a:t>start of the project</a:t>
            </a:r>
            <a:r>
              <a:rPr lang="en-US" sz="2400" dirty="0" smtClean="0">
                <a:solidFill>
                  <a:schemeClr val="accent2"/>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or by the </a:t>
            </a:r>
            <a:r>
              <a:rPr lang="en-US" sz="2400" dirty="0" smtClean="0">
                <a:solidFill>
                  <a:srgbClr val="3333FF"/>
                </a:solidFill>
                <a:latin typeface="Times New Roman" pitchFamily="18" charset="0"/>
                <a:cs typeface="Times New Roman" pitchFamily="18" charset="0"/>
              </a:rPr>
              <a:t>completion of a previous activity</a:t>
            </a:r>
            <a:r>
              <a:rPr lang="en-US" sz="2400" dirty="0" smtClean="0">
                <a:latin typeface="Times New Roman" pitchFamily="18" charset="0"/>
                <a:cs typeface="Times New Roman" pitchFamily="18" charset="0"/>
              </a:rPr>
              <a:t>.</a:t>
            </a:r>
          </a:p>
          <a:p>
            <a:pPr marL="347663" indent="-347663">
              <a:lnSpc>
                <a:spcPct val="110000"/>
              </a:lnSpc>
              <a:spcBef>
                <a:spcPts val="1800"/>
              </a:spcBef>
              <a:buClr>
                <a:srgbClr val="CC3300"/>
              </a:buClr>
              <a:buFont typeface="Wingdings" pitchFamily="2" charset="2"/>
              <a:buChar char="Ø"/>
              <a:defRPr/>
            </a:pPr>
            <a:r>
              <a:rPr lang="en-US" sz="2400" dirty="0" smtClean="0">
                <a:latin typeface="Times New Roman" pitchFamily="18" charset="0"/>
                <a:cs typeface="Times New Roman" pitchFamily="18" charset="0"/>
              </a:rPr>
              <a:t>Each path through the network must be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continuous</a:t>
            </a:r>
            <a:r>
              <a:rPr lang="en-US" sz="2400" dirty="0" smtClean="0">
                <a:latin typeface="Times New Roman" pitchFamily="18" charset="0"/>
                <a:cs typeface="Times New Roman" pitchFamily="18" charset="0"/>
              </a:rPr>
              <a:t> with no gaps, discontinuities, or dangling activities.</a:t>
            </a:r>
          </a:p>
          <a:p>
            <a:pPr marL="347663" indent="-347663">
              <a:lnSpc>
                <a:spcPct val="110000"/>
              </a:lnSpc>
              <a:spcBef>
                <a:spcPts val="1800"/>
              </a:spcBef>
              <a:buClr>
                <a:srgbClr val="CC3300"/>
              </a:buClr>
              <a:buFont typeface="Wingdings" pitchFamily="2" charset="2"/>
              <a:buChar char="Ø"/>
              <a:defRPr/>
            </a:pPr>
            <a:r>
              <a:rPr lang="en-US" sz="2400" dirty="0" smtClean="0">
                <a:latin typeface="Times New Roman" pitchFamily="18" charset="0"/>
                <a:cs typeface="Times New Roman" pitchFamily="18" charset="0"/>
              </a:rPr>
              <a:t>All activities must have </a:t>
            </a:r>
            <a:r>
              <a:rPr lang="en-US" sz="2400" dirty="0" smtClean="0">
                <a:solidFill>
                  <a:srgbClr val="3333FF"/>
                </a:solidFill>
                <a:latin typeface="Times New Roman" pitchFamily="18" charset="0"/>
                <a:cs typeface="Times New Roman" pitchFamily="18" charset="0"/>
              </a:rPr>
              <a:t>at least one activity following</a:t>
            </a:r>
            <a:r>
              <a:rPr lang="en-US" sz="2400" dirty="0" smtClean="0">
                <a:latin typeface="Times New Roman" pitchFamily="18" charset="0"/>
                <a:cs typeface="Times New Roman" pitchFamily="18" charset="0"/>
              </a:rPr>
              <a:t>, except the activity that terminates the project.</a:t>
            </a:r>
          </a:p>
          <a:p>
            <a:pPr marL="347663" indent="-347663">
              <a:lnSpc>
                <a:spcPct val="110000"/>
              </a:lnSpc>
              <a:spcBef>
                <a:spcPts val="1800"/>
              </a:spcBef>
              <a:buClr>
                <a:srgbClr val="CC3300"/>
              </a:buClr>
              <a:buFont typeface="Wingdings" pitchFamily="2" charset="2"/>
              <a:buChar char="Ø"/>
              <a:defRPr/>
            </a:pPr>
            <a:r>
              <a:rPr lang="en-US" sz="2400" dirty="0" smtClean="0">
                <a:latin typeface="Times New Roman" pitchFamily="18" charset="0"/>
                <a:cs typeface="Times New Roman" pitchFamily="18" charset="0"/>
              </a:rPr>
              <a:t>Each activity should have a </a:t>
            </a:r>
            <a:r>
              <a:rPr lang="en-US" sz="2400" dirty="0" smtClean="0">
                <a:solidFill>
                  <a:srgbClr val="3333FF"/>
                </a:solidFill>
                <a:latin typeface="Times New Roman" pitchFamily="18" charset="0"/>
                <a:cs typeface="Times New Roman" pitchFamily="18" charset="0"/>
              </a:rPr>
              <a:t>unique</a:t>
            </a:r>
            <a:r>
              <a:rPr lang="en-US" sz="2400" dirty="0" smtClean="0">
                <a:latin typeface="Times New Roman" pitchFamily="18" charset="0"/>
                <a:cs typeface="Times New Roman" pitchFamily="18" charset="0"/>
              </a:rPr>
              <a:t> numerical designation (</a:t>
            </a:r>
            <a:r>
              <a:rPr lang="en-US" sz="2400" dirty="0" smtClean="0">
                <a:solidFill>
                  <a:srgbClr val="3333FF"/>
                </a:solidFill>
                <a:latin typeface="Times New Roman" pitchFamily="18" charset="0"/>
                <a:cs typeface="Times New Roman" pitchFamily="18" charset="0"/>
              </a:rPr>
              <a:t>activity code</a:t>
            </a:r>
            <a:r>
              <a:rPr lang="en-US" sz="2400" dirty="0" smtClean="0">
                <a:latin typeface="Times New Roman" pitchFamily="18" charset="0"/>
                <a:cs typeface="Times New Roman" pitchFamily="18" charset="0"/>
              </a:rPr>
              <a:t>). Activity code is shown in the upper, central part of the activity box, with the numbering proceeding generally from project start to finish.</a:t>
            </a:r>
            <a:endParaRPr lang="de-DE" sz="2400" dirty="0" smtClean="0">
              <a:latin typeface="Times New Roman" pitchFamily="18" charset="0"/>
              <a:cs typeface="Times New Roman" pitchFamily="18" charset="0"/>
            </a:endParaRPr>
          </a:p>
        </p:txBody>
      </p:sp>
      <p:sp>
        <p:nvSpPr>
          <p:cNvPr id="6" name="Rectangle 5"/>
          <p:cNvSpPr>
            <a:spLocks noChangeArrowheads="1"/>
          </p:cNvSpPr>
          <p:nvPr/>
        </p:nvSpPr>
        <p:spPr bwMode="auto">
          <a:xfrm>
            <a:off x="685800" y="381000"/>
            <a:ext cx="54102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Activity on Node Network</a:t>
            </a:r>
            <a:r>
              <a:rPr lang="en-US" sz="3200" i="1" dirty="0">
                <a:latin typeface="Times New Roman" panose="02020603050405020304" pitchFamily="18" charset="0"/>
                <a:cs typeface="Times New Roman" panose="02020603050405020304" pitchFamily="18" charset="0"/>
              </a:rPr>
              <a:t> </a:t>
            </a:r>
            <a:endParaRPr lang="de-DE" sz="3200" i="1" dirty="0">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1" name="Rectangle 3"/>
          <p:cNvSpPr>
            <a:spLocks noGrp="1" noChangeArrowheads="1"/>
          </p:cNvSpPr>
          <p:nvPr>
            <p:ph type="body" idx="1"/>
          </p:nvPr>
        </p:nvSpPr>
        <p:spPr>
          <a:xfrm>
            <a:off x="381000" y="990600"/>
            <a:ext cx="8382001" cy="5355312"/>
          </a:xfrm>
          <a:solidFill>
            <a:schemeClr val="bg1"/>
          </a:solidFill>
          <a:ln>
            <a:solidFill>
              <a:schemeClr val="tx2"/>
            </a:solidFill>
          </a:ln>
          <a:effectLst>
            <a:outerShdw dist="107763" dir="18900000" algn="ctr" rotWithShape="0">
              <a:schemeClr val="bg2">
                <a:alpha val="50000"/>
              </a:schemeClr>
            </a:outerShdw>
          </a:effectLst>
        </p:spPr>
        <p:txBody>
          <a:bodyPr/>
          <a:lstStyle/>
          <a:p>
            <a:pPr marL="287338" indent="-287338">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A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horizontal diagram</a:t>
            </a:r>
            <a:r>
              <a:rPr lang="en-US" sz="2400" dirty="0" smtClean="0">
                <a:latin typeface="Times New Roman" pitchFamily="18" charset="0"/>
                <a:cs typeface="Times New Roman" pitchFamily="18" charset="0"/>
              </a:rPr>
              <a:t> format is the standard format.</a:t>
            </a:r>
          </a:p>
          <a:p>
            <a:pPr marL="287338" indent="-287338">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The general developing of a network is from start to finish, </a:t>
            </a:r>
            <a:r>
              <a:rPr lang="en-US" sz="2400" dirty="0" smtClean="0">
                <a:solidFill>
                  <a:srgbClr val="3333FF"/>
                </a:solidFill>
                <a:latin typeface="Times New Roman" pitchFamily="18" charset="0"/>
                <a:cs typeface="Times New Roman" pitchFamily="18" charset="0"/>
              </a:rPr>
              <a:t>from</a:t>
            </a:r>
            <a:r>
              <a:rPr lang="en-US" sz="2400" dirty="0" smtClean="0">
                <a:latin typeface="Times New Roman" pitchFamily="18" charset="0"/>
                <a:cs typeface="Times New Roman" pitchFamily="18" charset="0"/>
              </a:rPr>
              <a:t> project beginning on the </a:t>
            </a:r>
            <a:r>
              <a:rPr lang="en-US" sz="2400" dirty="0" smtClean="0">
                <a:solidFill>
                  <a:srgbClr val="3333FF"/>
                </a:solidFill>
                <a:latin typeface="Times New Roman" pitchFamily="18" charset="0"/>
                <a:cs typeface="Times New Roman" pitchFamily="18" charset="0"/>
              </a:rPr>
              <a:t>left</a:t>
            </a:r>
            <a:r>
              <a:rPr lang="en-US" sz="2400" dirty="0" smtClean="0">
                <a:latin typeface="Times New Roman" pitchFamily="18" charset="0"/>
                <a:cs typeface="Times New Roman" pitchFamily="18" charset="0"/>
              </a:rPr>
              <a:t> </a:t>
            </a:r>
            <a:r>
              <a:rPr lang="en-US" sz="2400" dirty="0" smtClean="0">
                <a:solidFill>
                  <a:srgbClr val="3333FF"/>
                </a:solidFill>
                <a:latin typeface="Times New Roman" pitchFamily="18" charset="0"/>
                <a:cs typeface="Times New Roman" pitchFamily="18" charset="0"/>
              </a:rPr>
              <a:t>to</a:t>
            </a:r>
            <a:r>
              <a:rPr lang="en-US" sz="2400" dirty="0" smtClean="0">
                <a:latin typeface="Times New Roman" pitchFamily="18" charset="0"/>
                <a:cs typeface="Times New Roman" pitchFamily="18" charset="0"/>
              </a:rPr>
              <a:t> project completion on the </a:t>
            </a:r>
            <a:r>
              <a:rPr lang="en-US" sz="2400" dirty="0" smtClean="0">
                <a:solidFill>
                  <a:srgbClr val="3333FF"/>
                </a:solidFill>
                <a:latin typeface="Times New Roman" pitchFamily="18" charset="0"/>
                <a:cs typeface="Times New Roman" pitchFamily="18" charset="0"/>
              </a:rPr>
              <a:t>right</a:t>
            </a:r>
            <a:r>
              <a:rPr lang="en-US" sz="2400" dirty="0" smtClean="0">
                <a:latin typeface="Times New Roman" pitchFamily="18" charset="0"/>
                <a:cs typeface="Times New Roman" pitchFamily="18" charset="0"/>
              </a:rPr>
              <a:t>.</a:t>
            </a:r>
          </a:p>
          <a:p>
            <a:pPr marL="287338" indent="-287338">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The sequential </a:t>
            </a:r>
            <a:r>
              <a:rPr lang="en-US" sz="2400" dirty="0" smtClean="0">
                <a:solidFill>
                  <a:srgbClr val="3333FF"/>
                </a:solidFill>
                <a:latin typeface="Times New Roman" pitchFamily="18" charset="0"/>
                <a:cs typeface="Times New Roman" pitchFamily="18" charset="0"/>
              </a:rPr>
              <a:t>relationship</a:t>
            </a:r>
            <a:r>
              <a:rPr lang="en-US" sz="2400" dirty="0" smtClean="0">
                <a:latin typeface="Times New Roman" pitchFamily="18" charset="0"/>
                <a:cs typeface="Times New Roman" pitchFamily="18" charset="0"/>
              </a:rPr>
              <a:t> of one activity to another is shown by the dependency </a:t>
            </a:r>
            <a:r>
              <a:rPr lang="en-US" sz="2400" dirty="0" smtClean="0">
                <a:solidFill>
                  <a:srgbClr val="3333FF"/>
                </a:solidFill>
                <a:latin typeface="Times New Roman" pitchFamily="18" charset="0"/>
                <a:cs typeface="Times New Roman" pitchFamily="18" charset="0"/>
              </a:rPr>
              <a:t>lines</a:t>
            </a:r>
            <a:r>
              <a:rPr lang="en-US" sz="2400" dirty="0" smtClean="0">
                <a:latin typeface="Times New Roman" pitchFamily="18" charset="0"/>
                <a:cs typeface="Times New Roman" pitchFamily="18" charset="0"/>
              </a:rPr>
              <a:t> between them.</a:t>
            </a:r>
          </a:p>
          <a:p>
            <a:pPr marL="287338" indent="-287338">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The length of the lines between activities has no significance. </a:t>
            </a:r>
          </a:p>
          <a:p>
            <a:pPr marL="287338" indent="-287338">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Arrowheads are not always shown on the dependency lines because of the obvious left to right flow of time.</a:t>
            </a:r>
          </a:p>
          <a:p>
            <a:pPr marL="287338" indent="-287338">
              <a:lnSpc>
                <a:spcPct val="100000"/>
              </a:lnSpc>
              <a:spcBef>
                <a:spcPts val="1200"/>
              </a:spcBef>
              <a:buClr>
                <a:srgbClr val="CC3300"/>
              </a:buClr>
              <a:buFont typeface="Wingdings" pitchFamily="2" charset="2"/>
              <a:buChar char="Ø"/>
              <a:defRPr/>
            </a:pPr>
            <a:r>
              <a:rPr lang="en-US" sz="2400" dirty="0" smtClean="0">
                <a:latin typeface="Times New Roman" pitchFamily="18" charset="0"/>
                <a:cs typeface="Times New Roman" pitchFamily="18" charset="0"/>
              </a:rPr>
              <a:t>Dependency lines that go backward from one activity to another (</a:t>
            </a: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looping</a:t>
            </a:r>
            <a:r>
              <a:rPr lang="en-US" sz="2400" dirty="0" smtClean="0">
                <a:latin typeface="Times New Roman" pitchFamily="18" charset="0"/>
                <a:cs typeface="Times New Roman" pitchFamily="18" charset="0"/>
              </a:rPr>
              <a:t>) should not be used. </a:t>
            </a:r>
          </a:p>
          <a:p>
            <a:pPr marL="287338" indent="-287338">
              <a:lnSpc>
                <a:spcPct val="100000"/>
              </a:lnSpc>
              <a:spcBef>
                <a:spcPts val="1200"/>
              </a:spcBef>
              <a:buClr>
                <a:srgbClr val="CC3300"/>
              </a:buClr>
              <a:buFont typeface="Wingdings" pitchFamily="2" charset="2"/>
              <a:buChar char="Ø"/>
              <a:defRPr/>
            </a:pPr>
            <a:r>
              <a:rPr lang="en-US" sz="2400" b="1" dirty="0" smtClean="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Crossovers</a:t>
            </a:r>
            <a:r>
              <a:rPr lang="en-US" sz="2400" dirty="0" smtClean="0">
                <a:latin typeface="Times New Roman" pitchFamily="18" charset="0"/>
                <a:cs typeface="Times New Roman" pitchFamily="18" charset="0"/>
              </a:rPr>
              <a:t> occur when one dependency line must cross over another to satisfy job logic.</a:t>
            </a:r>
            <a:endParaRPr lang="de-DE" sz="2400" dirty="0" smtClean="0">
              <a:latin typeface="Times New Roman" pitchFamily="18" charset="0"/>
              <a:cs typeface="Times New Roman" pitchFamily="18" charset="0"/>
            </a:endParaRPr>
          </a:p>
        </p:txBody>
      </p:sp>
      <p:sp>
        <p:nvSpPr>
          <p:cNvPr id="6" name="Rectangle 5"/>
          <p:cNvSpPr>
            <a:spLocks noChangeArrowheads="1"/>
          </p:cNvSpPr>
          <p:nvPr/>
        </p:nvSpPr>
        <p:spPr bwMode="auto">
          <a:xfrm>
            <a:off x="533400" y="228600"/>
            <a:ext cx="41148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Network Format</a:t>
            </a:r>
            <a:endParaRPr lang="de-DE" sz="3200" i="1" dirty="0">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1254789811"/>
              </p:ext>
            </p:extLst>
          </p:nvPr>
        </p:nvGraphicFramePr>
        <p:xfrm>
          <a:off x="7548237" y="762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730" name="Rectangle 82"/>
          <p:cNvSpPr>
            <a:spLocks noChangeArrowheads="1"/>
          </p:cNvSpPr>
          <p:nvPr/>
        </p:nvSpPr>
        <p:spPr bwMode="auto">
          <a:xfrm>
            <a:off x="304800" y="1193840"/>
            <a:ext cx="8686800" cy="1107996"/>
          </a:xfrm>
          <a:prstGeom prst="rect">
            <a:avLst/>
          </a:prstGeom>
          <a:solidFill>
            <a:schemeClr val="bg1"/>
          </a:solidFill>
          <a:ln w="9525">
            <a:solidFill>
              <a:schemeClr val="tx1"/>
            </a:solidFill>
            <a:miter lim="800000"/>
            <a:headEnd/>
            <a:tailEnd/>
          </a:ln>
          <a:effectLst>
            <a:outerShdw dist="107763" dir="18900000" algn="ctr" rotWithShape="0">
              <a:schemeClr val="bg2">
                <a:alpha val="50000"/>
              </a:schemeClr>
            </a:outerShdw>
          </a:effectLst>
        </p:spPr>
        <p:txBody>
          <a:bodyPr wrap="square" lIns="0" tIns="0" rIns="0" bIns="0" anchor="ctr">
            <a:spAutoFit/>
          </a:bodyPr>
          <a:lstStyle/>
          <a:p>
            <a:pPr algn="just">
              <a:defRPr/>
            </a:pPr>
            <a:r>
              <a:rPr lang="en-US" sz="2400" b="0" dirty="0">
                <a:latin typeface="Times New Roman" pitchFamily="18" charset="0"/>
                <a:ea typeface="Times New Roman" pitchFamily="18" charset="0"/>
                <a:cs typeface="Times New Roman" pitchFamily="18" charset="0"/>
              </a:rPr>
              <a:t>The activity list shown below represents the activities, the job logic and the activities’ durations of a small project. Draw an activity on node network to represent the project.</a:t>
            </a:r>
          </a:p>
        </p:txBody>
      </p:sp>
      <p:graphicFrame>
        <p:nvGraphicFramePr>
          <p:cNvPr id="539775" name="Group 127"/>
          <p:cNvGraphicFramePr>
            <a:graphicFrameLocks noGrp="1"/>
          </p:cNvGraphicFramePr>
          <p:nvPr>
            <p:extLst>
              <p:ext uri="{D42A27DB-BD31-4B8C-83A1-F6EECF244321}">
                <p14:modId xmlns:p14="http://schemas.microsoft.com/office/powerpoint/2010/main" val="1239343465"/>
              </p:ext>
            </p:extLst>
          </p:nvPr>
        </p:nvGraphicFramePr>
        <p:xfrm>
          <a:off x="2133600" y="2514600"/>
          <a:ext cx="5257800" cy="3657600"/>
        </p:xfrm>
        <a:graphic>
          <a:graphicData uri="http://schemas.openxmlformats.org/drawingml/2006/table">
            <a:tbl>
              <a:tblPr>
                <a:tableStyleId>{616DA210-FB5B-4158-B5E0-FEB733F419BA}</a:tableStyleId>
              </a:tblPr>
              <a:tblGrid>
                <a:gridCol w="1436688"/>
                <a:gridCol w="1911350"/>
                <a:gridCol w="1909762"/>
              </a:tblGrid>
              <a:tr h="2873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Activity</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Depends on</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Duration (days)</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r>
              <a:tr h="23034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R,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B,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None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A, C</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rPr>
                        <a:t>9</a:t>
                      </a:r>
                      <a:endParaRPr kumimoji="0" lang="en-US" sz="2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marL="0" marR="0" marT="0" marB="0" horzOverflow="overflow">
                    <a:solidFill>
                      <a:schemeClr val="bg1"/>
                    </a:solidFill>
                  </a:tcPr>
                </a:tc>
              </a:tr>
            </a:tbl>
          </a:graphicData>
        </a:graphic>
      </p:graphicFrame>
      <p:sp>
        <p:nvSpPr>
          <p:cNvPr id="7" name="Rectangle 5"/>
          <p:cNvSpPr>
            <a:spLocks noChangeArrowheads="1"/>
          </p:cNvSpPr>
          <p:nvPr/>
        </p:nvSpPr>
        <p:spPr bwMode="auto">
          <a:xfrm>
            <a:off x="685800" y="381000"/>
            <a:ext cx="2438400"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a:latin typeface="Times New Roman" panose="02020603050405020304" pitchFamily="18" charset="0"/>
              <a:cs typeface="Times New Roman" panose="02020603050405020304" pitchFamily="18" charset="0"/>
            </a:endParaRPr>
          </a:p>
        </p:txBody>
      </p:sp>
      <p:graphicFrame>
        <p:nvGraphicFramePr>
          <p:cNvPr id="6" name="Group 20"/>
          <p:cNvGraphicFramePr>
            <a:graphicFrameLocks/>
          </p:cNvGraphicFramePr>
          <p:nvPr>
            <p:extLst>
              <p:ext uri="{D42A27DB-BD31-4B8C-83A1-F6EECF244321}">
                <p14:modId xmlns:p14="http://schemas.microsoft.com/office/powerpoint/2010/main" val="899626690"/>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85799" y="381000"/>
            <a:ext cx="2387161" cy="515938"/>
          </a:xfrm>
          <a:prstGeom prst="rect">
            <a:avLst/>
          </a:prstGeom>
          <a:solidFill>
            <a:srgbClr val="FFFF00"/>
          </a:solidFill>
          <a:ln w="9525">
            <a:solidFill>
              <a:schemeClr val="tx2"/>
            </a:solidFill>
            <a:miter lim="800000"/>
            <a:headEnd/>
            <a:tailEnd/>
          </a:ln>
          <a:effectLst/>
          <a:scene3d>
            <a:camera prst="orthographicFront"/>
            <a:lightRig rig="threePt" dir="t"/>
          </a:scene3d>
          <a:sp3d>
            <a:bevelT w="165100" prst="coolSlant"/>
          </a:sp3d>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a:t>
            </a:r>
            <a:endParaRPr lang="de-DE" sz="3200" i="1" dirty="0">
              <a:latin typeface="Times New Roman" panose="02020603050405020304" pitchFamily="18" charset="0"/>
              <a:cs typeface="Times New Roman" panose="02020603050405020304" pitchFamily="18" charset="0"/>
            </a:endParaRPr>
          </a:p>
        </p:txBody>
      </p:sp>
      <p:sp>
        <p:nvSpPr>
          <p:cNvPr id="4" name="Flowchart: Process 3"/>
          <p:cNvSpPr/>
          <p:nvPr/>
        </p:nvSpPr>
        <p:spPr bwMode="auto">
          <a:xfrm>
            <a:off x="5715000" y="896938"/>
            <a:ext cx="914400" cy="612648"/>
          </a:xfrm>
          <a:prstGeom prst="flowChartProcess">
            <a:avLst/>
          </a:prstGeom>
          <a:noFill/>
          <a:ln w="9525" cap="flat" cmpd="sng" algn="ctr">
            <a:noFill/>
            <a:prstDash val="solid"/>
            <a:round/>
            <a:headEnd type="none" w="med" len="med"/>
            <a:tailEnd type="none" w="med" len="med"/>
          </a:ln>
          <a:effectLst/>
        </p:spPr>
        <p:txBody>
          <a:bodyPr vert="horz" wrap="square" lIns="0" tIns="0" rIns="0" bIns="0" numCol="1" rtlCol="1"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ar-SA" sz="1100" b="1" i="0" u="none" strike="noStrike" cap="none" normalizeH="0" baseline="0" smtClean="0">
              <a:ln>
                <a:noFill/>
              </a:ln>
              <a:solidFill>
                <a:schemeClr val="tx1"/>
              </a:solidFill>
              <a:effectLst/>
              <a:latin typeface="Arial" charset="0"/>
            </a:endParaRPr>
          </a:p>
        </p:txBody>
      </p:sp>
      <p:cxnSp>
        <p:nvCxnSpPr>
          <p:cNvPr id="11" name="Straight Connector 10"/>
          <p:cNvCxnSpPr/>
          <p:nvPr/>
        </p:nvCxnSpPr>
        <p:spPr bwMode="auto">
          <a:xfrm>
            <a:off x="1600200" y="3657600"/>
            <a:ext cx="914400" cy="914400"/>
          </a:xfrm>
          <a:prstGeom prst="line">
            <a:avLst/>
          </a:prstGeom>
          <a:noFill/>
          <a:ln w="9525" cap="flat" cmpd="sng" algn="ctr">
            <a:noFill/>
            <a:prstDash val="solid"/>
            <a:round/>
            <a:headEnd type="none" w="med" len="med"/>
            <a:tailEnd type="none" w="med" len="med"/>
          </a:ln>
          <a:effectLst/>
        </p:spPr>
      </p:cxnSp>
      <p:cxnSp>
        <p:nvCxnSpPr>
          <p:cNvPr id="15" name="Straight Connector 14"/>
          <p:cNvCxnSpPr/>
          <p:nvPr/>
        </p:nvCxnSpPr>
        <p:spPr bwMode="auto">
          <a:xfrm>
            <a:off x="1809750" y="3238500"/>
            <a:ext cx="704850" cy="1333500"/>
          </a:xfrm>
          <a:prstGeom prst="line">
            <a:avLst/>
          </a:prstGeom>
          <a:noFill/>
          <a:ln w="9525" cap="flat" cmpd="sng" algn="ctr">
            <a:noFill/>
            <a:prstDash val="solid"/>
            <a:round/>
            <a:headEnd type="none" w="med" len="med"/>
            <a:tailEnd type="none" w="med" len="med"/>
          </a:ln>
          <a:effectLst/>
        </p:spPr>
      </p:cxnSp>
      <p:graphicFrame>
        <p:nvGraphicFramePr>
          <p:cNvPr id="13" name="Group 127"/>
          <p:cNvGraphicFramePr>
            <a:graphicFrameLocks noGrp="1"/>
          </p:cNvGraphicFramePr>
          <p:nvPr>
            <p:extLst>
              <p:ext uri="{D42A27DB-BD31-4B8C-83A1-F6EECF244321}">
                <p14:modId xmlns:p14="http://schemas.microsoft.com/office/powerpoint/2010/main" val="1239343465"/>
              </p:ext>
            </p:extLst>
          </p:nvPr>
        </p:nvGraphicFramePr>
        <p:xfrm>
          <a:off x="5410201" y="228600"/>
          <a:ext cx="2285999" cy="2438400"/>
        </p:xfrm>
        <a:graphic>
          <a:graphicData uri="http://schemas.openxmlformats.org/drawingml/2006/table">
            <a:tbl>
              <a:tblPr>
                <a:tableStyleId>{616DA210-FB5B-4158-B5E0-FEB733F419BA}</a:tableStyleId>
              </a:tblPr>
              <a:tblGrid>
                <a:gridCol w="689428"/>
                <a:gridCol w="758371"/>
                <a:gridCol w="838200"/>
              </a:tblGrid>
              <a:tr h="203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Activity</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Depends on</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Duration (days)</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r>
              <a:tr h="1625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B</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F</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R</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R,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B,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None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A, 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A, C</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u="none" strike="noStrike" cap="none" normalizeH="0" baseline="0" dirty="0" smtClean="0">
                          <a:ln>
                            <a:noFill/>
                          </a:ln>
                          <a:effectLst/>
                          <a:latin typeface="Times New Roman" pitchFamily="18" charset="0"/>
                          <a:cs typeface="Times New Roman" pitchFamily="18" charset="0"/>
                        </a:rPr>
                        <a:t>9</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txBody>
                  <a:tcPr marL="0" marR="0" marT="0" marB="0" horzOverflow="overflow">
                    <a:solidFill>
                      <a:schemeClr val="bg1"/>
                    </a:solidFill>
                  </a:tcPr>
                </a:tc>
              </a:tr>
            </a:tbl>
          </a:graphicData>
        </a:graphic>
      </p:graphicFrame>
      <p:sp>
        <p:nvSpPr>
          <p:cNvPr id="18521" name="Rectangle 8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673" name="Rectangle 24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8664" name="Group 232"/>
          <p:cNvGrpSpPr>
            <a:grpSpLocks/>
          </p:cNvGrpSpPr>
          <p:nvPr/>
        </p:nvGrpSpPr>
        <p:grpSpPr bwMode="auto">
          <a:xfrm>
            <a:off x="540632" y="3183141"/>
            <a:ext cx="1114905" cy="1073755"/>
            <a:chOff x="1740" y="6854"/>
            <a:chExt cx="2745" cy="2116"/>
          </a:xfrm>
        </p:grpSpPr>
        <p:sp>
          <p:nvSpPr>
            <p:cNvPr id="18671" name="Rectangle 239"/>
            <p:cNvSpPr>
              <a:spLocks noChangeArrowheads="1"/>
            </p:cNvSpPr>
            <p:nvPr/>
          </p:nvSpPr>
          <p:spPr bwMode="auto">
            <a:xfrm>
              <a:off x="1740" y="6854"/>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70" name="Rectangle 23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9" name="Rectangle 23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8" name="Rectangle 23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7" name="Rectangle 23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6" name="Rectangle 23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5" name="Rectangle 23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99" name="Group 198"/>
          <p:cNvGrpSpPr/>
          <p:nvPr/>
        </p:nvGrpSpPr>
        <p:grpSpPr>
          <a:xfrm>
            <a:off x="1655537" y="1488354"/>
            <a:ext cx="1417423" cy="2231665"/>
            <a:chOff x="1655537" y="1488354"/>
            <a:chExt cx="1417423" cy="2231665"/>
          </a:xfrm>
        </p:grpSpPr>
        <p:grpSp>
          <p:nvGrpSpPr>
            <p:cNvPr id="198" name="Group 197"/>
            <p:cNvGrpSpPr/>
            <p:nvPr/>
          </p:nvGrpSpPr>
          <p:grpSpPr>
            <a:xfrm>
              <a:off x="1958055" y="1488354"/>
              <a:ext cx="1114905" cy="1102446"/>
              <a:chOff x="1958055" y="1488354"/>
              <a:chExt cx="1114905" cy="1102446"/>
            </a:xfrm>
          </p:grpSpPr>
          <p:sp>
            <p:nvSpPr>
              <p:cNvPr id="18655"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54"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3"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2"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0"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9"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9" name="AutoShape 167"/>
            <p:cNvSpPr>
              <a:spLocks noChangeShapeType="1"/>
            </p:cNvSpPr>
            <p:nvPr/>
          </p:nvSpPr>
          <p:spPr bwMode="auto">
            <a:xfrm flipV="1">
              <a:off x="1655537" y="2029907"/>
              <a:ext cx="302518" cy="169011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1" name="Group 190"/>
          <p:cNvGrpSpPr/>
          <p:nvPr/>
        </p:nvGrpSpPr>
        <p:grpSpPr>
          <a:xfrm>
            <a:off x="1655537" y="3720018"/>
            <a:ext cx="1417424" cy="2382832"/>
            <a:chOff x="1655537" y="3720018"/>
            <a:chExt cx="1417424" cy="2382832"/>
          </a:xfrm>
        </p:grpSpPr>
        <p:grpSp>
          <p:nvGrpSpPr>
            <p:cNvPr id="18656" name="Group 224"/>
            <p:cNvGrpSpPr>
              <a:grpSpLocks/>
            </p:cNvGrpSpPr>
            <p:nvPr/>
          </p:nvGrpSpPr>
          <p:grpSpPr bwMode="auto">
            <a:xfrm>
              <a:off x="1959316" y="5025978"/>
              <a:ext cx="1113645" cy="1076872"/>
              <a:chOff x="1740" y="6848"/>
              <a:chExt cx="2745" cy="2122"/>
            </a:xfrm>
          </p:grpSpPr>
          <p:sp>
            <p:nvSpPr>
              <p:cNvPr id="18663"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62"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1"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6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9"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8"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57"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8" name="AutoShape 166"/>
            <p:cNvSpPr>
              <a:spLocks noChangeShapeType="1"/>
            </p:cNvSpPr>
            <p:nvPr/>
          </p:nvSpPr>
          <p:spPr bwMode="auto">
            <a:xfrm>
              <a:off x="1655537" y="3720018"/>
              <a:ext cx="303779" cy="1845954"/>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5" name="Group 194"/>
          <p:cNvGrpSpPr/>
          <p:nvPr/>
        </p:nvGrpSpPr>
        <p:grpSpPr>
          <a:xfrm>
            <a:off x="4519375" y="2029907"/>
            <a:ext cx="1409230" cy="3536066"/>
            <a:chOff x="4519375" y="2029907"/>
            <a:chExt cx="1409230" cy="3536066"/>
          </a:xfrm>
        </p:grpSpPr>
        <p:grpSp>
          <p:nvGrpSpPr>
            <p:cNvPr id="18608" name="Group 176"/>
            <p:cNvGrpSpPr>
              <a:grpSpLocks/>
            </p:cNvGrpSpPr>
            <p:nvPr/>
          </p:nvGrpSpPr>
          <p:grpSpPr bwMode="auto">
            <a:xfrm>
              <a:off x="4813700" y="3257166"/>
              <a:ext cx="1114905" cy="1090118"/>
              <a:chOff x="1740" y="6855"/>
              <a:chExt cx="2745" cy="2149"/>
            </a:xfrm>
          </p:grpSpPr>
          <p:sp>
            <p:nvSpPr>
              <p:cNvPr id="18615" name="Rectangle 183"/>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14"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3"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12"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0"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9"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5" name="AutoShape 163"/>
            <p:cNvSpPr>
              <a:spLocks noChangeShapeType="1"/>
            </p:cNvSpPr>
            <p:nvPr/>
          </p:nvSpPr>
          <p:spPr bwMode="auto">
            <a:xfrm>
              <a:off x="4519375" y="2029907"/>
              <a:ext cx="294325" cy="17649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94" name="AutoShape 162"/>
            <p:cNvSpPr>
              <a:spLocks noChangeShapeType="1"/>
            </p:cNvSpPr>
            <p:nvPr/>
          </p:nvSpPr>
          <p:spPr bwMode="auto">
            <a:xfrm flipV="1">
              <a:off x="4519375" y="3794823"/>
              <a:ext cx="294325"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4" name="Group 193"/>
          <p:cNvGrpSpPr/>
          <p:nvPr/>
        </p:nvGrpSpPr>
        <p:grpSpPr>
          <a:xfrm>
            <a:off x="4519375" y="5025978"/>
            <a:ext cx="1418054" cy="1083885"/>
            <a:chOff x="4519375" y="5025978"/>
            <a:chExt cx="1418054" cy="1083885"/>
          </a:xfrm>
        </p:grpSpPr>
        <p:grpSp>
          <p:nvGrpSpPr>
            <p:cNvPr id="18624" name="Group 192"/>
            <p:cNvGrpSpPr>
              <a:grpSpLocks/>
            </p:cNvGrpSpPr>
            <p:nvPr/>
          </p:nvGrpSpPr>
          <p:grpSpPr bwMode="auto">
            <a:xfrm>
              <a:off x="4823784" y="5025978"/>
              <a:ext cx="1113645" cy="1083885"/>
              <a:chOff x="1740" y="6837"/>
              <a:chExt cx="2745" cy="2133"/>
            </a:xfrm>
          </p:grpSpPr>
          <p:sp>
            <p:nvSpPr>
              <p:cNvPr id="18631" name="Rectangle 199"/>
              <p:cNvSpPr>
                <a:spLocks noChangeArrowheads="1"/>
              </p:cNvSpPr>
              <p:nvPr/>
            </p:nvSpPr>
            <p:spPr bwMode="auto">
              <a:xfrm>
                <a:off x="1740" y="6837"/>
                <a:ext cx="2745" cy="21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0"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9"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8"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7"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6"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5"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3" name="AutoShape 161"/>
            <p:cNvSpPr>
              <a:spLocks noChangeShapeType="1"/>
            </p:cNvSpPr>
            <p:nvPr/>
          </p:nvSpPr>
          <p:spPr bwMode="auto">
            <a:xfrm>
              <a:off x="4519375" y="5565973"/>
              <a:ext cx="3044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6" name="Group 195"/>
          <p:cNvGrpSpPr/>
          <p:nvPr/>
        </p:nvGrpSpPr>
        <p:grpSpPr>
          <a:xfrm>
            <a:off x="5937428" y="5027537"/>
            <a:ext cx="1399147" cy="1075313"/>
            <a:chOff x="5937428" y="5027537"/>
            <a:chExt cx="1399147" cy="1075313"/>
          </a:xfrm>
        </p:grpSpPr>
        <p:grpSp>
          <p:nvGrpSpPr>
            <p:cNvPr id="18616" name="Group 184"/>
            <p:cNvGrpSpPr>
              <a:grpSpLocks/>
            </p:cNvGrpSpPr>
            <p:nvPr/>
          </p:nvGrpSpPr>
          <p:grpSpPr bwMode="auto">
            <a:xfrm>
              <a:off x="6222930" y="5027537"/>
              <a:ext cx="1113645" cy="1075313"/>
              <a:chOff x="1740" y="6851"/>
              <a:chExt cx="2745" cy="2119"/>
            </a:xfrm>
          </p:grpSpPr>
          <p:sp>
            <p:nvSpPr>
              <p:cNvPr id="18623"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22"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20"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9"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8"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17"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2" name="AutoShape 160"/>
            <p:cNvSpPr>
              <a:spLocks noChangeShapeType="1"/>
            </p:cNvSpPr>
            <p:nvPr/>
          </p:nvSpPr>
          <p:spPr bwMode="auto">
            <a:xfrm>
              <a:off x="5937428" y="5565973"/>
              <a:ext cx="285501"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7" name="Group 196"/>
          <p:cNvGrpSpPr/>
          <p:nvPr/>
        </p:nvGrpSpPr>
        <p:grpSpPr>
          <a:xfrm>
            <a:off x="5928605" y="3257166"/>
            <a:ext cx="2751024" cy="2308807"/>
            <a:chOff x="5928605" y="3257166"/>
            <a:chExt cx="2751024" cy="2308807"/>
          </a:xfrm>
        </p:grpSpPr>
        <p:grpSp>
          <p:nvGrpSpPr>
            <p:cNvPr id="18600" name="Group 168"/>
            <p:cNvGrpSpPr>
              <a:grpSpLocks/>
            </p:cNvGrpSpPr>
            <p:nvPr/>
          </p:nvGrpSpPr>
          <p:grpSpPr bwMode="auto">
            <a:xfrm>
              <a:off x="7564724" y="3257166"/>
              <a:ext cx="1114905" cy="1090118"/>
              <a:chOff x="1740" y="6855"/>
              <a:chExt cx="2745" cy="2149"/>
            </a:xfrm>
          </p:grpSpPr>
          <p:sp>
            <p:nvSpPr>
              <p:cNvPr id="18607" name="Rectangle 175"/>
              <p:cNvSpPr>
                <a:spLocks noChangeArrowheads="1"/>
              </p:cNvSpPr>
              <p:nvPr/>
            </p:nvSpPr>
            <p:spPr bwMode="auto">
              <a:xfrm>
                <a:off x="1740" y="6889"/>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8606"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5"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4"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3"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2"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01"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1" name="AutoShape 159"/>
            <p:cNvSpPr>
              <a:spLocks noChangeShapeType="1"/>
            </p:cNvSpPr>
            <p:nvPr/>
          </p:nvSpPr>
          <p:spPr bwMode="auto">
            <a:xfrm>
              <a:off x="5928605" y="3794823"/>
              <a:ext cx="163611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90" name="AutoShape 158"/>
            <p:cNvSpPr>
              <a:spLocks noChangeShapeType="1"/>
            </p:cNvSpPr>
            <p:nvPr/>
          </p:nvSpPr>
          <p:spPr bwMode="auto">
            <a:xfrm flipV="1">
              <a:off x="7336575" y="3794823"/>
              <a:ext cx="228149" cy="177115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3" name="Group 192"/>
          <p:cNvGrpSpPr/>
          <p:nvPr/>
        </p:nvGrpSpPr>
        <p:grpSpPr>
          <a:xfrm>
            <a:off x="3072960" y="1488354"/>
            <a:ext cx="1446415" cy="4077619"/>
            <a:chOff x="3072960" y="1488354"/>
            <a:chExt cx="1446415" cy="4077619"/>
          </a:xfrm>
        </p:grpSpPr>
        <p:grpSp>
          <p:nvGrpSpPr>
            <p:cNvPr id="18632" name="Group 200"/>
            <p:cNvGrpSpPr>
              <a:grpSpLocks/>
            </p:cNvGrpSpPr>
            <p:nvPr/>
          </p:nvGrpSpPr>
          <p:grpSpPr bwMode="auto">
            <a:xfrm>
              <a:off x="3404470" y="1488354"/>
              <a:ext cx="1114905" cy="1102474"/>
              <a:chOff x="1740" y="6855"/>
              <a:chExt cx="2745" cy="2176"/>
            </a:xfrm>
          </p:grpSpPr>
          <p:sp>
            <p:nvSpPr>
              <p:cNvPr id="18639" name="Rectangle 207"/>
              <p:cNvSpPr>
                <a:spLocks noChangeArrowheads="1"/>
              </p:cNvSpPr>
              <p:nvPr/>
            </p:nvSpPr>
            <p:spPr bwMode="auto">
              <a:xfrm>
                <a:off x="1740" y="6885"/>
                <a:ext cx="2745" cy="21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38" name="Rectangle 206"/>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7" name="Rectangle 205"/>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6" name="Rectangle 204"/>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5" name="Rectangle 203"/>
              <p:cNvSpPr>
                <a:spLocks noChangeArrowheads="1"/>
              </p:cNvSpPr>
              <p:nvPr/>
            </p:nvSpPr>
            <p:spPr bwMode="auto">
              <a:xfrm>
                <a:off x="174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4" name="Rectangle 202"/>
              <p:cNvSpPr>
                <a:spLocks noChangeArrowheads="1"/>
              </p:cNvSpPr>
              <p:nvPr/>
            </p:nvSpPr>
            <p:spPr bwMode="auto">
              <a:xfrm>
                <a:off x="2655"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33" name="Rectangle 201"/>
              <p:cNvSpPr>
                <a:spLocks noChangeArrowheads="1"/>
              </p:cNvSpPr>
              <p:nvPr/>
            </p:nvSpPr>
            <p:spPr bwMode="auto">
              <a:xfrm>
                <a:off x="3570" y="8326"/>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6" name="AutoShape 164"/>
            <p:cNvSpPr>
              <a:spLocks noChangeShapeType="1"/>
            </p:cNvSpPr>
            <p:nvPr/>
          </p:nvSpPr>
          <p:spPr bwMode="auto">
            <a:xfrm>
              <a:off x="3072960" y="2029907"/>
              <a:ext cx="331509"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89" name="AutoShape 157"/>
            <p:cNvSpPr>
              <a:spLocks noChangeShapeType="1"/>
            </p:cNvSpPr>
            <p:nvPr/>
          </p:nvSpPr>
          <p:spPr bwMode="auto">
            <a:xfrm flipV="1">
              <a:off x="3072960" y="2029907"/>
              <a:ext cx="331509" cy="353606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grpSp>
        <p:nvGrpSpPr>
          <p:cNvPr id="192" name="Group 191"/>
          <p:cNvGrpSpPr/>
          <p:nvPr/>
        </p:nvGrpSpPr>
        <p:grpSpPr>
          <a:xfrm>
            <a:off x="3072960" y="2029907"/>
            <a:ext cx="1446415" cy="4072943"/>
            <a:chOff x="3072960" y="2029907"/>
            <a:chExt cx="1446415" cy="4072943"/>
          </a:xfrm>
        </p:grpSpPr>
        <p:grpSp>
          <p:nvGrpSpPr>
            <p:cNvPr id="18640" name="Group 208"/>
            <p:cNvGrpSpPr>
              <a:grpSpLocks/>
            </p:cNvGrpSpPr>
            <p:nvPr/>
          </p:nvGrpSpPr>
          <p:grpSpPr bwMode="auto">
            <a:xfrm>
              <a:off x="3405730" y="5027537"/>
              <a:ext cx="1113645" cy="1075313"/>
              <a:chOff x="1740" y="6851"/>
              <a:chExt cx="2745" cy="2119"/>
            </a:xfrm>
          </p:grpSpPr>
          <p:sp>
            <p:nvSpPr>
              <p:cNvPr id="18647" name="Rectangle 215"/>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646" name="Rectangle 21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5" name="Rectangle 21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4" name="Rectangle 21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3" name="Rectangle 21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2" name="Rectangle 21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641" name="Rectangle 20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8597" name="AutoShape 165"/>
            <p:cNvSpPr>
              <a:spLocks noChangeShapeType="1"/>
            </p:cNvSpPr>
            <p:nvPr/>
          </p:nvSpPr>
          <p:spPr bwMode="auto">
            <a:xfrm>
              <a:off x="3072960" y="5565973"/>
              <a:ext cx="332770" cy="77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588" name="Arc 156"/>
            <p:cNvSpPr>
              <a:spLocks/>
            </p:cNvSpPr>
            <p:nvPr/>
          </p:nvSpPr>
          <p:spPr bwMode="auto">
            <a:xfrm>
              <a:off x="3224850" y="3258725"/>
              <a:ext cx="132352" cy="495579"/>
            </a:xfrm>
            <a:custGeom>
              <a:avLst/>
              <a:gdLst>
                <a:gd name="G0" fmla="+- 0 0 0"/>
                <a:gd name="G1" fmla="+- 21600 0 0"/>
                <a:gd name="G2" fmla="+- 21600 0 0"/>
                <a:gd name="T0" fmla="*/ 0 w 21600"/>
                <a:gd name="T1" fmla="*/ 0 h 39507"/>
                <a:gd name="T2" fmla="*/ 12078 w 21600"/>
                <a:gd name="T3" fmla="*/ 39507 h 39507"/>
                <a:gd name="T4" fmla="*/ 0 w 21600"/>
                <a:gd name="T5" fmla="*/ 21600 h 39507"/>
              </a:gdLst>
              <a:ahLst/>
              <a:cxnLst>
                <a:cxn ang="0">
                  <a:pos x="T0" y="T1"/>
                </a:cxn>
                <a:cxn ang="0">
                  <a:pos x="T2" y="T3"/>
                </a:cxn>
                <a:cxn ang="0">
                  <a:pos x="T4" y="T5"/>
                </a:cxn>
              </a:cxnLst>
              <a:rect l="0" t="0" r="r" b="b"/>
              <a:pathLst>
                <a:path w="21600" h="39507" fill="none" extrusionOk="0">
                  <a:moveTo>
                    <a:pt x="-1" y="0"/>
                  </a:moveTo>
                  <a:cubicBezTo>
                    <a:pt x="11929" y="0"/>
                    <a:pt x="21600" y="9670"/>
                    <a:pt x="21600" y="21600"/>
                  </a:cubicBezTo>
                  <a:cubicBezTo>
                    <a:pt x="21600" y="28780"/>
                    <a:pt x="18031" y="35492"/>
                    <a:pt x="12078" y="39507"/>
                  </a:cubicBezTo>
                </a:path>
                <a:path w="21600" h="39507" stroke="0" extrusionOk="0">
                  <a:moveTo>
                    <a:pt x="-1" y="0"/>
                  </a:moveTo>
                  <a:cubicBezTo>
                    <a:pt x="11929" y="0"/>
                    <a:pt x="21600" y="9670"/>
                    <a:pt x="21600" y="21600"/>
                  </a:cubicBezTo>
                  <a:cubicBezTo>
                    <a:pt x="21600" y="28780"/>
                    <a:pt x="18031" y="35492"/>
                    <a:pt x="12078" y="39507"/>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87" name="AutoShape 155"/>
            <p:cNvSpPr>
              <a:spLocks noChangeShapeType="1"/>
            </p:cNvSpPr>
            <p:nvPr/>
          </p:nvSpPr>
          <p:spPr bwMode="auto">
            <a:xfrm flipH="1" flipV="1">
              <a:off x="3072960" y="2029907"/>
              <a:ext cx="151889" cy="1228818"/>
            </a:xfrm>
            <a:prstGeom prst="straightConnector1">
              <a:avLst/>
            </a:prstGeom>
            <a:noFill/>
            <a:ln w="9525">
              <a:solidFill>
                <a:srgbClr val="000000"/>
              </a:solidFill>
              <a:round/>
              <a:headEnd type="none" w="med" len="med"/>
              <a:tailEnd type="none" w="med" len="med"/>
            </a:ln>
          </p:spPr>
          <p:txBody>
            <a:bodyPr vert="horz" wrap="square" lIns="91440" tIns="45720" rIns="91440" bIns="45720" numCol="1" anchor="t" anchorCtr="0" compatLnSpc="1">
              <a:prstTxWarp prst="textNoShape">
                <a:avLst/>
              </a:prstTxWarp>
            </a:bodyPr>
            <a:lstStyle/>
            <a:p>
              <a:endParaRPr lang="en-US"/>
            </a:p>
          </p:txBody>
        </p:sp>
        <p:sp>
          <p:nvSpPr>
            <p:cNvPr id="18586" name="AutoShape 154"/>
            <p:cNvSpPr>
              <a:spLocks noChangeShapeType="1"/>
            </p:cNvSpPr>
            <p:nvPr/>
          </p:nvSpPr>
          <p:spPr bwMode="auto">
            <a:xfrm>
              <a:off x="3298588" y="3754304"/>
              <a:ext cx="107142" cy="1811669"/>
            </a:xfrm>
            <a:prstGeom prst="straightConnector1">
              <a:avLst/>
            </a:prstGeom>
            <a:noFill/>
            <a:ln w="9525">
              <a:solidFill>
                <a:srgbClr val="000000"/>
              </a:solidFill>
              <a:round/>
              <a:headEnd type="non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04" name="Group 20"/>
          <p:cNvGraphicFramePr>
            <a:graphicFrameLocks/>
          </p:cNvGraphicFramePr>
          <p:nvPr>
            <p:extLst>
              <p:ext uri="{D42A27DB-BD31-4B8C-83A1-F6EECF244321}">
                <p14:modId xmlns:p14="http://schemas.microsoft.com/office/powerpoint/2010/main" val="2042167468"/>
              </p:ext>
            </p:extLst>
          </p:nvPr>
        </p:nvGraphicFramePr>
        <p:xfrm>
          <a:off x="7776098"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664"/>
                                        </p:tgtEl>
                                        <p:attrNameLst>
                                          <p:attrName>style.visibility</p:attrName>
                                        </p:attrNameLst>
                                      </p:cBhvr>
                                      <p:to>
                                        <p:strVal val="visible"/>
                                      </p:to>
                                    </p:set>
                                    <p:animEffect transition="in" filter="wipe(left)">
                                      <p:cBhvr>
                                        <p:cTn id="7" dur="500"/>
                                        <p:tgtEl>
                                          <p:spTgt spid="186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1"/>
                                        </p:tgtEl>
                                        <p:attrNameLst>
                                          <p:attrName>style.visibility</p:attrName>
                                        </p:attrNameLst>
                                      </p:cBhvr>
                                      <p:to>
                                        <p:strVal val="visible"/>
                                      </p:to>
                                    </p:set>
                                    <p:animEffect transition="in" filter="wipe(left)">
                                      <p:cBhvr>
                                        <p:cTn id="12" dur="500"/>
                                        <p:tgtEl>
                                          <p:spTgt spid="19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9"/>
                                        </p:tgtEl>
                                        <p:attrNameLst>
                                          <p:attrName>style.visibility</p:attrName>
                                        </p:attrNameLst>
                                      </p:cBhvr>
                                      <p:to>
                                        <p:strVal val="visible"/>
                                      </p:to>
                                    </p:set>
                                    <p:animEffect transition="in" filter="wipe(left)">
                                      <p:cBhvr>
                                        <p:cTn id="17" dur="500"/>
                                        <p:tgtEl>
                                          <p:spTgt spid="19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93"/>
                                        </p:tgtEl>
                                        <p:attrNameLst>
                                          <p:attrName>style.visibility</p:attrName>
                                        </p:attrNameLst>
                                      </p:cBhvr>
                                      <p:to>
                                        <p:strVal val="visible"/>
                                      </p:to>
                                    </p:set>
                                    <p:animEffect transition="in" filter="wipe(left)">
                                      <p:cBhvr>
                                        <p:cTn id="22" dur="500"/>
                                        <p:tgtEl>
                                          <p:spTgt spid="19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92"/>
                                        </p:tgtEl>
                                        <p:attrNameLst>
                                          <p:attrName>style.visibility</p:attrName>
                                        </p:attrNameLst>
                                      </p:cBhvr>
                                      <p:to>
                                        <p:strVal val="visible"/>
                                      </p:to>
                                    </p:set>
                                    <p:animEffect transition="in" filter="wipe(left)">
                                      <p:cBhvr>
                                        <p:cTn id="27" dur="500"/>
                                        <p:tgtEl>
                                          <p:spTgt spid="1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94"/>
                                        </p:tgtEl>
                                        <p:attrNameLst>
                                          <p:attrName>style.visibility</p:attrName>
                                        </p:attrNameLst>
                                      </p:cBhvr>
                                      <p:to>
                                        <p:strVal val="visible"/>
                                      </p:to>
                                    </p:set>
                                    <p:animEffect transition="in" filter="wipe(left)">
                                      <p:cBhvr>
                                        <p:cTn id="32" dur="500"/>
                                        <p:tgtEl>
                                          <p:spTgt spid="19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96"/>
                                        </p:tgtEl>
                                        <p:attrNameLst>
                                          <p:attrName>style.visibility</p:attrName>
                                        </p:attrNameLst>
                                      </p:cBhvr>
                                      <p:to>
                                        <p:strVal val="visible"/>
                                      </p:to>
                                    </p:set>
                                    <p:animEffect transition="in" filter="wipe(left)">
                                      <p:cBhvr>
                                        <p:cTn id="37" dur="500"/>
                                        <p:tgtEl>
                                          <p:spTgt spid="19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95"/>
                                        </p:tgtEl>
                                        <p:attrNameLst>
                                          <p:attrName>style.visibility</p:attrName>
                                        </p:attrNameLst>
                                      </p:cBhvr>
                                      <p:to>
                                        <p:strVal val="visible"/>
                                      </p:to>
                                    </p:set>
                                    <p:animEffect transition="in" filter="wipe(left)">
                                      <p:cBhvr>
                                        <p:cTn id="42" dur="500"/>
                                        <p:tgtEl>
                                          <p:spTgt spid="19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97"/>
                                        </p:tgtEl>
                                        <p:attrNameLst>
                                          <p:attrName>style.visibility</p:attrName>
                                        </p:attrNameLst>
                                      </p:cBhvr>
                                      <p:to>
                                        <p:strVal val="visible"/>
                                      </p:to>
                                    </p:set>
                                    <p:animEffect transition="in" filter="wipe(left)">
                                      <p:cBhvr>
                                        <p:cTn id="47" dur="500"/>
                                        <p:tgtEl>
                                          <p:spTgt spid="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UV_PP_0 (1)">
  <a:themeElements>
    <a:clrScheme name="TUV_PP_0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UV_PP_0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1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100" b="1" i="0" u="none" strike="noStrike" cap="none" normalizeH="0" baseline="0" smtClean="0">
            <a:ln>
              <a:noFill/>
            </a:ln>
            <a:solidFill>
              <a:schemeClr val="tx1"/>
            </a:solidFill>
            <a:effectLst/>
            <a:latin typeface="Arial" charset="0"/>
          </a:defRPr>
        </a:defPPr>
      </a:lstStyle>
    </a:lnDef>
  </a:objectDefaults>
  <a:extraClrSchemeLst>
    <a:extraClrScheme>
      <a:clrScheme name="TUV_PP_0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UV_PP_0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UV_PP_0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UV_PP_0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UV_PP_0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UV_PP_0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UV_PP_0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86085EB6EF8A468533B5E264E46EF1" ma:contentTypeVersion="0" ma:contentTypeDescription="Create a new document." ma:contentTypeScope="" ma:versionID="0ff94189cd42df72cdfb57eaf031f65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1F43AF-95A4-41CB-AB23-AF6A12BB4B34}">
  <ds:schemaRefs>
    <ds:schemaRef ds:uri="http://schemas.microsoft.com/sharepoint/v3/contenttype/forms"/>
  </ds:schemaRefs>
</ds:datastoreItem>
</file>

<file path=customXml/itemProps2.xml><?xml version="1.0" encoding="utf-8"?>
<ds:datastoreItem xmlns:ds="http://schemas.openxmlformats.org/officeDocument/2006/customXml" ds:itemID="{81BFD36D-E34C-4BE0-97A7-5FD07960001D}">
  <ds:schemaRefs>
    <ds:schemaRef ds:uri="http://purl.org/dc/terms/"/>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http://purl.org/dc/elements/1.1/"/>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173BA296-3D8F-46EE-B67F-E2D82218B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2534</TotalTime>
  <Words>3499</Words>
  <Application>Microsoft Office PowerPoint</Application>
  <PresentationFormat>On-screen Show (4:3)</PresentationFormat>
  <Paragraphs>1594</Paragraphs>
  <Slides>38</Slides>
  <Notes>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TUV_PP_0 (1)</vt:lpstr>
      <vt:lpstr> Time Planning and Control  Activity on Node Network (AON)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EARLY ACTIVITY TIMES</vt:lpstr>
      <vt:lpstr>PowerPoint Presentation</vt:lpstr>
      <vt:lpstr>PowerPoint Presentation</vt:lpstr>
      <vt:lpstr>PowerPoint Presentation</vt:lpstr>
      <vt:lpstr>PowerPoint Presentation</vt:lpstr>
      <vt:lpstr>Example</vt:lpstr>
      <vt:lpstr>PowerPoint Presentation</vt:lpstr>
      <vt:lpstr>PowerPoint Presentation</vt:lpstr>
      <vt:lpstr>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GE404-Activity on Node</dc:title>
  <dc:subject>Auswertung</dc:subject>
  <dc:creator>TUV</dc:creator>
  <cp:lastModifiedBy>User</cp:lastModifiedBy>
  <cp:revision>303</cp:revision>
  <cp:lastPrinted>2013-06-12T10:11:31Z</cp:lastPrinted>
  <dcterms:created xsi:type="dcterms:W3CDTF">2004-06-30T10:09:52Z</dcterms:created>
  <dcterms:modified xsi:type="dcterms:W3CDTF">2015-02-15T09:07:31Z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0x010100BF86085EB6EF8A468533B5E264E46EF1</vt:lpwstr>
  </property>
  <property fmtid="{D5CDD505-2E9C-101B-9397-08002B2CF9AE}" pid="3" name="Order">
    <vt:r8>900</vt:r8>
  </property>
  <property fmtid="{D5CDD505-2E9C-101B-9397-08002B2CF9AE}" pid="4" name="TemplateUrl">
    <vt:lpwstr/>
  </property>
  <property fmtid="{D5CDD505-2E9C-101B-9397-08002B2CF9AE}" pid="5" name="_SourceUrl">
    <vt:lpwstr/>
  </property>
  <property fmtid="{D5CDD505-2E9C-101B-9397-08002B2CF9AE}" pid="6" name="xd_Signature">
    <vt:bool>false</vt:bool>
  </property>
  <property fmtid="{D5CDD505-2E9C-101B-9397-08002B2CF9AE}" pid="7" name="xd_ProgID">
    <vt:lpwstr/>
  </property>
</Properties>
</file>