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handoutMasterIdLst>
    <p:handoutMasterId r:id="rId30"/>
  </p:handoutMasterIdLst>
  <p:sldIdLst>
    <p:sldId id="291" r:id="rId5"/>
    <p:sldId id="268" r:id="rId6"/>
    <p:sldId id="269" r:id="rId7"/>
    <p:sldId id="270" r:id="rId8"/>
    <p:sldId id="292" r:id="rId9"/>
    <p:sldId id="271" r:id="rId10"/>
    <p:sldId id="272" r:id="rId11"/>
    <p:sldId id="273" r:id="rId12"/>
    <p:sldId id="260" r:id="rId13"/>
    <p:sldId id="261" r:id="rId14"/>
    <p:sldId id="293" r:id="rId15"/>
    <p:sldId id="294" r:id="rId16"/>
    <p:sldId id="295" r:id="rId17"/>
    <p:sldId id="296" r:id="rId18"/>
    <p:sldId id="265" r:id="rId19"/>
    <p:sldId id="274" r:id="rId20"/>
    <p:sldId id="275" r:id="rId21"/>
    <p:sldId id="276" r:id="rId22"/>
    <p:sldId id="277" r:id="rId23"/>
    <p:sldId id="278" r:id="rId24"/>
    <p:sldId id="279" r:id="rId25"/>
    <p:sldId id="280" r:id="rId26"/>
    <p:sldId id="297" r:id="rId27"/>
    <p:sldId id="298" r:id="rId28"/>
  </p:sldIdLst>
  <p:sldSz cx="9144000" cy="6858000" type="screen4x3"/>
  <p:notesSz cx="9928225"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091" autoAdjust="0"/>
    <p:restoredTop sz="94660"/>
  </p:normalViewPr>
  <p:slideViewPr>
    <p:cSldViewPr>
      <p:cViewPr varScale="1">
        <p:scale>
          <a:sx n="113" d="100"/>
          <a:sy n="113" d="100"/>
        </p:scale>
        <p:origin x="-498" y="-96"/>
      </p:cViewPr>
      <p:guideLst>
        <p:guide orient="horz"/>
        <p:guide/>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2.wmf"/><Relationship Id="rId4"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2231" cy="341064"/>
          </a:xfrm>
          <a:prstGeom prst="rect">
            <a:avLst/>
          </a:prstGeom>
        </p:spPr>
        <p:txBody>
          <a:bodyPr vert="horz" lIns="96661" tIns="48331" rIns="96661" bIns="48331" rtlCol="0"/>
          <a:lstStyle>
            <a:lvl1pPr algn="l">
              <a:defRPr sz="1300"/>
            </a:lvl1pPr>
          </a:lstStyle>
          <a:p>
            <a:r>
              <a:rPr lang="en-US" smtClean="0"/>
              <a:t>TOBIC 4A -PRECEDENCE DIAGRAMMING</a:t>
            </a:r>
            <a:endParaRPr lang="en-US"/>
          </a:p>
        </p:txBody>
      </p:sp>
      <p:sp>
        <p:nvSpPr>
          <p:cNvPr id="3" name="Date Placeholder 2"/>
          <p:cNvSpPr>
            <a:spLocks noGrp="1"/>
          </p:cNvSpPr>
          <p:nvPr>
            <p:ph type="dt" sz="quarter" idx="1"/>
          </p:nvPr>
        </p:nvSpPr>
        <p:spPr>
          <a:xfrm>
            <a:off x="5623696" y="1"/>
            <a:ext cx="4302231" cy="341064"/>
          </a:xfrm>
          <a:prstGeom prst="rect">
            <a:avLst/>
          </a:prstGeom>
        </p:spPr>
        <p:txBody>
          <a:bodyPr vert="horz" lIns="96661" tIns="48331" rIns="96661" bIns="48331" rtlCol="0"/>
          <a:lstStyle>
            <a:lvl1pPr algn="r">
              <a:defRPr sz="1300"/>
            </a:lvl1pPr>
          </a:lstStyle>
          <a:p>
            <a:fld id="{5BCF8ED2-2DF1-40FA-9AC0-B830F7AE9667}" type="datetime3">
              <a:rPr lang="en-US" smtClean="0"/>
              <a:t>19 February 2015</a:t>
            </a:fld>
            <a:endParaRPr lang="en-US"/>
          </a:p>
        </p:txBody>
      </p:sp>
      <p:sp>
        <p:nvSpPr>
          <p:cNvPr id="4" name="Footer Placeholder 3"/>
          <p:cNvSpPr>
            <a:spLocks noGrp="1"/>
          </p:cNvSpPr>
          <p:nvPr>
            <p:ph type="ftr" sz="quarter" idx="2"/>
          </p:nvPr>
        </p:nvSpPr>
        <p:spPr>
          <a:xfrm>
            <a:off x="0" y="6456612"/>
            <a:ext cx="4302231" cy="341063"/>
          </a:xfrm>
          <a:prstGeom prst="rect">
            <a:avLst/>
          </a:prstGeom>
        </p:spPr>
        <p:txBody>
          <a:bodyPr vert="horz" lIns="96661" tIns="48331" rIns="96661" bIns="48331" rtlCol="0" anchor="b"/>
          <a:lstStyle>
            <a:lvl1pPr algn="l">
              <a:defRPr sz="1300"/>
            </a:lvl1pPr>
          </a:lstStyle>
          <a:p>
            <a:r>
              <a:rPr lang="en-US" smtClean="0"/>
              <a:t>GE404 - ENGINEERING MANAGEMENT</a:t>
            </a:r>
            <a:endParaRPr lang="en-US"/>
          </a:p>
        </p:txBody>
      </p:sp>
      <p:sp>
        <p:nvSpPr>
          <p:cNvPr id="5" name="Slide Number Placeholder 4"/>
          <p:cNvSpPr>
            <a:spLocks noGrp="1"/>
          </p:cNvSpPr>
          <p:nvPr>
            <p:ph type="sldNum" sz="quarter" idx="3"/>
          </p:nvPr>
        </p:nvSpPr>
        <p:spPr>
          <a:xfrm>
            <a:off x="5623696" y="6456612"/>
            <a:ext cx="4302231" cy="341063"/>
          </a:xfrm>
          <a:prstGeom prst="rect">
            <a:avLst/>
          </a:prstGeom>
        </p:spPr>
        <p:txBody>
          <a:bodyPr vert="horz" lIns="96661" tIns="48331" rIns="96661" bIns="48331" rtlCol="0" anchor="b"/>
          <a:lstStyle>
            <a:lvl1pPr algn="r">
              <a:defRPr sz="1300"/>
            </a:lvl1pPr>
          </a:lstStyle>
          <a:p>
            <a:fld id="{E94225A8-1425-4092-A176-6468F06378FC}" type="slidenum">
              <a:rPr lang="en-US" smtClean="0"/>
              <a:t>‹#›</a:t>
            </a:fld>
            <a:endParaRPr lang="en-US"/>
          </a:p>
        </p:txBody>
      </p:sp>
    </p:spTree>
    <p:extLst>
      <p:ext uri="{BB962C8B-B14F-4D97-AF65-F5344CB8AC3E}">
        <p14:creationId xmlns:p14="http://schemas.microsoft.com/office/powerpoint/2010/main" val="1450508747"/>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231" cy="339884"/>
          </a:xfrm>
          <a:prstGeom prst="rect">
            <a:avLst/>
          </a:prstGeom>
        </p:spPr>
        <p:txBody>
          <a:bodyPr vert="horz" lIns="96661" tIns="48331" rIns="96661" bIns="48331" rtlCol="0"/>
          <a:lstStyle>
            <a:lvl1pPr algn="l">
              <a:defRPr sz="1300"/>
            </a:lvl1pPr>
          </a:lstStyle>
          <a:p>
            <a:r>
              <a:rPr lang="en-US" smtClean="0"/>
              <a:t>TOBIC 4A -PRECEDENCE DIAGRAMMING</a:t>
            </a:r>
            <a:endParaRPr lang="en-US"/>
          </a:p>
        </p:txBody>
      </p:sp>
      <p:sp>
        <p:nvSpPr>
          <p:cNvPr id="3" name="Date Placeholder 2"/>
          <p:cNvSpPr>
            <a:spLocks noGrp="1"/>
          </p:cNvSpPr>
          <p:nvPr>
            <p:ph type="dt" idx="1"/>
          </p:nvPr>
        </p:nvSpPr>
        <p:spPr>
          <a:xfrm>
            <a:off x="5623696" y="0"/>
            <a:ext cx="4302231" cy="339884"/>
          </a:xfrm>
          <a:prstGeom prst="rect">
            <a:avLst/>
          </a:prstGeom>
        </p:spPr>
        <p:txBody>
          <a:bodyPr vert="horz" lIns="96661" tIns="48331" rIns="96661" bIns="48331" rtlCol="0"/>
          <a:lstStyle>
            <a:lvl1pPr algn="r">
              <a:defRPr sz="1300"/>
            </a:lvl1pPr>
          </a:lstStyle>
          <a:p>
            <a:fld id="{43AD29B4-7B27-4998-86FA-105B6646E316}" type="datetime3">
              <a:rPr lang="en-US" smtClean="0"/>
              <a:t>19 February 2015</a:t>
            </a:fld>
            <a:endParaRPr lang="en-US"/>
          </a:p>
        </p:txBody>
      </p:sp>
      <p:sp>
        <p:nvSpPr>
          <p:cNvPr id="4" name="Slide Image Placeholder 3"/>
          <p:cNvSpPr>
            <a:spLocks noGrp="1" noRot="1" noChangeAspect="1"/>
          </p:cNvSpPr>
          <p:nvPr>
            <p:ph type="sldImg" idx="2"/>
          </p:nvPr>
        </p:nvSpPr>
        <p:spPr>
          <a:xfrm>
            <a:off x="3265488" y="511175"/>
            <a:ext cx="3397250" cy="254793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992823" y="3228896"/>
            <a:ext cx="7942580" cy="3058954"/>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456612"/>
            <a:ext cx="4302231" cy="339884"/>
          </a:xfrm>
          <a:prstGeom prst="rect">
            <a:avLst/>
          </a:prstGeom>
        </p:spPr>
        <p:txBody>
          <a:bodyPr vert="horz" lIns="96661" tIns="48331" rIns="96661" bIns="48331" rtlCol="0" anchor="b"/>
          <a:lstStyle>
            <a:lvl1pPr algn="l">
              <a:defRPr sz="1300"/>
            </a:lvl1pPr>
          </a:lstStyle>
          <a:p>
            <a:r>
              <a:rPr lang="en-US" smtClean="0"/>
              <a:t>GE404 - ENGINEERING MANAGEMENT</a:t>
            </a:r>
            <a:endParaRPr lang="en-US"/>
          </a:p>
        </p:txBody>
      </p:sp>
      <p:sp>
        <p:nvSpPr>
          <p:cNvPr id="7" name="Slide Number Placeholder 6"/>
          <p:cNvSpPr>
            <a:spLocks noGrp="1"/>
          </p:cNvSpPr>
          <p:nvPr>
            <p:ph type="sldNum" sz="quarter" idx="5"/>
          </p:nvPr>
        </p:nvSpPr>
        <p:spPr>
          <a:xfrm>
            <a:off x="5623696" y="6456612"/>
            <a:ext cx="4302231" cy="339884"/>
          </a:xfrm>
          <a:prstGeom prst="rect">
            <a:avLst/>
          </a:prstGeom>
        </p:spPr>
        <p:txBody>
          <a:bodyPr vert="horz" lIns="96661" tIns="48331" rIns="96661" bIns="48331" rtlCol="0" anchor="b"/>
          <a:lstStyle>
            <a:lvl1pPr algn="r">
              <a:defRPr sz="1300"/>
            </a:lvl1pPr>
          </a:lstStyle>
          <a:p>
            <a:fld id="{AFFF5DF1-8547-4AD4-9097-43085CA84482}" type="slidenum">
              <a:rPr lang="en-US" smtClean="0"/>
              <a:pPr/>
              <a:t>‹#›</a:t>
            </a:fld>
            <a:endParaRPr lang="en-US"/>
          </a:p>
        </p:txBody>
      </p:sp>
    </p:spTree>
    <p:extLst>
      <p:ext uri="{BB962C8B-B14F-4D97-AF65-F5344CB8AC3E}">
        <p14:creationId xmlns:p14="http://schemas.microsoft.com/office/powerpoint/2010/main" val="3568789978"/>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TOBIC 4A -PRECEDENCE DIAGRAMMING</a:t>
            </a:r>
            <a:endParaRPr lang="en-US"/>
          </a:p>
        </p:txBody>
      </p:sp>
      <p:sp>
        <p:nvSpPr>
          <p:cNvPr id="5" name="Date Placeholder 4"/>
          <p:cNvSpPr>
            <a:spLocks noGrp="1"/>
          </p:cNvSpPr>
          <p:nvPr>
            <p:ph type="dt" idx="11"/>
          </p:nvPr>
        </p:nvSpPr>
        <p:spPr/>
        <p:txBody>
          <a:bodyPr/>
          <a:lstStyle/>
          <a:p>
            <a:fld id="{4C9E634E-DED3-4846-821C-6E77019F1CCE}" type="datetime3">
              <a:rPr lang="en-US" smtClean="0"/>
              <a:t>19 February 2015</a:t>
            </a:fld>
            <a:endParaRPr lang="en-US"/>
          </a:p>
        </p:txBody>
      </p:sp>
      <p:sp>
        <p:nvSpPr>
          <p:cNvPr id="6" name="Footer Placeholder 5"/>
          <p:cNvSpPr>
            <a:spLocks noGrp="1"/>
          </p:cNvSpPr>
          <p:nvPr>
            <p:ph type="ftr" sz="quarter" idx="12"/>
          </p:nvPr>
        </p:nvSpPr>
        <p:spPr/>
        <p:txBody>
          <a:bodyPr/>
          <a:lstStyle/>
          <a:p>
            <a:r>
              <a:rPr lang="en-US" smtClean="0"/>
              <a:t>GE404 - ENGINEERING MANAGEMENT</a:t>
            </a:r>
            <a:endParaRPr lang="en-US"/>
          </a:p>
        </p:txBody>
      </p:sp>
      <p:sp>
        <p:nvSpPr>
          <p:cNvPr id="7" name="Slide Number Placeholder 6"/>
          <p:cNvSpPr>
            <a:spLocks noGrp="1"/>
          </p:cNvSpPr>
          <p:nvPr>
            <p:ph type="sldNum" sz="quarter" idx="13"/>
          </p:nvPr>
        </p:nvSpPr>
        <p:spPr/>
        <p:txBody>
          <a:bodyPr/>
          <a:lstStyle/>
          <a:p>
            <a:fld id="{AFFF5DF1-8547-4AD4-9097-43085CA84482}" type="slidenum">
              <a:rPr lang="en-US" smtClean="0"/>
              <a:pPr/>
              <a:t>1</a:t>
            </a:fld>
            <a:endParaRPr lang="en-US"/>
          </a:p>
        </p:txBody>
      </p:sp>
    </p:spTree>
    <p:extLst>
      <p:ext uri="{BB962C8B-B14F-4D97-AF65-F5344CB8AC3E}">
        <p14:creationId xmlns:p14="http://schemas.microsoft.com/office/powerpoint/2010/main" val="3227325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FF5DF1-8547-4AD4-9097-43085CA84482}" type="slidenum">
              <a:rPr lang="en-US" smtClean="0"/>
              <a:pPr/>
              <a:t>2</a:t>
            </a:fld>
            <a:endParaRPr lang="en-US"/>
          </a:p>
        </p:txBody>
      </p:sp>
      <p:sp>
        <p:nvSpPr>
          <p:cNvPr id="5" name="Date Placeholder 4"/>
          <p:cNvSpPr>
            <a:spLocks noGrp="1"/>
          </p:cNvSpPr>
          <p:nvPr>
            <p:ph type="dt" idx="11"/>
          </p:nvPr>
        </p:nvSpPr>
        <p:spPr/>
        <p:txBody>
          <a:bodyPr/>
          <a:lstStyle/>
          <a:p>
            <a:fld id="{E0868001-5B6C-4713-89C7-93DA25D188EA}" type="datetime3">
              <a:rPr lang="en-US" smtClean="0"/>
              <a:t>19 February 2015</a:t>
            </a:fld>
            <a:endParaRPr lang="en-US"/>
          </a:p>
        </p:txBody>
      </p:sp>
      <p:sp>
        <p:nvSpPr>
          <p:cNvPr id="6" name="Footer Placeholder 5"/>
          <p:cNvSpPr>
            <a:spLocks noGrp="1"/>
          </p:cNvSpPr>
          <p:nvPr>
            <p:ph type="ftr" sz="quarter" idx="12"/>
          </p:nvPr>
        </p:nvSpPr>
        <p:spPr/>
        <p:txBody>
          <a:bodyPr/>
          <a:lstStyle/>
          <a:p>
            <a:r>
              <a:rPr lang="en-US" smtClean="0"/>
              <a:t>GE404 - ENGINEERING MANAGEMENT</a:t>
            </a:r>
            <a:endParaRPr lang="en-US"/>
          </a:p>
        </p:txBody>
      </p:sp>
      <p:sp>
        <p:nvSpPr>
          <p:cNvPr id="7" name="Header Placeholder 6"/>
          <p:cNvSpPr>
            <a:spLocks noGrp="1"/>
          </p:cNvSpPr>
          <p:nvPr>
            <p:ph type="hdr" sz="quarter" idx="13"/>
          </p:nvPr>
        </p:nvSpPr>
        <p:spPr/>
        <p:txBody>
          <a:bodyPr/>
          <a:lstStyle/>
          <a:p>
            <a:r>
              <a:rPr lang="en-US" smtClean="0"/>
              <a:t>TOBIC 4A -PRECEDENCE DIAGRAMMING</a:t>
            </a:r>
            <a:endParaRPr lang="en-US"/>
          </a:p>
        </p:txBody>
      </p:sp>
    </p:spTree>
    <p:extLst>
      <p:ext uri="{BB962C8B-B14F-4D97-AF65-F5344CB8AC3E}">
        <p14:creationId xmlns:p14="http://schemas.microsoft.com/office/powerpoint/2010/main" val="233047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FF5DF1-8547-4AD4-9097-43085CA84482}" type="slidenum">
              <a:rPr lang="en-US" smtClean="0"/>
              <a:pPr/>
              <a:t>10</a:t>
            </a:fld>
            <a:endParaRPr lang="en-US"/>
          </a:p>
        </p:txBody>
      </p:sp>
      <p:sp>
        <p:nvSpPr>
          <p:cNvPr id="5" name="Date Placeholder 4"/>
          <p:cNvSpPr>
            <a:spLocks noGrp="1"/>
          </p:cNvSpPr>
          <p:nvPr>
            <p:ph type="dt" idx="11"/>
          </p:nvPr>
        </p:nvSpPr>
        <p:spPr/>
        <p:txBody>
          <a:bodyPr/>
          <a:lstStyle/>
          <a:p>
            <a:fld id="{D1221C53-DFD9-4330-A563-71B2AD7E5900}" type="datetime3">
              <a:rPr lang="en-US" smtClean="0"/>
              <a:t>19 February 2015</a:t>
            </a:fld>
            <a:endParaRPr lang="en-US"/>
          </a:p>
        </p:txBody>
      </p:sp>
      <p:sp>
        <p:nvSpPr>
          <p:cNvPr id="6" name="Footer Placeholder 5"/>
          <p:cNvSpPr>
            <a:spLocks noGrp="1"/>
          </p:cNvSpPr>
          <p:nvPr>
            <p:ph type="ftr" sz="quarter" idx="12"/>
          </p:nvPr>
        </p:nvSpPr>
        <p:spPr/>
        <p:txBody>
          <a:bodyPr/>
          <a:lstStyle/>
          <a:p>
            <a:r>
              <a:rPr lang="en-US" smtClean="0"/>
              <a:t>GE404 - ENGINEERING MANAGEMENT</a:t>
            </a:r>
            <a:endParaRPr lang="en-US"/>
          </a:p>
        </p:txBody>
      </p:sp>
      <p:sp>
        <p:nvSpPr>
          <p:cNvPr id="7" name="Header Placeholder 6"/>
          <p:cNvSpPr>
            <a:spLocks noGrp="1"/>
          </p:cNvSpPr>
          <p:nvPr>
            <p:ph type="hdr" sz="quarter" idx="13"/>
          </p:nvPr>
        </p:nvSpPr>
        <p:spPr/>
        <p:txBody>
          <a:bodyPr/>
          <a:lstStyle/>
          <a:p>
            <a:r>
              <a:rPr lang="en-US" smtClean="0"/>
              <a:t>TOBIC 4A -PRECEDENCE DIAGRAMMING</a:t>
            </a:r>
            <a:endParaRPr lang="en-US"/>
          </a:p>
        </p:txBody>
      </p:sp>
    </p:spTree>
    <p:extLst>
      <p:ext uri="{BB962C8B-B14F-4D97-AF65-F5344CB8AC3E}">
        <p14:creationId xmlns:p14="http://schemas.microsoft.com/office/powerpoint/2010/main" val="930348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6/12/2013 1:52 PM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FEA8D-164C-466C-98A8-880CDDD36D9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6/12/2013 1:52 PM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FEA8D-164C-466C-98A8-880CDDD36D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6/12/2013 1:52 PM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FEA8D-164C-466C-98A8-880CDDD36D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6/12/2013 1:52 PM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FEA8D-164C-466C-98A8-880CDDD36D9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6/12/2013 1:52 PM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FEA8D-164C-466C-98A8-880CDDD36D9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6/12/2013 1:52 PM</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4FEA8D-164C-466C-98A8-880CDDD36D9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6/12/2013 1:52 PM</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4FEA8D-164C-466C-98A8-880CDDD36D9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6/12/2013 1:52 PM</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4FEA8D-164C-466C-98A8-880CDDD36D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6/12/2013 1:52 PM</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4FEA8D-164C-466C-98A8-880CDDD36D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6/12/2013 1:52 PM</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4FEA8D-164C-466C-98A8-880CDDD36D9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6/12/2013 1:52 PM</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4FEA8D-164C-466C-98A8-880CDDD36D9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6/12/2013 1:52 PM</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4FEA8D-164C-466C-98A8-880CDDD36D9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10" Type="http://schemas.openxmlformats.org/officeDocument/2006/relationships/image" Target="../media/image5.wmf"/><Relationship Id="rId4" Type="http://schemas.openxmlformats.org/officeDocument/2006/relationships/image" Target="../media/image2.wmf"/><Relationship Id="rId9" Type="http://schemas.openxmlformats.org/officeDocument/2006/relationships/oleObject" Target="../embeddings/oleObject5.bin"/></Relationships>
</file>

<file path=ppt/slides/_rels/slide12.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7.bin"/><Relationship Id="rId10" Type="http://schemas.openxmlformats.org/officeDocument/2006/relationships/image" Target="../media/image8.wmf"/><Relationship Id="rId4" Type="http://schemas.openxmlformats.org/officeDocument/2006/relationships/image" Target="../media/image2.wmf"/><Relationship Id="rId9" Type="http://schemas.openxmlformats.org/officeDocument/2006/relationships/oleObject" Target="../embeddings/oleObject9.bin"/></Relationships>
</file>

<file path=ppt/slides/_rels/slide13.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10.wmf"/><Relationship Id="rId5" Type="http://schemas.openxmlformats.org/officeDocument/2006/relationships/oleObject" Target="../embeddings/oleObject11.bin"/><Relationship Id="rId10" Type="http://schemas.openxmlformats.org/officeDocument/2006/relationships/image" Target="../media/image12.wmf"/><Relationship Id="rId4" Type="http://schemas.openxmlformats.org/officeDocument/2006/relationships/image" Target="../media/image9.wmf"/><Relationship Id="rId9" Type="http://schemas.openxmlformats.org/officeDocument/2006/relationships/oleObject" Target="../embeddings/oleObject13.bin"/></Relationships>
</file>

<file path=ppt/slides/_rels/slide14.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image" Target="../media/image13.wmf"/><Relationship Id="rId5" Type="http://schemas.openxmlformats.org/officeDocument/2006/relationships/oleObject" Target="../embeddings/oleObject15.bin"/><Relationship Id="rId10" Type="http://schemas.openxmlformats.org/officeDocument/2006/relationships/image" Target="../media/image15.wmf"/><Relationship Id="rId4" Type="http://schemas.openxmlformats.org/officeDocument/2006/relationships/image" Target="../media/image12.wmf"/><Relationship Id="rId9" Type="http://schemas.openxmlformats.org/officeDocument/2006/relationships/oleObject" Target="../embeddings/oleObject17.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6.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7.emf"/></Relationships>
</file>

<file path=ppt/slides/_rels/slide18.xml.rels><?xml version="1.0" encoding="UTF-8" standalone="yes"?>
<Relationships xmlns="http://schemas.openxmlformats.org/package/2006/relationships"><Relationship Id="rId3" Type="http://schemas.openxmlformats.org/officeDocument/2006/relationships/oleObject" Target="../embeddings/Microsoft_Excel_97-2003_Worksheet3.xls"/><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8.emf"/></Relationships>
</file>

<file path=ppt/slides/_rels/slide19.xml.rels><?xml version="1.0" encoding="UTF-8" standalone="yes"?>
<Relationships xmlns="http://schemas.openxmlformats.org/package/2006/relationships"><Relationship Id="rId3" Type="http://schemas.openxmlformats.org/officeDocument/2006/relationships/oleObject" Target="../embeddings/Microsoft_Excel_97-2003_Worksheet4.xls"/><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9.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Microsoft_Excel_97-2003_Worksheet5.xls"/><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20.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AutoShape 2"/>
          <p:cNvSpPr>
            <a:spLocks noChangeArrowheads="1"/>
          </p:cNvSpPr>
          <p:nvPr/>
        </p:nvSpPr>
        <p:spPr bwMode="auto">
          <a:xfrm>
            <a:off x="2209800" y="2057400"/>
            <a:ext cx="6248400" cy="2209800"/>
          </a:xfrm>
          <a:prstGeom prst="roundRect">
            <a:avLst>
              <a:gd name="adj" fmla="val 16667"/>
            </a:avLst>
          </a:prstGeom>
          <a:solidFill>
            <a:schemeClr val="accent2"/>
          </a:soli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round/>
                <a:headEnd/>
                <a:tailEnd/>
              </a14:hiddenLine>
            </a:ext>
          </a:extLst>
        </p:spPr>
        <p:txBody>
          <a:bodyPr wrap="none" lIns="0" tIns="0" rIns="0" bIns="0" anchor="ctr"/>
          <a:lstStyle/>
          <a:p>
            <a:endParaRPr lang="ar-SA"/>
          </a:p>
        </p:txBody>
      </p:sp>
      <p:sp>
        <p:nvSpPr>
          <p:cNvPr id="14341" name="Rectangle 3"/>
          <p:cNvSpPr>
            <a:spLocks noGrp="1" noChangeArrowheads="1"/>
          </p:cNvSpPr>
          <p:nvPr>
            <p:ph type="title"/>
          </p:nvPr>
        </p:nvSpPr>
        <p:spPr>
          <a:xfrm>
            <a:off x="1905000" y="2209800"/>
            <a:ext cx="6400800" cy="2133600"/>
          </a:xfrm>
          <a:noFill/>
        </p:spPr>
        <p:txBody>
          <a:bodyPr/>
          <a:lstStyle/>
          <a:p>
            <a:pPr algn="ctr">
              <a:buFont typeface="Webdings" pitchFamily="18" charset="2"/>
              <a:buNone/>
            </a:pPr>
            <a:r>
              <a:rPr lang="de-DE" sz="1200" dirty="0" smtClean="0">
                <a:solidFill>
                  <a:schemeClr val="bg1"/>
                </a:solidFill>
              </a:rPr>
              <a:t/>
            </a:r>
            <a:br>
              <a:rPr lang="de-DE" sz="1200" dirty="0" smtClean="0">
                <a:solidFill>
                  <a:schemeClr val="bg1"/>
                </a:solidFill>
              </a:rPr>
            </a:br>
            <a:r>
              <a:rPr lang="de-DE" sz="3600" dirty="0" smtClean="0">
                <a:solidFill>
                  <a:schemeClr val="bg1"/>
                </a:solidFill>
                <a:latin typeface="Albertus Extra Bold" pitchFamily="34" charset="0"/>
              </a:rPr>
              <a:t>Time Planning and Con</a:t>
            </a:r>
            <a:r>
              <a:rPr lang="de-DE" sz="3600" dirty="0" smtClean="0">
                <a:solidFill>
                  <a:schemeClr val="bg1"/>
                </a:solidFill>
              </a:rPr>
              <a:t>trol</a:t>
            </a:r>
            <a:br>
              <a:rPr lang="de-DE" sz="3600" dirty="0" smtClean="0">
                <a:solidFill>
                  <a:schemeClr val="bg1"/>
                </a:solidFill>
              </a:rPr>
            </a:br>
            <a:r>
              <a:rPr lang="de-DE" sz="3600" dirty="0" smtClean="0">
                <a:solidFill>
                  <a:schemeClr val="bg1"/>
                </a:solidFill>
              </a:rPr>
              <a:t/>
            </a:r>
            <a:br>
              <a:rPr lang="de-DE" sz="3600" dirty="0" smtClean="0">
                <a:solidFill>
                  <a:schemeClr val="bg1"/>
                </a:solidFill>
              </a:rPr>
            </a:br>
            <a:r>
              <a:rPr lang="en-US" sz="3200" dirty="0" smtClean="0">
                <a:solidFill>
                  <a:schemeClr val="bg1"/>
                </a:solidFill>
                <a:latin typeface="Arial Black" pitchFamily="34" charset="0"/>
              </a:rPr>
              <a:t>Precedence Diagram</a:t>
            </a:r>
            <a:endParaRPr lang="de-DE" sz="3200" dirty="0" smtClean="0">
              <a:solidFill>
                <a:schemeClr val="bg1"/>
              </a:solidFill>
              <a:latin typeface="Arial Black" pitchFamily="34" charset="0"/>
            </a:endParaRPr>
          </a:p>
        </p:txBody>
      </p:sp>
      <p:sp>
        <p:nvSpPr>
          <p:cNvPr id="14342" name="Line 4"/>
          <p:cNvSpPr>
            <a:spLocks noChangeShapeType="1"/>
          </p:cNvSpPr>
          <p:nvPr/>
        </p:nvSpPr>
        <p:spPr bwMode="auto">
          <a:xfrm>
            <a:off x="6934200" y="990600"/>
            <a:ext cx="0" cy="1066800"/>
          </a:xfrm>
          <a:prstGeom prst="line">
            <a:avLst/>
          </a:prstGeom>
          <a:noFill/>
          <a:ln w="38100">
            <a:solidFill>
              <a:srgbClr val="990000"/>
            </a:solidFill>
            <a:round/>
            <a:headEnd/>
            <a:tailEnd/>
          </a:ln>
          <a:extLst>
            <a:ext uri="{909E8E84-426E-40DD-AFC4-6F175D3DCCD1}">
              <a14:hiddenFill xmlns:a14="http://schemas.microsoft.com/office/drawing/2010/main">
                <a:noFill/>
              </a14:hiddenFill>
            </a:ext>
          </a:extLst>
        </p:spPr>
        <p:txBody>
          <a:bodyPr lIns="0" tIns="0" rIns="0" bIns="0"/>
          <a:lstStyle/>
          <a:p>
            <a:endParaRPr lang="ar-SA"/>
          </a:p>
        </p:txBody>
      </p:sp>
    </p:spTree>
    <p:extLst>
      <p:ext uri="{BB962C8B-B14F-4D97-AF65-F5344CB8AC3E}">
        <p14:creationId xmlns:p14="http://schemas.microsoft.com/office/powerpoint/2010/main" val="154576120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76200"/>
            <a:ext cx="9144000" cy="573000"/>
          </a:xfrm>
          <a:prstGeom prst="roundRect">
            <a:avLst>
              <a:gd name="adj" fmla="val 5000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0"/>
              </a:spcBef>
              <a:defRPr/>
            </a:pPr>
            <a:r>
              <a:rPr lang="en-US" sz="3600" b="1" i="1" dirty="0" smtClean="0">
                <a:solidFill>
                  <a:schemeClr val="bg1"/>
                </a:solidFill>
                <a:latin typeface="Times New Roman" pitchFamily="18" charset="0"/>
                <a:cs typeface="Times New Roman" pitchFamily="18" charset="0"/>
              </a:rPr>
              <a:t>Precedence Diagramming</a:t>
            </a:r>
            <a:r>
              <a:rPr lang="de-DE" sz="3600" b="1" i="1" dirty="0" smtClean="0">
                <a:solidFill>
                  <a:schemeClr val="bg1"/>
                </a:solidFill>
                <a:latin typeface="Times New Roman" pitchFamily="18" charset="0"/>
                <a:cs typeface="Times New Roman" pitchFamily="18" charset="0"/>
              </a:rPr>
              <a:t> </a:t>
            </a:r>
            <a:r>
              <a:rPr lang="en-US" sz="3600" b="1" i="1" dirty="0" smtClean="0">
                <a:solidFill>
                  <a:schemeClr val="bg1"/>
                </a:solidFill>
                <a:latin typeface="Times New Roman" pitchFamily="18" charset="0"/>
                <a:cs typeface="Times New Roman" pitchFamily="18" charset="0"/>
              </a:rPr>
              <a:t>Calculations</a:t>
            </a:r>
          </a:p>
        </p:txBody>
      </p:sp>
      <p:sp>
        <p:nvSpPr>
          <p:cNvPr id="8" name="Rectangle 3"/>
          <p:cNvSpPr>
            <a:spLocks noChangeArrowheads="1"/>
          </p:cNvSpPr>
          <p:nvPr/>
        </p:nvSpPr>
        <p:spPr bwMode="auto">
          <a:xfrm>
            <a:off x="300200" y="837655"/>
            <a:ext cx="3636404" cy="386854"/>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2400" b="1" i="1" dirty="0" smtClean="0">
                <a:solidFill>
                  <a:srgbClr val="CC3300"/>
                </a:solidFill>
                <a:latin typeface="Times New Roman" pitchFamily="18" charset="0"/>
                <a:cs typeface="Times New Roman" pitchFamily="18" charset="0"/>
              </a:rPr>
              <a:t>AON diagram</a:t>
            </a:r>
            <a:endParaRPr lang="de-DE" sz="2400" b="1" i="1" dirty="0">
              <a:solidFill>
                <a:srgbClr val="CC3300"/>
              </a:solidFill>
              <a:latin typeface="Times New Roman" pitchFamily="18" charset="0"/>
              <a:cs typeface="Times New Roman" pitchFamily="18" charset="0"/>
            </a:endParaRPr>
          </a:p>
        </p:txBody>
      </p:sp>
      <p:cxnSp>
        <p:nvCxnSpPr>
          <p:cNvPr id="27" name="Straight Connector 26"/>
          <p:cNvCxnSpPr/>
          <p:nvPr/>
        </p:nvCxnSpPr>
        <p:spPr bwMode="auto">
          <a:xfrm>
            <a:off x="1600200" y="4553415"/>
            <a:ext cx="914400" cy="914400"/>
          </a:xfrm>
          <a:prstGeom prst="line">
            <a:avLst/>
          </a:prstGeom>
          <a:noFill/>
          <a:ln w="9525" cap="flat" cmpd="sng" algn="ctr">
            <a:noFill/>
            <a:prstDash val="solid"/>
            <a:round/>
            <a:headEnd type="none" w="med" len="med"/>
            <a:tailEnd type="none" w="med" len="med"/>
          </a:ln>
          <a:effectLst/>
        </p:spPr>
      </p:cxnSp>
      <p:cxnSp>
        <p:nvCxnSpPr>
          <p:cNvPr id="28" name="Straight Connector 27"/>
          <p:cNvCxnSpPr/>
          <p:nvPr/>
        </p:nvCxnSpPr>
        <p:spPr bwMode="auto">
          <a:xfrm>
            <a:off x="1809750" y="4134315"/>
            <a:ext cx="704850" cy="1333500"/>
          </a:xfrm>
          <a:prstGeom prst="line">
            <a:avLst/>
          </a:prstGeom>
          <a:noFill/>
          <a:ln w="9525" cap="flat" cmpd="sng" algn="ctr">
            <a:noFill/>
            <a:prstDash val="solid"/>
            <a:round/>
            <a:headEnd type="none" w="med" len="med"/>
            <a:tailEnd type="none" w="med" len="med"/>
          </a:ln>
          <a:effectLst/>
        </p:spPr>
      </p:cxnSp>
      <p:grpSp>
        <p:nvGrpSpPr>
          <p:cNvPr id="16" name="Group 15"/>
          <p:cNvGrpSpPr/>
          <p:nvPr/>
        </p:nvGrpSpPr>
        <p:grpSpPr>
          <a:xfrm>
            <a:off x="227712" y="4099332"/>
            <a:ext cx="1114905" cy="1073755"/>
            <a:chOff x="227712" y="3193445"/>
            <a:chExt cx="1114905" cy="1073755"/>
          </a:xfrm>
        </p:grpSpPr>
        <p:sp>
          <p:nvSpPr>
            <p:cNvPr id="30" name="Rectangle 239"/>
            <p:cNvSpPr>
              <a:spLocks noChangeArrowheads="1"/>
            </p:cNvSpPr>
            <p:nvPr/>
          </p:nvSpPr>
          <p:spPr bwMode="auto">
            <a:xfrm>
              <a:off x="227712" y="3193445"/>
              <a:ext cx="1114905" cy="10732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31" name="Rectangle 238"/>
            <p:cNvSpPr>
              <a:spLocks noChangeArrowheads="1"/>
            </p:cNvSpPr>
            <p:nvPr/>
          </p:nvSpPr>
          <p:spPr bwMode="auto">
            <a:xfrm>
              <a:off x="227712" y="3193952"/>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237"/>
            <p:cNvSpPr>
              <a:spLocks noChangeArrowheads="1"/>
            </p:cNvSpPr>
            <p:nvPr/>
          </p:nvSpPr>
          <p:spPr bwMode="auto">
            <a:xfrm>
              <a:off x="599347" y="3193952"/>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 name="Rectangle 236"/>
            <p:cNvSpPr>
              <a:spLocks noChangeArrowheads="1"/>
            </p:cNvSpPr>
            <p:nvPr/>
          </p:nvSpPr>
          <p:spPr bwMode="auto">
            <a:xfrm>
              <a:off x="970982" y="3193952"/>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235"/>
            <p:cNvSpPr>
              <a:spLocks noChangeArrowheads="1"/>
            </p:cNvSpPr>
            <p:nvPr/>
          </p:nvSpPr>
          <p:spPr bwMode="auto">
            <a:xfrm>
              <a:off x="227712" y="3909451"/>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234"/>
            <p:cNvSpPr>
              <a:spLocks noChangeArrowheads="1"/>
            </p:cNvSpPr>
            <p:nvPr/>
          </p:nvSpPr>
          <p:spPr bwMode="auto">
            <a:xfrm>
              <a:off x="599347" y="3909451"/>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 name="Rectangle 233"/>
            <p:cNvSpPr>
              <a:spLocks noChangeArrowheads="1"/>
            </p:cNvSpPr>
            <p:nvPr/>
          </p:nvSpPr>
          <p:spPr bwMode="auto">
            <a:xfrm>
              <a:off x="970982" y="3909451"/>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194" name="Group 3193"/>
          <p:cNvGrpSpPr/>
          <p:nvPr/>
        </p:nvGrpSpPr>
        <p:grpSpPr>
          <a:xfrm>
            <a:off x="1342617" y="4070641"/>
            <a:ext cx="1523078" cy="1102446"/>
            <a:chOff x="1342617" y="4079154"/>
            <a:chExt cx="1523078" cy="1102446"/>
          </a:xfrm>
        </p:grpSpPr>
        <p:grpSp>
          <p:nvGrpSpPr>
            <p:cNvPr id="38" name="Group 37"/>
            <p:cNvGrpSpPr/>
            <p:nvPr/>
          </p:nvGrpSpPr>
          <p:grpSpPr>
            <a:xfrm>
              <a:off x="1676400" y="4079154"/>
              <a:ext cx="1189295" cy="1102446"/>
              <a:chOff x="1958055" y="1488354"/>
              <a:chExt cx="1114905" cy="1102446"/>
            </a:xfrm>
          </p:grpSpPr>
          <p:sp>
            <p:nvSpPr>
              <p:cNvPr id="40"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47" name="Rectangle 222"/>
              <p:cNvSpPr>
                <a:spLocks noChangeArrowheads="1"/>
              </p:cNvSpPr>
              <p:nvPr/>
            </p:nvSpPr>
            <p:spPr bwMode="auto">
              <a:xfrm>
                <a:off x="195805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9"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12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0" name="Rectangle 220"/>
              <p:cNvSpPr>
                <a:spLocks noChangeArrowheads="1"/>
              </p:cNvSpPr>
              <p:nvPr/>
            </p:nvSpPr>
            <p:spPr bwMode="auto">
              <a:xfrm>
                <a:off x="270132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 name="Rectangle 219"/>
              <p:cNvSpPr>
                <a:spLocks noChangeArrowheads="1"/>
              </p:cNvSpPr>
              <p:nvPr/>
            </p:nvSpPr>
            <p:spPr bwMode="auto">
              <a:xfrm>
                <a:off x="195805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3" name="Rectangle 217"/>
              <p:cNvSpPr>
                <a:spLocks noChangeArrowheads="1"/>
              </p:cNvSpPr>
              <p:nvPr/>
            </p:nvSpPr>
            <p:spPr bwMode="auto">
              <a:xfrm>
                <a:off x="270132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15" name="Straight Arrow Connector 14"/>
            <p:cNvCxnSpPr>
              <a:stCxn id="30" idx="3"/>
              <a:endCxn id="40" idx="1"/>
            </p:cNvCxnSpPr>
            <p:nvPr/>
          </p:nvCxnSpPr>
          <p:spPr>
            <a:xfrm>
              <a:off x="1342617" y="4568269"/>
              <a:ext cx="333783" cy="6981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189" name="Group 3188"/>
          <p:cNvGrpSpPr/>
          <p:nvPr/>
        </p:nvGrpSpPr>
        <p:grpSpPr>
          <a:xfrm>
            <a:off x="2865695" y="3204535"/>
            <a:ext cx="1668241" cy="1348831"/>
            <a:chOff x="2865695" y="2308720"/>
            <a:chExt cx="1668241" cy="1348831"/>
          </a:xfrm>
        </p:grpSpPr>
        <p:grpSp>
          <p:nvGrpSpPr>
            <p:cNvPr id="65" name="Group 176"/>
            <p:cNvGrpSpPr>
              <a:grpSpLocks/>
            </p:cNvGrpSpPr>
            <p:nvPr/>
          </p:nvGrpSpPr>
          <p:grpSpPr bwMode="auto">
            <a:xfrm>
              <a:off x="3419031" y="2308720"/>
              <a:ext cx="1114905" cy="1072871"/>
              <a:chOff x="1740" y="6855"/>
              <a:chExt cx="2745" cy="2115"/>
            </a:xfrm>
          </p:grpSpPr>
          <p:sp>
            <p:nvSpPr>
              <p:cNvPr id="68" name="Rectangle 183"/>
              <p:cNvSpPr>
                <a:spLocks noChangeArrowheads="1"/>
              </p:cNvSpPr>
              <p:nvPr/>
            </p:nvSpPr>
            <p:spPr bwMode="auto">
              <a:xfrm>
                <a:off x="1740" y="6855"/>
                <a:ext cx="2745" cy="208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69" name="Rectangle 182"/>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0"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6</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1" name="Rectangle 180"/>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2" name="Rectangle 179"/>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3"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4" name="Rectangle 177"/>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0" name="Straight Arrow Connector 19"/>
            <p:cNvCxnSpPr>
              <a:stCxn id="40" idx="3"/>
              <a:endCxn id="68" idx="1"/>
            </p:cNvCxnSpPr>
            <p:nvPr/>
          </p:nvCxnSpPr>
          <p:spPr>
            <a:xfrm flipV="1">
              <a:off x="2865695" y="2837800"/>
              <a:ext cx="553336" cy="8197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190" name="Group 3189"/>
          <p:cNvGrpSpPr/>
          <p:nvPr/>
        </p:nvGrpSpPr>
        <p:grpSpPr>
          <a:xfrm>
            <a:off x="2865695" y="4553366"/>
            <a:ext cx="1750672" cy="1457921"/>
            <a:chOff x="2865695" y="3657551"/>
            <a:chExt cx="1750672" cy="1457921"/>
          </a:xfrm>
        </p:grpSpPr>
        <p:grpSp>
          <p:nvGrpSpPr>
            <p:cNvPr id="55" name="Group 224"/>
            <p:cNvGrpSpPr>
              <a:grpSpLocks/>
            </p:cNvGrpSpPr>
            <p:nvPr/>
          </p:nvGrpSpPr>
          <p:grpSpPr bwMode="auto">
            <a:xfrm>
              <a:off x="3502722" y="4038600"/>
              <a:ext cx="1113645" cy="1076872"/>
              <a:chOff x="1740" y="6848"/>
              <a:chExt cx="2745" cy="2122"/>
            </a:xfrm>
          </p:grpSpPr>
          <p:sp>
            <p:nvSpPr>
              <p:cNvPr id="57"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58" name="Rectangle 23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0" name="Rectangle 22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1" name="Rectangle 22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2"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3" name="Rectangle 22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3" name="Straight Arrow Connector 22"/>
            <p:cNvCxnSpPr>
              <a:stCxn id="40" idx="3"/>
              <a:endCxn id="57" idx="1"/>
            </p:cNvCxnSpPr>
            <p:nvPr/>
          </p:nvCxnSpPr>
          <p:spPr>
            <a:xfrm>
              <a:off x="2865695" y="3657551"/>
              <a:ext cx="637027" cy="9174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193" name="Group 3192"/>
          <p:cNvGrpSpPr/>
          <p:nvPr/>
        </p:nvGrpSpPr>
        <p:grpSpPr>
          <a:xfrm>
            <a:off x="6705600" y="3740181"/>
            <a:ext cx="1974029" cy="1740948"/>
            <a:chOff x="6705600" y="2844366"/>
            <a:chExt cx="1974029" cy="1740948"/>
          </a:xfrm>
        </p:grpSpPr>
        <p:grpSp>
          <p:nvGrpSpPr>
            <p:cNvPr id="96" name="Group 168"/>
            <p:cNvGrpSpPr>
              <a:grpSpLocks/>
            </p:cNvGrpSpPr>
            <p:nvPr/>
          </p:nvGrpSpPr>
          <p:grpSpPr bwMode="auto">
            <a:xfrm>
              <a:off x="7564724" y="3257167"/>
              <a:ext cx="1114905" cy="1072871"/>
              <a:chOff x="1740" y="6855"/>
              <a:chExt cx="2745" cy="2115"/>
            </a:xfrm>
          </p:grpSpPr>
          <p:sp>
            <p:nvSpPr>
              <p:cNvPr id="99" name="Rectangle 175"/>
              <p:cNvSpPr>
                <a:spLocks noChangeArrowheads="1"/>
              </p:cNvSpPr>
              <p:nvPr/>
            </p:nvSpPr>
            <p:spPr bwMode="auto">
              <a:xfrm>
                <a:off x="1740" y="6893"/>
                <a:ext cx="2745" cy="207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END</a:t>
                </a: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100" name="Rectangle 17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1"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 name="Rectangle 17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 name="Rectangle 17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 name="Rectangle 16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171" name="Straight Arrow Connector 3170"/>
            <p:cNvCxnSpPr>
              <a:stCxn id="78" idx="3"/>
              <a:endCxn id="99" idx="1"/>
            </p:cNvCxnSpPr>
            <p:nvPr/>
          </p:nvCxnSpPr>
          <p:spPr>
            <a:xfrm>
              <a:off x="6705600" y="2844366"/>
              <a:ext cx="859124" cy="9588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73" name="Straight Arrow Connector 3172"/>
            <p:cNvCxnSpPr>
              <a:stCxn id="88" idx="3"/>
              <a:endCxn id="99" idx="1"/>
            </p:cNvCxnSpPr>
            <p:nvPr/>
          </p:nvCxnSpPr>
          <p:spPr>
            <a:xfrm flipV="1">
              <a:off x="6716873" y="3803241"/>
              <a:ext cx="847851" cy="7820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199" name="Group 3198"/>
          <p:cNvGrpSpPr/>
          <p:nvPr/>
        </p:nvGrpSpPr>
        <p:grpSpPr>
          <a:xfrm>
            <a:off x="4533936" y="3657415"/>
            <a:ext cx="2182937" cy="2362385"/>
            <a:chOff x="4533936" y="3665928"/>
            <a:chExt cx="2182937" cy="2362385"/>
          </a:xfrm>
        </p:grpSpPr>
        <p:grpSp>
          <p:nvGrpSpPr>
            <p:cNvPr id="86" name="Group 184"/>
            <p:cNvGrpSpPr>
              <a:grpSpLocks/>
            </p:cNvGrpSpPr>
            <p:nvPr/>
          </p:nvGrpSpPr>
          <p:grpSpPr bwMode="auto">
            <a:xfrm>
              <a:off x="5603228" y="4953000"/>
              <a:ext cx="1113645" cy="1075313"/>
              <a:chOff x="1740" y="6851"/>
              <a:chExt cx="2745" cy="2119"/>
            </a:xfrm>
          </p:grpSpPr>
          <p:sp>
            <p:nvSpPr>
              <p:cNvPr id="88"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89" name="Rectangle 19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6</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1" name="Rectangle 18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 name="Rectangle 18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3"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4" name="Rectangle 18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169" name="Straight Arrow Connector 3168"/>
            <p:cNvCxnSpPr>
              <a:stCxn id="57" idx="3"/>
              <a:endCxn id="88" idx="1"/>
            </p:cNvCxnSpPr>
            <p:nvPr/>
          </p:nvCxnSpPr>
          <p:spPr>
            <a:xfrm>
              <a:off x="4616367" y="5403134"/>
              <a:ext cx="986861" cy="865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75" name="Straight Arrow Connector 3174"/>
            <p:cNvCxnSpPr>
              <a:stCxn id="68" idx="3"/>
              <a:endCxn id="88" idx="1"/>
            </p:cNvCxnSpPr>
            <p:nvPr/>
          </p:nvCxnSpPr>
          <p:spPr>
            <a:xfrm>
              <a:off x="4533936" y="3665928"/>
              <a:ext cx="1069292" cy="182371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198" name="Group 3197"/>
          <p:cNvGrpSpPr/>
          <p:nvPr/>
        </p:nvGrpSpPr>
        <p:grpSpPr>
          <a:xfrm>
            <a:off x="4533936" y="3191887"/>
            <a:ext cx="2171664" cy="2202734"/>
            <a:chOff x="4533936" y="3200400"/>
            <a:chExt cx="2171664" cy="2202734"/>
          </a:xfrm>
        </p:grpSpPr>
        <p:grpSp>
          <p:nvGrpSpPr>
            <p:cNvPr id="76" name="Group 192"/>
            <p:cNvGrpSpPr>
              <a:grpSpLocks/>
            </p:cNvGrpSpPr>
            <p:nvPr/>
          </p:nvGrpSpPr>
          <p:grpSpPr bwMode="auto">
            <a:xfrm>
              <a:off x="5534326" y="3200400"/>
              <a:ext cx="1171274" cy="1074738"/>
              <a:chOff x="1740" y="6855"/>
              <a:chExt cx="2745" cy="2115"/>
            </a:xfrm>
          </p:grpSpPr>
          <p:sp>
            <p:nvSpPr>
              <p:cNvPr id="78" name="Rectangle 199"/>
              <p:cNvSpPr>
                <a:spLocks noChangeArrowheads="1"/>
              </p:cNvSpPr>
              <p:nvPr/>
            </p:nvSpPr>
            <p:spPr bwMode="auto">
              <a:xfrm>
                <a:off x="1740" y="6898"/>
                <a:ext cx="2745" cy="207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79" name="Rectangle 19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0"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12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1" name="Rectangle 19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 name="Rectangle 19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3"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4" name="Rectangle 19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26" name="Straight Arrow Connector 25"/>
            <p:cNvCxnSpPr>
              <a:stCxn id="68" idx="3"/>
              <a:endCxn id="78" idx="1"/>
            </p:cNvCxnSpPr>
            <p:nvPr/>
          </p:nvCxnSpPr>
          <p:spPr>
            <a:xfrm>
              <a:off x="4533936" y="3665928"/>
              <a:ext cx="1000390" cy="827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76" name="Arc 3175"/>
            <p:cNvSpPr/>
            <p:nvPr/>
          </p:nvSpPr>
          <p:spPr>
            <a:xfrm rot="15026458">
              <a:off x="5029360" y="4457887"/>
              <a:ext cx="329142" cy="342088"/>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184" name="Straight Arrow Connector 3183"/>
            <p:cNvCxnSpPr>
              <a:stCxn id="3176" idx="2"/>
              <a:endCxn id="78" idx="1"/>
            </p:cNvCxnSpPr>
            <p:nvPr/>
          </p:nvCxnSpPr>
          <p:spPr>
            <a:xfrm flipV="1">
              <a:off x="5138836" y="3748694"/>
              <a:ext cx="395490" cy="7251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86" name="Straight Connector 3185"/>
            <p:cNvCxnSpPr>
              <a:stCxn id="3176" idx="0"/>
              <a:endCxn id="57" idx="3"/>
            </p:cNvCxnSpPr>
            <p:nvPr/>
          </p:nvCxnSpPr>
          <p:spPr>
            <a:xfrm flipH="1">
              <a:off x="4616367" y="4686193"/>
              <a:ext cx="416390" cy="7169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8" name="Group 147"/>
          <p:cNvGrpSpPr/>
          <p:nvPr/>
        </p:nvGrpSpPr>
        <p:grpSpPr>
          <a:xfrm>
            <a:off x="2690567" y="1103927"/>
            <a:ext cx="5854530" cy="1734053"/>
            <a:chOff x="354453" y="2585666"/>
            <a:chExt cx="8640960" cy="3672408"/>
          </a:xfrm>
        </p:grpSpPr>
        <p:grpSp>
          <p:nvGrpSpPr>
            <p:cNvPr id="183" name="Group 182"/>
            <p:cNvGrpSpPr/>
            <p:nvPr/>
          </p:nvGrpSpPr>
          <p:grpSpPr>
            <a:xfrm>
              <a:off x="1802828" y="2707426"/>
              <a:ext cx="5893372" cy="3083774"/>
              <a:chOff x="1810977" y="2636912"/>
              <a:chExt cx="5893372" cy="3083774"/>
            </a:xfrm>
          </p:grpSpPr>
          <p:grpSp>
            <p:nvGrpSpPr>
              <p:cNvPr id="184" name="Group 46"/>
              <p:cNvGrpSpPr/>
              <p:nvPr/>
            </p:nvGrpSpPr>
            <p:grpSpPr>
              <a:xfrm>
                <a:off x="1810977" y="2636912"/>
                <a:ext cx="5893372" cy="3083774"/>
                <a:chOff x="974532" y="185628"/>
                <a:chExt cx="3936600" cy="1774851"/>
              </a:xfrm>
            </p:grpSpPr>
            <p:sp>
              <p:nvSpPr>
                <p:cNvPr id="186" name="TextBox 26"/>
                <p:cNvSpPr txBox="1"/>
                <p:nvPr/>
              </p:nvSpPr>
              <p:spPr>
                <a:xfrm>
                  <a:off x="4339334" y="1649650"/>
                  <a:ext cx="419100" cy="31082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dirty="0">
                      <a:solidFill>
                        <a:srgbClr val="C00000"/>
                      </a:solidFill>
                      <a:latin typeface="Times New Roman" pitchFamily="18" charset="0"/>
                      <a:cs typeface="Times New Roman" pitchFamily="18" charset="0"/>
                    </a:rPr>
                    <a:t>FS</a:t>
                  </a:r>
                  <a:r>
                    <a:rPr lang="en-US" sz="1000" baseline="0" dirty="0">
                      <a:solidFill>
                        <a:srgbClr val="C00000"/>
                      </a:solidFill>
                      <a:latin typeface="Times New Roman" pitchFamily="18" charset="0"/>
                      <a:cs typeface="Times New Roman" pitchFamily="18" charset="0"/>
                    </a:rPr>
                    <a:t> 0</a:t>
                  </a:r>
                </a:p>
              </p:txBody>
            </p:sp>
            <p:sp>
              <p:nvSpPr>
                <p:cNvPr id="187" name="TextBox 186"/>
                <p:cNvSpPr txBox="1"/>
                <p:nvPr/>
              </p:nvSpPr>
              <p:spPr>
                <a:xfrm>
                  <a:off x="974532" y="860793"/>
                  <a:ext cx="419100" cy="4800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dirty="0">
                      <a:solidFill>
                        <a:srgbClr val="C00000"/>
                      </a:solidFill>
                      <a:latin typeface="Times New Roman" pitchFamily="18" charset="0"/>
                      <a:cs typeface="Times New Roman" pitchFamily="18" charset="0"/>
                    </a:rPr>
                    <a:t>SS</a:t>
                  </a:r>
                  <a:r>
                    <a:rPr lang="en-US" sz="1000" baseline="0" dirty="0">
                      <a:solidFill>
                        <a:srgbClr val="C00000"/>
                      </a:solidFill>
                      <a:latin typeface="Times New Roman" pitchFamily="18" charset="0"/>
                      <a:cs typeface="Times New Roman" pitchFamily="18" charset="0"/>
                    </a:rPr>
                    <a:t> 3</a:t>
                  </a:r>
                </a:p>
                <a:p>
                  <a:pPr algn="ctr"/>
                  <a:r>
                    <a:rPr lang="en-US" sz="1000" baseline="0" dirty="0">
                      <a:solidFill>
                        <a:srgbClr val="C00000"/>
                      </a:solidFill>
                      <a:latin typeface="Times New Roman" pitchFamily="18" charset="0"/>
                      <a:cs typeface="Times New Roman" pitchFamily="18" charset="0"/>
                    </a:rPr>
                    <a:t>FF 4</a:t>
                  </a:r>
                  <a:endParaRPr lang="en-US" sz="1000" dirty="0">
                    <a:solidFill>
                      <a:srgbClr val="C00000"/>
                    </a:solidFill>
                    <a:latin typeface="Times New Roman" pitchFamily="18" charset="0"/>
                    <a:cs typeface="Times New Roman" pitchFamily="18" charset="0"/>
                  </a:endParaRPr>
                </a:p>
              </p:txBody>
            </p:sp>
            <p:sp>
              <p:nvSpPr>
                <p:cNvPr id="188" name="TextBox 28"/>
                <p:cNvSpPr txBox="1"/>
                <p:nvPr/>
              </p:nvSpPr>
              <p:spPr>
                <a:xfrm>
                  <a:off x="2494586" y="1463498"/>
                  <a:ext cx="419100" cy="33155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dirty="0">
                      <a:solidFill>
                        <a:srgbClr val="C00000"/>
                      </a:solidFill>
                      <a:latin typeface="Times New Roman" pitchFamily="18" charset="0"/>
                      <a:cs typeface="Times New Roman" pitchFamily="18" charset="0"/>
                    </a:rPr>
                    <a:t>SS</a:t>
                  </a:r>
                  <a:r>
                    <a:rPr lang="en-US" sz="1000" baseline="0" dirty="0">
                      <a:solidFill>
                        <a:srgbClr val="C00000"/>
                      </a:solidFill>
                      <a:latin typeface="Times New Roman" pitchFamily="18" charset="0"/>
                      <a:cs typeface="Times New Roman" pitchFamily="18" charset="0"/>
                    </a:rPr>
                    <a:t> 6</a:t>
                  </a:r>
                </a:p>
              </p:txBody>
            </p:sp>
            <p:sp>
              <p:nvSpPr>
                <p:cNvPr id="189" name="TextBox 29"/>
                <p:cNvSpPr txBox="1"/>
                <p:nvPr/>
              </p:nvSpPr>
              <p:spPr>
                <a:xfrm>
                  <a:off x="4400309" y="185628"/>
                  <a:ext cx="510823" cy="3657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dirty="0">
                      <a:solidFill>
                        <a:srgbClr val="C00000"/>
                      </a:solidFill>
                      <a:latin typeface="Times New Roman" pitchFamily="18" charset="0"/>
                      <a:cs typeface="Times New Roman" pitchFamily="18" charset="0"/>
                    </a:rPr>
                    <a:t>SF</a:t>
                  </a:r>
                  <a:r>
                    <a:rPr lang="en-US" sz="1000" baseline="0" dirty="0">
                      <a:solidFill>
                        <a:srgbClr val="C00000"/>
                      </a:solidFill>
                      <a:latin typeface="Times New Roman" pitchFamily="18" charset="0"/>
                      <a:cs typeface="Times New Roman" pitchFamily="18" charset="0"/>
                    </a:rPr>
                    <a:t> 12</a:t>
                  </a:r>
                </a:p>
              </p:txBody>
            </p:sp>
          </p:grpSp>
          <p:sp>
            <p:nvSpPr>
              <p:cNvPr id="185" name="TextBox 184"/>
              <p:cNvSpPr txBox="1"/>
              <p:nvPr/>
            </p:nvSpPr>
            <p:spPr>
              <a:xfrm>
                <a:off x="4039228" y="3348863"/>
                <a:ext cx="627422" cy="54006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dirty="0">
                    <a:solidFill>
                      <a:srgbClr val="C00000"/>
                    </a:solidFill>
                    <a:latin typeface="Times New Roman" pitchFamily="18" charset="0"/>
                    <a:cs typeface="Times New Roman" pitchFamily="18" charset="0"/>
                  </a:rPr>
                  <a:t>FS</a:t>
                </a:r>
                <a:r>
                  <a:rPr lang="en-US" sz="1000" baseline="0" dirty="0">
                    <a:solidFill>
                      <a:srgbClr val="C00000"/>
                    </a:solidFill>
                    <a:latin typeface="Times New Roman" pitchFamily="18" charset="0"/>
                    <a:cs typeface="Times New Roman" pitchFamily="18" charset="0"/>
                  </a:rPr>
                  <a:t> 0</a:t>
                </a:r>
              </a:p>
            </p:txBody>
          </p:sp>
        </p:grpSp>
        <p:grpSp>
          <p:nvGrpSpPr>
            <p:cNvPr id="190" name="Group 189"/>
            <p:cNvGrpSpPr/>
            <p:nvPr/>
          </p:nvGrpSpPr>
          <p:grpSpPr>
            <a:xfrm>
              <a:off x="354453" y="2585666"/>
              <a:ext cx="8640960" cy="3672408"/>
              <a:chOff x="354453" y="2585666"/>
              <a:chExt cx="8640960" cy="3672408"/>
            </a:xfrm>
          </p:grpSpPr>
          <p:grpSp>
            <p:nvGrpSpPr>
              <p:cNvPr id="191" name="Group 190"/>
              <p:cNvGrpSpPr/>
              <p:nvPr/>
            </p:nvGrpSpPr>
            <p:grpSpPr>
              <a:xfrm>
                <a:off x="354453" y="2585666"/>
                <a:ext cx="8640960" cy="3672408"/>
                <a:chOff x="354453" y="2585666"/>
                <a:chExt cx="8640960" cy="3672408"/>
              </a:xfrm>
            </p:grpSpPr>
            <p:sp>
              <p:nvSpPr>
                <p:cNvPr id="198" name="TextBox 6"/>
                <p:cNvSpPr txBox="1"/>
                <p:nvPr/>
              </p:nvSpPr>
              <p:spPr>
                <a:xfrm>
                  <a:off x="354453" y="3659908"/>
                  <a:ext cx="1351450" cy="126161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b="1" i="1">
                      <a:solidFill>
                        <a:srgbClr val="FF0000"/>
                      </a:solidFill>
                      <a:latin typeface="Times New Roman" pitchFamily="18" charset="0"/>
                      <a:cs typeface="Times New Roman" pitchFamily="18" charset="0"/>
                    </a:rPr>
                    <a:t>A</a:t>
                  </a:r>
                </a:p>
                <a:p>
                  <a:pPr algn="ctr"/>
                  <a:r>
                    <a:rPr lang="en-US" sz="1000">
                      <a:latin typeface="Times New Roman" pitchFamily="18" charset="0"/>
                      <a:cs typeface="Times New Roman" pitchFamily="18" charset="0"/>
                    </a:rPr>
                    <a:t>Develop</a:t>
                  </a:r>
                  <a:r>
                    <a:rPr lang="en-US" sz="1000" baseline="0">
                      <a:latin typeface="Times New Roman" pitchFamily="18" charset="0"/>
                      <a:cs typeface="Times New Roman" pitchFamily="18" charset="0"/>
                    </a:rPr>
                    <a:t> system spec. </a:t>
                  </a:r>
                </a:p>
                <a:p>
                  <a:pPr algn="ctr"/>
                  <a:r>
                    <a:rPr lang="en-US" sz="1000" baseline="0">
                      <a:latin typeface="Times New Roman" pitchFamily="18" charset="0"/>
                      <a:cs typeface="Times New Roman" pitchFamily="18" charset="0"/>
                    </a:rPr>
                    <a:t>(</a:t>
                  </a:r>
                  <a:r>
                    <a:rPr lang="en-US" sz="1000" b="1" baseline="0">
                      <a:solidFill>
                        <a:srgbClr val="0000CC"/>
                      </a:solidFill>
                      <a:latin typeface="Times New Roman" pitchFamily="18" charset="0"/>
                      <a:cs typeface="Times New Roman" pitchFamily="18" charset="0"/>
                    </a:rPr>
                    <a:t>D=8</a:t>
                  </a:r>
                  <a:r>
                    <a:rPr lang="en-US" sz="1000" baseline="0">
                      <a:latin typeface="Times New Roman" pitchFamily="18" charset="0"/>
                      <a:cs typeface="Times New Roman" pitchFamily="18" charset="0"/>
                    </a:rPr>
                    <a:t>)</a:t>
                  </a:r>
                  <a:endParaRPr lang="en-US" sz="1000">
                    <a:latin typeface="Times New Roman" pitchFamily="18" charset="0"/>
                    <a:cs typeface="Times New Roman" pitchFamily="18" charset="0"/>
                  </a:endParaRPr>
                </a:p>
              </p:txBody>
            </p:sp>
            <p:sp>
              <p:nvSpPr>
                <p:cNvPr id="199" name="TextBox 8"/>
                <p:cNvSpPr txBox="1"/>
                <p:nvPr/>
              </p:nvSpPr>
              <p:spPr>
                <a:xfrm>
                  <a:off x="5025539" y="4996464"/>
                  <a:ext cx="1485598" cy="126161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b="1" i="1">
                      <a:solidFill>
                        <a:srgbClr val="FF0000"/>
                      </a:solidFill>
                      <a:latin typeface="Times New Roman" pitchFamily="18" charset="0"/>
                      <a:cs typeface="Times New Roman" pitchFamily="18" charset="0"/>
                    </a:rPr>
                    <a:t>C</a:t>
                  </a:r>
                </a:p>
                <a:p>
                  <a:pPr algn="ctr"/>
                  <a:r>
                    <a:rPr lang="en-US" sz="1000">
                      <a:latin typeface="Times New Roman" pitchFamily="18" charset="0"/>
                      <a:cs typeface="Times New Roman" pitchFamily="18" charset="0"/>
                    </a:rPr>
                    <a:t>Collect system data </a:t>
                  </a:r>
                </a:p>
                <a:p>
                  <a:pPr algn="ctr"/>
                  <a:r>
                    <a:rPr lang="en-US" sz="1000" baseline="0">
                      <a:latin typeface="Times New Roman" pitchFamily="18" charset="0"/>
                      <a:cs typeface="Times New Roman" pitchFamily="18" charset="0"/>
                    </a:rPr>
                    <a:t>(</a:t>
                  </a:r>
                  <a:r>
                    <a:rPr lang="en-US" sz="1000" b="1" baseline="0">
                      <a:solidFill>
                        <a:srgbClr val="0000CC"/>
                      </a:solidFill>
                      <a:latin typeface="Times New Roman" pitchFamily="18" charset="0"/>
                      <a:cs typeface="Times New Roman" pitchFamily="18" charset="0"/>
                    </a:rPr>
                    <a:t>D=4</a:t>
                  </a:r>
                  <a:r>
                    <a:rPr lang="en-US" sz="1000" baseline="0">
                      <a:latin typeface="Times New Roman" pitchFamily="18" charset="0"/>
                      <a:cs typeface="Times New Roman" pitchFamily="18" charset="0"/>
                    </a:rPr>
                    <a:t>)</a:t>
                  </a:r>
                  <a:endParaRPr lang="en-US" sz="1000">
                    <a:latin typeface="Times New Roman" pitchFamily="18" charset="0"/>
                    <a:cs typeface="Times New Roman" pitchFamily="18" charset="0"/>
                  </a:endParaRPr>
                </a:p>
              </p:txBody>
            </p:sp>
            <p:sp>
              <p:nvSpPr>
                <p:cNvPr id="200" name="TextBox 9"/>
                <p:cNvSpPr txBox="1"/>
                <p:nvPr/>
              </p:nvSpPr>
              <p:spPr>
                <a:xfrm>
                  <a:off x="5036947" y="2585666"/>
                  <a:ext cx="1546199" cy="1274101"/>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b="1" i="1" dirty="0">
                      <a:solidFill>
                        <a:srgbClr val="FF0000"/>
                      </a:solidFill>
                      <a:latin typeface="Times New Roman" pitchFamily="18" charset="0"/>
                      <a:cs typeface="Times New Roman" pitchFamily="18" charset="0"/>
                    </a:rPr>
                    <a:t>D</a:t>
                  </a:r>
                </a:p>
                <a:p>
                  <a:pPr algn="ctr"/>
                  <a:r>
                    <a:rPr lang="en-US" sz="1000" dirty="0">
                      <a:latin typeface="Times New Roman" pitchFamily="18" charset="0"/>
                      <a:cs typeface="Times New Roman" pitchFamily="18" charset="0"/>
                    </a:rPr>
                    <a:t>Test &amp; debug program</a:t>
                  </a:r>
                  <a:r>
                    <a:rPr lang="en-US" sz="1000" baseline="0" dirty="0">
                      <a:latin typeface="Times New Roman" pitchFamily="18" charset="0"/>
                      <a:cs typeface="Times New Roman" pitchFamily="18" charset="0"/>
                    </a:rPr>
                    <a:t> </a:t>
                  </a:r>
                </a:p>
                <a:p>
                  <a:pPr algn="ctr"/>
                  <a:r>
                    <a:rPr lang="en-US" sz="1000" baseline="0" dirty="0">
                      <a:latin typeface="Times New Roman" pitchFamily="18" charset="0"/>
                      <a:cs typeface="Times New Roman" pitchFamily="18" charset="0"/>
                    </a:rPr>
                    <a:t>(</a:t>
                  </a:r>
                  <a:r>
                    <a:rPr lang="en-US" sz="1000" b="1" baseline="0" dirty="0">
                      <a:solidFill>
                        <a:srgbClr val="0000CC"/>
                      </a:solidFill>
                      <a:latin typeface="Times New Roman" pitchFamily="18" charset="0"/>
                      <a:cs typeface="Times New Roman" pitchFamily="18" charset="0"/>
                    </a:rPr>
                    <a:t>D=6</a:t>
                  </a:r>
                  <a:r>
                    <a:rPr lang="en-US" sz="1000" baseline="0" dirty="0">
                      <a:latin typeface="Times New Roman" pitchFamily="18" charset="0"/>
                      <a:cs typeface="Times New Roman" pitchFamily="18" charset="0"/>
                    </a:rPr>
                    <a:t>)</a:t>
                  </a:r>
                  <a:endParaRPr lang="en-US" sz="1000" dirty="0">
                    <a:latin typeface="Times New Roman" pitchFamily="18" charset="0"/>
                    <a:cs typeface="Times New Roman" pitchFamily="18" charset="0"/>
                  </a:endParaRPr>
                </a:p>
              </p:txBody>
            </p:sp>
            <p:sp>
              <p:nvSpPr>
                <p:cNvPr id="201" name="TextBox 10"/>
                <p:cNvSpPr txBox="1"/>
                <p:nvPr/>
              </p:nvSpPr>
              <p:spPr>
                <a:xfrm>
                  <a:off x="7729160" y="4996464"/>
                  <a:ext cx="1266253" cy="126161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b="1" i="1" dirty="0">
                      <a:solidFill>
                        <a:srgbClr val="FF0000"/>
                      </a:solidFill>
                      <a:latin typeface="Times New Roman" pitchFamily="18" charset="0"/>
                      <a:cs typeface="Times New Roman" pitchFamily="18" charset="0"/>
                    </a:rPr>
                    <a:t>E</a:t>
                  </a:r>
                </a:p>
                <a:p>
                  <a:pPr algn="ctr"/>
                  <a:r>
                    <a:rPr lang="en-US" sz="1000" dirty="0">
                      <a:latin typeface="Times New Roman" pitchFamily="18" charset="0"/>
                      <a:cs typeface="Times New Roman" pitchFamily="18" charset="0"/>
                    </a:rPr>
                    <a:t>Run program</a:t>
                  </a:r>
                </a:p>
                <a:p>
                  <a:pPr algn="ctr"/>
                  <a:r>
                    <a:rPr lang="en-US" sz="1000" baseline="0" dirty="0">
                      <a:latin typeface="Times New Roman" pitchFamily="18" charset="0"/>
                      <a:cs typeface="Times New Roman" pitchFamily="18" charset="0"/>
                    </a:rPr>
                    <a:t>(</a:t>
                  </a:r>
                  <a:r>
                    <a:rPr lang="en-US" sz="1000" b="1" baseline="0" dirty="0">
                      <a:solidFill>
                        <a:srgbClr val="0000CC"/>
                      </a:solidFill>
                      <a:latin typeface="Times New Roman" pitchFamily="18" charset="0"/>
                      <a:cs typeface="Times New Roman" pitchFamily="18" charset="0"/>
                    </a:rPr>
                    <a:t>D=6</a:t>
                  </a:r>
                  <a:r>
                    <a:rPr lang="en-US" sz="1000" baseline="0" dirty="0">
                      <a:latin typeface="Times New Roman" pitchFamily="18" charset="0"/>
                      <a:cs typeface="Times New Roman" pitchFamily="18" charset="0"/>
                    </a:rPr>
                    <a:t>)</a:t>
                  </a:r>
                  <a:endParaRPr lang="en-US" sz="1000" dirty="0">
                    <a:latin typeface="Times New Roman" pitchFamily="18" charset="0"/>
                    <a:cs typeface="Times New Roman" pitchFamily="18" charset="0"/>
                  </a:endParaRPr>
                </a:p>
              </p:txBody>
            </p:sp>
            <p:sp>
              <p:nvSpPr>
                <p:cNvPr id="202" name="TextBox 11"/>
                <p:cNvSpPr txBox="1"/>
                <p:nvPr/>
              </p:nvSpPr>
              <p:spPr>
                <a:xfrm>
                  <a:off x="7717752" y="2585666"/>
                  <a:ext cx="1254845" cy="1249118"/>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b="1" i="1">
                      <a:solidFill>
                        <a:srgbClr val="FF0000"/>
                      </a:solidFill>
                      <a:latin typeface="Times New Roman" pitchFamily="18" charset="0"/>
                      <a:cs typeface="Times New Roman" pitchFamily="18" charset="0"/>
                    </a:rPr>
                    <a:t>F</a:t>
                  </a:r>
                </a:p>
                <a:p>
                  <a:pPr algn="ctr"/>
                  <a:r>
                    <a:rPr lang="en-US" sz="1000">
                      <a:latin typeface="Times New Roman" pitchFamily="18" charset="0"/>
                      <a:cs typeface="Times New Roman" pitchFamily="18" charset="0"/>
                    </a:rPr>
                    <a:t>Decument program</a:t>
                  </a:r>
                  <a:r>
                    <a:rPr lang="en-US" sz="1000" baseline="0">
                      <a:latin typeface="Times New Roman" pitchFamily="18" charset="0"/>
                      <a:cs typeface="Times New Roman" pitchFamily="18" charset="0"/>
                    </a:rPr>
                    <a:t> </a:t>
                  </a:r>
                </a:p>
                <a:p>
                  <a:pPr algn="ctr"/>
                  <a:r>
                    <a:rPr lang="en-US" sz="1000" baseline="0">
                      <a:latin typeface="Times New Roman" pitchFamily="18" charset="0"/>
                      <a:cs typeface="Times New Roman" pitchFamily="18" charset="0"/>
                    </a:rPr>
                    <a:t>(</a:t>
                  </a:r>
                  <a:r>
                    <a:rPr lang="en-US" sz="1000" b="1" baseline="0">
                      <a:solidFill>
                        <a:srgbClr val="0000CC"/>
                      </a:solidFill>
                      <a:latin typeface="Times New Roman" pitchFamily="18" charset="0"/>
                      <a:cs typeface="Times New Roman" pitchFamily="18" charset="0"/>
                    </a:rPr>
                    <a:t>D=12</a:t>
                  </a:r>
                  <a:r>
                    <a:rPr lang="en-US" sz="1000" baseline="0">
                      <a:latin typeface="Times New Roman" pitchFamily="18" charset="0"/>
                      <a:cs typeface="Times New Roman" pitchFamily="18" charset="0"/>
                    </a:rPr>
                    <a:t>)</a:t>
                  </a:r>
                  <a:endParaRPr lang="en-US" sz="1000">
                    <a:latin typeface="Times New Roman" pitchFamily="18" charset="0"/>
                    <a:cs typeface="Times New Roman" pitchFamily="18" charset="0"/>
                  </a:endParaRPr>
                </a:p>
              </p:txBody>
            </p:sp>
            <p:cxnSp>
              <p:nvCxnSpPr>
                <p:cNvPr id="203" name="Straight Arrow Connector 202"/>
                <p:cNvCxnSpPr>
                  <a:stCxn id="200" idx="3"/>
                  <a:endCxn id="202" idx="1"/>
                </p:cNvCxnSpPr>
                <p:nvPr/>
              </p:nvCxnSpPr>
              <p:spPr>
                <a:xfrm flipV="1">
                  <a:off x="6583144" y="3210225"/>
                  <a:ext cx="1134606" cy="1249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a:stCxn id="199" idx="3"/>
                  <a:endCxn id="201" idx="1"/>
                </p:cNvCxnSpPr>
                <p:nvPr/>
              </p:nvCxnSpPr>
              <p:spPr>
                <a:xfrm>
                  <a:off x="6511137" y="5627269"/>
                  <a:ext cx="1218023" cy="149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5" name="TextBox 7"/>
                <p:cNvSpPr txBox="1"/>
                <p:nvPr/>
              </p:nvSpPr>
              <p:spPr>
                <a:xfrm>
                  <a:off x="2504441" y="3672399"/>
                  <a:ext cx="1450412" cy="126161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b="1" i="1" dirty="0">
                      <a:solidFill>
                        <a:srgbClr val="FF0000"/>
                      </a:solidFill>
                      <a:latin typeface="Times New Roman" pitchFamily="18" charset="0"/>
                      <a:cs typeface="Times New Roman" pitchFamily="18" charset="0"/>
                    </a:rPr>
                    <a:t>B</a:t>
                  </a:r>
                </a:p>
                <a:p>
                  <a:pPr algn="ctr"/>
                  <a:r>
                    <a:rPr lang="en-US" sz="1000" dirty="0">
                      <a:latin typeface="Times New Roman" pitchFamily="18" charset="0"/>
                      <a:cs typeface="Times New Roman" pitchFamily="18" charset="0"/>
                    </a:rPr>
                    <a:t>Write </a:t>
                  </a:r>
                  <a:r>
                    <a:rPr lang="en-US" sz="1000" baseline="0" dirty="0">
                      <a:latin typeface="Times New Roman" pitchFamily="18" charset="0"/>
                      <a:cs typeface="Times New Roman" pitchFamily="18" charset="0"/>
                    </a:rPr>
                    <a:t>comp. program </a:t>
                  </a:r>
                </a:p>
                <a:p>
                  <a:pPr algn="ctr"/>
                  <a:r>
                    <a:rPr lang="en-US" sz="1000" baseline="0" dirty="0">
                      <a:latin typeface="Times New Roman" pitchFamily="18" charset="0"/>
                      <a:cs typeface="Times New Roman" pitchFamily="18" charset="0"/>
                    </a:rPr>
                    <a:t>(</a:t>
                  </a:r>
                  <a:r>
                    <a:rPr lang="en-US" sz="1000" b="1" baseline="0" dirty="0">
                      <a:solidFill>
                        <a:srgbClr val="0000CC"/>
                      </a:solidFill>
                      <a:latin typeface="Times New Roman" pitchFamily="18" charset="0"/>
                      <a:cs typeface="Times New Roman" pitchFamily="18" charset="0"/>
                    </a:rPr>
                    <a:t>D=12</a:t>
                  </a:r>
                  <a:r>
                    <a:rPr lang="en-US" sz="1000" baseline="0" dirty="0">
                      <a:latin typeface="Times New Roman" pitchFamily="18" charset="0"/>
                      <a:cs typeface="Times New Roman" pitchFamily="18" charset="0"/>
                    </a:rPr>
                    <a:t>)</a:t>
                  </a:r>
                  <a:endParaRPr lang="en-US" sz="1000" dirty="0">
                    <a:latin typeface="Times New Roman" pitchFamily="18" charset="0"/>
                    <a:cs typeface="Times New Roman" pitchFamily="18" charset="0"/>
                  </a:endParaRPr>
                </a:p>
              </p:txBody>
            </p:sp>
            <p:cxnSp>
              <p:nvCxnSpPr>
                <p:cNvPr id="206" name="Straight Arrow Connector 205"/>
                <p:cNvCxnSpPr>
                  <a:stCxn id="198" idx="3"/>
                  <a:endCxn id="205" idx="1"/>
                </p:cNvCxnSpPr>
                <p:nvPr/>
              </p:nvCxnSpPr>
              <p:spPr>
                <a:xfrm>
                  <a:off x="1705903" y="4290713"/>
                  <a:ext cx="798538" cy="1249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92" name="Straight Arrow Connector 191"/>
              <p:cNvCxnSpPr>
                <a:stCxn id="205" idx="3"/>
                <a:endCxn id="200" idx="1"/>
              </p:cNvCxnSpPr>
              <p:nvPr/>
            </p:nvCxnSpPr>
            <p:spPr>
              <a:xfrm flipV="1">
                <a:off x="3954853" y="3222717"/>
                <a:ext cx="1082094" cy="1080487"/>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93" name="Straight Arrow Connector 192"/>
              <p:cNvCxnSpPr>
                <a:stCxn id="205" idx="3"/>
                <a:endCxn id="199" idx="1"/>
              </p:cNvCxnSpPr>
              <p:nvPr/>
            </p:nvCxnSpPr>
            <p:spPr>
              <a:xfrm>
                <a:off x="3954853" y="4303204"/>
                <a:ext cx="1070686" cy="1324065"/>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94" name="Straight Arrow Connector 193"/>
              <p:cNvCxnSpPr>
                <a:stCxn id="200" idx="3"/>
                <a:endCxn id="201" idx="1"/>
              </p:cNvCxnSpPr>
              <p:nvPr/>
            </p:nvCxnSpPr>
            <p:spPr>
              <a:xfrm>
                <a:off x="6583146" y="3222717"/>
                <a:ext cx="1146014" cy="2404552"/>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a:stCxn id="199" idx="3"/>
                <a:endCxn id="196" idx="0"/>
              </p:cNvCxnSpPr>
              <p:nvPr/>
            </p:nvCxnSpPr>
            <p:spPr>
              <a:xfrm flipV="1">
                <a:off x="6511137" y="4481895"/>
                <a:ext cx="583934" cy="11453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6" name="Arc 195"/>
              <p:cNvSpPr/>
              <p:nvPr/>
            </p:nvSpPr>
            <p:spPr>
              <a:xfrm rot="14817132">
                <a:off x="7024384" y="4172406"/>
                <a:ext cx="398823" cy="360224"/>
              </a:xfrm>
              <a:prstGeom prst="arc">
                <a:avLst>
                  <a:gd name="adj1" fmla="val 14874170"/>
                  <a:gd name="adj2" fmla="val 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00"/>
              </a:p>
            </p:txBody>
          </p:sp>
          <p:cxnSp>
            <p:nvCxnSpPr>
              <p:cNvPr id="197" name="Straight Arrow Connector 196"/>
              <p:cNvCxnSpPr>
                <a:stCxn id="196" idx="2"/>
                <a:endCxn id="202" idx="1"/>
              </p:cNvCxnSpPr>
              <p:nvPr/>
            </p:nvCxnSpPr>
            <p:spPr>
              <a:xfrm flipV="1">
                <a:off x="7145726" y="3210225"/>
                <a:ext cx="572026" cy="958799"/>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98144"/>
            <a:ext cx="9144000" cy="580226"/>
          </a:xfrm>
          <a:prstGeom prst="roundRect">
            <a:avLst>
              <a:gd name="adj" fmla="val 5000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0"/>
              </a:spcBef>
              <a:defRPr/>
            </a:pPr>
            <a:r>
              <a:rPr lang="en-US" sz="3200" b="1" i="1" dirty="0" smtClean="0">
                <a:solidFill>
                  <a:schemeClr val="bg1"/>
                </a:solidFill>
                <a:latin typeface="Times New Roman" pitchFamily="18" charset="0"/>
                <a:cs typeface="Times New Roman" pitchFamily="18" charset="0"/>
              </a:rPr>
              <a:t>Precedence Diagramming</a:t>
            </a:r>
            <a:r>
              <a:rPr lang="de-DE" sz="3200" b="1" i="1" dirty="0" smtClean="0">
                <a:solidFill>
                  <a:schemeClr val="bg1"/>
                </a:solidFill>
                <a:latin typeface="Times New Roman" pitchFamily="18" charset="0"/>
                <a:cs typeface="Times New Roman" pitchFamily="18" charset="0"/>
              </a:rPr>
              <a:t> </a:t>
            </a:r>
            <a:r>
              <a:rPr lang="en-US" sz="3200" b="1" i="1" dirty="0" smtClean="0">
                <a:solidFill>
                  <a:schemeClr val="bg1"/>
                </a:solidFill>
                <a:latin typeface="Times New Roman" pitchFamily="18" charset="0"/>
                <a:cs typeface="Times New Roman" pitchFamily="18" charset="0"/>
              </a:rPr>
              <a:t>Calculations</a:t>
            </a:r>
          </a:p>
        </p:txBody>
      </p:sp>
      <p:sp>
        <p:nvSpPr>
          <p:cNvPr id="8" name="Rectangle 3"/>
          <p:cNvSpPr>
            <a:spLocks noChangeArrowheads="1"/>
          </p:cNvSpPr>
          <p:nvPr/>
        </p:nvSpPr>
        <p:spPr bwMode="auto">
          <a:xfrm>
            <a:off x="251520" y="707744"/>
            <a:ext cx="3636404" cy="322786"/>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2000" b="1" i="1" dirty="0" smtClean="0">
                <a:solidFill>
                  <a:srgbClr val="CC3300"/>
                </a:solidFill>
                <a:latin typeface="Times New Roman" pitchFamily="18" charset="0"/>
                <a:cs typeface="Times New Roman" pitchFamily="18" charset="0"/>
              </a:rPr>
              <a:t>Example Computation</a:t>
            </a:r>
            <a:endParaRPr lang="de-DE" sz="2000" b="1" i="1" dirty="0">
              <a:solidFill>
                <a:srgbClr val="CC3300"/>
              </a:solidFill>
              <a:latin typeface="Times New Roman" pitchFamily="18" charset="0"/>
              <a:cs typeface="Times New Roman" pitchFamily="18" charset="0"/>
            </a:endParaRPr>
          </a:p>
        </p:txBody>
      </p:sp>
      <p:grpSp>
        <p:nvGrpSpPr>
          <p:cNvPr id="2" name="Group 29"/>
          <p:cNvGrpSpPr/>
          <p:nvPr/>
        </p:nvGrpSpPr>
        <p:grpSpPr>
          <a:xfrm>
            <a:off x="6095999" y="783944"/>
            <a:ext cx="3048001" cy="1926953"/>
            <a:chOff x="5382202" y="383235"/>
            <a:chExt cx="3668198" cy="1543955"/>
          </a:xfrm>
        </p:grpSpPr>
        <p:graphicFrame>
          <p:nvGraphicFramePr>
            <p:cNvPr id="17" name="Object 16"/>
            <p:cNvGraphicFramePr>
              <a:graphicFrameLocks noChangeAspect="1"/>
            </p:cNvGraphicFramePr>
            <p:nvPr>
              <p:extLst>
                <p:ext uri="{D42A27DB-BD31-4B8C-83A1-F6EECF244321}">
                  <p14:modId xmlns:p14="http://schemas.microsoft.com/office/powerpoint/2010/main" val="2459079973"/>
                </p:ext>
              </p:extLst>
            </p:nvPr>
          </p:nvGraphicFramePr>
          <p:xfrm>
            <a:off x="5840727" y="688508"/>
            <a:ext cx="3026261" cy="1238682"/>
          </p:xfrm>
          <a:graphic>
            <a:graphicData uri="http://schemas.openxmlformats.org/presentationml/2006/ole">
              <mc:AlternateContent xmlns:mc="http://schemas.openxmlformats.org/markup-compatibility/2006">
                <mc:Choice xmlns:v="urn:schemas-microsoft-com:vml" Requires="v">
                  <p:oleObj spid="_x0000_s15558" name="Equation" r:id="rId3" imgW="2247840" imgH="1422360" progId="Equation.3">
                    <p:embed/>
                  </p:oleObj>
                </mc:Choice>
                <mc:Fallback>
                  <p:oleObj name="Equation" r:id="rId3" imgW="2247840" imgH="14223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40727" y="688508"/>
                          <a:ext cx="3026261" cy="1238682"/>
                        </a:xfrm>
                        <a:prstGeom prst="rect">
                          <a:avLst/>
                        </a:prstGeom>
                        <a:solidFill>
                          <a:srgbClr val="CCFFFF"/>
                        </a:solidFill>
                        <a:ln w="9525">
                          <a:solidFill>
                            <a:schemeClr val="hlink"/>
                          </a:solidFill>
                          <a:miter lim="800000"/>
                          <a:headEnd/>
                          <a:tailEnd/>
                        </a:ln>
                      </p:spPr>
                    </p:pic>
                  </p:oleObj>
                </mc:Fallback>
              </mc:AlternateContent>
            </a:graphicData>
          </a:graphic>
        </p:graphicFrame>
        <p:sp>
          <p:nvSpPr>
            <p:cNvPr id="18" name="Rectangle 17"/>
            <p:cNvSpPr/>
            <p:nvPr/>
          </p:nvSpPr>
          <p:spPr>
            <a:xfrm>
              <a:off x="5382202" y="383235"/>
              <a:ext cx="3668198" cy="295924"/>
            </a:xfrm>
            <a:prstGeom prst="rect">
              <a:avLst/>
            </a:prstGeom>
            <a:solidFill>
              <a:srgbClr val="FFFF00"/>
            </a:solidFill>
          </p:spPr>
          <p:txBody>
            <a:bodyPr wrap="square">
              <a:spAutoFit/>
            </a:bodyPr>
            <a:lstStyle/>
            <a:p>
              <a:r>
                <a:rPr lang="en-US" b="1" i="1" dirty="0" smtClean="0">
                  <a:solidFill>
                    <a:srgbClr val="FF0000"/>
                  </a:solidFill>
                  <a:latin typeface="Times New Roman" pitchFamily="18" charset="0"/>
                  <a:cs typeface="Times New Roman" pitchFamily="18" charset="0"/>
                </a:rPr>
                <a:t>Forward Pass Computations</a:t>
              </a:r>
              <a:endParaRPr lang="en-US" b="1" i="1" dirty="0">
                <a:solidFill>
                  <a:srgbClr val="FF0000"/>
                </a:solidFill>
                <a:latin typeface="Times New Roman" pitchFamily="18" charset="0"/>
                <a:ea typeface="Times New Roman"/>
                <a:cs typeface="Times New Roman" pitchFamily="18" charset="0"/>
              </a:endParaRPr>
            </a:p>
          </p:txBody>
        </p:sp>
      </p:grpSp>
      <p:grpSp>
        <p:nvGrpSpPr>
          <p:cNvPr id="3" name="Group 30"/>
          <p:cNvGrpSpPr/>
          <p:nvPr/>
        </p:nvGrpSpPr>
        <p:grpSpPr>
          <a:xfrm>
            <a:off x="304800" y="1088744"/>
            <a:ext cx="4359305" cy="735610"/>
            <a:chOff x="235058" y="1880828"/>
            <a:chExt cx="4621979" cy="591669"/>
          </a:xfrm>
        </p:grpSpPr>
        <p:sp>
          <p:nvSpPr>
            <p:cNvPr id="10" name="TextBox 9"/>
            <p:cNvSpPr txBox="1"/>
            <p:nvPr/>
          </p:nvSpPr>
          <p:spPr>
            <a:xfrm>
              <a:off x="235058" y="1880828"/>
              <a:ext cx="1456622" cy="475544"/>
            </a:xfrm>
            <a:prstGeom prst="rect">
              <a:avLst/>
            </a:prstGeom>
            <a:noFill/>
          </p:spPr>
          <p:txBody>
            <a:bodyPr wrap="square" rtlCol="0">
              <a:spAutoFit/>
            </a:bodyPr>
            <a:lstStyle/>
            <a:p>
              <a:r>
                <a:rPr lang="en-US" dirty="0" smtClean="0">
                  <a:solidFill>
                    <a:srgbClr val="0000CC"/>
                  </a:solidFill>
                  <a:latin typeface="Times New Roman" pitchFamily="18" charset="0"/>
                  <a:cs typeface="Times New Roman" pitchFamily="18" charset="0"/>
                </a:rPr>
                <a:t>Activity A</a:t>
              </a:r>
            </a:p>
          </p:txBody>
        </p:sp>
        <p:graphicFrame>
          <p:nvGraphicFramePr>
            <p:cNvPr id="134148" name="Object 2"/>
            <p:cNvGraphicFramePr>
              <a:graphicFrameLocks noChangeAspect="1"/>
            </p:cNvGraphicFramePr>
            <p:nvPr>
              <p:extLst>
                <p:ext uri="{D42A27DB-BD31-4B8C-83A1-F6EECF244321}">
                  <p14:modId xmlns:p14="http://schemas.microsoft.com/office/powerpoint/2010/main" val="2850405847"/>
                </p:ext>
              </p:extLst>
            </p:nvPr>
          </p:nvGraphicFramePr>
          <p:xfrm>
            <a:off x="2247637" y="1892458"/>
            <a:ext cx="2609400" cy="580039"/>
          </p:xfrm>
          <a:graphic>
            <a:graphicData uri="http://schemas.openxmlformats.org/presentationml/2006/ole">
              <mc:AlternateContent xmlns:mc="http://schemas.openxmlformats.org/markup-compatibility/2006">
                <mc:Choice xmlns:v="urn:schemas-microsoft-com:vml" Requires="v">
                  <p:oleObj spid="_x0000_s15559" name="Equation" r:id="rId5" imgW="1981080" imgH="596880" progId="Equation.3">
                    <p:embed/>
                  </p:oleObj>
                </mc:Choice>
                <mc:Fallback>
                  <p:oleObj name="Equation" r:id="rId5" imgW="1981080" imgH="5968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47637" y="1892458"/>
                          <a:ext cx="2609400" cy="580039"/>
                        </a:xfrm>
                        <a:prstGeom prst="rect">
                          <a:avLst/>
                        </a:prstGeom>
                        <a:solidFill>
                          <a:srgbClr val="FFFF99"/>
                        </a:solidFill>
                        <a:ln w="9525">
                          <a:solidFill>
                            <a:schemeClr val="hlink"/>
                          </a:solidFill>
                          <a:miter lim="800000"/>
                          <a:headEnd/>
                          <a:tailEnd/>
                        </a:ln>
                      </p:spPr>
                    </p:pic>
                  </p:oleObj>
                </mc:Fallback>
              </mc:AlternateContent>
            </a:graphicData>
          </a:graphic>
        </p:graphicFrame>
      </p:grpSp>
      <p:grpSp>
        <p:nvGrpSpPr>
          <p:cNvPr id="7" name="Group 31"/>
          <p:cNvGrpSpPr/>
          <p:nvPr/>
        </p:nvGrpSpPr>
        <p:grpSpPr>
          <a:xfrm>
            <a:off x="359840" y="1875973"/>
            <a:ext cx="5988571" cy="1193971"/>
            <a:chOff x="356427" y="3520024"/>
            <a:chExt cx="5789439" cy="829819"/>
          </a:xfrm>
        </p:grpSpPr>
        <p:sp>
          <p:nvSpPr>
            <p:cNvPr id="12" name="TextBox 11"/>
            <p:cNvSpPr txBox="1"/>
            <p:nvPr/>
          </p:nvSpPr>
          <p:spPr>
            <a:xfrm>
              <a:off x="356427" y="3664476"/>
              <a:ext cx="1199116" cy="256688"/>
            </a:xfrm>
            <a:prstGeom prst="rect">
              <a:avLst/>
            </a:prstGeom>
            <a:noFill/>
          </p:spPr>
          <p:txBody>
            <a:bodyPr wrap="square" rtlCol="0">
              <a:spAutoFit/>
            </a:bodyPr>
            <a:lstStyle/>
            <a:p>
              <a:r>
                <a:rPr lang="en-US" dirty="0" smtClean="0">
                  <a:solidFill>
                    <a:srgbClr val="0000CC"/>
                  </a:solidFill>
                  <a:latin typeface="Times New Roman" pitchFamily="18" charset="0"/>
                  <a:cs typeface="Times New Roman" pitchFamily="18" charset="0"/>
                </a:rPr>
                <a:t>Activity B</a:t>
              </a:r>
            </a:p>
          </p:txBody>
        </p:sp>
        <p:graphicFrame>
          <p:nvGraphicFramePr>
            <p:cNvPr id="134150" name="Object 6"/>
            <p:cNvGraphicFramePr>
              <a:graphicFrameLocks noChangeAspect="1"/>
            </p:cNvGraphicFramePr>
            <p:nvPr>
              <p:extLst>
                <p:ext uri="{D42A27DB-BD31-4B8C-83A1-F6EECF244321}">
                  <p14:modId xmlns:p14="http://schemas.microsoft.com/office/powerpoint/2010/main" val="2329995049"/>
                </p:ext>
              </p:extLst>
            </p:nvPr>
          </p:nvGraphicFramePr>
          <p:xfrm>
            <a:off x="2138299" y="3520024"/>
            <a:ext cx="4007567" cy="829819"/>
          </p:xfrm>
          <a:graphic>
            <a:graphicData uri="http://schemas.openxmlformats.org/presentationml/2006/ole">
              <mc:AlternateContent xmlns:mc="http://schemas.openxmlformats.org/markup-compatibility/2006">
                <mc:Choice xmlns:v="urn:schemas-microsoft-com:vml" Requires="v">
                  <p:oleObj spid="_x0000_s15560" name="Equation" r:id="rId7" imgW="3377880" imgH="1002960" progId="Equation.3">
                    <p:embed/>
                  </p:oleObj>
                </mc:Choice>
                <mc:Fallback>
                  <p:oleObj name="Equation" r:id="rId7" imgW="3377880" imgH="10029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38299" y="3520024"/>
                          <a:ext cx="4007567" cy="829819"/>
                        </a:xfrm>
                        <a:prstGeom prst="rect">
                          <a:avLst/>
                        </a:prstGeom>
                        <a:solidFill>
                          <a:srgbClr val="FFFF99"/>
                        </a:solidFill>
                        <a:ln w="9525">
                          <a:solidFill>
                            <a:srgbClr val="0000FF"/>
                          </a:solidFill>
                          <a:miter lim="800000"/>
                          <a:headEnd/>
                          <a:tailEnd/>
                        </a:ln>
                      </p:spPr>
                    </p:pic>
                  </p:oleObj>
                </mc:Fallback>
              </mc:AlternateContent>
            </a:graphicData>
          </a:graphic>
        </p:graphicFrame>
      </p:grpSp>
      <p:grpSp>
        <p:nvGrpSpPr>
          <p:cNvPr id="9" name="Group 32"/>
          <p:cNvGrpSpPr/>
          <p:nvPr/>
        </p:nvGrpSpPr>
        <p:grpSpPr>
          <a:xfrm>
            <a:off x="304800" y="3130269"/>
            <a:ext cx="6096000" cy="927180"/>
            <a:chOff x="-265956" y="4984004"/>
            <a:chExt cx="5764671" cy="1064736"/>
          </a:xfrm>
        </p:grpSpPr>
        <p:sp>
          <p:nvSpPr>
            <p:cNvPr id="14" name="TextBox 13"/>
            <p:cNvSpPr txBox="1"/>
            <p:nvPr/>
          </p:nvSpPr>
          <p:spPr>
            <a:xfrm>
              <a:off x="-265956" y="5157193"/>
              <a:ext cx="1332148" cy="523701"/>
            </a:xfrm>
            <a:prstGeom prst="rect">
              <a:avLst/>
            </a:prstGeom>
            <a:noFill/>
          </p:spPr>
          <p:txBody>
            <a:bodyPr wrap="square" rtlCol="0">
              <a:spAutoFit/>
            </a:bodyPr>
            <a:lstStyle/>
            <a:p>
              <a:r>
                <a:rPr lang="en-US" dirty="0" smtClean="0">
                  <a:solidFill>
                    <a:srgbClr val="0000CC"/>
                  </a:solidFill>
                  <a:latin typeface="Times New Roman" pitchFamily="18" charset="0"/>
                  <a:cs typeface="Times New Roman" pitchFamily="18" charset="0"/>
                </a:rPr>
                <a:t>Activity C</a:t>
              </a:r>
            </a:p>
          </p:txBody>
        </p:sp>
        <p:graphicFrame>
          <p:nvGraphicFramePr>
            <p:cNvPr id="134151" name="Object 7"/>
            <p:cNvGraphicFramePr>
              <a:graphicFrameLocks noChangeAspect="1"/>
            </p:cNvGraphicFramePr>
            <p:nvPr>
              <p:extLst>
                <p:ext uri="{D42A27DB-BD31-4B8C-83A1-F6EECF244321}">
                  <p14:modId xmlns:p14="http://schemas.microsoft.com/office/powerpoint/2010/main" val="514913292"/>
                </p:ext>
              </p:extLst>
            </p:nvPr>
          </p:nvGraphicFramePr>
          <p:xfrm>
            <a:off x="1499224" y="4984004"/>
            <a:ext cx="3999491" cy="1064736"/>
          </p:xfrm>
          <a:graphic>
            <a:graphicData uri="http://schemas.openxmlformats.org/presentationml/2006/ole">
              <mc:AlternateContent xmlns:mc="http://schemas.openxmlformats.org/markup-compatibility/2006">
                <mc:Choice xmlns:v="urn:schemas-microsoft-com:vml" Requires="v">
                  <p:oleObj spid="_x0000_s15561" name="Equation" r:id="rId9" imgW="2844720" imgH="876240" progId="Equation.3">
                    <p:embed/>
                  </p:oleObj>
                </mc:Choice>
                <mc:Fallback>
                  <p:oleObj name="Equation" r:id="rId9" imgW="2844720" imgH="87624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99224" y="4984004"/>
                          <a:ext cx="3999491" cy="1064736"/>
                        </a:xfrm>
                        <a:prstGeom prst="rect">
                          <a:avLst/>
                        </a:prstGeom>
                        <a:solidFill>
                          <a:srgbClr val="FFFF99"/>
                        </a:solidFill>
                        <a:ln w="9525">
                          <a:solidFill>
                            <a:srgbClr val="0000FF"/>
                          </a:solidFill>
                          <a:miter lim="800000"/>
                          <a:headEnd/>
                          <a:tailEnd/>
                        </a:ln>
                      </p:spPr>
                    </p:pic>
                  </p:oleObj>
                </mc:Fallback>
              </mc:AlternateContent>
            </a:graphicData>
          </a:graphic>
        </p:graphicFrame>
      </p:grpSp>
      <p:grpSp>
        <p:nvGrpSpPr>
          <p:cNvPr id="19" name="Group 18"/>
          <p:cNvGrpSpPr/>
          <p:nvPr/>
        </p:nvGrpSpPr>
        <p:grpSpPr>
          <a:xfrm>
            <a:off x="227712" y="4136744"/>
            <a:ext cx="8451917" cy="2492656"/>
            <a:chOff x="227712" y="4038600"/>
            <a:chExt cx="8451917" cy="2492656"/>
          </a:xfrm>
        </p:grpSpPr>
        <p:cxnSp>
          <p:nvCxnSpPr>
            <p:cNvPr id="27" name="Straight Connector 26"/>
            <p:cNvCxnSpPr/>
            <p:nvPr/>
          </p:nvCxnSpPr>
          <p:spPr bwMode="auto">
            <a:xfrm>
              <a:off x="1600200" y="5217271"/>
              <a:ext cx="914400" cy="914400"/>
            </a:xfrm>
            <a:prstGeom prst="line">
              <a:avLst/>
            </a:prstGeom>
            <a:noFill/>
            <a:ln w="9525" cap="flat" cmpd="sng" algn="ctr">
              <a:noFill/>
              <a:prstDash val="solid"/>
              <a:round/>
              <a:headEnd type="none" w="med" len="med"/>
              <a:tailEnd type="none" w="med" len="med"/>
            </a:ln>
            <a:effectLst/>
          </p:spPr>
        </p:cxnSp>
        <p:cxnSp>
          <p:nvCxnSpPr>
            <p:cNvPr id="28" name="Straight Connector 27"/>
            <p:cNvCxnSpPr/>
            <p:nvPr/>
          </p:nvCxnSpPr>
          <p:spPr bwMode="auto">
            <a:xfrm>
              <a:off x="1809750" y="4798171"/>
              <a:ext cx="704850" cy="1333500"/>
            </a:xfrm>
            <a:prstGeom prst="line">
              <a:avLst/>
            </a:prstGeom>
            <a:noFill/>
            <a:ln w="9525" cap="flat" cmpd="sng" algn="ctr">
              <a:noFill/>
              <a:prstDash val="solid"/>
              <a:round/>
              <a:headEnd type="none" w="med" len="med"/>
              <a:tailEnd type="none" w="med" len="med"/>
            </a:ln>
            <a:effectLst/>
          </p:spPr>
        </p:cxnSp>
        <p:sp>
          <p:nvSpPr>
            <p:cNvPr id="30" name="Rectangle 239"/>
            <p:cNvSpPr>
              <a:spLocks noChangeArrowheads="1"/>
            </p:cNvSpPr>
            <p:nvPr/>
          </p:nvSpPr>
          <p:spPr bwMode="auto">
            <a:xfrm>
              <a:off x="227712" y="4763188"/>
              <a:ext cx="1114905" cy="10732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31" name="Rectangle 238"/>
            <p:cNvSpPr>
              <a:spLocks noChangeArrowheads="1"/>
            </p:cNvSpPr>
            <p:nvPr/>
          </p:nvSpPr>
          <p:spPr bwMode="auto">
            <a:xfrm>
              <a:off x="227712" y="4763695"/>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237"/>
            <p:cNvSpPr>
              <a:spLocks noChangeArrowheads="1"/>
            </p:cNvSpPr>
            <p:nvPr/>
          </p:nvSpPr>
          <p:spPr bwMode="auto">
            <a:xfrm>
              <a:off x="599347" y="4763695"/>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 name="Rectangle 236"/>
            <p:cNvSpPr>
              <a:spLocks noChangeArrowheads="1"/>
            </p:cNvSpPr>
            <p:nvPr/>
          </p:nvSpPr>
          <p:spPr bwMode="auto">
            <a:xfrm>
              <a:off x="970982" y="4763695"/>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235"/>
            <p:cNvSpPr>
              <a:spLocks noChangeArrowheads="1"/>
            </p:cNvSpPr>
            <p:nvPr/>
          </p:nvSpPr>
          <p:spPr bwMode="auto">
            <a:xfrm>
              <a:off x="227712" y="5479194"/>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234"/>
            <p:cNvSpPr>
              <a:spLocks noChangeArrowheads="1"/>
            </p:cNvSpPr>
            <p:nvPr/>
          </p:nvSpPr>
          <p:spPr bwMode="auto">
            <a:xfrm>
              <a:off x="599347" y="5479194"/>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 name="Rectangle 233"/>
            <p:cNvSpPr>
              <a:spLocks noChangeArrowheads="1"/>
            </p:cNvSpPr>
            <p:nvPr/>
          </p:nvSpPr>
          <p:spPr bwMode="auto">
            <a:xfrm>
              <a:off x="970982" y="5479194"/>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38" name="Group 37"/>
            <p:cNvGrpSpPr/>
            <p:nvPr/>
          </p:nvGrpSpPr>
          <p:grpSpPr>
            <a:xfrm>
              <a:off x="1676400" y="4734497"/>
              <a:ext cx="1189295" cy="1102446"/>
              <a:chOff x="1958055" y="1488354"/>
              <a:chExt cx="1114905" cy="1102446"/>
            </a:xfrm>
          </p:grpSpPr>
          <p:sp>
            <p:nvSpPr>
              <p:cNvPr id="40"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47" name="Rectangle 222"/>
              <p:cNvSpPr>
                <a:spLocks noChangeArrowheads="1"/>
              </p:cNvSpPr>
              <p:nvPr/>
            </p:nvSpPr>
            <p:spPr bwMode="auto">
              <a:xfrm>
                <a:off x="195805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9"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12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0" name="Rectangle 220"/>
              <p:cNvSpPr>
                <a:spLocks noChangeArrowheads="1"/>
              </p:cNvSpPr>
              <p:nvPr/>
            </p:nvSpPr>
            <p:spPr bwMode="auto">
              <a:xfrm>
                <a:off x="270132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 name="Rectangle 219"/>
              <p:cNvSpPr>
                <a:spLocks noChangeArrowheads="1"/>
              </p:cNvSpPr>
              <p:nvPr/>
            </p:nvSpPr>
            <p:spPr bwMode="auto">
              <a:xfrm>
                <a:off x="195805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3" name="Rectangle 217"/>
              <p:cNvSpPr>
                <a:spLocks noChangeArrowheads="1"/>
              </p:cNvSpPr>
              <p:nvPr/>
            </p:nvSpPr>
            <p:spPr bwMode="auto">
              <a:xfrm>
                <a:off x="270132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9" name="Straight Arrow Connector 38"/>
            <p:cNvCxnSpPr>
              <a:stCxn id="30" idx="3"/>
              <a:endCxn id="40" idx="1"/>
            </p:cNvCxnSpPr>
            <p:nvPr/>
          </p:nvCxnSpPr>
          <p:spPr>
            <a:xfrm flipV="1">
              <a:off x="1342617" y="5293422"/>
              <a:ext cx="333783" cy="63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55" name="Group 176"/>
            <p:cNvGrpSpPr>
              <a:grpSpLocks/>
            </p:cNvGrpSpPr>
            <p:nvPr/>
          </p:nvGrpSpPr>
          <p:grpSpPr bwMode="auto">
            <a:xfrm>
              <a:off x="3419031" y="4051248"/>
              <a:ext cx="1114905" cy="1072871"/>
              <a:chOff x="1740" y="6855"/>
              <a:chExt cx="2745" cy="2115"/>
            </a:xfrm>
          </p:grpSpPr>
          <p:sp>
            <p:nvSpPr>
              <p:cNvPr id="57" name="Rectangle 183"/>
              <p:cNvSpPr>
                <a:spLocks noChangeArrowheads="1"/>
              </p:cNvSpPr>
              <p:nvPr/>
            </p:nvSpPr>
            <p:spPr bwMode="auto">
              <a:xfrm>
                <a:off x="1740" y="6855"/>
                <a:ext cx="2745" cy="208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58" name="Rectangle 182"/>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6</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0" name="Rectangle 180"/>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1" name="Rectangle 179"/>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2"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3" name="Rectangle 177"/>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56" name="Straight Arrow Connector 55"/>
            <p:cNvCxnSpPr>
              <a:stCxn id="40" idx="3"/>
              <a:endCxn id="57" idx="1"/>
            </p:cNvCxnSpPr>
            <p:nvPr/>
          </p:nvCxnSpPr>
          <p:spPr>
            <a:xfrm flipV="1">
              <a:off x="2865695" y="4580328"/>
              <a:ext cx="553336" cy="7130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65" name="Group 224"/>
            <p:cNvGrpSpPr>
              <a:grpSpLocks/>
            </p:cNvGrpSpPr>
            <p:nvPr/>
          </p:nvGrpSpPr>
          <p:grpSpPr bwMode="auto">
            <a:xfrm>
              <a:off x="3502722" y="5445871"/>
              <a:ext cx="1113645" cy="1076872"/>
              <a:chOff x="1740" y="6848"/>
              <a:chExt cx="2745" cy="2122"/>
            </a:xfrm>
          </p:grpSpPr>
          <p:sp>
            <p:nvSpPr>
              <p:cNvPr id="67"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68" name="Rectangle 23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9"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0" name="Rectangle 22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 name="Rectangle 22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2"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3" name="Rectangle 22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66" name="Straight Arrow Connector 65"/>
            <p:cNvCxnSpPr>
              <a:stCxn id="40" idx="3"/>
              <a:endCxn id="67" idx="1"/>
            </p:cNvCxnSpPr>
            <p:nvPr/>
          </p:nvCxnSpPr>
          <p:spPr>
            <a:xfrm>
              <a:off x="2865695" y="5293422"/>
              <a:ext cx="637027" cy="6888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75" name="Group 168"/>
            <p:cNvGrpSpPr>
              <a:grpSpLocks/>
            </p:cNvGrpSpPr>
            <p:nvPr/>
          </p:nvGrpSpPr>
          <p:grpSpPr bwMode="auto">
            <a:xfrm>
              <a:off x="7564724" y="4816838"/>
              <a:ext cx="1114905" cy="1072871"/>
              <a:chOff x="1740" y="6855"/>
              <a:chExt cx="2745" cy="2115"/>
            </a:xfrm>
          </p:grpSpPr>
          <p:sp>
            <p:nvSpPr>
              <p:cNvPr id="78" name="Rectangle 175"/>
              <p:cNvSpPr>
                <a:spLocks noChangeArrowheads="1"/>
              </p:cNvSpPr>
              <p:nvPr/>
            </p:nvSpPr>
            <p:spPr bwMode="auto">
              <a:xfrm>
                <a:off x="1740" y="6893"/>
                <a:ext cx="2745" cy="207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END</a:t>
                </a: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79" name="Rectangle 17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0"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 name="Rectangle 17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 name="Rectangle 17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3"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4" name="Rectangle 16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76" name="Straight Arrow Connector 75"/>
            <p:cNvCxnSpPr>
              <a:stCxn id="102" idx="3"/>
              <a:endCxn id="78" idx="1"/>
            </p:cNvCxnSpPr>
            <p:nvPr/>
          </p:nvCxnSpPr>
          <p:spPr>
            <a:xfrm>
              <a:off x="6705600" y="4586894"/>
              <a:ext cx="859124" cy="7760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89" idx="3"/>
              <a:endCxn id="78" idx="1"/>
            </p:cNvCxnSpPr>
            <p:nvPr/>
          </p:nvCxnSpPr>
          <p:spPr>
            <a:xfrm flipV="1">
              <a:off x="6716873" y="5362912"/>
              <a:ext cx="847851" cy="6296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86" name="Group 184"/>
            <p:cNvGrpSpPr>
              <a:grpSpLocks/>
            </p:cNvGrpSpPr>
            <p:nvPr/>
          </p:nvGrpSpPr>
          <p:grpSpPr bwMode="auto">
            <a:xfrm>
              <a:off x="5603228" y="5455943"/>
              <a:ext cx="1113645" cy="1075313"/>
              <a:chOff x="1740" y="6851"/>
              <a:chExt cx="2745" cy="2119"/>
            </a:xfrm>
          </p:grpSpPr>
          <p:sp>
            <p:nvSpPr>
              <p:cNvPr id="89"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90" name="Rectangle 19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1"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6</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2" name="Rectangle 18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3" name="Rectangle 18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4"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5" name="Rectangle 18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87" name="Straight Arrow Connector 86"/>
            <p:cNvCxnSpPr>
              <a:stCxn id="67" idx="3"/>
              <a:endCxn id="89" idx="1"/>
            </p:cNvCxnSpPr>
            <p:nvPr/>
          </p:nvCxnSpPr>
          <p:spPr>
            <a:xfrm>
              <a:off x="4616367" y="5982277"/>
              <a:ext cx="986861" cy="103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stCxn id="57" idx="3"/>
              <a:endCxn id="89" idx="1"/>
            </p:cNvCxnSpPr>
            <p:nvPr/>
          </p:nvCxnSpPr>
          <p:spPr>
            <a:xfrm>
              <a:off x="4533936" y="4580328"/>
              <a:ext cx="1069292" cy="141225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97" name="Group 192"/>
            <p:cNvGrpSpPr>
              <a:grpSpLocks/>
            </p:cNvGrpSpPr>
            <p:nvPr/>
          </p:nvGrpSpPr>
          <p:grpSpPr bwMode="auto">
            <a:xfrm>
              <a:off x="5534326" y="4038600"/>
              <a:ext cx="1171274" cy="1074738"/>
              <a:chOff x="1740" y="6855"/>
              <a:chExt cx="2745" cy="2115"/>
            </a:xfrm>
          </p:grpSpPr>
          <p:sp>
            <p:nvSpPr>
              <p:cNvPr id="102" name="Rectangle 199"/>
              <p:cNvSpPr>
                <a:spLocks noChangeArrowheads="1"/>
              </p:cNvSpPr>
              <p:nvPr/>
            </p:nvSpPr>
            <p:spPr bwMode="auto">
              <a:xfrm>
                <a:off x="1740" y="6898"/>
                <a:ext cx="2745" cy="207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103" name="Rectangle 19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12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 name="Rectangle 19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 name="Rectangle 19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7"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8" name="Rectangle 19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98" name="Straight Arrow Connector 97"/>
            <p:cNvCxnSpPr>
              <a:stCxn id="57" idx="3"/>
              <a:endCxn id="102" idx="1"/>
            </p:cNvCxnSpPr>
            <p:nvPr/>
          </p:nvCxnSpPr>
          <p:spPr>
            <a:xfrm>
              <a:off x="4533936" y="4580328"/>
              <a:ext cx="1000390" cy="65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9" name="Arc 98"/>
            <p:cNvSpPr/>
            <p:nvPr/>
          </p:nvSpPr>
          <p:spPr>
            <a:xfrm rot="15026458">
              <a:off x="5029360" y="5113230"/>
              <a:ext cx="329142" cy="342088"/>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0" name="Straight Arrow Connector 99"/>
            <p:cNvCxnSpPr>
              <a:stCxn id="99" idx="2"/>
              <a:endCxn id="102" idx="1"/>
            </p:cNvCxnSpPr>
            <p:nvPr/>
          </p:nvCxnSpPr>
          <p:spPr>
            <a:xfrm flipV="1">
              <a:off x="5138836" y="4586894"/>
              <a:ext cx="395490" cy="54230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a:stCxn id="99" idx="0"/>
              <a:endCxn id="67" idx="3"/>
            </p:cNvCxnSpPr>
            <p:nvPr/>
          </p:nvCxnSpPr>
          <p:spPr>
            <a:xfrm flipH="1">
              <a:off x="4616367" y="5341536"/>
              <a:ext cx="416390" cy="6407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9" name="TextBox 108"/>
          <p:cNvSpPr txBox="1"/>
          <p:nvPr/>
        </p:nvSpPr>
        <p:spPr>
          <a:xfrm>
            <a:off x="276705" y="4834212"/>
            <a:ext cx="332895" cy="369332"/>
          </a:xfrm>
          <a:prstGeom prst="rect">
            <a:avLst/>
          </a:prstGeom>
          <a:noFill/>
        </p:spPr>
        <p:txBody>
          <a:bodyPr wrap="square" rtlCol="1">
            <a:spAutoFit/>
          </a:bodyPr>
          <a:lstStyle/>
          <a:p>
            <a:r>
              <a:rPr lang="en-US" b="1" dirty="0">
                <a:solidFill>
                  <a:srgbClr val="7030A0"/>
                </a:solidFill>
                <a:latin typeface="Times New Roman" panose="02020603050405020304" pitchFamily="18" charset="0"/>
                <a:cs typeface="Times New Roman" panose="02020603050405020304" pitchFamily="18" charset="0"/>
              </a:rPr>
              <a:t>0</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10" name="TextBox 109"/>
          <p:cNvSpPr txBox="1"/>
          <p:nvPr/>
        </p:nvSpPr>
        <p:spPr>
          <a:xfrm>
            <a:off x="950457" y="4864990"/>
            <a:ext cx="415728" cy="338554"/>
          </a:xfrm>
          <a:prstGeom prst="rect">
            <a:avLst/>
          </a:prstGeom>
          <a:noFill/>
        </p:spPr>
        <p:txBody>
          <a:bodyPr wrap="square" rtlCol="1">
            <a:spAutoFit/>
          </a:bodyPr>
          <a:lstStyle/>
          <a:p>
            <a:pPr algn="ctr"/>
            <a:r>
              <a:rPr lang="en-US" sz="1600" b="1" dirty="0" smtClean="0">
                <a:solidFill>
                  <a:srgbClr val="7030A0"/>
                </a:solidFill>
                <a:latin typeface="Times New Roman" panose="02020603050405020304" pitchFamily="18" charset="0"/>
                <a:cs typeface="Times New Roman" panose="02020603050405020304" pitchFamily="18" charset="0"/>
              </a:rPr>
              <a:t>8</a:t>
            </a:r>
            <a:endParaRPr lang="ar-SA" sz="1600" b="1" dirty="0">
              <a:solidFill>
                <a:srgbClr val="7030A0"/>
              </a:solidFill>
              <a:latin typeface="Times New Roman" panose="02020603050405020304" pitchFamily="18" charset="0"/>
              <a:cs typeface="Times New Roman" panose="02020603050405020304" pitchFamily="18" charset="0"/>
            </a:endParaRPr>
          </a:p>
        </p:txBody>
      </p:sp>
      <p:sp>
        <p:nvSpPr>
          <p:cNvPr id="111" name="TextBox 110"/>
          <p:cNvSpPr txBox="1"/>
          <p:nvPr/>
        </p:nvSpPr>
        <p:spPr>
          <a:xfrm>
            <a:off x="1676400" y="4864990"/>
            <a:ext cx="415728" cy="338554"/>
          </a:xfrm>
          <a:prstGeom prst="rect">
            <a:avLst/>
          </a:prstGeom>
          <a:noFill/>
        </p:spPr>
        <p:txBody>
          <a:bodyPr wrap="square" rtlCol="1">
            <a:spAutoFit/>
          </a:bodyPr>
          <a:lstStyle/>
          <a:p>
            <a:pPr algn="ctr"/>
            <a:r>
              <a:rPr lang="en-US" sz="1600" b="1" dirty="0">
                <a:solidFill>
                  <a:srgbClr val="7030A0"/>
                </a:solidFill>
                <a:latin typeface="Times New Roman" panose="02020603050405020304" pitchFamily="18" charset="0"/>
                <a:cs typeface="Times New Roman" panose="02020603050405020304" pitchFamily="18" charset="0"/>
              </a:rPr>
              <a:t>3</a:t>
            </a:r>
            <a:endParaRPr lang="ar-SA" sz="1600" b="1" dirty="0">
              <a:solidFill>
                <a:srgbClr val="7030A0"/>
              </a:solidFill>
              <a:latin typeface="Times New Roman" panose="02020603050405020304" pitchFamily="18" charset="0"/>
              <a:cs typeface="Times New Roman" panose="02020603050405020304" pitchFamily="18" charset="0"/>
            </a:endParaRPr>
          </a:p>
        </p:txBody>
      </p:sp>
      <p:sp>
        <p:nvSpPr>
          <p:cNvPr id="112" name="TextBox 111"/>
          <p:cNvSpPr txBox="1"/>
          <p:nvPr/>
        </p:nvSpPr>
        <p:spPr>
          <a:xfrm>
            <a:off x="2479872" y="4864990"/>
            <a:ext cx="415728" cy="338554"/>
          </a:xfrm>
          <a:prstGeom prst="rect">
            <a:avLst/>
          </a:prstGeom>
          <a:noFill/>
        </p:spPr>
        <p:txBody>
          <a:bodyPr wrap="square" rtlCol="1">
            <a:spAutoFit/>
          </a:bodyPr>
          <a:lstStyle/>
          <a:p>
            <a:pPr algn="ctr"/>
            <a:r>
              <a:rPr lang="en-US" sz="1600" b="1" dirty="0" smtClean="0">
                <a:solidFill>
                  <a:srgbClr val="7030A0"/>
                </a:solidFill>
                <a:latin typeface="Times New Roman" panose="02020603050405020304" pitchFamily="18" charset="0"/>
                <a:cs typeface="Times New Roman" panose="02020603050405020304" pitchFamily="18" charset="0"/>
              </a:rPr>
              <a:t>15</a:t>
            </a:r>
            <a:endParaRPr lang="ar-SA" sz="1600" b="1" dirty="0">
              <a:solidFill>
                <a:srgbClr val="7030A0"/>
              </a:solidFill>
              <a:latin typeface="Times New Roman" panose="02020603050405020304" pitchFamily="18" charset="0"/>
              <a:cs typeface="Times New Roman" panose="02020603050405020304" pitchFamily="18" charset="0"/>
            </a:endParaRPr>
          </a:p>
        </p:txBody>
      </p:sp>
      <p:sp>
        <p:nvSpPr>
          <p:cNvPr id="113" name="TextBox 112"/>
          <p:cNvSpPr txBox="1"/>
          <p:nvPr/>
        </p:nvSpPr>
        <p:spPr>
          <a:xfrm>
            <a:off x="3505200" y="5568411"/>
            <a:ext cx="391709"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9</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14" name="TextBox 113"/>
          <p:cNvSpPr txBox="1"/>
          <p:nvPr/>
        </p:nvSpPr>
        <p:spPr>
          <a:xfrm>
            <a:off x="4196415" y="5520012"/>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13</a:t>
            </a:r>
            <a:endParaRPr lang="ar-SA" b="1" dirty="0">
              <a:solidFill>
                <a:srgbClr val="7030A0"/>
              </a:solidFill>
              <a:latin typeface="Times New Roman" panose="02020603050405020304" pitchFamily="18" charset="0"/>
              <a:cs typeface="Times New Roman" panose="02020603050405020304" pitchFamily="18" charset="0"/>
            </a:endParaRPr>
          </a:p>
        </p:txBody>
      </p:sp>
      <p:grpSp>
        <p:nvGrpSpPr>
          <p:cNvPr id="115" name="Group 114"/>
          <p:cNvGrpSpPr/>
          <p:nvPr/>
        </p:nvGrpSpPr>
        <p:grpSpPr>
          <a:xfrm>
            <a:off x="1219200" y="4263242"/>
            <a:ext cx="4269941" cy="2166162"/>
            <a:chOff x="1810977" y="3103984"/>
            <a:chExt cx="4269941" cy="2166162"/>
          </a:xfrm>
        </p:grpSpPr>
        <p:grpSp>
          <p:nvGrpSpPr>
            <p:cNvPr id="116" name="Group 46"/>
            <p:cNvGrpSpPr/>
            <p:nvPr/>
          </p:nvGrpSpPr>
          <p:grpSpPr>
            <a:xfrm>
              <a:off x="1810977" y="3103984"/>
              <a:ext cx="4269941" cy="2166162"/>
              <a:chOff x="974532" y="454449"/>
              <a:chExt cx="2852194" cy="1246724"/>
            </a:xfrm>
          </p:grpSpPr>
          <p:sp>
            <p:nvSpPr>
              <p:cNvPr id="118" name="TextBox 26"/>
              <p:cNvSpPr txBox="1"/>
              <p:nvPr/>
            </p:nvSpPr>
            <p:spPr>
              <a:xfrm>
                <a:off x="3354896" y="1390344"/>
                <a:ext cx="419100" cy="31082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FS</a:t>
                </a:r>
                <a:r>
                  <a:rPr lang="en-US" sz="1200" baseline="0" dirty="0">
                    <a:solidFill>
                      <a:srgbClr val="C00000"/>
                    </a:solidFill>
                    <a:latin typeface="Times New Roman" pitchFamily="18" charset="0"/>
                    <a:cs typeface="Times New Roman" pitchFamily="18" charset="0"/>
                  </a:rPr>
                  <a:t> 0</a:t>
                </a:r>
              </a:p>
            </p:txBody>
          </p:sp>
          <p:sp>
            <p:nvSpPr>
              <p:cNvPr id="119" name="TextBox 118"/>
              <p:cNvSpPr txBox="1"/>
              <p:nvPr/>
            </p:nvSpPr>
            <p:spPr>
              <a:xfrm>
                <a:off x="974532" y="860793"/>
                <a:ext cx="419100" cy="4800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SS</a:t>
                </a:r>
                <a:r>
                  <a:rPr lang="en-US" sz="1200" baseline="0" dirty="0">
                    <a:solidFill>
                      <a:srgbClr val="C00000"/>
                    </a:solidFill>
                    <a:latin typeface="Times New Roman" pitchFamily="18" charset="0"/>
                    <a:cs typeface="Times New Roman" pitchFamily="18" charset="0"/>
                  </a:rPr>
                  <a:t> 3</a:t>
                </a:r>
              </a:p>
              <a:p>
                <a:pPr algn="ctr"/>
                <a:r>
                  <a:rPr lang="en-US" sz="1200" baseline="0" dirty="0">
                    <a:solidFill>
                      <a:srgbClr val="C00000"/>
                    </a:solidFill>
                    <a:latin typeface="Times New Roman" pitchFamily="18" charset="0"/>
                    <a:cs typeface="Times New Roman" pitchFamily="18" charset="0"/>
                  </a:rPr>
                  <a:t>FF 4</a:t>
                </a:r>
                <a:endParaRPr lang="en-US" sz="1200" dirty="0">
                  <a:solidFill>
                    <a:srgbClr val="C00000"/>
                  </a:solidFill>
                  <a:latin typeface="Times New Roman" pitchFamily="18" charset="0"/>
                  <a:cs typeface="Times New Roman" pitchFamily="18" charset="0"/>
                </a:endParaRPr>
              </a:p>
            </p:txBody>
          </p:sp>
          <p:sp>
            <p:nvSpPr>
              <p:cNvPr id="120" name="TextBox 28"/>
              <p:cNvSpPr txBox="1"/>
              <p:nvPr/>
            </p:nvSpPr>
            <p:spPr>
              <a:xfrm>
                <a:off x="2082412" y="1265446"/>
                <a:ext cx="419100" cy="33155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SS</a:t>
                </a:r>
                <a:r>
                  <a:rPr lang="en-US" sz="1200" baseline="0" dirty="0">
                    <a:solidFill>
                      <a:srgbClr val="C00000"/>
                    </a:solidFill>
                    <a:latin typeface="Times New Roman" pitchFamily="18" charset="0"/>
                    <a:cs typeface="Times New Roman" pitchFamily="18" charset="0"/>
                  </a:rPr>
                  <a:t> 6</a:t>
                </a:r>
              </a:p>
            </p:txBody>
          </p:sp>
          <p:sp>
            <p:nvSpPr>
              <p:cNvPr id="121" name="TextBox 29"/>
              <p:cNvSpPr txBox="1"/>
              <p:nvPr/>
            </p:nvSpPr>
            <p:spPr>
              <a:xfrm>
                <a:off x="3315903" y="454449"/>
                <a:ext cx="510823" cy="3657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SF</a:t>
                </a:r>
                <a:r>
                  <a:rPr lang="en-US" sz="1200" baseline="0" dirty="0">
                    <a:solidFill>
                      <a:srgbClr val="C00000"/>
                    </a:solidFill>
                    <a:latin typeface="Times New Roman" pitchFamily="18" charset="0"/>
                    <a:cs typeface="Times New Roman" pitchFamily="18" charset="0"/>
                  </a:rPr>
                  <a:t> 12</a:t>
                </a:r>
              </a:p>
            </p:txBody>
          </p:sp>
        </p:grpSp>
        <p:sp>
          <p:nvSpPr>
            <p:cNvPr id="117" name="TextBox 116"/>
            <p:cNvSpPr txBox="1"/>
            <p:nvPr/>
          </p:nvSpPr>
          <p:spPr>
            <a:xfrm>
              <a:off x="3393354" y="3412742"/>
              <a:ext cx="627423" cy="5400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FS</a:t>
              </a:r>
              <a:r>
                <a:rPr lang="en-US" sz="1200" baseline="0" dirty="0">
                  <a:solidFill>
                    <a:srgbClr val="C00000"/>
                  </a:solidFill>
                  <a:latin typeface="Times New Roman" pitchFamily="18" charset="0"/>
                  <a:cs typeface="Times New Roman" pitchFamily="18" charset="0"/>
                </a:rPr>
                <a:t> 0</a:t>
              </a:r>
            </a:p>
          </p:txBody>
        </p:sp>
      </p:grpSp>
    </p:spTree>
    <p:extLst>
      <p:ext uri="{BB962C8B-B14F-4D97-AF65-F5344CB8AC3E}">
        <p14:creationId xmlns:p14="http://schemas.microsoft.com/office/powerpoint/2010/main" val="3243371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p:bldP spid="111" grpId="0"/>
      <p:bldP spid="112" grpId="0"/>
      <p:bldP spid="113" grpId="0"/>
      <p:bldP spid="1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98144"/>
            <a:ext cx="9144000" cy="580226"/>
          </a:xfrm>
          <a:prstGeom prst="roundRect">
            <a:avLst>
              <a:gd name="adj" fmla="val 5000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0"/>
              </a:spcBef>
              <a:defRPr/>
            </a:pPr>
            <a:r>
              <a:rPr lang="en-US" sz="3200" b="1" i="1" dirty="0" smtClean="0">
                <a:solidFill>
                  <a:schemeClr val="bg1"/>
                </a:solidFill>
                <a:latin typeface="Times New Roman" pitchFamily="18" charset="0"/>
                <a:cs typeface="Times New Roman" pitchFamily="18" charset="0"/>
              </a:rPr>
              <a:t>Precedence Diagramming</a:t>
            </a:r>
            <a:r>
              <a:rPr lang="de-DE" sz="3200" b="1" i="1" dirty="0" smtClean="0">
                <a:solidFill>
                  <a:schemeClr val="bg1"/>
                </a:solidFill>
                <a:latin typeface="Times New Roman" pitchFamily="18" charset="0"/>
                <a:cs typeface="Times New Roman" pitchFamily="18" charset="0"/>
              </a:rPr>
              <a:t> </a:t>
            </a:r>
            <a:r>
              <a:rPr lang="en-US" sz="3200" b="1" i="1" dirty="0" smtClean="0">
                <a:solidFill>
                  <a:schemeClr val="bg1"/>
                </a:solidFill>
                <a:latin typeface="Times New Roman" pitchFamily="18" charset="0"/>
                <a:cs typeface="Times New Roman" pitchFamily="18" charset="0"/>
              </a:rPr>
              <a:t>Calculations</a:t>
            </a:r>
          </a:p>
        </p:txBody>
      </p:sp>
      <p:sp>
        <p:nvSpPr>
          <p:cNvPr id="8" name="Rectangle 3"/>
          <p:cNvSpPr>
            <a:spLocks noChangeArrowheads="1"/>
          </p:cNvSpPr>
          <p:nvPr/>
        </p:nvSpPr>
        <p:spPr bwMode="auto">
          <a:xfrm>
            <a:off x="251520" y="707744"/>
            <a:ext cx="3636404" cy="322786"/>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2000" b="1" i="1" dirty="0" smtClean="0">
                <a:solidFill>
                  <a:srgbClr val="CC3300"/>
                </a:solidFill>
                <a:latin typeface="Times New Roman" pitchFamily="18" charset="0"/>
                <a:cs typeface="Times New Roman" pitchFamily="18" charset="0"/>
              </a:rPr>
              <a:t>Example Computation</a:t>
            </a:r>
            <a:endParaRPr lang="de-DE" sz="2000" b="1" i="1" dirty="0">
              <a:solidFill>
                <a:srgbClr val="CC3300"/>
              </a:solidFill>
              <a:latin typeface="Times New Roman" pitchFamily="18" charset="0"/>
              <a:cs typeface="Times New Roman" pitchFamily="18" charset="0"/>
            </a:endParaRPr>
          </a:p>
        </p:txBody>
      </p:sp>
      <p:grpSp>
        <p:nvGrpSpPr>
          <p:cNvPr id="2" name="Group 29"/>
          <p:cNvGrpSpPr/>
          <p:nvPr/>
        </p:nvGrpSpPr>
        <p:grpSpPr>
          <a:xfrm>
            <a:off x="6095999" y="783944"/>
            <a:ext cx="3048001" cy="1926953"/>
            <a:chOff x="5382202" y="383235"/>
            <a:chExt cx="3668198" cy="1543955"/>
          </a:xfrm>
        </p:grpSpPr>
        <p:graphicFrame>
          <p:nvGraphicFramePr>
            <p:cNvPr id="17" name="Object 16"/>
            <p:cNvGraphicFramePr>
              <a:graphicFrameLocks noChangeAspect="1"/>
            </p:cNvGraphicFramePr>
            <p:nvPr>
              <p:extLst>
                <p:ext uri="{D42A27DB-BD31-4B8C-83A1-F6EECF244321}">
                  <p14:modId xmlns:p14="http://schemas.microsoft.com/office/powerpoint/2010/main" val="2459079973"/>
                </p:ext>
              </p:extLst>
            </p:nvPr>
          </p:nvGraphicFramePr>
          <p:xfrm>
            <a:off x="5840727" y="688508"/>
            <a:ext cx="3026261" cy="1238682"/>
          </p:xfrm>
          <a:graphic>
            <a:graphicData uri="http://schemas.openxmlformats.org/presentationml/2006/ole">
              <mc:AlternateContent xmlns:mc="http://schemas.openxmlformats.org/markup-compatibility/2006">
                <mc:Choice xmlns:v="urn:schemas-microsoft-com:vml" Requires="v">
                  <p:oleObj spid="_x0000_s17598" name="Equation" r:id="rId3" imgW="2247840" imgH="1422360" progId="Equation.3">
                    <p:embed/>
                  </p:oleObj>
                </mc:Choice>
                <mc:Fallback>
                  <p:oleObj name="Equation" r:id="rId3" imgW="2247840" imgH="14223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40727" y="688508"/>
                          <a:ext cx="3026261" cy="1238682"/>
                        </a:xfrm>
                        <a:prstGeom prst="rect">
                          <a:avLst/>
                        </a:prstGeom>
                        <a:solidFill>
                          <a:srgbClr val="CCFFFF"/>
                        </a:solidFill>
                        <a:ln w="9525">
                          <a:solidFill>
                            <a:schemeClr val="hlink"/>
                          </a:solidFill>
                          <a:miter lim="800000"/>
                          <a:headEnd/>
                          <a:tailEnd/>
                        </a:ln>
                      </p:spPr>
                    </p:pic>
                  </p:oleObj>
                </mc:Fallback>
              </mc:AlternateContent>
            </a:graphicData>
          </a:graphic>
        </p:graphicFrame>
        <p:sp>
          <p:nvSpPr>
            <p:cNvPr id="18" name="Rectangle 17"/>
            <p:cNvSpPr/>
            <p:nvPr/>
          </p:nvSpPr>
          <p:spPr>
            <a:xfrm>
              <a:off x="5382202" y="383235"/>
              <a:ext cx="3668198" cy="295924"/>
            </a:xfrm>
            <a:prstGeom prst="rect">
              <a:avLst/>
            </a:prstGeom>
            <a:solidFill>
              <a:srgbClr val="FFFF00"/>
            </a:solidFill>
          </p:spPr>
          <p:txBody>
            <a:bodyPr wrap="square">
              <a:spAutoFit/>
            </a:bodyPr>
            <a:lstStyle/>
            <a:p>
              <a:r>
                <a:rPr lang="en-US" b="1" i="1" dirty="0" smtClean="0">
                  <a:solidFill>
                    <a:srgbClr val="FF0000"/>
                  </a:solidFill>
                  <a:latin typeface="Times New Roman" pitchFamily="18" charset="0"/>
                  <a:cs typeface="Times New Roman" pitchFamily="18" charset="0"/>
                </a:rPr>
                <a:t>Forward Pass Computations</a:t>
              </a:r>
              <a:endParaRPr lang="en-US" b="1" i="1" dirty="0">
                <a:solidFill>
                  <a:srgbClr val="FF0000"/>
                </a:solidFill>
                <a:latin typeface="Times New Roman" pitchFamily="18" charset="0"/>
                <a:ea typeface="Times New Roman"/>
                <a:cs typeface="Times New Roman" pitchFamily="18" charset="0"/>
              </a:endParaRPr>
            </a:p>
          </p:txBody>
        </p:sp>
      </p:grpSp>
      <p:grpSp>
        <p:nvGrpSpPr>
          <p:cNvPr id="11" name="Group 10"/>
          <p:cNvGrpSpPr/>
          <p:nvPr/>
        </p:nvGrpSpPr>
        <p:grpSpPr>
          <a:xfrm>
            <a:off x="227712" y="4136744"/>
            <a:ext cx="8451917" cy="2492656"/>
            <a:chOff x="227712" y="4038600"/>
            <a:chExt cx="8451917" cy="2492656"/>
          </a:xfrm>
        </p:grpSpPr>
        <p:grpSp>
          <p:nvGrpSpPr>
            <p:cNvPr id="19" name="Group 18"/>
            <p:cNvGrpSpPr/>
            <p:nvPr/>
          </p:nvGrpSpPr>
          <p:grpSpPr>
            <a:xfrm>
              <a:off x="227712" y="4038600"/>
              <a:ext cx="8451917" cy="2492656"/>
              <a:chOff x="227712" y="4038600"/>
              <a:chExt cx="8451917" cy="2492656"/>
            </a:xfrm>
          </p:grpSpPr>
          <p:cxnSp>
            <p:nvCxnSpPr>
              <p:cNvPr id="27" name="Straight Connector 26"/>
              <p:cNvCxnSpPr/>
              <p:nvPr/>
            </p:nvCxnSpPr>
            <p:spPr bwMode="auto">
              <a:xfrm>
                <a:off x="1600200" y="5217271"/>
                <a:ext cx="914400" cy="914400"/>
              </a:xfrm>
              <a:prstGeom prst="line">
                <a:avLst/>
              </a:prstGeom>
              <a:noFill/>
              <a:ln w="9525" cap="flat" cmpd="sng" algn="ctr">
                <a:noFill/>
                <a:prstDash val="solid"/>
                <a:round/>
                <a:headEnd type="none" w="med" len="med"/>
                <a:tailEnd type="none" w="med" len="med"/>
              </a:ln>
              <a:effectLst/>
            </p:spPr>
          </p:cxnSp>
          <p:cxnSp>
            <p:nvCxnSpPr>
              <p:cNvPr id="28" name="Straight Connector 27"/>
              <p:cNvCxnSpPr/>
              <p:nvPr/>
            </p:nvCxnSpPr>
            <p:spPr bwMode="auto">
              <a:xfrm>
                <a:off x="1809750" y="4798171"/>
                <a:ext cx="704850" cy="1333500"/>
              </a:xfrm>
              <a:prstGeom prst="line">
                <a:avLst/>
              </a:prstGeom>
              <a:noFill/>
              <a:ln w="9525" cap="flat" cmpd="sng" algn="ctr">
                <a:noFill/>
                <a:prstDash val="solid"/>
                <a:round/>
                <a:headEnd type="none" w="med" len="med"/>
                <a:tailEnd type="none" w="med" len="med"/>
              </a:ln>
              <a:effectLst/>
            </p:spPr>
          </p:cxnSp>
          <p:sp>
            <p:nvSpPr>
              <p:cNvPr id="30" name="Rectangle 239"/>
              <p:cNvSpPr>
                <a:spLocks noChangeArrowheads="1"/>
              </p:cNvSpPr>
              <p:nvPr/>
            </p:nvSpPr>
            <p:spPr bwMode="auto">
              <a:xfrm>
                <a:off x="227712" y="4763188"/>
                <a:ext cx="1114905" cy="10732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31" name="Rectangle 238"/>
              <p:cNvSpPr>
                <a:spLocks noChangeArrowheads="1"/>
              </p:cNvSpPr>
              <p:nvPr/>
            </p:nvSpPr>
            <p:spPr bwMode="auto">
              <a:xfrm>
                <a:off x="227712" y="4763695"/>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237"/>
              <p:cNvSpPr>
                <a:spLocks noChangeArrowheads="1"/>
              </p:cNvSpPr>
              <p:nvPr/>
            </p:nvSpPr>
            <p:spPr bwMode="auto">
              <a:xfrm>
                <a:off x="599347" y="4763695"/>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 name="Rectangle 236"/>
              <p:cNvSpPr>
                <a:spLocks noChangeArrowheads="1"/>
              </p:cNvSpPr>
              <p:nvPr/>
            </p:nvSpPr>
            <p:spPr bwMode="auto">
              <a:xfrm>
                <a:off x="970982" y="4763695"/>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235"/>
              <p:cNvSpPr>
                <a:spLocks noChangeArrowheads="1"/>
              </p:cNvSpPr>
              <p:nvPr/>
            </p:nvSpPr>
            <p:spPr bwMode="auto">
              <a:xfrm>
                <a:off x="227712" y="5479194"/>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234"/>
              <p:cNvSpPr>
                <a:spLocks noChangeArrowheads="1"/>
              </p:cNvSpPr>
              <p:nvPr/>
            </p:nvSpPr>
            <p:spPr bwMode="auto">
              <a:xfrm>
                <a:off x="599347" y="5479194"/>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 name="Rectangle 233"/>
              <p:cNvSpPr>
                <a:spLocks noChangeArrowheads="1"/>
              </p:cNvSpPr>
              <p:nvPr/>
            </p:nvSpPr>
            <p:spPr bwMode="auto">
              <a:xfrm>
                <a:off x="970982" y="5479194"/>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38" name="Group 37"/>
              <p:cNvGrpSpPr/>
              <p:nvPr/>
            </p:nvGrpSpPr>
            <p:grpSpPr>
              <a:xfrm>
                <a:off x="1676400" y="4734497"/>
                <a:ext cx="1189295" cy="1102446"/>
                <a:chOff x="1958055" y="1488354"/>
                <a:chExt cx="1114905" cy="1102446"/>
              </a:xfrm>
            </p:grpSpPr>
            <p:sp>
              <p:nvSpPr>
                <p:cNvPr id="40"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47" name="Rectangle 222"/>
                <p:cNvSpPr>
                  <a:spLocks noChangeArrowheads="1"/>
                </p:cNvSpPr>
                <p:nvPr/>
              </p:nvSpPr>
              <p:spPr bwMode="auto">
                <a:xfrm>
                  <a:off x="195805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9"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12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0" name="Rectangle 220"/>
                <p:cNvSpPr>
                  <a:spLocks noChangeArrowheads="1"/>
                </p:cNvSpPr>
                <p:nvPr/>
              </p:nvSpPr>
              <p:spPr bwMode="auto">
                <a:xfrm>
                  <a:off x="270132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 name="Rectangle 219"/>
                <p:cNvSpPr>
                  <a:spLocks noChangeArrowheads="1"/>
                </p:cNvSpPr>
                <p:nvPr/>
              </p:nvSpPr>
              <p:spPr bwMode="auto">
                <a:xfrm>
                  <a:off x="195805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3" name="Rectangle 217"/>
                <p:cNvSpPr>
                  <a:spLocks noChangeArrowheads="1"/>
                </p:cNvSpPr>
                <p:nvPr/>
              </p:nvSpPr>
              <p:spPr bwMode="auto">
                <a:xfrm>
                  <a:off x="270132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9" name="Straight Arrow Connector 38"/>
              <p:cNvCxnSpPr>
                <a:stCxn id="30" idx="3"/>
                <a:endCxn id="40" idx="1"/>
              </p:cNvCxnSpPr>
              <p:nvPr/>
            </p:nvCxnSpPr>
            <p:spPr>
              <a:xfrm flipV="1">
                <a:off x="1342617" y="5293422"/>
                <a:ext cx="333783" cy="63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55" name="Group 176"/>
              <p:cNvGrpSpPr>
                <a:grpSpLocks/>
              </p:cNvGrpSpPr>
              <p:nvPr/>
            </p:nvGrpSpPr>
            <p:grpSpPr bwMode="auto">
              <a:xfrm>
                <a:off x="3419031" y="4051248"/>
                <a:ext cx="1114905" cy="1072871"/>
                <a:chOff x="1740" y="6855"/>
                <a:chExt cx="2745" cy="2115"/>
              </a:xfrm>
            </p:grpSpPr>
            <p:sp>
              <p:nvSpPr>
                <p:cNvPr id="57" name="Rectangle 183"/>
                <p:cNvSpPr>
                  <a:spLocks noChangeArrowheads="1"/>
                </p:cNvSpPr>
                <p:nvPr/>
              </p:nvSpPr>
              <p:spPr bwMode="auto">
                <a:xfrm>
                  <a:off x="1740" y="6855"/>
                  <a:ext cx="2745" cy="208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58" name="Rectangle 182"/>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6</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0" name="Rectangle 180"/>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1" name="Rectangle 179"/>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2"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3" name="Rectangle 177"/>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56" name="Straight Arrow Connector 55"/>
              <p:cNvCxnSpPr>
                <a:stCxn id="40" idx="3"/>
                <a:endCxn id="57" idx="1"/>
              </p:cNvCxnSpPr>
              <p:nvPr/>
            </p:nvCxnSpPr>
            <p:spPr>
              <a:xfrm flipV="1">
                <a:off x="2865695" y="4580328"/>
                <a:ext cx="553336" cy="7130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65" name="Group 224"/>
              <p:cNvGrpSpPr>
                <a:grpSpLocks/>
              </p:cNvGrpSpPr>
              <p:nvPr/>
            </p:nvGrpSpPr>
            <p:grpSpPr bwMode="auto">
              <a:xfrm>
                <a:off x="3502722" y="5445871"/>
                <a:ext cx="1113645" cy="1076872"/>
                <a:chOff x="1740" y="6848"/>
                <a:chExt cx="2745" cy="2122"/>
              </a:xfrm>
            </p:grpSpPr>
            <p:sp>
              <p:nvSpPr>
                <p:cNvPr id="67"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68" name="Rectangle 23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9"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0" name="Rectangle 22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 name="Rectangle 22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2"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3" name="Rectangle 22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66" name="Straight Arrow Connector 65"/>
              <p:cNvCxnSpPr>
                <a:stCxn id="40" idx="3"/>
                <a:endCxn id="67" idx="1"/>
              </p:cNvCxnSpPr>
              <p:nvPr/>
            </p:nvCxnSpPr>
            <p:spPr>
              <a:xfrm>
                <a:off x="2865695" y="5293422"/>
                <a:ext cx="637027" cy="6888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75" name="Group 168"/>
              <p:cNvGrpSpPr>
                <a:grpSpLocks/>
              </p:cNvGrpSpPr>
              <p:nvPr/>
            </p:nvGrpSpPr>
            <p:grpSpPr bwMode="auto">
              <a:xfrm>
                <a:off x="7564724" y="4816838"/>
                <a:ext cx="1114905" cy="1072871"/>
                <a:chOff x="1740" y="6855"/>
                <a:chExt cx="2745" cy="2115"/>
              </a:xfrm>
            </p:grpSpPr>
            <p:sp>
              <p:nvSpPr>
                <p:cNvPr id="78" name="Rectangle 175"/>
                <p:cNvSpPr>
                  <a:spLocks noChangeArrowheads="1"/>
                </p:cNvSpPr>
                <p:nvPr/>
              </p:nvSpPr>
              <p:spPr bwMode="auto">
                <a:xfrm>
                  <a:off x="1740" y="6893"/>
                  <a:ext cx="2745" cy="207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END</a:t>
                  </a: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79" name="Rectangle 17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0"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 name="Rectangle 17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 name="Rectangle 17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3"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4" name="Rectangle 16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76" name="Straight Arrow Connector 75"/>
              <p:cNvCxnSpPr>
                <a:stCxn id="102" idx="3"/>
                <a:endCxn id="78" idx="1"/>
              </p:cNvCxnSpPr>
              <p:nvPr/>
            </p:nvCxnSpPr>
            <p:spPr>
              <a:xfrm>
                <a:off x="6705600" y="4586894"/>
                <a:ext cx="859124" cy="7760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89" idx="3"/>
                <a:endCxn id="78" idx="1"/>
              </p:cNvCxnSpPr>
              <p:nvPr/>
            </p:nvCxnSpPr>
            <p:spPr>
              <a:xfrm flipV="1">
                <a:off x="6716873" y="5362912"/>
                <a:ext cx="847851" cy="6296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86" name="Group 184"/>
              <p:cNvGrpSpPr>
                <a:grpSpLocks/>
              </p:cNvGrpSpPr>
              <p:nvPr/>
            </p:nvGrpSpPr>
            <p:grpSpPr bwMode="auto">
              <a:xfrm>
                <a:off x="5603228" y="5455943"/>
                <a:ext cx="1113645" cy="1075313"/>
                <a:chOff x="1740" y="6851"/>
                <a:chExt cx="2745" cy="2119"/>
              </a:xfrm>
            </p:grpSpPr>
            <p:sp>
              <p:nvSpPr>
                <p:cNvPr id="89"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90" name="Rectangle 19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1"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6</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2" name="Rectangle 18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3" name="Rectangle 18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4"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5" name="Rectangle 18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87" name="Straight Arrow Connector 86"/>
              <p:cNvCxnSpPr>
                <a:stCxn id="67" idx="3"/>
                <a:endCxn id="89" idx="1"/>
              </p:cNvCxnSpPr>
              <p:nvPr/>
            </p:nvCxnSpPr>
            <p:spPr>
              <a:xfrm>
                <a:off x="4616367" y="5982277"/>
                <a:ext cx="986861" cy="103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stCxn id="57" idx="3"/>
                <a:endCxn id="89" idx="1"/>
              </p:cNvCxnSpPr>
              <p:nvPr/>
            </p:nvCxnSpPr>
            <p:spPr>
              <a:xfrm>
                <a:off x="4533936" y="4580328"/>
                <a:ext cx="1069292" cy="141225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97" name="Group 192"/>
              <p:cNvGrpSpPr>
                <a:grpSpLocks/>
              </p:cNvGrpSpPr>
              <p:nvPr/>
            </p:nvGrpSpPr>
            <p:grpSpPr bwMode="auto">
              <a:xfrm>
                <a:off x="5534326" y="4038600"/>
                <a:ext cx="1171274" cy="1074738"/>
                <a:chOff x="1740" y="6855"/>
                <a:chExt cx="2745" cy="2115"/>
              </a:xfrm>
            </p:grpSpPr>
            <p:sp>
              <p:nvSpPr>
                <p:cNvPr id="102" name="Rectangle 199"/>
                <p:cNvSpPr>
                  <a:spLocks noChangeArrowheads="1"/>
                </p:cNvSpPr>
                <p:nvPr/>
              </p:nvSpPr>
              <p:spPr bwMode="auto">
                <a:xfrm>
                  <a:off x="1740" y="6898"/>
                  <a:ext cx="2745" cy="207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103" name="Rectangle 19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12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 name="Rectangle 19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 name="Rectangle 19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7"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8" name="Rectangle 19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98" name="Straight Arrow Connector 97"/>
              <p:cNvCxnSpPr>
                <a:stCxn id="57" idx="3"/>
                <a:endCxn id="102" idx="1"/>
              </p:cNvCxnSpPr>
              <p:nvPr/>
            </p:nvCxnSpPr>
            <p:spPr>
              <a:xfrm>
                <a:off x="4533936" y="4580328"/>
                <a:ext cx="1000390" cy="65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9" name="Arc 98"/>
              <p:cNvSpPr/>
              <p:nvPr/>
            </p:nvSpPr>
            <p:spPr>
              <a:xfrm rot="15026458">
                <a:off x="5029360" y="5113230"/>
                <a:ext cx="329142" cy="342088"/>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0" name="Straight Arrow Connector 99"/>
              <p:cNvCxnSpPr>
                <a:stCxn id="99" idx="2"/>
                <a:endCxn id="102" idx="1"/>
              </p:cNvCxnSpPr>
              <p:nvPr/>
            </p:nvCxnSpPr>
            <p:spPr>
              <a:xfrm flipV="1">
                <a:off x="5138836" y="4586894"/>
                <a:ext cx="395490" cy="54230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a:stCxn id="99" idx="0"/>
                <a:endCxn id="67" idx="3"/>
              </p:cNvCxnSpPr>
              <p:nvPr/>
            </p:nvCxnSpPr>
            <p:spPr>
              <a:xfrm flipH="1">
                <a:off x="4616367" y="5341536"/>
                <a:ext cx="416390" cy="6407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9" name="TextBox 108"/>
            <p:cNvSpPr txBox="1"/>
            <p:nvPr/>
          </p:nvSpPr>
          <p:spPr>
            <a:xfrm>
              <a:off x="276705" y="4736068"/>
              <a:ext cx="332895" cy="369332"/>
            </a:xfrm>
            <a:prstGeom prst="rect">
              <a:avLst/>
            </a:prstGeom>
            <a:noFill/>
          </p:spPr>
          <p:txBody>
            <a:bodyPr wrap="square" rtlCol="1">
              <a:spAutoFit/>
            </a:bodyPr>
            <a:lstStyle/>
            <a:p>
              <a:r>
                <a:rPr lang="en-US" b="1" dirty="0">
                  <a:solidFill>
                    <a:srgbClr val="7030A0"/>
                  </a:solidFill>
                  <a:latin typeface="Times New Roman" panose="02020603050405020304" pitchFamily="18" charset="0"/>
                  <a:cs typeface="Times New Roman" panose="02020603050405020304" pitchFamily="18" charset="0"/>
                </a:rPr>
                <a:t>0</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10" name="TextBox 109"/>
            <p:cNvSpPr txBox="1"/>
            <p:nvPr/>
          </p:nvSpPr>
          <p:spPr>
            <a:xfrm>
              <a:off x="950457" y="4766846"/>
              <a:ext cx="415728" cy="338554"/>
            </a:xfrm>
            <a:prstGeom prst="rect">
              <a:avLst/>
            </a:prstGeom>
            <a:noFill/>
          </p:spPr>
          <p:txBody>
            <a:bodyPr wrap="square" rtlCol="1">
              <a:spAutoFit/>
            </a:bodyPr>
            <a:lstStyle/>
            <a:p>
              <a:pPr algn="ctr"/>
              <a:r>
                <a:rPr lang="en-US" sz="1600" b="1" dirty="0" smtClean="0">
                  <a:solidFill>
                    <a:srgbClr val="7030A0"/>
                  </a:solidFill>
                  <a:latin typeface="Times New Roman" panose="02020603050405020304" pitchFamily="18" charset="0"/>
                  <a:cs typeface="Times New Roman" panose="02020603050405020304" pitchFamily="18" charset="0"/>
                </a:rPr>
                <a:t>8</a:t>
              </a:r>
              <a:endParaRPr lang="ar-SA" sz="1600" b="1" dirty="0">
                <a:solidFill>
                  <a:srgbClr val="7030A0"/>
                </a:solidFill>
                <a:latin typeface="Times New Roman" panose="02020603050405020304" pitchFamily="18" charset="0"/>
                <a:cs typeface="Times New Roman" panose="02020603050405020304" pitchFamily="18" charset="0"/>
              </a:endParaRPr>
            </a:p>
          </p:txBody>
        </p:sp>
        <p:sp>
          <p:nvSpPr>
            <p:cNvPr id="111" name="TextBox 110"/>
            <p:cNvSpPr txBox="1"/>
            <p:nvPr/>
          </p:nvSpPr>
          <p:spPr>
            <a:xfrm>
              <a:off x="1676400" y="4766846"/>
              <a:ext cx="415728" cy="338554"/>
            </a:xfrm>
            <a:prstGeom prst="rect">
              <a:avLst/>
            </a:prstGeom>
            <a:noFill/>
          </p:spPr>
          <p:txBody>
            <a:bodyPr wrap="square" rtlCol="1">
              <a:spAutoFit/>
            </a:bodyPr>
            <a:lstStyle/>
            <a:p>
              <a:pPr algn="ctr"/>
              <a:r>
                <a:rPr lang="en-US" sz="1600" b="1" dirty="0">
                  <a:solidFill>
                    <a:srgbClr val="7030A0"/>
                  </a:solidFill>
                  <a:latin typeface="Times New Roman" panose="02020603050405020304" pitchFamily="18" charset="0"/>
                  <a:cs typeface="Times New Roman" panose="02020603050405020304" pitchFamily="18" charset="0"/>
                </a:rPr>
                <a:t>3</a:t>
              </a:r>
              <a:endParaRPr lang="ar-SA" sz="1600" b="1" dirty="0">
                <a:solidFill>
                  <a:srgbClr val="7030A0"/>
                </a:solidFill>
                <a:latin typeface="Times New Roman" panose="02020603050405020304" pitchFamily="18" charset="0"/>
                <a:cs typeface="Times New Roman" panose="02020603050405020304" pitchFamily="18" charset="0"/>
              </a:endParaRPr>
            </a:p>
          </p:txBody>
        </p:sp>
        <p:sp>
          <p:nvSpPr>
            <p:cNvPr id="112" name="TextBox 111"/>
            <p:cNvSpPr txBox="1"/>
            <p:nvPr/>
          </p:nvSpPr>
          <p:spPr>
            <a:xfrm>
              <a:off x="2479872" y="4766846"/>
              <a:ext cx="415728" cy="338554"/>
            </a:xfrm>
            <a:prstGeom prst="rect">
              <a:avLst/>
            </a:prstGeom>
            <a:noFill/>
          </p:spPr>
          <p:txBody>
            <a:bodyPr wrap="square" rtlCol="1">
              <a:spAutoFit/>
            </a:bodyPr>
            <a:lstStyle/>
            <a:p>
              <a:pPr algn="ctr"/>
              <a:r>
                <a:rPr lang="en-US" sz="1600" b="1" dirty="0" smtClean="0">
                  <a:solidFill>
                    <a:srgbClr val="7030A0"/>
                  </a:solidFill>
                  <a:latin typeface="Times New Roman" panose="02020603050405020304" pitchFamily="18" charset="0"/>
                  <a:cs typeface="Times New Roman" panose="02020603050405020304" pitchFamily="18" charset="0"/>
                </a:rPr>
                <a:t>15</a:t>
              </a:r>
              <a:endParaRPr lang="ar-SA" sz="1600" b="1" dirty="0">
                <a:solidFill>
                  <a:srgbClr val="7030A0"/>
                </a:solidFill>
                <a:latin typeface="Times New Roman" panose="02020603050405020304" pitchFamily="18" charset="0"/>
                <a:cs typeface="Times New Roman" panose="02020603050405020304" pitchFamily="18" charset="0"/>
              </a:endParaRPr>
            </a:p>
          </p:txBody>
        </p:sp>
        <p:sp>
          <p:nvSpPr>
            <p:cNvPr id="113" name="TextBox 112"/>
            <p:cNvSpPr txBox="1"/>
            <p:nvPr/>
          </p:nvSpPr>
          <p:spPr>
            <a:xfrm>
              <a:off x="3505200" y="5470267"/>
              <a:ext cx="391709"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9</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14" name="TextBox 113"/>
            <p:cNvSpPr txBox="1"/>
            <p:nvPr/>
          </p:nvSpPr>
          <p:spPr>
            <a:xfrm>
              <a:off x="4196415" y="5421868"/>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13</a:t>
              </a:r>
              <a:endParaRPr lang="ar-SA" b="1" dirty="0">
                <a:solidFill>
                  <a:srgbClr val="7030A0"/>
                </a:solidFill>
                <a:latin typeface="Times New Roman" panose="02020603050405020304" pitchFamily="18" charset="0"/>
                <a:cs typeface="Times New Roman" panose="02020603050405020304" pitchFamily="18" charset="0"/>
              </a:endParaRPr>
            </a:p>
          </p:txBody>
        </p:sp>
      </p:grpSp>
      <p:grpSp>
        <p:nvGrpSpPr>
          <p:cNvPr id="96" name="Group 32"/>
          <p:cNvGrpSpPr/>
          <p:nvPr/>
        </p:nvGrpSpPr>
        <p:grpSpPr>
          <a:xfrm>
            <a:off x="250947" y="1088744"/>
            <a:ext cx="5089965" cy="878729"/>
            <a:chOff x="228058" y="1276652"/>
            <a:chExt cx="4803701" cy="889888"/>
          </a:xfrm>
        </p:grpSpPr>
        <p:sp>
          <p:nvSpPr>
            <p:cNvPr id="115" name="TextBox 114"/>
            <p:cNvSpPr txBox="1"/>
            <p:nvPr/>
          </p:nvSpPr>
          <p:spPr>
            <a:xfrm>
              <a:off x="228058" y="1590147"/>
              <a:ext cx="1273370" cy="374022"/>
            </a:xfrm>
            <a:prstGeom prst="rect">
              <a:avLst/>
            </a:prstGeom>
            <a:noFill/>
          </p:spPr>
          <p:txBody>
            <a:bodyPr wrap="square" rtlCol="0">
              <a:spAutoFit/>
            </a:bodyPr>
            <a:lstStyle/>
            <a:p>
              <a:r>
                <a:rPr lang="en-US" dirty="0" smtClean="0">
                  <a:solidFill>
                    <a:srgbClr val="0000CC"/>
                  </a:solidFill>
                  <a:latin typeface="Times New Roman" pitchFamily="18" charset="0"/>
                  <a:cs typeface="Times New Roman" pitchFamily="18" charset="0"/>
                </a:rPr>
                <a:t>Activity D</a:t>
              </a:r>
            </a:p>
          </p:txBody>
        </p:sp>
        <p:graphicFrame>
          <p:nvGraphicFramePr>
            <p:cNvPr id="116" name="Object 2"/>
            <p:cNvGraphicFramePr>
              <a:graphicFrameLocks noChangeAspect="1"/>
            </p:cNvGraphicFramePr>
            <p:nvPr>
              <p:extLst>
                <p:ext uri="{D42A27DB-BD31-4B8C-83A1-F6EECF244321}">
                  <p14:modId xmlns:p14="http://schemas.microsoft.com/office/powerpoint/2010/main" val="322140598"/>
                </p:ext>
              </p:extLst>
            </p:nvPr>
          </p:nvGraphicFramePr>
          <p:xfrm>
            <a:off x="1932914" y="1276652"/>
            <a:ext cx="3098845" cy="889888"/>
          </p:xfrm>
          <a:graphic>
            <a:graphicData uri="http://schemas.openxmlformats.org/presentationml/2006/ole">
              <mc:AlternateContent xmlns:mc="http://schemas.openxmlformats.org/markup-compatibility/2006">
                <mc:Choice xmlns:v="urn:schemas-microsoft-com:vml" Requires="v">
                  <p:oleObj spid="_x0000_s17599" name="Equation" r:id="rId5" imgW="3009600" imgH="876240" progId="Equation.3">
                    <p:embed/>
                  </p:oleObj>
                </mc:Choice>
                <mc:Fallback>
                  <p:oleObj name="Equation" r:id="rId5" imgW="3009600" imgH="8762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32914" y="1276652"/>
                          <a:ext cx="3098845" cy="889888"/>
                        </a:xfrm>
                        <a:prstGeom prst="rect">
                          <a:avLst/>
                        </a:prstGeom>
                        <a:solidFill>
                          <a:srgbClr val="FFFF99"/>
                        </a:solidFill>
                        <a:ln w="9525">
                          <a:solidFill>
                            <a:srgbClr val="0000FF"/>
                          </a:solidFill>
                          <a:miter lim="800000"/>
                          <a:headEnd/>
                          <a:tailEnd/>
                        </a:ln>
                      </p:spPr>
                    </p:pic>
                  </p:oleObj>
                </mc:Fallback>
              </mc:AlternateContent>
            </a:graphicData>
          </a:graphic>
        </p:graphicFrame>
      </p:grpSp>
      <p:grpSp>
        <p:nvGrpSpPr>
          <p:cNvPr id="117" name="Group 28"/>
          <p:cNvGrpSpPr/>
          <p:nvPr/>
        </p:nvGrpSpPr>
        <p:grpSpPr>
          <a:xfrm>
            <a:off x="228600" y="2003144"/>
            <a:ext cx="5943600" cy="1113975"/>
            <a:chOff x="149785" y="2963569"/>
            <a:chExt cx="6649095" cy="1231507"/>
          </a:xfrm>
        </p:grpSpPr>
        <p:sp>
          <p:nvSpPr>
            <p:cNvPr id="118" name="TextBox 117"/>
            <p:cNvSpPr txBox="1"/>
            <p:nvPr/>
          </p:nvSpPr>
          <p:spPr>
            <a:xfrm>
              <a:off x="149785" y="3500438"/>
              <a:ext cx="1404156" cy="434641"/>
            </a:xfrm>
            <a:prstGeom prst="rect">
              <a:avLst/>
            </a:prstGeom>
            <a:noFill/>
          </p:spPr>
          <p:txBody>
            <a:bodyPr wrap="square" rtlCol="0">
              <a:spAutoFit/>
            </a:bodyPr>
            <a:lstStyle/>
            <a:p>
              <a:r>
                <a:rPr lang="en-US" dirty="0" smtClean="0">
                  <a:solidFill>
                    <a:srgbClr val="0000CC"/>
                  </a:solidFill>
                  <a:latin typeface="Times New Roman" pitchFamily="18" charset="0"/>
                  <a:cs typeface="Times New Roman" pitchFamily="18" charset="0"/>
                </a:rPr>
                <a:t>Activity E</a:t>
              </a:r>
            </a:p>
          </p:txBody>
        </p:sp>
        <p:graphicFrame>
          <p:nvGraphicFramePr>
            <p:cNvPr id="119" name="Object 2"/>
            <p:cNvGraphicFramePr>
              <a:graphicFrameLocks noChangeAspect="1"/>
            </p:cNvGraphicFramePr>
            <p:nvPr>
              <p:extLst>
                <p:ext uri="{D42A27DB-BD31-4B8C-83A1-F6EECF244321}">
                  <p14:modId xmlns:p14="http://schemas.microsoft.com/office/powerpoint/2010/main" val="4024143237"/>
                </p:ext>
              </p:extLst>
            </p:nvPr>
          </p:nvGraphicFramePr>
          <p:xfrm>
            <a:off x="2220086" y="2963569"/>
            <a:ext cx="4578794" cy="1231507"/>
          </p:xfrm>
          <a:graphic>
            <a:graphicData uri="http://schemas.openxmlformats.org/presentationml/2006/ole">
              <mc:AlternateContent xmlns:mc="http://schemas.openxmlformats.org/markup-compatibility/2006">
                <mc:Choice xmlns:v="urn:schemas-microsoft-com:vml" Requires="v">
                  <p:oleObj spid="_x0000_s17600" name="Equation" r:id="rId7" imgW="3479760" imgH="1091880" progId="Equation.3">
                    <p:embed/>
                  </p:oleObj>
                </mc:Choice>
                <mc:Fallback>
                  <p:oleObj name="Equation" r:id="rId7" imgW="3479760" imgH="1091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20086" y="2963569"/>
                          <a:ext cx="4578794" cy="1231507"/>
                        </a:xfrm>
                        <a:prstGeom prst="rect">
                          <a:avLst/>
                        </a:prstGeom>
                        <a:solidFill>
                          <a:srgbClr val="FFFF99"/>
                        </a:solidFill>
                        <a:ln w="9525">
                          <a:solidFill>
                            <a:srgbClr val="0000FF"/>
                          </a:solidFill>
                          <a:miter lim="800000"/>
                          <a:headEnd/>
                          <a:tailEnd/>
                        </a:ln>
                      </p:spPr>
                    </p:pic>
                  </p:oleObj>
                </mc:Fallback>
              </mc:AlternateContent>
            </a:graphicData>
          </a:graphic>
        </p:graphicFrame>
      </p:grpSp>
      <p:grpSp>
        <p:nvGrpSpPr>
          <p:cNvPr id="120" name="Group 29"/>
          <p:cNvGrpSpPr/>
          <p:nvPr/>
        </p:nvGrpSpPr>
        <p:grpSpPr>
          <a:xfrm>
            <a:off x="249142" y="3152792"/>
            <a:ext cx="5923058" cy="910928"/>
            <a:chOff x="-361275" y="4559876"/>
            <a:chExt cx="6607709" cy="939412"/>
          </a:xfrm>
        </p:grpSpPr>
        <p:sp>
          <p:nvSpPr>
            <p:cNvPr id="121" name="TextBox 120"/>
            <p:cNvSpPr txBox="1"/>
            <p:nvPr/>
          </p:nvSpPr>
          <p:spPr>
            <a:xfrm>
              <a:off x="-361275" y="4905164"/>
              <a:ext cx="1404155" cy="380880"/>
            </a:xfrm>
            <a:prstGeom prst="rect">
              <a:avLst/>
            </a:prstGeom>
            <a:noFill/>
          </p:spPr>
          <p:txBody>
            <a:bodyPr wrap="square" rtlCol="0">
              <a:spAutoFit/>
            </a:bodyPr>
            <a:lstStyle/>
            <a:p>
              <a:r>
                <a:rPr lang="en-US" dirty="0" smtClean="0">
                  <a:solidFill>
                    <a:srgbClr val="0000CC"/>
                  </a:solidFill>
                  <a:latin typeface="Times New Roman" pitchFamily="18" charset="0"/>
                  <a:cs typeface="Times New Roman" pitchFamily="18" charset="0"/>
                </a:rPr>
                <a:t>Activity F</a:t>
              </a:r>
            </a:p>
          </p:txBody>
        </p:sp>
        <p:graphicFrame>
          <p:nvGraphicFramePr>
            <p:cNvPr id="122" name="Object 2"/>
            <p:cNvGraphicFramePr>
              <a:graphicFrameLocks noChangeAspect="1"/>
            </p:cNvGraphicFramePr>
            <p:nvPr>
              <p:extLst>
                <p:ext uri="{D42A27DB-BD31-4B8C-83A1-F6EECF244321}">
                  <p14:modId xmlns:p14="http://schemas.microsoft.com/office/powerpoint/2010/main" val="160961394"/>
                </p:ext>
              </p:extLst>
            </p:nvPr>
          </p:nvGraphicFramePr>
          <p:xfrm>
            <a:off x="1694743" y="4559876"/>
            <a:ext cx="4551691" cy="939412"/>
          </p:xfrm>
          <a:graphic>
            <a:graphicData uri="http://schemas.openxmlformats.org/presentationml/2006/ole">
              <mc:AlternateContent xmlns:mc="http://schemas.openxmlformats.org/markup-compatibility/2006">
                <mc:Choice xmlns:v="urn:schemas-microsoft-com:vml" Requires="v">
                  <p:oleObj spid="_x0000_s17601" name="Equation" r:id="rId9" imgW="3429000" imgH="838080" progId="Equation.3">
                    <p:embed/>
                  </p:oleObj>
                </mc:Choice>
                <mc:Fallback>
                  <p:oleObj name="Equation" r:id="rId9" imgW="3429000" imgH="838080" progId="Equation.3">
                    <p:embed/>
                    <p:pic>
                      <p:nvPicPr>
                        <p:cNvPr id="0" name=""/>
                        <p:cNvPicPr>
                          <a:picLocks noChangeAspect="1" noChangeArrowheads="1"/>
                        </p:cNvPicPr>
                        <p:nvPr/>
                      </p:nvPicPr>
                      <p:blipFill>
                        <a:blip r:embed="rId10"/>
                        <a:srcRect/>
                        <a:stretch>
                          <a:fillRect/>
                        </a:stretch>
                      </p:blipFill>
                      <p:spPr bwMode="auto">
                        <a:xfrm>
                          <a:off x="1694743" y="4559876"/>
                          <a:ext cx="4551691" cy="939412"/>
                        </a:xfrm>
                        <a:prstGeom prst="rect">
                          <a:avLst/>
                        </a:prstGeom>
                        <a:solidFill>
                          <a:srgbClr val="FFFF99"/>
                        </a:solidFill>
                        <a:ln w="9525">
                          <a:solidFill>
                            <a:srgbClr val="0000FF"/>
                          </a:solidFill>
                          <a:miter lim="800000"/>
                          <a:headEnd/>
                          <a:tailEnd/>
                        </a:ln>
                      </p:spPr>
                    </p:pic>
                  </p:oleObj>
                </mc:Fallback>
              </mc:AlternateContent>
            </a:graphicData>
          </a:graphic>
        </p:graphicFrame>
      </p:grpSp>
      <p:sp>
        <p:nvSpPr>
          <p:cNvPr id="125" name="TextBox 124"/>
          <p:cNvSpPr txBox="1"/>
          <p:nvPr/>
        </p:nvSpPr>
        <p:spPr>
          <a:xfrm>
            <a:off x="3352800" y="4120611"/>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15</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26" name="TextBox 125"/>
          <p:cNvSpPr txBox="1"/>
          <p:nvPr/>
        </p:nvSpPr>
        <p:spPr>
          <a:xfrm>
            <a:off x="4120215" y="4120611"/>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21</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27" name="TextBox 126"/>
          <p:cNvSpPr txBox="1"/>
          <p:nvPr/>
        </p:nvSpPr>
        <p:spPr>
          <a:xfrm>
            <a:off x="5568015" y="5520012"/>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21</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28" name="TextBox 127"/>
          <p:cNvSpPr txBox="1"/>
          <p:nvPr/>
        </p:nvSpPr>
        <p:spPr>
          <a:xfrm>
            <a:off x="6330015" y="5520012"/>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27</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29" name="TextBox 128"/>
          <p:cNvSpPr txBox="1"/>
          <p:nvPr/>
        </p:nvSpPr>
        <p:spPr>
          <a:xfrm>
            <a:off x="5486400" y="4120611"/>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15</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30" name="TextBox 129"/>
          <p:cNvSpPr txBox="1"/>
          <p:nvPr/>
        </p:nvSpPr>
        <p:spPr>
          <a:xfrm>
            <a:off x="6253815" y="4120611"/>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27</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31" name="TextBox 130"/>
          <p:cNvSpPr txBox="1"/>
          <p:nvPr/>
        </p:nvSpPr>
        <p:spPr>
          <a:xfrm>
            <a:off x="7549215" y="4898744"/>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27</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32" name="TextBox 131"/>
          <p:cNvSpPr txBox="1"/>
          <p:nvPr/>
        </p:nvSpPr>
        <p:spPr>
          <a:xfrm>
            <a:off x="8311215" y="4898744"/>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27</a:t>
            </a:r>
            <a:endParaRPr lang="ar-SA" b="1" dirty="0">
              <a:solidFill>
                <a:srgbClr val="7030A0"/>
              </a:solidFill>
              <a:latin typeface="Times New Roman" panose="02020603050405020304" pitchFamily="18" charset="0"/>
              <a:cs typeface="Times New Roman" panose="02020603050405020304" pitchFamily="18" charset="0"/>
            </a:endParaRPr>
          </a:p>
        </p:txBody>
      </p:sp>
      <p:grpSp>
        <p:nvGrpSpPr>
          <p:cNvPr id="134" name="Group 46"/>
          <p:cNvGrpSpPr/>
          <p:nvPr/>
        </p:nvGrpSpPr>
        <p:grpSpPr>
          <a:xfrm>
            <a:off x="1219200" y="4263242"/>
            <a:ext cx="4269941" cy="2166162"/>
            <a:chOff x="974532" y="454449"/>
            <a:chExt cx="2852194" cy="1246724"/>
          </a:xfrm>
        </p:grpSpPr>
        <p:sp>
          <p:nvSpPr>
            <p:cNvPr id="136" name="TextBox 26"/>
            <p:cNvSpPr txBox="1"/>
            <p:nvPr/>
          </p:nvSpPr>
          <p:spPr>
            <a:xfrm>
              <a:off x="3354896" y="1390344"/>
              <a:ext cx="419100" cy="31082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FS</a:t>
              </a:r>
              <a:r>
                <a:rPr lang="en-US" sz="1200" baseline="0" dirty="0">
                  <a:solidFill>
                    <a:srgbClr val="C00000"/>
                  </a:solidFill>
                  <a:latin typeface="Times New Roman" pitchFamily="18" charset="0"/>
                  <a:cs typeface="Times New Roman" pitchFamily="18" charset="0"/>
                </a:rPr>
                <a:t> 0</a:t>
              </a:r>
            </a:p>
          </p:txBody>
        </p:sp>
        <p:sp>
          <p:nvSpPr>
            <p:cNvPr id="137" name="TextBox 136"/>
            <p:cNvSpPr txBox="1"/>
            <p:nvPr/>
          </p:nvSpPr>
          <p:spPr>
            <a:xfrm>
              <a:off x="974532" y="860793"/>
              <a:ext cx="419100" cy="4800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SS</a:t>
              </a:r>
              <a:r>
                <a:rPr lang="en-US" sz="1200" baseline="0" dirty="0">
                  <a:solidFill>
                    <a:srgbClr val="C00000"/>
                  </a:solidFill>
                  <a:latin typeface="Times New Roman" pitchFamily="18" charset="0"/>
                  <a:cs typeface="Times New Roman" pitchFamily="18" charset="0"/>
                </a:rPr>
                <a:t> 3</a:t>
              </a:r>
            </a:p>
            <a:p>
              <a:pPr algn="ctr"/>
              <a:r>
                <a:rPr lang="en-US" sz="1200" baseline="0" dirty="0">
                  <a:solidFill>
                    <a:srgbClr val="C00000"/>
                  </a:solidFill>
                  <a:latin typeface="Times New Roman" pitchFamily="18" charset="0"/>
                  <a:cs typeface="Times New Roman" pitchFamily="18" charset="0"/>
                </a:rPr>
                <a:t>FF 4</a:t>
              </a:r>
              <a:endParaRPr lang="en-US" sz="1200" dirty="0">
                <a:solidFill>
                  <a:srgbClr val="C00000"/>
                </a:solidFill>
                <a:latin typeface="Times New Roman" pitchFamily="18" charset="0"/>
                <a:cs typeface="Times New Roman" pitchFamily="18" charset="0"/>
              </a:endParaRPr>
            </a:p>
          </p:txBody>
        </p:sp>
        <p:sp>
          <p:nvSpPr>
            <p:cNvPr id="139" name="TextBox 29"/>
            <p:cNvSpPr txBox="1"/>
            <p:nvPr/>
          </p:nvSpPr>
          <p:spPr>
            <a:xfrm>
              <a:off x="3315903" y="454449"/>
              <a:ext cx="510823" cy="3657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SF</a:t>
              </a:r>
              <a:r>
                <a:rPr lang="en-US" sz="1200" baseline="0" dirty="0">
                  <a:solidFill>
                    <a:srgbClr val="C00000"/>
                  </a:solidFill>
                  <a:latin typeface="Times New Roman" pitchFamily="18" charset="0"/>
                  <a:cs typeface="Times New Roman" pitchFamily="18" charset="0"/>
                </a:rPr>
                <a:t> 12</a:t>
              </a:r>
            </a:p>
          </p:txBody>
        </p:sp>
      </p:grpSp>
      <p:sp>
        <p:nvSpPr>
          <p:cNvPr id="123" name="TextBox 28"/>
          <p:cNvSpPr txBox="1"/>
          <p:nvPr/>
        </p:nvSpPr>
        <p:spPr>
          <a:xfrm>
            <a:off x="2877777" y="5672336"/>
            <a:ext cx="627423" cy="57606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SS</a:t>
            </a:r>
            <a:r>
              <a:rPr lang="en-US" sz="1200" baseline="0" dirty="0">
                <a:solidFill>
                  <a:srgbClr val="C00000"/>
                </a:solidFill>
                <a:latin typeface="Times New Roman" pitchFamily="18" charset="0"/>
                <a:cs typeface="Times New Roman" pitchFamily="18" charset="0"/>
              </a:rPr>
              <a:t> 6</a:t>
            </a:r>
          </a:p>
        </p:txBody>
      </p:sp>
      <p:sp>
        <p:nvSpPr>
          <p:cNvPr id="124" name="TextBox 123"/>
          <p:cNvSpPr txBox="1"/>
          <p:nvPr/>
        </p:nvSpPr>
        <p:spPr>
          <a:xfrm>
            <a:off x="2801577" y="4572000"/>
            <a:ext cx="627423" cy="5400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FS</a:t>
            </a:r>
            <a:r>
              <a:rPr lang="en-US" sz="1200" baseline="0" dirty="0">
                <a:solidFill>
                  <a:srgbClr val="C00000"/>
                </a:solidFill>
                <a:latin typeface="Times New Roman" pitchFamily="18" charset="0"/>
                <a:cs typeface="Times New Roman" pitchFamily="18" charset="0"/>
              </a:rPr>
              <a:t> 0</a:t>
            </a:r>
          </a:p>
        </p:txBody>
      </p:sp>
    </p:spTree>
    <p:extLst>
      <p:ext uri="{BB962C8B-B14F-4D97-AF65-F5344CB8AC3E}">
        <p14:creationId xmlns:p14="http://schemas.microsoft.com/office/powerpoint/2010/main" val="2268167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 grpId="0"/>
      <p:bldP spid="126" grpId="0"/>
      <p:bldP spid="127" grpId="0"/>
      <p:bldP spid="128" grpId="0"/>
      <p:bldP spid="129" grpId="0"/>
      <p:bldP spid="130" grpId="0"/>
      <p:bldP spid="131" grpId="0"/>
      <p:bldP spid="13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87868"/>
            <a:ext cx="9144000" cy="544510"/>
          </a:xfrm>
          <a:prstGeom prst="roundRect">
            <a:avLst>
              <a:gd name="adj" fmla="val 5000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0"/>
              </a:spcBef>
              <a:defRPr/>
            </a:pPr>
            <a:r>
              <a:rPr lang="en-US" sz="3200" b="1" i="1" dirty="0" smtClean="0">
                <a:solidFill>
                  <a:schemeClr val="bg1"/>
                </a:solidFill>
                <a:latin typeface="Times New Roman" pitchFamily="18" charset="0"/>
                <a:cs typeface="Times New Roman" pitchFamily="18" charset="0"/>
              </a:rPr>
              <a:t>Precedence Diagramming</a:t>
            </a:r>
            <a:r>
              <a:rPr lang="de-DE" sz="3200" b="1" i="1" dirty="0" smtClean="0">
                <a:solidFill>
                  <a:schemeClr val="bg1"/>
                </a:solidFill>
                <a:latin typeface="Times New Roman" pitchFamily="18" charset="0"/>
                <a:cs typeface="Times New Roman" pitchFamily="18" charset="0"/>
              </a:rPr>
              <a:t> </a:t>
            </a:r>
            <a:r>
              <a:rPr lang="en-US" sz="3200" b="1" i="1" dirty="0" smtClean="0">
                <a:solidFill>
                  <a:schemeClr val="bg1"/>
                </a:solidFill>
                <a:latin typeface="Times New Roman" pitchFamily="18" charset="0"/>
                <a:cs typeface="Times New Roman" pitchFamily="18" charset="0"/>
              </a:rPr>
              <a:t>Calculations</a:t>
            </a:r>
          </a:p>
        </p:txBody>
      </p:sp>
      <p:sp>
        <p:nvSpPr>
          <p:cNvPr id="8" name="Rectangle 3"/>
          <p:cNvSpPr>
            <a:spLocks noChangeArrowheads="1"/>
          </p:cNvSpPr>
          <p:nvPr/>
        </p:nvSpPr>
        <p:spPr bwMode="auto">
          <a:xfrm>
            <a:off x="251520" y="697468"/>
            <a:ext cx="3636404" cy="322786"/>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2000" b="1" i="1" dirty="0" smtClean="0">
                <a:solidFill>
                  <a:srgbClr val="CC3300"/>
                </a:solidFill>
                <a:latin typeface="Times New Roman" pitchFamily="18" charset="0"/>
                <a:cs typeface="Times New Roman" pitchFamily="18" charset="0"/>
              </a:rPr>
              <a:t>Example Computation</a:t>
            </a:r>
            <a:endParaRPr lang="de-DE" sz="2000" b="1" i="1" dirty="0">
              <a:solidFill>
                <a:srgbClr val="CC3300"/>
              </a:solidFill>
              <a:latin typeface="Times New Roman" pitchFamily="18" charset="0"/>
              <a:cs typeface="Times New Roman" pitchFamily="18" charset="0"/>
            </a:endParaRPr>
          </a:p>
        </p:txBody>
      </p:sp>
      <p:grpSp>
        <p:nvGrpSpPr>
          <p:cNvPr id="3" name="Group 2"/>
          <p:cNvGrpSpPr/>
          <p:nvPr/>
        </p:nvGrpSpPr>
        <p:grpSpPr>
          <a:xfrm>
            <a:off x="227712" y="4110335"/>
            <a:ext cx="8535288" cy="2508789"/>
            <a:chOff x="227712" y="4022467"/>
            <a:chExt cx="8535288" cy="2508789"/>
          </a:xfrm>
        </p:grpSpPr>
        <p:grpSp>
          <p:nvGrpSpPr>
            <p:cNvPr id="11" name="Group 10"/>
            <p:cNvGrpSpPr/>
            <p:nvPr/>
          </p:nvGrpSpPr>
          <p:grpSpPr>
            <a:xfrm>
              <a:off x="227712" y="4038600"/>
              <a:ext cx="8451917" cy="2492656"/>
              <a:chOff x="227712" y="4038600"/>
              <a:chExt cx="8451917" cy="2492656"/>
            </a:xfrm>
          </p:grpSpPr>
          <p:grpSp>
            <p:nvGrpSpPr>
              <p:cNvPr id="19" name="Group 18"/>
              <p:cNvGrpSpPr/>
              <p:nvPr/>
            </p:nvGrpSpPr>
            <p:grpSpPr>
              <a:xfrm>
                <a:off x="227712" y="4038600"/>
                <a:ext cx="8451917" cy="2492656"/>
                <a:chOff x="227712" y="4038600"/>
                <a:chExt cx="8451917" cy="2492656"/>
              </a:xfrm>
            </p:grpSpPr>
            <p:cxnSp>
              <p:nvCxnSpPr>
                <p:cNvPr id="27" name="Straight Connector 26"/>
                <p:cNvCxnSpPr/>
                <p:nvPr/>
              </p:nvCxnSpPr>
              <p:spPr bwMode="auto">
                <a:xfrm>
                  <a:off x="1600200" y="5217271"/>
                  <a:ext cx="914400" cy="914400"/>
                </a:xfrm>
                <a:prstGeom prst="line">
                  <a:avLst/>
                </a:prstGeom>
                <a:noFill/>
                <a:ln w="9525" cap="flat" cmpd="sng" algn="ctr">
                  <a:noFill/>
                  <a:prstDash val="solid"/>
                  <a:round/>
                  <a:headEnd type="none" w="med" len="med"/>
                  <a:tailEnd type="none" w="med" len="med"/>
                </a:ln>
                <a:effectLst/>
              </p:spPr>
            </p:cxnSp>
            <p:cxnSp>
              <p:nvCxnSpPr>
                <p:cNvPr id="28" name="Straight Connector 27"/>
                <p:cNvCxnSpPr/>
                <p:nvPr/>
              </p:nvCxnSpPr>
              <p:spPr bwMode="auto">
                <a:xfrm>
                  <a:off x="1809750" y="4798171"/>
                  <a:ext cx="704850" cy="1333500"/>
                </a:xfrm>
                <a:prstGeom prst="line">
                  <a:avLst/>
                </a:prstGeom>
                <a:noFill/>
                <a:ln w="9525" cap="flat" cmpd="sng" algn="ctr">
                  <a:noFill/>
                  <a:prstDash val="solid"/>
                  <a:round/>
                  <a:headEnd type="none" w="med" len="med"/>
                  <a:tailEnd type="none" w="med" len="med"/>
                </a:ln>
                <a:effectLst/>
              </p:spPr>
            </p:cxnSp>
            <p:sp>
              <p:nvSpPr>
                <p:cNvPr id="30" name="Rectangle 239"/>
                <p:cNvSpPr>
                  <a:spLocks noChangeArrowheads="1"/>
                </p:cNvSpPr>
                <p:nvPr/>
              </p:nvSpPr>
              <p:spPr bwMode="auto">
                <a:xfrm>
                  <a:off x="227712" y="4763188"/>
                  <a:ext cx="1114905" cy="10732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31" name="Rectangle 238"/>
                <p:cNvSpPr>
                  <a:spLocks noChangeArrowheads="1"/>
                </p:cNvSpPr>
                <p:nvPr/>
              </p:nvSpPr>
              <p:spPr bwMode="auto">
                <a:xfrm>
                  <a:off x="227712" y="4763695"/>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237"/>
                <p:cNvSpPr>
                  <a:spLocks noChangeArrowheads="1"/>
                </p:cNvSpPr>
                <p:nvPr/>
              </p:nvSpPr>
              <p:spPr bwMode="auto">
                <a:xfrm>
                  <a:off x="599347" y="4763695"/>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 name="Rectangle 236"/>
                <p:cNvSpPr>
                  <a:spLocks noChangeArrowheads="1"/>
                </p:cNvSpPr>
                <p:nvPr/>
              </p:nvSpPr>
              <p:spPr bwMode="auto">
                <a:xfrm>
                  <a:off x="970982" y="4763695"/>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235"/>
                <p:cNvSpPr>
                  <a:spLocks noChangeArrowheads="1"/>
                </p:cNvSpPr>
                <p:nvPr/>
              </p:nvSpPr>
              <p:spPr bwMode="auto">
                <a:xfrm>
                  <a:off x="227712" y="5479194"/>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234"/>
                <p:cNvSpPr>
                  <a:spLocks noChangeArrowheads="1"/>
                </p:cNvSpPr>
                <p:nvPr/>
              </p:nvSpPr>
              <p:spPr bwMode="auto">
                <a:xfrm>
                  <a:off x="599347" y="5479194"/>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 name="Rectangle 233"/>
                <p:cNvSpPr>
                  <a:spLocks noChangeArrowheads="1"/>
                </p:cNvSpPr>
                <p:nvPr/>
              </p:nvSpPr>
              <p:spPr bwMode="auto">
                <a:xfrm>
                  <a:off x="970982" y="5479194"/>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38" name="Group 37"/>
                <p:cNvGrpSpPr/>
                <p:nvPr/>
              </p:nvGrpSpPr>
              <p:grpSpPr>
                <a:xfrm>
                  <a:off x="1676400" y="4734497"/>
                  <a:ext cx="1189295" cy="1102446"/>
                  <a:chOff x="1958055" y="1488354"/>
                  <a:chExt cx="1114905" cy="1102446"/>
                </a:xfrm>
              </p:grpSpPr>
              <p:sp>
                <p:nvSpPr>
                  <p:cNvPr id="40"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47" name="Rectangle 222"/>
                  <p:cNvSpPr>
                    <a:spLocks noChangeArrowheads="1"/>
                  </p:cNvSpPr>
                  <p:nvPr/>
                </p:nvSpPr>
                <p:spPr bwMode="auto">
                  <a:xfrm>
                    <a:off x="195805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9"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12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0" name="Rectangle 220"/>
                  <p:cNvSpPr>
                    <a:spLocks noChangeArrowheads="1"/>
                  </p:cNvSpPr>
                  <p:nvPr/>
                </p:nvSpPr>
                <p:spPr bwMode="auto">
                  <a:xfrm>
                    <a:off x="270132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 name="Rectangle 219"/>
                  <p:cNvSpPr>
                    <a:spLocks noChangeArrowheads="1"/>
                  </p:cNvSpPr>
                  <p:nvPr/>
                </p:nvSpPr>
                <p:spPr bwMode="auto">
                  <a:xfrm>
                    <a:off x="195805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3" name="Rectangle 217"/>
                  <p:cNvSpPr>
                    <a:spLocks noChangeArrowheads="1"/>
                  </p:cNvSpPr>
                  <p:nvPr/>
                </p:nvSpPr>
                <p:spPr bwMode="auto">
                  <a:xfrm>
                    <a:off x="270132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9" name="Straight Arrow Connector 38"/>
                <p:cNvCxnSpPr>
                  <a:stCxn id="30" idx="3"/>
                  <a:endCxn id="40" idx="1"/>
                </p:cNvCxnSpPr>
                <p:nvPr/>
              </p:nvCxnSpPr>
              <p:spPr>
                <a:xfrm flipV="1">
                  <a:off x="1342617" y="5293422"/>
                  <a:ext cx="333783" cy="63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55" name="Group 176"/>
                <p:cNvGrpSpPr>
                  <a:grpSpLocks/>
                </p:cNvGrpSpPr>
                <p:nvPr/>
              </p:nvGrpSpPr>
              <p:grpSpPr bwMode="auto">
                <a:xfrm>
                  <a:off x="3419031" y="4051248"/>
                  <a:ext cx="1114905" cy="1072871"/>
                  <a:chOff x="1740" y="6855"/>
                  <a:chExt cx="2745" cy="2115"/>
                </a:xfrm>
              </p:grpSpPr>
              <p:sp>
                <p:nvSpPr>
                  <p:cNvPr id="57" name="Rectangle 183"/>
                  <p:cNvSpPr>
                    <a:spLocks noChangeArrowheads="1"/>
                  </p:cNvSpPr>
                  <p:nvPr/>
                </p:nvSpPr>
                <p:spPr bwMode="auto">
                  <a:xfrm>
                    <a:off x="1740" y="6855"/>
                    <a:ext cx="2745" cy="208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58" name="Rectangle 182"/>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6</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0" name="Rectangle 180"/>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1" name="Rectangle 179"/>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2"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3" name="Rectangle 177"/>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56" name="Straight Arrow Connector 55"/>
                <p:cNvCxnSpPr>
                  <a:stCxn id="40" idx="3"/>
                  <a:endCxn id="57" idx="1"/>
                </p:cNvCxnSpPr>
                <p:nvPr/>
              </p:nvCxnSpPr>
              <p:spPr>
                <a:xfrm flipV="1">
                  <a:off x="2865695" y="4580328"/>
                  <a:ext cx="553336" cy="7130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65" name="Group 224"/>
                <p:cNvGrpSpPr>
                  <a:grpSpLocks/>
                </p:cNvGrpSpPr>
                <p:nvPr/>
              </p:nvGrpSpPr>
              <p:grpSpPr bwMode="auto">
                <a:xfrm>
                  <a:off x="3502722" y="5445871"/>
                  <a:ext cx="1113645" cy="1076872"/>
                  <a:chOff x="1740" y="6848"/>
                  <a:chExt cx="2745" cy="2122"/>
                </a:xfrm>
              </p:grpSpPr>
              <p:sp>
                <p:nvSpPr>
                  <p:cNvPr id="67"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68" name="Rectangle 23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9"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0" name="Rectangle 22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 name="Rectangle 22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2"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3" name="Rectangle 22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66" name="Straight Arrow Connector 65"/>
                <p:cNvCxnSpPr>
                  <a:stCxn id="40" idx="3"/>
                  <a:endCxn id="67" idx="1"/>
                </p:cNvCxnSpPr>
                <p:nvPr/>
              </p:nvCxnSpPr>
              <p:spPr>
                <a:xfrm>
                  <a:off x="2865695" y="5293422"/>
                  <a:ext cx="637027" cy="6888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75" name="Group 168"/>
                <p:cNvGrpSpPr>
                  <a:grpSpLocks/>
                </p:cNvGrpSpPr>
                <p:nvPr/>
              </p:nvGrpSpPr>
              <p:grpSpPr bwMode="auto">
                <a:xfrm>
                  <a:off x="7564724" y="4816838"/>
                  <a:ext cx="1114905" cy="1072871"/>
                  <a:chOff x="1740" y="6855"/>
                  <a:chExt cx="2745" cy="2115"/>
                </a:xfrm>
              </p:grpSpPr>
              <p:sp>
                <p:nvSpPr>
                  <p:cNvPr id="78" name="Rectangle 175"/>
                  <p:cNvSpPr>
                    <a:spLocks noChangeArrowheads="1"/>
                  </p:cNvSpPr>
                  <p:nvPr/>
                </p:nvSpPr>
                <p:spPr bwMode="auto">
                  <a:xfrm>
                    <a:off x="1740" y="6893"/>
                    <a:ext cx="2745" cy="207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END</a:t>
                    </a: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79" name="Rectangle 17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0"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 name="Rectangle 17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 name="Rectangle 17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3"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4" name="Rectangle 16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76" name="Straight Arrow Connector 75"/>
                <p:cNvCxnSpPr>
                  <a:stCxn id="102" idx="3"/>
                  <a:endCxn id="78" idx="1"/>
                </p:cNvCxnSpPr>
                <p:nvPr/>
              </p:nvCxnSpPr>
              <p:spPr>
                <a:xfrm>
                  <a:off x="6705600" y="4586894"/>
                  <a:ext cx="859124" cy="7760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89" idx="3"/>
                  <a:endCxn id="78" idx="1"/>
                </p:cNvCxnSpPr>
                <p:nvPr/>
              </p:nvCxnSpPr>
              <p:spPr>
                <a:xfrm flipV="1">
                  <a:off x="6716873" y="5362912"/>
                  <a:ext cx="847851" cy="6296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86" name="Group 184"/>
                <p:cNvGrpSpPr>
                  <a:grpSpLocks/>
                </p:cNvGrpSpPr>
                <p:nvPr/>
              </p:nvGrpSpPr>
              <p:grpSpPr bwMode="auto">
                <a:xfrm>
                  <a:off x="5603228" y="5455943"/>
                  <a:ext cx="1113645" cy="1075313"/>
                  <a:chOff x="1740" y="6851"/>
                  <a:chExt cx="2745" cy="2119"/>
                </a:xfrm>
              </p:grpSpPr>
              <p:sp>
                <p:nvSpPr>
                  <p:cNvPr id="89"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90" name="Rectangle 19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1"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6</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2" name="Rectangle 18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3" name="Rectangle 18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4"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5" name="Rectangle 18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87" name="Straight Arrow Connector 86"/>
                <p:cNvCxnSpPr>
                  <a:stCxn id="67" idx="3"/>
                  <a:endCxn id="89" idx="1"/>
                </p:cNvCxnSpPr>
                <p:nvPr/>
              </p:nvCxnSpPr>
              <p:spPr>
                <a:xfrm>
                  <a:off x="4616367" y="5982277"/>
                  <a:ext cx="986861" cy="103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stCxn id="57" idx="3"/>
                  <a:endCxn id="89" idx="1"/>
                </p:cNvCxnSpPr>
                <p:nvPr/>
              </p:nvCxnSpPr>
              <p:spPr>
                <a:xfrm>
                  <a:off x="4533936" y="4580328"/>
                  <a:ext cx="1069292" cy="141225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97" name="Group 192"/>
                <p:cNvGrpSpPr>
                  <a:grpSpLocks/>
                </p:cNvGrpSpPr>
                <p:nvPr/>
              </p:nvGrpSpPr>
              <p:grpSpPr bwMode="auto">
                <a:xfrm>
                  <a:off x="5534326" y="4038600"/>
                  <a:ext cx="1171274" cy="1074738"/>
                  <a:chOff x="1740" y="6855"/>
                  <a:chExt cx="2745" cy="2115"/>
                </a:xfrm>
              </p:grpSpPr>
              <p:sp>
                <p:nvSpPr>
                  <p:cNvPr id="102" name="Rectangle 199"/>
                  <p:cNvSpPr>
                    <a:spLocks noChangeArrowheads="1"/>
                  </p:cNvSpPr>
                  <p:nvPr/>
                </p:nvSpPr>
                <p:spPr bwMode="auto">
                  <a:xfrm>
                    <a:off x="1740" y="6898"/>
                    <a:ext cx="2745" cy="207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103" name="Rectangle 19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12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 name="Rectangle 19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 name="Rectangle 19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7"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8" name="Rectangle 19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98" name="Straight Arrow Connector 97"/>
                <p:cNvCxnSpPr>
                  <a:stCxn id="57" idx="3"/>
                  <a:endCxn id="102" idx="1"/>
                </p:cNvCxnSpPr>
                <p:nvPr/>
              </p:nvCxnSpPr>
              <p:spPr>
                <a:xfrm>
                  <a:off x="4533936" y="4580328"/>
                  <a:ext cx="1000390" cy="65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9" name="Arc 98"/>
                <p:cNvSpPr/>
                <p:nvPr/>
              </p:nvSpPr>
              <p:spPr>
                <a:xfrm rot="15026458">
                  <a:off x="5029360" y="5113230"/>
                  <a:ext cx="329142" cy="342088"/>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0" name="Straight Arrow Connector 99"/>
                <p:cNvCxnSpPr>
                  <a:stCxn id="99" idx="2"/>
                  <a:endCxn id="102" idx="1"/>
                </p:cNvCxnSpPr>
                <p:nvPr/>
              </p:nvCxnSpPr>
              <p:spPr>
                <a:xfrm flipV="1">
                  <a:off x="5138836" y="4586894"/>
                  <a:ext cx="395490" cy="54230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a:stCxn id="99" idx="0"/>
                  <a:endCxn id="67" idx="3"/>
                </p:cNvCxnSpPr>
                <p:nvPr/>
              </p:nvCxnSpPr>
              <p:spPr>
                <a:xfrm flipH="1">
                  <a:off x="4616367" y="5341536"/>
                  <a:ext cx="416390" cy="6407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9" name="TextBox 108"/>
              <p:cNvSpPr txBox="1"/>
              <p:nvPr/>
            </p:nvSpPr>
            <p:spPr>
              <a:xfrm>
                <a:off x="276705" y="4736068"/>
                <a:ext cx="332895" cy="369332"/>
              </a:xfrm>
              <a:prstGeom prst="rect">
                <a:avLst/>
              </a:prstGeom>
              <a:noFill/>
            </p:spPr>
            <p:txBody>
              <a:bodyPr wrap="square" rtlCol="1">
                <a:spAutoFit/>
              </a:bodyPr>
              <a:lstStyle/>
              <a:p>
                <a:r>
                  <a:rPr lang="en-US" b="1" dirty="0">
                    <a:solidFill>
                      <a:srgbClr val="7030A0"/>
                    </a:solidFill>
                    <a:latin typeface="Times New Roman" panose="02020603050405020304" pitchFamily="18" charset="0"/>
                    <a:cs typeface="Times New Roman" panose="02020603050405020304" pitchFamily="18" charset="0"/>
                  </a:rPr>
                  <a:t>0</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10" name="TextBox 109"/>
              <p:cNvSpPr txBox="1"/>
              <p:nvPr/>
            </p:nvSpPr>
            <p:spPr>
              <a:xfrm>
                <a:off x="950457" y="4766846"/>
                <a:ext cx="415728" cy="338554"/>
              </a:xfrm>
              <a:prstGeom prst="rect">
                <a:avLst/>
              </a:prstGeom>
              <a:noFill/>
            </p:spPr>
            <p:txBody>
              <a:bodyPr wrap="square" rtlCol="1">
                <a:spAutoFit/>
              </a:bodyPr>
              <a:lstStyle/>
              <a:p>
                <a:pPr algn="ctr"/>
                <a:r>
                  <a:rPr lang="en-US" sz="1600" b="1" dirty="0" smtClean="0">
                    <a:solidFill>
                      <a:srgbClr val="7030A0"/>
                    </a:solidFill>
                    <a:latin typeface="Times New Roman" panose="02020603050405020304" pitchFamily="18" charset="0"/>
                    <a:cs typeface="Times New Roman" panose="02020603050405020304" pitchFamily="18" charset="0"/>
                  </a:rPr>
                  <a:t>8</a:t>
                </a:r>
                <a:endParaRPr lang="ar-SA" sz="1600" b="1" dirty="0">
                  <a:solidFill>
                    <a:srgbClr val="7030A0"/>
                  </a:solidFill>
                  <a:latin typeface="Times New Roman" panose="02020603050405020304" pitchFamily="18" charset="0"/>
                  <a:cs typeface="Times New Roman" panose="02020603050405020304" pitchFamily="18" charset="0"/>
                </a:endParaRPr>
              </a:p>
            </p:txBody>
          </p:sp>
          <p:sp>
            <p:nvSpPr>
              <p:cNvPr id="111" name="TextBox 110"/>
              <p:cNvSpPr txBox="1"/>
              <p:nvPr/>
            </p:nvSpPr>
            <p:spPr>
              <a:xfrm>
                <a:off x="1676400" y="4766846"/>
                <a:ext cx="415728" cy="338554"/>
              </a:xfrm>
              <a:prstGeom prst="rect">
                <a:avLst/>
              </a:prstGeom>
              <a:noFill/>
            </p:spPr>
            <p:txBody>
              <a:bodyPr wrap="square" rtlCol="1">
                <a:spAutoFit/>
              </a:bodyPr>
              <a:lstStyle/>
              <a:p>
                <a:pPr algn="ctr"/>
                <a:r>
                  <a:rPr lang="en-US" sz="1600" b="1" dirty="0">
                    <a:solidFill>
                      <a:srgbClr val="7030A0"/>
                    </a:solidFill>
                    <a:latin typeface="Times New Roman" panose="02020603050405020304" pitchFamily="18" charset="0"/>
                    <a:cs typeface="Times New Roman" panose="02020603050405020304" pitchFamily="18" charset="0"/>
                  </a:rPr>
                  <a:t>3</a:t>
                </a:r>
                <a:endParaRPr lang="ar-SA" sz="1600" b="1" dirty="0">
                  <a:solidFill>
                    <a:srgbClr val="7030A0"/>
                  </a:solidFill>
                  <a:latin typeface="Times New Roman" panose="02020603050405020304" pitchFamily="18" charset="0"/>
                  <a:cs typeface="Times New Roman" panose="02020603050405020304" pitchFamily="18" charset="0"/>
                </a:endParaRPr>
              </a:p>
            </p:txBody>
          </p:sp>
          <p:sp>
            <p:nvSpPr>
              <p:cNvPr id="112" name="TextBox 111"/>
              <p:cNvSpPr txBox="1"/>
              <p:nvPr/>
            </p:nvSpPr>
            <p:spPr>
              <a:xfrm>
                <a:off x="2479872" y="4766846"/>
                <a:ext cx="415728" cy="338554"/>
              </a:xfrm>
              <a:prstGeom prst="rect">
                <a:avLst/>
              </a:prstGeom>
              <a:noFill/>
            </p:spPr>
            <p:txBody>
              <a:bodyPr wrap="square" rtlCol="1">
                <a:spAutoFit/>
              </a:bodyPr>
              <a:lstStyle/>
              <a:p>
                <a:pPr algn="ctr"/>
                <a:r>
                  <a:rPr lang="en-US" sz="1600" b="1" dirty="0" smtClean="0">
                    <a:solidFill>
                      <a:srgbClr val="7030A0"/>
                    </a:solidFill>
                    <a:latin typeface="Times New Roman" panose="02020603050405020304" pitchFamily="18" charset="0"/>
                    <a:cs typeface="Times New Roman" panose="02020603050405020304" pitchFamily="18" charset="0"/>
                  </a:rPr>
                  <a:t>15</a:t>
                </a:r>
                <a:endParaRPr lang="ar-SA" sz="1600" b="1" dirty="0">
                  <a:solidFill>
                    <a:srgbClr val="7030A0"/>
                  </a:solidFill>
                  <a:latin typeface="Times New Roman" panose="02020603050405020304" pitchFamily="18" charset="0"/>
                  <a:cs typeface="Times New Roman" panose="02020603050405020304" pitchFamily="18" charset="0"/>
                </a:endParaRPr>
              </a:p>
            </p:txBody>
          </p:sp>
          <p:sp>
            <p:nvSpPr>
              <p:cNvPr id="113" name="TextBox 112"/>
              <p:cNvSpPr txBox="1"/>
              <p:nvPr/>
            </p:nvSpPr>
            <p:spPr>
              <a:xfrm>
                <a:off x="3505200" y="5470267"/>
                <a:ext cx="391709"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9</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14" name="TextBox 113"/>
              <p:cNvSpPr txBox="1"/>
              <p:nvPr/>
            </p:nvSpPr>
            <p:spPr>
              <a:xfrm>
                <a:off x="4196415" y="5421868"/>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13</a:t>
                </a:r>
                <a:endParaRPr lang="ar-SA" b="1" dirty="0">
                  <a:solidFill>
                    <a:srgbClr val="7030A0"/>
                  </a:solidFill>
                  <a:latin typeface="Times New Roman" panose="02020603050405020304" pitchFamily="18" charset="0"/>
                  <a:cs typeface="Times New Roman" panose="02020603050405020304" pitchFamily="18" charset="0"/>
                </a:endParaRPr>
              </a:p>
            </p:txBody>
          </p:sp>
        </p:grpSp>
        <p:sp>
          <p:nvSpPr>
            <p:cNvPr id="125" name="TextBox 124"/>
            <p:cNvSpPr txBox="1"/>
            <p:nvPr/>
          </p:nvSpPr>
          <p:spPr>
            <a:xfrm>
              <a:off x="3352800" y="4022467"/>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15</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26" name="TextBox 125"/>
            <p:cNvSpPr txBox="1"/>
            <p:nvPr/>
          </p:nvSpPr>
          <p:spPr>
            <a:xfrm>
              <a:off x="4120215" y="4022467"/>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21</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27" name="TextBox 126"/>
            <p:cNvSpPr txBox="1"/>
            <p:nvPr/>
          </p:nvSpPr>
          <p:spPr>
            <a:xfrm>
              <a:off x="5568015" y="5421868"/>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21</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28" name="TextBox 127"/>
            <p:cNvSpPr txBox="1"/>
            <p:nvPr/>
          </p:nvSpPr>
          <p:spPr>
            <a:xfrm>
              <a:off x="6330015" y="5421868"/>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27</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29" name="TextBox 128"/>
            <p:cNvSpPr txBox="1"/>
            <p:nvPr/>
          </p:nvSpPr>
          <p:spPr>
            <a:xfrm>
              <a:off x="5486400" y="4022467"/>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15</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30" name="TextBox 129"/>
            <p:cNvSpPr txBox="1"/>
            <p:nvPr/>
          </p:nvSpPr>
          <p:spPr>
            <a:xfrm>
              <a:off x="6253815" y="4022467"/>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27</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31" name="TextBox 130"/>
            <p:cNvSpPr txBox="1"/>
            <p:nvPr/>
          </p:nvSpPr>
          <p:spPr>
            <a:xfrm>
              <a:off x="7549215" y="4800600"/>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27</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32" name="TextBox 131"/>
            <p:cNvSpPr txBox="1"/>
            <p:nvPr/>
          </p:nvSpPr>
          <p:spPr>
            <a:xfrm>
              <a:off x="8311215" y="4800600"/>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27</a:t>
              </a:r>
              <a:endParaRPr lang="ar-SA" b="1" dirty="0">
                <a:solidFill>
                  <a:srgbClr val="7030A0"/>
                </a:solidFill>
                <a:latin typeface="Times New Roman" panose="02020603050405020304" pitchFamily="18" charset="0"/>
                <a:cs typeface="Times New Roman" panose="02020603050405020304" pitchFamily="18" charset="0"/>
              </a:endParaRPr>
            </a:p>
          </p:txBody>
        </p:sp>
      </p:grpSp>
      <p:grpSp>
        <p:nvGrpSpPr>
          <p:cNvPr id="124" name="Group 37"/>
          <p:cNvGrpSpPr/>
          <p:nvPr/>
        </p:nvGrpSpPr>
        <p:grpSpPr>
          <a:xfrm>
            <a:off x="179512" y="1232723"/>
            <a:ext cx="4297240" cy="683945"/>
            <a:chOff x="251520" y="1502586"/>
            <a:chExt cx="4585625" cy="819657"/>
          </a:xfrm>
        </p:grpSpPr>
        <p:sp>
          <p:nvSpPr>
            <p:cNvPr id="133" name="TextBox 132"/>
            <p:cNvSpPr txBox="1"/>
            <p:nvPr/>
          </p:nvSpPr>
          <p:spPr>
            <a:xfrm>
              <a:off x="251520" y="1808820"/>
              <a:ext cx="1296144" cy="369332"/>
            </a:xfrm>
            <a:prstGeom prst="rect">
              <a:avLst/>
            </a:prstGeom>
            <a:noFill/>
          </p:spPr>
          <p:txBody>
            <a:bodyPr wrap="square" rtlCol="0">
              <a:spAutoFit/>
            </a:bodyPr>
            <a:lstStyle/>
            <a:p>
              <a:r>
                <a:rPr lang="en-US" b="1" i="1" u="sng" dirty="0" smtClean="0">
                  <a:solidFill>
                    <a:srgbClr val="0000CC"/>
                  </a:solidFill>
                  <a:latin typeface="Times New Roman" pitchFamily="18" charset="0"/>
                  <a:cs typeface="Times New Roman" pitchFamily="18" charset="0"/>
                </a:rPr>
                <a:t>Activity F</a:t>
              </a:r>
            </a:p>
          </p:txBody>
        </p:sp>
        <p:graphicFrame>
          <p:nvGraphicFramePr>
            <p:cNvPr id="134" name="Object 3"/>
            <p:cNvGraphicFramePr>
              <a:graphicFrameLocks noChangeAspect="1"/>
            </p:cNvGraphicFramePr>
            <p:nvPr>
              <p:extLst>
                <p:ext uri="{D42A27DB-BD31-4B8C-83A1-F6EECF244321}">
                  <p14:modId xmlns:p14="http://schemas.microsoft.com/office/powerpoint/2010/main" val="2953903383"/>
                </p:ext>
              </p:extLst>
            </p:nvPr>
          </p:nvGraphicFramePr>
          <p:xfrm>
            <a:off x="2092805" y="1502586"/>
            <a:ext cx="2744340" cy="819657"/>
          </p:xfrm>
          <a:graphic>
            <a:graphicData uri="http://schemas.openxmlformats.org/presentationml/2006/ole">
              <mc:AlternateContent xmlns:mc="http://schemas.openxmlformats.org/markup-compatibility/2006">
                <mc:Choice xmlns:v="urn:schemas-microsoft-com:vml" Requires="v">
                  <p:oleObj spid="_x0000_s18622" name="Equation" r:id="rId3" imgW="2222280" imgH="596880" progId="Equation.3">
                    <p:embed/>
                  </p:oleObj>
                </mc:Choice>
                <mc:Fallback>
                  <p:oleObj name="Equation" r:id="rId3" imgW="2222280" imgH="5968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92805" y="1502586"/>
                          <a:ext cx="2744340" cy="819657"/>
                        </a:xfrm>
                        <a:prstGeom prst="rect">
                          <a:avLst/>
                        </a:prstGeom>
                        <a:solidFill>
                          <a:srgbClr val="FFFF99"/>
                        </a:solidFill>
                        <a:ln w="9525">
                          <a:solidFill>
                            <a:srgbClr val="0000FF"/>
                          </a:solidFill>
                          <a:miter lim="800000"/>
                          <a:headEnd/>
                          <a:tailEnd/>
                        </a:ln>
                      </p:spPr>
                    </p:pic>
                  </p:oleObj>
                </mc:Fallback>
              </mc:AlternateContent>
            </a:graphicData>
          </a:graphic>
        </p:graphicFrame>
      </p:grpSp>
      <p:grpSp>
        <p:nvGrpSpPr>
          <p:cNvPr id="135" name="Group 38"/>
          <p:cNvGrpSpPr/>
          <p:nvPr/>
        </p:nvGrpSpPr>
        <p:grpSpPr>
          <a:xfrm>
            <a:off x="152400" y="1992868"/>
            <a:ext cx="4825262" cy="638385"/>
            <a:chOff x="306730" y="2290136"/>
            <a:chExt cx="4861145" cy="500219"/>
          </a:xfrm>
        </p:grpSpPr>
        <p:sp>
          <p:nvSpPr>
            <p:cNvPr id="136" name="TextBox 135"/>
            <p:cNvSpPr txBox="1"/>
            <p:nvPr/>
          </p:nvSpPr>
          <p:spPr>
            <a:xfrm>
              <a:off x="306730" y="2307518"/>
              <a:ext cx="1224136" cy="369332"/>
            </a:xfrm>
            <a:prstGeom prst="rect">
              <a:avLst/>
            </a:prstGeom>
            <a:noFill/>
          </p:spPr>
          <p:txBody>
            <a:bodyPr wrap="square" rtlCol="0">
              <a:spAutoFit/>
            </a:bodyPr>
            <a:lstStyle/>
            <a:p>
              <a:r>
                <a:rPr lang="en-US" b="1" i="1" u="sng" dirty="0" smtClean="0">
                  <a:solidFill>
                    <a:srgbClr val="0000CC"/>
                  </a:solidFill>
                  <a:latin typeface="Times New Roman" pitchFamily="18" charset="0"/>
                  <a:cs typeface="Times New Roman" pitchFamily="18" charset="0"/>
                </a:rPr>
                <a:t>Activity E</a:t>
              </a:r>
            </a:p>
          </p:txBody>
        </p:sp>
        <p:graphicFrame>
          <p:nvGraphicFramePr>
            <p:cNvPr id="137" name="Object 3"/>
            <p:cNvGraphicFramePr>
              <a:graphicFrameLocks noChangeAspect="1"/>
            </p:cNvGraphicFramePr>
            <p:nvPr>
              <p:extLst>
                <p:ext uri="{D42A27DB-BD31-4B8C-83A1-F6EECF244321}">
                  <p14:modId xmlns:p14="http://schemas.microsoft.com/office/powerpoint/2010/main" val="2571310754"/>
                </p:ext>
              </p:extLst>
            </p:nvPr>
          </p:nvGraphicFramePr>
          <p:xfrm>
            <a:off x="2062221" y="2290136"/>
            <a:ext cx="3105654" cy="500219"/>
          </p:xfrm>
          <a:graphic>
            <a:graphicData uri="http://schemas.openxmlformats.org/presentationml/2006/ole">
              <mc:AlternateContent xmlns:mc="http://schemas.openxmlformats.org/markup-compatibility/2006">
                <mc:Choice xmlns:v="urn:schemas-microsoft-com:vml" Requires="v">
                  <p:oleObj spid="_x0000_s18623" name="Equation" r:id="rId5" imgW="2019240" imgH="482400" progId="Equation.3">
                    <p:embed/>
                  </p:oleObj>
                </mc:Choice>
                <mc:Fallback>
                  <p:oleObj name="Equation" r:id="rId5" imgW="2019240" imgH="4824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62221" y="2290136"/>
                          <a:ext cx="3105654" cy="500219"/>
                        </a:xfrm>
                        <a:prstGeom prst="rect">
                          <a:avLst/>
                        </a:prstGeom>
                        <a:solidFill>
                          <a:srgbClr val="FFFF99"/>
                        </a:solidFill>
                        <a:ln w="9525">
                          <a:solidFill>
                            <a:srgbClr val="0000FF"/>
                          </a:solidFill>
                          <a:miter lim="800000"/>
                          <a:headEnd/>
                          <a:tailEnd/>
                        </a:ln>
                      </p:spPr>
                    </p:pic>
                  </p:oleObj>
                </mc:Fallback>
              </mc:AlternateContent>
            </a:graphicData>
          </a:graphic>
        </p:graphicFrame>
      </p:grpSp>
      <p:grpSp>
        <p:nvGrpSpPr>
          <p:cNvPr id="138" name="Group 39"/>
          <p:cNvGrpSpPr/>
          <p:nvPr/>
        </p:nvGrpSpPr>
        <p:grpSpPr>
          <a:xfrm>
            <a:off x="251520" y="2678668"/>
            <a:ext cx="5539682" cy="1284776"/>
            <a:chOff x="251520" y="4100132"/>
            <a:chExt cx="5589306" cy="1284234"/>
          </a:xfrm>
        </p:grpSpPr>
        <p:sp>
          <p:nvSpPr>
            <p:cNvPr id="139" name="TextBox 138"/>
            <p:cNvSpPr txBox="1"/>
            <p:nvPr/>
          </p:nvSpPr>
          <p:spPr>
            <a:xfrm>
              <a:off x="251520" y="4449111"/>
              <a:ext cx="1332148" cy="369332"/>
            </a:xfrm>
            <a:prstGeom prst="rect">
              <a:avLst/>
            </a:prstGeom>
            <a:noFill/>
          </p:spPr>
          <p:txBody>
            <a:bodyPr wrap="square" rtlCol="0">
              <a:spAutoFit/>
            </a:bodyPr>
            <a:lstStyle/>
            <a:p>
              <a:r>
                <a:rPr lang="en-US" b="1" i="1" u="sng" dirty="0" smtClean="0">
                  <a:solidFill>
                    <a:srgbClr val="0000CC"/>
                  </a:solidFill>
                  <a:latin typeface="Times New Roman" pitchFamily="18" charset="0"/>
                  <a:cs typeface="Times New Roman" pitchFamily="18" charset="0"/>
                </a:rPr>
                <a:t>Activity D</a:t>
              </a:r>
            </a:p>
          </p:txBody>
        </p:sp>
        <p:graphicFrame>
          <p:nvGraphicFramePr>
            <p:cNvPr id="140" name="Object 3"/>
            <p:cNvGraphicFramePr>
              <a:graphicFrameLocks noChangeAspect="1"/>
            </p:cNvGraphicFramePr>
            <p:nvPr>
              <p:extLst>
                <p:ext uri="{D42A27DB-BD31-4B8C-83A1-F6EECF244321}">
                  <p14:modId xmlns:p14="http://schemas.microsoft.com/office/powerpoint/2010/main" val="264817020"/>
                </p:ext>
              </p:extLst>
            </p:nvPr>
          </p:nvGraphicFramePr>
          <p:xfrm>
            <a:off x="1919812" y="4100132"/>
            <a:ext cx="3921014" cy="1284234"/>
          </p:xfrm>
          <a:graphic>
            <a:graphicData uri="http://schemas.openxmlformats.org/presentationml/2006/ole">
              <mc:AlternateContent xmlns:mc="http://schemas.openxmlformats.org/markup-compatibility/2006">
                <mc:Choice xmlns:v="urn:schemas-microsoft-com:vml" Requires="v">
                  <p:oleObj spid="_x0000_s18624" name="Equation" r:id="rId7" imgW="3555720" imgH="1143000" progId="Equation.3">
                    <p:embed/>
                  </p:oleObj>
                </mc:Choice>
                <mc:Fallback>
                  <p:oleObj name="Equation" r:id="rId7" imgW="3555720" imgH="11430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19812" y="4100132"/>
                          <a:ext cx="3921014" cy="1284234"/>
                        </a:xfrm>
                        <a:prstGeom prst="rect">
                          <a:avLst/>
                        </a:prstGeom>
                        <a:solidFill>
                          <a:srgbClr val="FFFF99"/>
                        </a:solidFill>
                        <a:ln w="9525">
                          <a:solidFill>
                            <a:srgbClr val="0000FF"/>
                          </a:solidFill>
                          <a:miter lim="800000"/>
                          <a:headEnd/>
                          <a:tailEnd/>
                        </a:ln>
                      </p:spPr>
                    </p:pic>
                  </p:oleObj>
                </mc:Fallback>
              </mc:AlternateContent>
            </a:graphicData>
          </a:graphic>
        </p:graphicFrame>
      </p:grpSp>
      <p:grpSp>
        <p:nvGrpSpPr>
          <p:cNvPr id="141" name="Group 36"/>
          <p:cNvGrpSpPr/>
          <p:nvPr/>
        </p:nvGrpSpPr>
        <p:grpSpPr>
          <a:xfrm>
            <a:off x="5924750" y="852572"/>
            <a:ext cx="3219249" cy="2132309"/>
            <a:chOff x="5647337" y="764704"/>
            <a:chExt cx="3649785" cy="2371465"/>
          </a:xfrm>
        </p:grpSpPr>
        <p:sp>
          <p:nvSpPr>
            <p:cNvPr id="142" name="Rectangle 141"/>
            <p:cNvSpPr/>
            <p:nvPr/>
          </p:nvSpPr>
          <p:spPr>
            <a:xfrm>
              <a:off x="5647337" y="764704"/>
              <a:ext cx="3649785" cy="410755"/>
            </a:xfrm>
            <a:prstGeom prst="rect">
              <a:avLst/>
            </a:prstGeom>
            <a:solidFill>
              <a:srgbClr val="CCFFFF"/>
            </a:solidFill>
          </p:spPr>
          <p:txBody>
            <a:bodyPr wrap="square">
              <a:spAutoFit/>
            </a:bodyPr>
            <a:lstStyle/>
            <a:p>
              <a:r>
                <a:rPr lang="en-US" b="1" i="1" dirty="0" smtClean="0">
                  <a:solidFill>
                    <a:srgbClr val="FF0000"/>
                  </a:solidFill>
                  <a:latin typeface="Times New Roman" pitchFamily="18" charset="0"/>
                  <a:cs typeface="Times New Roman" pitchFamily="18" charset="0"/>
                </a:rPr>
                <a:t>Backward Pass Computations</a:t>
              </a:r>
              <a:endParaRPr lang="en-US" b="1" i="1" dirty="0">
                <a:solidFill>
                  <a:srgbClr val="FF0000"/>
                </a:solidFill>
                <a:latin typeface="Times New Roman" pitchFamily="18" charset="0"/>
                <a:ea typeface="Times New Roman"/>
                <a:cs typeface="Times New Roman" pitchFamily="18" charset="0"/>
              </a:endParaRPr>
            </a:p>
          </p:txBody>
        </p:sp>
        <p:graphicFrame>
          <p:nvGraphicFramePr>
            <p:cNvPr id="143" name="Object 3"/>
            <p:cNvGraphicFramePr>
              <a:graphicFrameLocks noChangeAspect="1"/>
            </p:cNvGraphicFramePr>
            <p:nvPr>
              <p:extLst>
                <p:ext uri="{D42A27DB-BD31-4B8C-83A1-F6EECF244321}">
                  <p14:modId xmlns:p14="http://schemas.microsoft.com/office/powerpoint/2010/main" val="2069487272"/>
                </p:ext>
              </p:extLst>
            </p:nvPr>
          </p:nvGraphicFramePr>
          <p:xfrm>
            <a:off x="5790510" y="1185429"/>
            <a:ext cx="3333830" cy="1950740"/>
          </p:xfrm>
          <a:graphic>
            <a:graphicData uri="http://schemas.openxmlformats.org/presentationml/2006/ole">
              <mc:AlternateContent xmlns:mc="http://schemas.openxmlformats.org/markup-compatibility/2006">
                <mc:Choice xmlns:v="urn:schemas-microsoft-com:vml" Requires="v">
                  <p:oleObj spid="_x0000_s18625" name="Equation" r:id="rId9" imgW="4787900" imgH="2832100" progId="Equation.3">
                    <p:embed/>
                  </p:oleObj>
                </mc:Choice>
                <mc:Fallback>
                  <p:oleObj name="Equation" r:id="rId9" imgW="4787900" imgH="28321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790510" y="1185429"/>
                          <a:ext cx="3333830" cy="1950740"/>
                        </a:xfrm>
                        <a:prstGeom prst="rect">
                          <a:avLst/>
                        </a:prstGeom>
                        <a:solidFill>
                          <a:srgbClr val="66FFFF"/>
                        </a:solidFill>
                        <a:ln w="9525">
                          <a:solidFill>
                            <a:schemeClr val="hlink"/>
                          </a:solidFill>
                          <a:miter lim="800000"/>
                          <a:headEnd/>
                          <a:tailEnd/>
                        </a:ln>
                      </p:spPr>
                    </p:pic>
                  </p:oleObj>
                </mc:Fallback>
              </mc:AlternateContent>
            </a:graphicData>
          </a:graphic>
        </p:graphicFrame>
      </p:grpSp>
      <p:sp>
        <p:nvSpPr>
          <p:cNvPr id="154" name="TextBox 153"/>
          <p:cNvSpPr txBox="1"/>
          <p:nvPr/>
        </p:nvSpPr>
        <p:spPr>
          <a:xfrm>
            <a:off x="8229600" y="5585936"/>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30</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55" name="TextBox 154"/>
          <p:cNvSpPr txBox="1"/>
          <p:nvPr/>
        </p:nvSpPr>
        <p:spPr>
          <a:xfrm>
            <a:off x="7543800" y="5585936"/>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30</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56" name="TextBox 155"/>
          <p:cNvSpPr txBox="1"/>
          <p:nvPr/>
        </p:nvSpPr>
        <p:spPr>
          <a:xfrm>
            <a:off x="7924800" y="5585936"/>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3</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57" name="TextBox 156"/>
          <p:cNvSpPr txBox="1"/>
          <p:nvPr/>
        </p:nvSpPr>
        <p:spPr>
          <a:xfrm>
            <a:off x="6319186" y="4823936"/>
            <a:ext cx="462614"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30</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58" name="TextBox 157"/>
          <p:cNvSpPr txBox="1"/>
          <p:nvPr/>
        </p:nvSpPr>
        <p:spPr>
          <a:xfrm>
            <a:off x="6330015" y="6260068"/>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30</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59" name="TextBox 158"/>
          <p:cNvSpPr txBox="1"/>
          <p:nvPr/>
        </p:nvSpPr>
        <p:spPr>
          <a:xfrm>
            <a:off x="5486400" y="4823936"/>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18</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60" name="TextBox 159"/>
          <p:cNvSpPr txBox="1"/>
          <p:nvPr/>
        </p:nvSpPr>
        <p:spPr>
          <a:xfrm>
            <a:off x="6022508" y="4823936"/>
            <a:ext cx="225892"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3</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61" name="TextBox 160"/>
          <p:cNvSpPr txBox="1"/>
          <p:nvPr/>
        </p:nvSpPr>
        <p:spPr>
          <a:xfrm>
            <a:off x="5562600" y="6260068"/>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24</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62" name="TextBox 161"/>
          <p:cNvSpPr txBox="1"/>
          <p:nvPr/>
        </p:nvSpPr>
        <p:spPr>
          <a:xfrm>
            <a:off x="5943600" y="6260068"/>
            <a:ext cx="451785" cy="369332"/>
          </a:xfrm>
          <a:prstGeom prst="rect">
            <a:avLst/>
          </a:prstGeom>
          <a:noFill/>
        </p:spPr>
        <p:txBody>
          <a:bodyPr wrap="square" rtlCol="1">
            <a:spAutoFit/>
          </a:bodyPr>
          <a:lstStyle/>
          <a:p>
            <a:pPr algn="ctr"/>
            <a:r>
              <a:rPr lang="en-US" b="1" dirty="0">
                <a:solidFill>
                  <a:srgbClr val="FF0000"/>
                </a:solidFill>
                <a:latin typeface="Times New Roman" panose="02020603050405020304" pitchFamily="18" charset="0"/>
                <a:cs typeface="Times New Roman" panose="02020603050405020304" pitchFamily="18" charset="0"/>
              </a:rPr>
              <a:t>3</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63" name="TextBox 162"/>
          <p:cNvSpPr txBox="1"/>
          <p:nvPr/>
        </p:nvSpPr>
        <p:spPr>
          <a:xfrm>
            <a:off x="4120215" y="4823936"/>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24</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64" name="TextBox 163"/>
          <p:cNvSpPr txBox="1"/>
          <p:nvPr/>
        </p:nvSpPr>
        <p:spPr>
          <a:xfrm>
            <a:off x="3352800" y="4823936"/>
            <a:ext cx="427640"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18</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65" name="TextBox 164"/>
          <p:cNvSpPr txBox="1"/>
          <p:nvPr/>
        </p:nvSpPr>
        <p:spPr>
          <a:xfrm>
            <a:off x="3733800" y="4823936"/>
            <a:ext cx="451785" cy="369332"/>
          </a:xfrm>
          <a:prstGeom prst="rect">
            <a:avLst/>
          </a:prstGeom>
          <a:noFill/>
        </p:spPr>
        <p:txBody>
          <a:bodyPr wrap="square" rtlCol="1">
            <a:spAutoFit/>
          </a:bodyPr>
          <a:lstStyle/>
          <a:p>
            <a:pPr algn="ctr"/>
            <a:r>
              <a:rPr lang="en-US" b="1" dirty="0">
                <a:solidFill>
                  <a:srgbClr val="FF0000"/>
                </a:solidFill>
                <a:latin typeface="Times New Roman" panose="02020603050405020304" pitchFamily="18" charset="0"/>
                <a:cs typeface="Times New Roman" panose="02020603050405020304" pitchFamily="18" charset="0"/>
              </a:rPr>
              <a:t>3</a:t>
            </a:r>
            <a:endParaRPr lang="ar-SA" b="1" dirty="0">
              <a:solidFill>
                <a:srgbClr val="FF0000"/>
              </a:solidFill>
              <a:latin typeface="Times New Roman" panose="02020603050405020304" pitchFamily="18" charset="0"/>
              <a:cs typeface="Times New Roman" panose="02020603050405020304" pitchFamily="18" charset="0"/>
            </a:endParaRPr>
          </a:p>
        </p:txBody>
      </p:sp>
      <p:grpSp>
        <p:nvGrpSpPr>
          <p:cNvPr id="167" name="Group 46"/>
          <p:cNvGrpSpPr/>
          <p:nvPr/>
        </p:nvGrpSpPr>
        <p:grpSpPr>
          <a:xfrm>
            <a:off x="1219200" y="4252966"/>
            <a:ext cx="4269941" cy="2166162"/>
            <a:chOff x="974532" y="454449"/>
            <a:chExt cx="2852194" cy="1246724"/>
          </a:xfrm>
        </p:grpSpPr>
        <p:sp>
          <p:nvSpPr>
            <p:cNvPr id="169" name="TextBox 26"/>
            <p:cNvSpPr txBox="1"/>
            <p:nvPr/>
          </p:nvSpPr>
          <p:spPr>
            <a:xfrm>
              <a:off x="3354896" y="1390344"/>
              <a:ext cx="419100" cy="31082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FS</a:t>
              </a:r>
              <a:r>
                <a:rPr lang="en-US" sz="1200" baseline="0" dirty="0">
                  <a:solidFill>
                    <a:srgbClr val="C00000"/>
                  </a:solidFill>
                  <a:latin typeface="Times New Roman" pitchFamily="18" charset="0"/>
                  <a:cs typeface="Times New Roman" pitchFamily="18" charset="0"/>
                </a:rPr>
                <a:t> 0</a:t>
              </a:r>
            </a:p>
          </p:txBody>
        </p:sp>
        <p:sp>
          <p:nvSpPr>
            <p:cNvPr id="170" name="TextBox 169"/>
            <p:cNvSpPr txBox="1"/>
            <p:nvPr/>
          </p:nvSpPr>
          <p:spPr>
            <a:xfrm>
              <a:off x="974532" y="860793"/>
              <a:ext cx="419100" cy="4800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SS</a:t>
              </a:r>
              <a:r>
                <a:rPr lang="en-US" sz="1200" baseline="0" dirty="0">
                  <a:solidFill>
                    <a:srgbClr val="C00000"/>
                  </a:solidFill>
                  <a:latin typeface="Times New Roman" pitchFamily="18" charset="0"/>
                  <a:cs typeface="Times New Roman" pitchFamily="18" charset="0"/>
                </a:rPr>
                <a:t> 3</a:t>
              </a:r>
            </a:p>
            <a:p>
              <a:pPr algn="ctr"/>
              <a:r>
                <a:rPr lang="en-US" sz="1200" baseline="0" dirty="0">
                  <a:solidFill>
                    <a:srgbClr val="C00000"/>
                  </a:solidFill>
                  <a:latin typeface="Times New Roman" pitchFamily="18" charset="0"/>
                  <a:cs typeface="Times New Roman" pitchFamily="18" charset="0"/>
                </a:rPr>
                <a:t>FF 4</a:t>
              </a:r>
              <a:endParaRPr lang="en-US" sz="1200" dirty="0">
                <a:solidFill>
                  <a:srgbClr val="C00000"/>
                </a:solidFill>
                <a:latin typeface="Times New Roman" pitchFamily="18" charset="0"/>
                <a:cs typeface="Times New Roman" pitchFamily="18" charset="0"/>
              </a:endParaRPr>
            </a:p>
          </p:txBody>
        </p:sp>
        <p:sp>
          <p:nvSpPr>
            <p:cNvPr id="172" name="TextBox 29"/>
            <p:cNvSpPr txBox="1"/>
            <p:nvPr/>
          </p:nvSpPr>
          <p:spPr>
            <a:xfrm>
              <a:off x="3315903" y="454449"/>
              <a:ext cx="510823" cy="3657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SF</a:t>
              </a:r>
              <a:r>
                <a:rPr lang="en-US" sz="1200" baseline="0" dirty="0">
                  <a:solidFill>
                    <a:srgbClr val="C00000"/>
                  </a:solidFill>
                  <a:latin typeface="Times New Roman" pitchFamily="18" charset="0"/>
                  <a:cs typeface="Times New Roman" pitchFamily="18" charset="0"/>
                </a:rPr>
                <a:t> 12</a:t>
              </a:r>
            </a:p>
          </p:txBody>
        </p:sp>
      </p:grpSp>
      <p:sp>
        <p:nvSpPr>
          <p:cNvPr id="120" name="TextBox 28"/>
          <p:cNvSpPr txBox="1"/>
          <p:nvPr/>
        </p:nvSpPr>
        <p:spPr>
          <a:xfrm>
            <a:off x="2877777" y="5672336"/>
            <a:ext cx="627423" cy="57606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SS</a:t>
            </a:r>
            <a:r>
              <a:rPr lang="en-US" sz="1200" baseline="0" dirty="0">
                <a:solidFill>
                  <a:srgbClr val="C00000"/>
                </a:solidFill>
                <a:latin typeface="Times New Roman" pitchFamily="18" charset="0"/>
                <a:cs typeface="Times New Roman" pitchFamily="18" charset="0"/>
              </a:rPr>
              <a:t> 6</a:t>
            </a:r>
          </a:p>
        </p:txBody>
      </p:sp>
      <p:sp>
        <p:nvSpPr>
          <p:cNvPr id="121" name="TextBox 120"/>
          <p:cNvSpPr txBox="1"/>
          <p:nvPr/>
        </p:nvSpPr>
        <p:spPr>
          <a:xfrm>
            <a:off x="2801577" y="4572000"/>
            <a:ext cx="627423" cy="5400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FS</a:t>
            </a:r>
            <a:r>
              <a:rPr lang="en-US" sz="1200" baseline="0" dirty="0">
                <a:solidFill>
                  <a:srgbClr val="C00000"/>
                </a:solidFill>
                <a:latin typeface="Times New Roman" pitchFamily="18" charset="0"/>
                <a:cs typeface="Times New Roman" pitchFamily="18" charset="0"/>
              </a:rPr>
              <a:t> 0</a:t>
            </a:r>
          </a:p>
        </p:txBody>
      </p:sp>
    </p:spTree>
    <p:extLst>
      <p:ext uri="{BB962C8B-B14F-4D97-AF65-F5344CB8AC3E}">
        <p14:creationId xmlns:p14="http://schemas.microsoft.com/office/powerpoint/2010/main" val="2383118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6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p:bldP spid="155" grpId="0"/>
      <p:bldP spid="156" grpId="0"/>
      <p:bldP spid="157" grpId="0"/>
      <p:bldP spid="158" grpId="0"/>
      <p:bldP spid="159" grpId="0"/>
      <p:bldP spid="160" grpId="0"/>
      <p:bldP spid="161" grpId="0"/>
      <p:bldP spid="162" grpId="0"/>
      <p:bldP spid="163" grpId="0"/>
      <p:bldP spid="164" grpId="0"/>
      <p:bldP spid="16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87868"/>
            <a:ext cx="9144000" cy="441098"/>
          </a:xfrm>
          <a:prstGeom prst="roundRect">
            <a:avLst>
              <a:gd name="adj" fmla="val 5000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0"/>
              </a:spcBef>
              <a:defRPr/>
            </a:pPr>
            <a:r>
              <a:rPr lang="en-US" sz="3200" b="1" i="1" dirty="0" smtClean="0">
                <a:solidFill>
                  <a:schemeClr val="bg1"/>
                </a:solidFill>
                <a:latin typeface="Times New Roman" pitchFamily="18" charset="0"/>
                <a:cs typeface="Times New Roman" pitchFamily="18" charset="0"/>
              </a:rPr>
              <a:t>Precedence Diagramming</a:t>
            </a:r>
            <a:r>
              <a:rPr lang="de-DE" sz="3200" b="1" i="1" dirty="0" smtClean="0">
                <a:solidFill>
                  <a:schemeClr val="bg1"/>
                </a:solidFill>
                <a:latin typeface="Times New Roman" pitchFamily="18" charset="0"/>
                <a:cs typeface="Times New Roman" pitchFamily="18" charset="0"/>
              </a:rPr>
              <a:t> </a:t>
            </a:r>
            <a:r>
              <a:rPr lang="en-US" sz="3200" b="1" i="1" dirty="0" smtClean="0">
                <a:solidFill>
                  <a:schemeClr val="bg1"/>
                </a:solidFill>
                <a:latin typeface="Times New Roman" pitchFamily="18" charset="0"/>
                <a:cs typeface="Times New Roman" pitchFamily="18" charset="0"/>
              </a:rPr>
              <a:t>Calculations</a:t>
            </a:r>
          </a:p>
        </p:txBody>
      </p:sp>
      <p:sp>
        <p:nvSpPr>
          <p:cNvPr id="8" name="Rectangle 3"/>
          <p:cNvSpPr>
            <a:spLocks noChangeArrowheads="1"/>
          </p:cNvSpPr>
          <p:nvPr/>
        </p:nvSpPr>
        <p:spPr bwMode="auto">
          <a:xfrm>
            <a:off x="251520" y="603282"/>
            <a:ext cx="3636404" cy="272673"/>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2000" b="1" i="1" dirty="0" smtClean="0">
                <a:solidFill>
                  <a:srgbClr val="CC3300"/>
                </a:solidFill>
                <a:latin typeface="Times New Roman" pitchFamily="18" charset="0"/>
                <a:cs typeface="Times New Roman" pitchFamily="18" charset="0"/>
              </a:rPr>
              <a:t>Example Computation</a:t>
            </a:r>
            <a:endParaRPr lang="de-DE" sz="2000" b="1" i="1" dirty="0">
              <a:solidFill>
                <a:srgbClr val="CC3300"/>
              </a:solidFill>
              <a:latin typeface="Times New Roman" pitchFamily="18" charset="0"/>
              <a:cs typeface="Times New Roman" pitchFamily="18" charset="0"/>
            </a:endParaRPr>
          </a:p>
        </p:txBody>
      </p:sp>
      <p:grpSp>
        <p:nvGrpSpPr>
          <p:cNvPr id="141" name="Group 36"/>
          <p:cNvGrpSpPr/>
          <p:nvPr/>
        </p:nvGrpSpPr>
        <p:grpSpPr>
          <a:xfrm>
            <a:off x="5924751" y="852572"/>
            <a:ext cx="3143049" cy="2132309"/>
            <a:chOff x="5647337" y="764704"/>
            <a:chExt cx="3563394" cy="2371465"/>
          </a:xfrm>
        </p:grpSpPr>
        <p:sp>
          <p:nvSpPr>
            <p:cNvPr id="142" name="Rectangle 141"/>
            <p:cNvSpPr/>
            <p:nvPr/>
          </p:nvSpPr>
          <p:spPr>
            <a:xfrm>
              <a:off x="5647337" y="764704"/>
              <a:ext cx="3563394" cy="410755"/>
            </a:xfrm>
            <a:prstGeom prst="rect">
              <a:avLst/>
            </a:prstGeom>
            <a:solidFill>
              <a:srgbClr val="CCFFFF"/>
            </a:solidFill>
          </p:spPr>
          <p:txBody>
            <a:bodyPr wrap="square">
              <a:spAutoFit/>
            </a:bodyPr>
            <a:lstStyle/>
            <a:p>
              <a:r>
                <a:rPr lang="en-US" b="1" i="1" dirty="0" smtClean="0">
                  <a:solidFill>
                    <a:srgbClr val="FF0000"/>
                  </a:solidFill>
                  <a:latin typeface="Times New Roman" pitchFamily="18" charset="0"/>
                  <a:cs typeface="Times New Roman" pitchFamily="18" charset="0"/>
                </a:rPr>
                <a:t>Backward Pass Computations</a:t>
              </a:r>
              <a:endParaRPr lang="en-US" b="1" i="1" dirty="0">
                <a:solidFill>
                  <a:srgbClr val="FF0000"/>
                </a:solidFill>
                <a:latin typeface="Times New Roman" pitchFamily="18" charset="0"/>
                <a:ea typeface="Times New Roman"/>
                <a:cs typeface="Times New Roman" pitchFamily="18" charset="0"/>
              </a:endParaRPr>
            </a:p>
          </p:txBody>
        </p:sp>
        <p:graphicFrame>
          <p:nvGraphicFramePr>
            <p:cNvPr id="143" name="Object 3"/>
            <p:cNvGraphicFramePr>
              <a:graphicFrameLocks noChangeAspect="1"/>
            </p:cNvGraphicFramePr>
            <p:nvPr>
              <p:extLst>
                <p:ext uri="{D42A27DB-BD31-4B8C-83A1-F6EECF244321}">
                  <p14:modId xmlns:p14="http://schemas.microsoft.com/office/powerpoint/2010/main" val="2069487272"/>
                </p:ext>
              </p:extLst>
            </p:nvPr>
          </p:nvGraphicFramePr>
          <p:xfrm>
            <a:off x="5790510" y="1185429"/>
            <a:ext cx="3333830" cy="1950740"/>
          </p:xfrm>
          <a:graphic>
            <a:graphicData uri="http://schemas.openxmlformats.org/presentationml/2006/ole">
              <mc:AlternateContent xmlns:mc="http://schemas.openxmlformats.org/markup-compatibility/2006">
                <mc:Choice xmlns:v="urn:schemas-microsoft-com:vml" Requires="v">
                  <p:oleObj spid="_x0000_s19646" name="Equation" r:id="rId3" imgW="4787900" imgH="2832100" progId="Equation.3">
                    <p:embed/>
                  </p:oleObj>
                </mc:Choice>
                <mc:Fallback>
                  <p:oleObj name="Equation" r:id="rId3" imgW="4787900" imgH="28321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0510" y="1185429"/>
                          <a:ext cx="3333830" cy="1950740"/>
                        </a:xfrm>
                        <a:prstGeom prst="rect">
                          <a:avLst/>
                        </a:prstGeom>
                        <a:solidFill>
                          <a:srgbClr val="66FFFF"/>
                        </a:solidFill>
                        <a:ln w="9525">
                          <a:solidFill>
                            <a:schemeClr val="hlink"/>
                          </a:solidFill>
                          <a:miter lim="800000"/>
                          <a:headEnd/>
                          <a:tailEnd/>
                        </a:ln>
                      </p:spPr>
                    </p:pic>
                  </p:oleObj>
                </mc:Fallback>
              </mc:AlternateContent>
            </a:graphicData>
          </a:graphic>
        </p:graphicFrame>
      </p:grpSp>
      <p:grpSp>
        <p:nvGrpSpPr>
          <p:cNvPr id="2" name="Group 1"/>
          <p:cNvGrpSpPr/>
          <p:nvPr/>
        </p:nvGrpSpPr>
        <p:grpSpPr>
          <a:xfrm>
            <a:off x="227712" y="4110335"/>
            <a:ext cx="8535288" cy="2519065"/>
            <a:chOff x="227712" y="4022467"/>
            <a:chExt cx="8535288" cy="2519065"/>
          </a:xfrm>
        </p:grpSpPr>
        <p:grpSp>
          <p:nvGrpSpPr>
            <p:cNvPr id="3" name="Group 2"/>
            <p:cNvGrpSpPr/>
            <p:nvPr/>
          </p:nvGrpSpPr>
          <p:grpSpPr>
            <a:xfrm>
              <a:off x="227712" y="4022467"/>
              <a:ext cx="8535288" cy="2508789"/>
              <a:chOff x="227712" y="4022467"/>
              <a:chExt cx="8535288" cy="2508789"/>
            </a:xfrm>
          </p:grpSpPr>
          <p:grpSp>
            <p:nvGrpSpPr>
              <p:cNvPr id="11" name="Group 10"/>
              <p:cNvGrpSpPr/>
              <p:nvPr/>
            </p:nvGrpSpPr>
            <p:grpSpPr>
              <a:xfrm>
                <a:off x="227712" y="4038600"/>
                <a:ext cx="8451917" cy="2492656"/>
                <a:chOff x="227712" y="4038600"/>
                <a:chExt cx="8451917" cy="2492656"/>
              </a:xfrm>
            </p:grpSpPr>
            <p:grpSp>
              <p:nvGrpSpPr>
                <p:cNvPr id="19" name="Group 18"/>
                <p:cNvGrpSpPr/>
                <p:nvPr/>
              </p:nvGrpSpPr>
              <p:grpSpPr>
                <a:xfrm>
                  <a:off x="227712" y="4038600"/>
                  <a:ext cx="8451917" cy="2492656"/>
                  <a:chOff x="227712" y="4038600"/>
                  <a:chExt cx="8451917" cy="2492656"/>
                </a:xfrm>
              </p:grpSpPr>
              <p:cxnSp>
                <p:nvCxnSpPr>
                  <p:cNvPr id="27" name="Straight Connector 26"/>
                  <p:cNvCxnSpPr/>
                  <p:nvPr/>
                </p:nvCxnSpPr>
                <p:spPr bwMode="auto">
                  <a:xfrm>
                    <a:off x="1600200" y="5217271"/>
                    <a:ext cx="914400" cy="914400"/>
                  </a:xfrm>
                  <a:prstGeom prst="line">
                    <a:avLst/>
                  </a:prstGeom>
                  <a:noFill/>
                  <a:ln w="9525" cap="flat" cmpd="sng" algn="ctr">
                    <a:noFill/>
                    <a:prstDash val="solid"/>
                    <a:round/>
                    <a:headEnd type="none" w="med" len="med"/>
                    <a:tailEnd type="none" w="med" len="med"/>
                  </a:ln>
                  <a:effectLst/>
                </p:spPr>
              </p:cxnSp>
              <p:cxnSp>
                <p:nvCxnSpPr>
                  <p:cNvPr id="28" name="Straight Connector 27"/>
                  <p:cNvCxnSpPr/>
                  <p:nvPr/>
                </p:nvCxnSpPr>
                <p:spPr bwMode="auto">
                  <a:xfrm>
                    <a:off x="1809750" y="4798171"/>
                    <a:ext cx="704850" cy="1333500"/>
                  </a:xfrm>
                  <a:prstGeom prst="line">
                    <a:avLst/>
                  </a:prstGeom>
                  <a:noFill/>
                  <a:ln w="9525" cap="flat" cmpd="sng" algn="ctr">
                    <a:noFill/>
                    <a:prstDash val="solid"/>
                    <a:round/>
                    <a:headEnd type="none" w="med" len="med"/>
                    <a:tailEnd type="none" w="med" len="med"/>
                  </a:ln>
                  <a:effectLst/>
                </p:spPr>
              </p:cxnSp>
              <p:sp>
                <p:nvSpPr>
                  <p:cNvPr id="30" name="Rectangle 239"/>
                  <p:cNvSpPr>
                    <a:spLocks noChangeArrowheads="1"/>
                  </p:cNvSpPr>
                  <p:nvPr/>
                </p:nvSpPr>
                <p:spPr bwMode="auto">
                  <a:xfrm>
                    <a:off x="227712" y="4763188"/>
                    <a:ext cx="1114905" cy="10732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A</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31" name="Rectangle 238"/>
                  <p:cNvSpPr>
                    <a:spLocks noChangeArrowheads="1"/>
                  </p:cNvSpPr>
                  <p:nvPr/>
                </p:nvSpPr>
                <p:spPr bwMode="auto">
                  <a:xfrm>
                    <a:off x="227712" y="4763695"/>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237"/>
                  <p:cNvSpPr>
                    <a:spLocks noChangeArrowheads="1"/>
                  </p:cNvSpPr>
                  <p:nvPr/>
                </p:nvSpPr>
                <p:spPr bwMode="auto">
                  <a:xfrm>
                    <a:off x="599347" y="4763695"/>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8</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 name="Rectangle 236"/>
                  <p:cNvSpPr>
                    <a:spLocks noChangeArrowheads="1"/>
                  </p:cNvSpPr>
                  <p:nvPr/>
                </p:nvSpPr>
                <p:spPr bwMode="auto">
                  <a:xfrm>
                    <a:off x="970982" y="4763695"/>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235"/>
                  <p:cNvSpPr>
                    <a:spLocks noChangeArrowheads="1"/>
                  </p:cNvSpPr>
                  <p:nvPr/>
                </p:nvSpPr>
                <p:spPr bwMode="auto">
                  <a:xfrm>
                    <a:off x="227712" y="5479194"/>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 name="Rectangle 234"/>
                  <p:cNvSpPr>
                    <a:spLocks noChangeArrowheads="1"/>
                  </p:cNvSpPr>
                  <p:nvPr/>
                </p:nvSpPr>
                <p:spPr bwMode="auto">
                  <a:xfrm>
                    <a:off x="599347" y="5479194"/>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 name="Rectangle 233"/>
                  <p:cNvSpPr>
                    <a:spLocks noChangeArrowheads="1"/>
                  </p:cNvSpPr>
                  <p:nvPr/>
                </p:nvSpPr>
                <p:spPr bwMode="auto">
                  <a:xfrm>
                    <a:off x="970982" y="5479194"/>
                    <a:ext cx="371635" cy="35774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38" name="Group 37"/>
                  <p:cNvGrpSpPr/>
                  <p:nvPr/>
                </p:nvGrpSpPr>
                <p:grpSpPr>
                  <a:xfrm>
                    <a:off x="1676400" y="4734497"/>
                    <a:ext cx="1189295" cy="1102446"/>
                    <a:chOff x="1958055" y="1488354"/>
                    <a:chExt cx="1114905" cy="1102446"/>
                  </a:xfrm>
                </p:grpSpPr>
                <p:sp>
                  <p:nvSpPr>
                    <p:cNvPr id="40" name="Rectangle 223"/>
                    <p:cNvSpPr>
                      <a:spLocks noChangeArrowheads="1"/>
                    </p:cNvSpPr>
                    <p:nvPr/>
                  </p:nvSpPr>
                  <p:spPr bwMode="auto">
                    <a:xfrm>
                      <a:off x="1958055" y="1503758"/>
                      <a:ext cx="1114905" cy="108704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B</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47" name="Rectangle 222"/>
                    <p:cNvSpPr>
                      <a:spLocks noChangeArrowheads="1"/>
                    </p:cNvSpPr>
                    <p:nvPr/>
                  </p:nvSpPr>
                  <p:spPr bwMode="auto">
                    <a:xfrm>
                      <a:off x="195805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9" name="Rectangle 221"/>
                    <p:cNvSpPr>
                      <a:spLocks noChangeArrowheads="1"/>
                    </p:cNvSpPr>
                    <p:nvPr/>
                  </p:nvSpPr>
                  <p:spPr bwMode="auto">
                    <a:xfrm>
                      <a:off x="2329690"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12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0" name="Rectangle 220"/>
                    <p:cNvSpPr>
                      <a:spLocks noChangeArrowheads="1"/>
                    </p:cNvSpPr>
                    <p:nvPr/>
                  </p:nvSpPr>
                  <p:spPr bwMode="auto">
                    <a:xfrm>
                      <a:off x="2701325" y="1488354"/>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 name="Rectangle 219"/>
                    <p:cNvSpPr>
                      <a:spLocks noChangeArrowheads="1"/>
                    </p:cNvSpPr>
                    <p:nvPr/>
                  </p:nvSpPr>
                  <p:spPr bwMode="auto">
                    <a:xfrm>
                      <a:off x="195805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Rectangle 218"/>
                    <p:cNvSpPr>
                      <a:spLocks noChangeArrowheads="1"/>
                    </p:cNvSpPr>
                    <p:nvPr/>
                  </p:nvSpPr>
                  <p:spPr bwMode="auto">
                    <a:xfrm>
                      <a:off x="2329690"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3" name="Rectangle 217"/>
                    <p:cNvSpPr>
                      <a:spLocks noChangeArrowheads="1"/>
                    </p:cNvSpPr>
                    <p:nvPr/>
                  </p:nvSpPr>
                  <p:spPr bwMode="auto">
                    <a:xfrm>
                      <a:off x="2701325" y="2228795"/>
                      <a:ext cx="371635" cy="3620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9" name="Straight Arrow Connector 38"/>
                  <p:cNvCxnSpPr>
                    <a:stCxn id="30" idx="3"/>
                    <a:endCxn id="40" idx="1"/>
                  </p:cNvCxnSpPr>
                  <p:nvPr/>
                </p:nvCxnSpPr>
                <p:spPr>
                  <a:xfrm flipV="1">
                    <a:off x="1342617" y="5293422"/>
                    <a:ext cx="333783" cy="63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55" name="Group 176"/>
                  <p:cNvGrpSpPr>
                    <a:grpSpLocks/>
                  </p:cNvGrpSpPr>
                  <p:nvPr/>
                </p:nvGrpSpPr>
                <p:grpSpPr bwMode="auto">
                  <a:xfrm>
                    <a:off x="3419031" y="4051248"/>
                    <a:ext cx="1114905" cy="1072871"/>
                    <a:chOff x="1740" y="6855"/>
                    <a:chExt cx="2745" cy="2115"/>
                  </a:xfrm>
                </p:grpSpPr>
                <p:sp>
                  <p:nvSpPr>
                    <p:cNvPr id="57" name="Rectangle 183"/>
                    <p:cNvSpPr>
                      <a:spLocks noChangeArrowheads="1"/>
                    </p:cNvSpPr>
                    <p:nvPr/>
                  </p:nvSpPr>
                  <p:spPr bwMode="auto">
                    <a:xfrm>
                      <a:off x="1740" y="6855"/>
                      <a:ext cx="2745" cy="208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D</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58" name="Rectangle 182"/>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9" name="Rectangle 181"/>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6</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0" name="Rectangle 180"/>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1" name="Rectangle 179"/>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2" name="Rectangle 178"/>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3" name="Rectangle 177"/>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56" name="Straight Arrow Connector 55"/>
                  <p:cNvCxnSpPr>
                    <a:stCxn id="40" idx="3"/>
                    <a:endCxn id="57" idx="1"/>
                  </p:cNvCxnSpPr>
                  <p:nvPr/>
                </p:nvCxnSpPr>
                <p:spPr>
                  <a:xfrm flipV="1">
                    <a:off x="2865695" y="4580328"/>
                    <a:ext cx="553336" cy="7130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65" name="Group 224"/>
                  <p:cNvGrpSpPr>
                    <a:grpSpLocks/>
                  </p:cNvGrpSpPr>
                  <p:nvPr/>
                </p:nvGrpSpPr>
                <p:grpSpPr bwMode="auto">
                  <a:xfrm>
                    <a:off x="3502722" y="5445871"/>
                    <a:ext cx="1113645" cy="1076872"/>
                    <a:chOff x="1740" y="6848"/>
                    <a:chExt cx="2745" cy="2122"/>
                  </a:xfrm>
                </p:grpSpPr>
                <p:sp>
                  <p:nvSpPr>
                    <p:cNvPr id="67" name="Rectangle 231"/>
                    <p:cNvSpPr>
                      <a:spLocks noChangeArrowheads="1"/>
                    </p:cNvSpPr>
                    <p:nvPr/>
                  </p:nvSpPr>
                  <p:spPr bwMode="auto">
                    <a:xfrm>
                      <a:off x="1740" y="6848"/>
                      <a:ext cx="2745" cy="21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C</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68" name="Rectangle 23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9" name="Rectangle 22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0" name="Rectangle 22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 name="Rectangle 22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2" name="Rectangle 22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3" name="Rectangle 22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66" name="Straight Arrow Connector 65"/>
                  <p:cNvCxnSpPr>
                    <a:stCxn id="40" idx="3"/>
                    <a:endCxn id="67" idx="1"/>
                  </p:cNvCxnSpPr>
                  <p:nvPr/>
                </p:nvCxnSpPr>
                <p:spPr>
                  <a:xfrm>
                    <a:off x="2865695" y="5293422"/>
                    <a:ext cx="637027" cy="6888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75" name="Group 168"/>
                  <p:cNvGrpSpPr>
                    <a:grpSpLocks/>
                  </p:cNvGrpSpPr>
                  <p:nvPr/>
                </p:nvGrpSpPr>
                <p:grpSpPr bwMode="auto">
                  <a:xfrm>
                    <a:off x="7564724" y="4816838"/>
                    <a:ext cx="1114905" cy="1072871"/>
                    <a:chOff x="1740" y="6855"/>
                    <a:chExt cx="2745" cy="2115"/>
                  </a:xfrm>
                </p:grpSpPr>
                <p:sp>
                  <p:nvSpPr>
                    <p:cNvPr id="78" name="Rectangle 175"/>
                    <p:cNvSpPr>
                      <a:spLocks noChangeArrowheads="1"/>
                    </p:cNvSpPr>
                    <p:nvPr/>
                  </p:nvSpPr>
                  <p:spPr bwMode="auto">
                    <a:xfrm>
                      <a:off x="1740" y="6893"/>
                      <a:ext cx="2745" cy="207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END</a:t>
                      </a:r>
                      <a:endParaRPr kumimoji="0" lang="en-US" sz="1800" b="0" i="0" u="none" strike="noStrike" cap="none" normalizeH="0" baseline="0" dirty="0" smtClean="0">
                        <a:ln>
                          <a:noFill/>
                        </a:ln>
                        <a:solidFill>
                          <a:srgbClr val="FF0000"/>
                        </a:solidFill>
                        <a:effectLst/>
                        <a:latin typeface="Arial" pitchFamily="34" charset="0"/>
                        <a:cs typeface="Arial" pitchFamily="34" charset="0"/>
                      </a:endParaRPr>
                    </a:p>
                  </p:txBody>
                </p:sp>
                <p:sp>
                  <p:nvSpPr>
                    <p:cNvPr id="79" name="Rectangle 174"/>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0" name="Rectangle 173"/>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4F6228"/>
                          </a:solidFill>
                          <a:effectLst/>
                          <a:latin typeface="Times New Roman" pitchFamily="18" charset="0"/>
                          <a:ea typeface="Calibri" pitchFamily="34" charset="0"/>
                          <a:cs typeface="Times New Roman" pitchFamily="18"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 name="Rectangle 172"/>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 name="Rectangle 171"/>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3" name="Rectangle 170"/>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4" name="Rectangle 169"/>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76" name="Straight Arrow Connector 75"/>
                  <p:cNvCxnSpPr>
                    <a:stCxn id="102" idx="3"/>
                    <a:endCxn id="78" idx="1"/>
                  </p:cNvCxnSpPr>
                  <p:nvPr/>
                </p:nvCxnSpPr>
                <p:spPr>
                  <a:xfrm>
                    <a:off x="6705600" y="4586894"/>
                    <a:ext cx="859124" cy="7760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89" idx="3"/>
                    <a:endCxn id="78" idx="1"/>
                  </p:cNvCxnSpPr>
                  <p:nvPr/>
                </p:nvCxnSpPr>
                <p:spPr>
                  <a:xfrm flipV="1">
                    <a:off x="6716873" y="5362912"/>
                    <a:ext cx="847851" cy="6296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86" name="Group 184"/>
                  <p:cNvGrpSpPr>
                    <a:grpSpLocks/>
                  </p:cNvGrpSpPr>
                  <p:nvPr/>
                </p:nvGrpSpPr>
                <p:grpSpPr bwMode="auto">
                  <a:xfrm>
                    <a:off x="5603228" y="5455943"/>
                    <a:ext cx="1113645" cy="1075313"/>
                    <a:chOff x="1740" y="6851"/>
                    <a:chExt cx="2745" cy="2119"/>
                  </a:xfrm>
                </p:grpSpPr>
                <p:sp>
                  <p:nvSpPr>
                    <p:cNvPr id="89" name="Rectangle 191"/>
                    <p:cNvSpPr>
                      <a:spLocks noChangeArrowheads="1"/>
                    </p:cNvSpPr>
                    <p:nvPr/>
                  </p:nvSpPr>
                  <p:spPr bwMode="auto">
                    <a:xfrm>
                      <a:off x="1740" y="6851"/>
                      <a:ext cx="2745" cy="211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E</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90" name="Rectangle 190"/>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1" name="Rectangle 189"/>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6</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2" name="Rectangle 188"/>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3" name="Rectangle 187"/>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4" name="Rectangle 186"/>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5" name="Rectangle 185"/>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87" name="Straight Arrow Connector 86"/>
                  <p:cNvCxnSpPr>
                    <a:stCxn id="67" idx="3"/>
                    <a:endCxn id="89" idx="1"/>
                  </p:cNvCxnSpPr>
                  <p:nvPr/>
                </p:nvCxnSpPr>
                <p:spPr>
                  <a:xfrm>
                    <a:off x="4616367" y="5982277"/>
                    <a:ext cx="986861" cy="103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stCxn id="57" idx="3"/>
                    <a:endCxn id="89" idx="1"/>
                  </p:cNvCxnSpPr>
                  <p:nvPr/>
                </p:nvCxnSpPr>
                <p:spPr>
                  <a:xfrm>
                    <a:off x="4533936" y="4580328"/>
                    <a:ext cx="1069292" cy="141225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97" name="Group 192"/>
                  <p:cNvGrpSpPr>
                    <a:grpSpLocks/>
                  </p:cNvGrpSpPr>
                  <p:nvPr/>
                </p:nvGrpSpPr>
                <p:grpSpPr bwMode="auto">
                  <a:xfrm>
                    <a:off x="5534326" y="4038600"/>
                    <a:ext cx="1171274" cy="1074738"/>
                    <a:chOff x="1740" y="6855"/>
                    <a:chExt cx="2745" cy="2115"/>
                  </a:xfrm>
                </p:grpSpPr>
                <p:sp>
                  <p:nvSpPr>
                    <p:cNvPr id="102" name="Rectangle 199"/>
                    <p:cNvSpPr>
                      <a:spLocks noChangeArrowheads="1"/>
                    </p:cNvSpPr>
                    <p:nvPr/>
                  </p:nvSpPr>
                  <p:spPr bwMode="auto">
                    <a:xfrm>
                      <a:off x="1740" y="6898"/>
                      <a:ext cx="2745" cy="207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itchFamily="18" charset="0"/>
                          <a:ea typeface="Calibri" pitchFamily="34" charset="0"/>
                          <a:cs typeface="Times New Roman" pitchFamily="18" charset="0"/>
                        </a:rPr>
                        <a:t>F</a:t>
                      </a:r>
                      <a:endParaRPr kumimoji="0" lang="en-US" sz="1800" b="0" i="0" u="none" strike="noStrike" cap="none" normalizeH="0" baseline="0" dirty="0" smtClean="0">
                        <a:ln>
                          <a:noFill/>
                        </a:ln>
                        <a:solidFill>
                          <a:srgbClr val="0000FF"/>
                        </a:solidFill>
                        <a:effectLst/>
                        <a:latin typeface="Arial" pitchFamily="34" charset="0"/>
                        <a:cs typeface="Arial" pitchFamily="34" charset="0"/>
                      </a:endParaRPr>
                    </a:p>
                  </p:txBody>
                </p:sp>
                <p:sp>
                  <p:nvSpPr>
                    <p:cNvPr id="103" name="Rectangle 198"/>
                    <p:cNvSpPr>
                      <a:spLocks noChangeArrowheads="1"/>
                    </p:cNvSpPr>
                    <p:nvPr/>
                  </p:nvSpPr>
                  <p:spPr bwMode="auto">
                    <a:xfrm>
                      <a:off x="174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 name="Rectangle 197"/>
                    <p:cNvSpPr>
                      <a:spLocks noChangeArrowheads="1"/>
                    </p:cNvSpPr>
                    <p:nvPr/>
                  </p:nvSpPr>
                  <p:spPr bwMode="auto">
                    <a:xfrm>
                      <a:off x="2655"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4F6228"/>
                          </a:solidFill>
                          <a:effectLst/>
                          <a:latin typeface="Times New Roman" pitchFamily="18" charset="0"/>
                          <a:ea typeface="Calibri" pitchFamily="34" charset="0"/>
                          <a:cs typeface="Times New Roman" pitchFamily="18" charset="0"/>
                        </a:rPr>
                        <a:t>12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 name="Rectangle 196"/>
                    <p:cNvSpPr>
                      <a:spLocks noChangeArrowheads="1"/>
                    </p:cNvSpPr>
                    <p:nvPr/>
                  </p:nvSpPr>
                  <p:spPr bwMode="auto">
                    <a:xfrm>
                      <a:off x="3570" y="685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 name="Rectangle 195"/>
                    <p:cNvSpPr>
                      <a:spLocks noChangeArrowheads="1"/>
                    </p:cNvSpPr>
                    <p:nvPr/>
                  </p:nvSpPr>
                  <p:spPr bwMode="auto">
                    <a:xfrm>
                      <a:off x="174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7" name="Rectangle 194"/>
                    <p:cNvSpPr>
                      <a:spLocks noChangeArrowheads="1"/>
                    </p:cNvSpPr>
                    <p:nvPr/>
                  </p:nvSpPr>
                  <p:spPr bwMode="auto">
                    <a:xfrm>
                      <a:off x="2655"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8" name="Rectangle 193"/>
                    <p:cNvSpPr>
                      <a:spLocks noChangeArrowheads="1"/>
                    </p:cNvSpPr>
                    <p:nvPr/>
                  </p:nvSpPr>
                  <p:spPr bwMode="auto">
                    <a:xfrm>
                      <a:off x="3570" y="8265"/>
                      <a:ext cx="915" cy="7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98" name="Straight Arrow Connector 97"/>
                  <p:cNvCxnSpPr>
                    <a:stCxn id="57" idx="3"/>
                    <a:endCxn id="102" idx="1"/>
                  </p:cNvCxnSpPr>
                  <p:nvPr/>
                </p:nvCxnSpPr>
                <p:spPr>
                  <a:xfrm>
                    <a:off x="4533936" y="4580328"/>
                    <a:ext cx="1000390" cy="65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9" name="Arc 98"/>
                  <p:cNvSpPr/>
                  <p:nvPr/>
                </p:nvSpPr>
                <p:spPr>
                  <a:xfrm rot="15026458">
                    <a:off x="5029360" y="5113230"/>
                    <a:ext cx="329142" cy="342088"/>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0" name="Straight Arrow Connector 99"/>
                  <p:cNvCxnSpPr>
                    <a:stCxn id="99" idx="2"/>
                    <a:endCxn id="102" idx="1"/>
                  </p:cNvCxnSpPr>
                  <p:nvPr/>
                </p:nvCxnSpPr>
                <p:spPr>
                  <a:xfrm flipV="1">
                    <a:off x="5138836" y="4586894"/>
                    <a:ext cx="395490" cy="54230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a:stCxn id="99" idx="0"/>
                    <a:endCxn id="67" idx="3"/>
                  </p:cNvCxnSpPr>
                  <p:nvPr/>
                </p:nvCxnSpPr>
                <p:spPr>
                  <a:xfrm flipH="1">
                    <a:off x="4616367" y="5341536"/>
                    <a:ext cx="416390" cy="6407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9" name="TextBox 108"/>
                <p:cNvSpPr txBox="1"/>
                <p:nvPr/>
              </p:nvSpPr>
              <p:spPr>
                <a:xfrm>
                  <a:off x="276705" y="4736068"/>
                  <a:ext cx="332895" cy="369332"/>
                </a:xfrm>
                <a:prstGeom prst="rect">
                  <a:avLst/>
                </a:prstGeom>
                <a:noFill/>
              </p:spPr>
              <p:txBody>
                <a:bodyPr wrap="square" rtlCol="1">
                  <a:spAutoFit/>
                </a:bodyPr>
                <a:lstStyle/>
                <a:p>
                  <a:r>
                    <a:rPr lang="en-US" b="1" dirty="0">
                      <a:solidFill>
                        <a:srgbClr val="7030A0"/>
                      </a:solidFill>
                      <a:latin typeface="Times New Roman" panose="02020603050405020304" pitchFamily="18" charset="0"/>
                      <a:cs typeface="Times New Roman" panose="02020603050405020304" pitchFamily="18" charset="0"/>
                    </a:rPr>
                    <a:t>0</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10" name="TextBox 109"/>
                <p:cNvSpPr txBox="1"/>
                <p:nvPr/>
              </p:nvSpPr>
              <p:spPr>
                <a:xfrm>
                  <a:off x="950457" y="4766846"/>
                  <a:ext cx="415728" cy="338554"/>
                </a:xfrm>
                <a:prstGeom prst="rect">
                  <a:avLst/>
                </a:prstGeom>
                <a:noFill/>
              </p:spPr>
              <p:txBody>
                <a:bodyPr wrap="square" rtlCol="1">
                  <a:spAutoFit/>
                </a:bodyPr>
                <a:lstStyle/>
                <a:p>
                  <a:pPr algn="ctr"/>
                  <a:r>
                    <a:rPr lang="en-US" sz="1600" b="1" dirty="0" smtClean="0">
                      <a:solidFill>
                        <a:srgbClr val="7030A0"/>
                      </a:solidFill>
                      <a:latin typeface="Times New Roman" panose="02020603050405020304" pitchFamily="18" charset="0"/>
                      <a:cs typeface="Times New Roman" panose="02020603050405020304" pitchFamily="18" charset="0"/>
                    </a:rPr>
                    <a:t>8</a:t>
                  </a:r>
                  <a:endParaRPr lang="ar-SA" sz="1600" b="1" dirty="0">
                    <a:solidFill>
                      <a:srgbClr val="7030A0"/>
                    </a:solidFill>
                    <a:latin typeface="Times New Roman" panose="02020603050405020304" pitchFamily="18" charset="0"/>
                    <a:cs typeface="Times New Roman" panose="02020603050405020304" pitchFamily="18" charset="0"/>
                  </a:endParaRPr>
                </a:p>
              </p:txBody>
            </p:sp>
            <p:sp>
              <p:nvSpPr>
                <p:cNvPr id="111" name="TextBox 110"/>
                <p:cNvSpPr txBox="1"/>
                <p:nvPr/>
              </p:nvSpPr>
              <p:spPr>
                <a:xfrm>
                  <a:off x="1676400" y="4766846"/>
                  <a:ext cx="415728" cy="338554"/>
                </a:xfrm>
                <a:prstGeom prst="rect">
                  <a:avLst/>
                </a:prstGeom>
                <a:noFill/>
              </p:spPr>
              <p:txBody>
                <a:bodyPr wrap="square" rtlCol="1">
                  <a:spAutoFit/>
                </a:bodyPr>
                <a:lstStyle/>
                <a:p>
                  <a:pPr algn="ctr"/>
                  <a:r>
                    <a:rPr lang="en-US" sz="1600" b="1" dirty="0">
                      <a:solidFill>
                        <a:srgbClr val="7030A0"/>
                      </a:solidFill>
                      <a:latin typeface="Times New Roman" panose="02020603050405020304" pitchFamily="18" charset="0"/>
                      <a:cs typeface="Times New Roman" panose="02020603050405020304" pitchFamily="18" charset="0"/>
                    </a:rPr>
                    <a:t>3</a:t>
                  </a:r>
                  <a:endParaRPr lang="ar-SA" sz="1600" b="1" dirty="0">
                    <a:solidFill>
                      <a:srgbClr val="7030A0"/>
                    </a:solidFill>
                    <a:latin typeface="Times New Roman" panose="02020603050405020304" pitchFamily="18" charset="0"/>
                    <a:cs typeface="Times New Roman" panose="02020603050405020304" pitchFamily="18" charset="0"/>
                  </a:endParaRPr>
                </a:p>
              </p:txBody>
            </p:sp>
            <p:sp>
              <p:nvSpPr>
                <p:cNvPr id="112" name="TextBox 111"/>
                <p:cNvSpPr txBox="1"/>
                <p:nvPr/>
              </p:nvSpPr>
              <p:spPr>
                <a:xfrm>
                  <a:off x="2479872" y="4766846"/>
                  <a:ext cx="415728" cy="338554"/>
                </a:xfrm>
                <a:prstGeom prst="rect">
                  <a:avLst/>
                </a:prstGeom>
                <a:noFill/>
              </p:spPr>
              <p:txBody>
                <a:bodyPr wrap="square" rtlCol="1">
                  <a:spAutoFit/>
                </a:bodyPr>
                <a:lstStyle/>
                <a:p>
                  <a:pPr algn="ctr"/>
                  <a:r>
                    <a:rPr lang="en-US" sz="1600" b="1" dirty="0" smtClean="0">
                      <a:solidFill>
                        <a:srgbClr val="7030A0"/>
                      </a:solidFill>
                      <a:latin typeface="Times New Roman" panose="02020603050405020304" pitchFamily="18" charset="0"/>
                      <a:cs typeface="Times New Roman" panose="02020603050405020304" pitchFamily="18" charset="0"/>
                    </a:rPr>
                    <a:t>15</a:t>
                  </a:r>
                  <a:endParaRPr lang="ar-SA" sz="1600" b="1" dirty="0">
                    <a:solidFill>
                      <a:srgbClr val="7030A0"/>
                    </a:solidFill>
                    <a:latin typeface="Times New Roman" panose="02020603050405020304" pitchFamily="18" charset="0"/>
                    <a:cs typeface="Times New Roman" panose="02020603050405020304" pitchFamily="18" charset="0"/>
                  </a:endParaRPr>
                </a:p>
              </p:txBody>
            </p:sp>
            <p:sp>
              <p:nvSpPr>
                <p:cNvPr id="113" name="TextBox 112"/>
                <p:cNvSpPr txBox="1"/>
                <p:nvPr/>
              </p:nvSpPr>
              <p:spPr>
                <a:xfrm>
                  <a:off x="3505200" y="5470267"/>
                  <a:ext cx="391709"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9</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14" name="TextBox 113"/>
                <p:cNvSpPr txBox="1"/>
                <p:nvPr/>
              </p:nvSpPr>
              <p:spPr>
                <a:xfrm>
                  <a:off x="4196415" y="5421868"/>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13</a:t>
                  </a:r>
                  <a:endParaRPr lang="ar-SA" b="1" dirty="0">
                    <a:solidFill>
                      <a:srgbClr val="7030A0"/>
                    </a:solidFill>
                    <a:latin typeface="Times New Roman" panose="02020603050405020304" pitchFamily="18" charset="0"/>
                    <a:cs typeface="Times New Roman" panose="02020603050405020304" pitchFamily="18" charset="0"/>
                  </a:endParaRPr>
                </a:p>
              </p:txBody>
            </p:sp>
          </p:grpSp>
          <p:sp>
            <p:nvSpPr>
              <p:cNvPr id="125" name="TextBox 124"/>
              <p:cNvSpPr txBox="1"/>
              <p:nvPr/>
            </p:nvSpPr>
            <p:spPr>
              <a:xfrm>
                <a:off x="3352800" y="4022467"/>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15</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26" name="TextBox 125"/>
              <p:cNvSpPr txBox="1"/>
              <p:nvPr/>
            </p:nvSpPr>
            <p:spPr>
              <a:xfrm>
                <a:off x="4120215" y="4022467"/>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21</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27" name="TextBox 126"/>
              <p:cNvSpPr txBox="1"/>
              <p:nvPr/>
            </p:nvSpPr>
            <p:spPr>
              <a:xfrm>
                <a:off x="5568015" y="5421868"/>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21</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28" name="TextBox 127"/>
              <p:cNvSpPr txBox="1"/>
              <p:nvPr/>
            </p:nvSpPr>
            <p:spPr>
              <a:xfrm>
                <a:off x="6330015" y="5421868"/>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27</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29" name="TextBox 128"/>
              <p:cNvSpPr txBox="1"/>
              <p:nvPr/>
            </p:nvSpPr>
            <p:spPr>
              <a:xfrm>
                <a:off x="5486400" y="4022467"/>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15</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30" name="TextBox 129"/>
              <p:cNvSpPr txBox="1"/>
              <p:nvPr/>
            </p:nvSpPr>
            <p:spPr>
              <a:xfrm>
                <a:off x="6253815" y="4022467"/>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27</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31" name="TextBox 130"/>
              <p:cNvSpPr txBox="1"/>
              <p:nvPr/>
            </p:nvSpPr>
            <p:spPr>
              <a:xfrm>
                <a:off x="7549215" y="4800600"/>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27</a:t>
                </a:r>
                <a:endParaRPr lang="ar-SA" b="1" dirty="0">
                  <a:solidFill>
                    <a:srgbClr val="7030A0"/>
                  </a:solidFill>
                  <a:latin typeface="Times New Roman" panose="02020603050405020304" pitchFamily="18" charset="0"/>
                  <a:cs typeface="Times New Roman" panose="02020603050405020304" pitchFamily="18" charset="0"/>
                </a:endParaRPr>
              </a:p>
            </p:txBody>
          </p:sp>
          <p:sp>
            <p:nvSpPr>
              <p:cNvPr id="132" name="TextBox 131"/>
              <p:cNvSpPr txBox="1"/>
              <p:nvPr/>
            </p:nvSpPr>
            <p:spPr>
              <a:xfrm>
                <a:off x="8311215" y="4800600"/>
                <a:ext cx="451785" cy="369332"/>
              </a:xfrm>
              <a:prstGeom prst="rect">
                <a:avLst/>
              </a:prstGeom>
              <a:noFill/>
            </p:spPr>
            <p:txBody>
              <a:bodyPr wrap="square" rtlCol="1">
                <a:spAutoFit/>
              </a:bodyPr>
              <a:lstStyle/>
              <a:p>
                <a:pPr algn="ctr"/>
                <a:r>
                  <a:rPr lang="en-US" b="1" dirty="0" smtClean="0">
                    <a:solidFill>
                      <a:srgbClr val="7030A0"/>
                    </a:solidFill>
                    <a:latin typeface="Times New Roman" panose="02020603050405020304" pitchFamily="18" charset="0"/>
                    <a:cs typeface="Times New Roman" panose="02020603050405020304" pitchFamily="18" charset="0"/>
                  </a:rPr>
                  <a:t>27</a:t>
                </a:r>
                <a:endParaRPr lang="ar-SA" b="1" dirty="0">
                  <a:solidFill>
                    <a:srgbClr val="7030A0"/>
                  </a:solidFill>
                  <a:latin typeface="Times New Roman" panose="02020603050405020304" pitchFamily="18" charset="0"/>
                  <a:cs typeface="Times New Roman" panose="02020603050405020304" pitchFamily="18" charset="0"/>
                </a:endParaRPr>
              </a:p>
            </p:txBody>
          </p:sp>
        </p:grpSp>
        <p:sp>
          <p:nvSpPr>
            <p:cNvPr id="154" name="TextBox 153"/>
            <p:cNvSpPr txBox="1"/>
            <p:nvPr/>
          </p:nvSpPr>
          <p:spPr>
            <a:xfrm>
              <a:off x="8229600" y="5498068"/>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30</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55" name="TextBox 154"/>
            <p:cNvSpPr txBox="1"/>
            <p:nvPr/>
          </p:nvSpPr>
          <p:spPr>
            <a:xfrm>
              <a:off x="7543800" y="5498068"/>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30</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56" name="TextBox 155"/>
            <p:cNvSpPr txBox="1"/>
            <p:nvPr/>
          </p:nvSpPr>
          <p:spPr>
            <a:xfrm>
              <a:off x="7924800" y="5498068"/>
              <a:ext cx="451785" cy="369332"/>
            </a:xfrm>
            <a:prstGeom prst="rect">
              <a:avLst/>
            </a:prstGeom>
            <a:noFill/>
          </p:spPr>
          <p:txBody>
            <a:bodyPr wrap="square" rtlCol="1">
              <a:spAutoFit/>
            </a:bodyPr>
            <a:lstStyle/>
            <a:p>
              <a:pPr algn="ctr"/>
              <a:r>
                <a:rPr lang="en-US" b="1" dirty="0" smtClean="0">
                  <a:solidFill>
                    <a:srgbClr val="002060"/>
                  </a:solidFill>
                  <a:latin typeface="Times New Roman" panose="02020603050405020304" pitchFamily="18" charset="0"/>
                  <a:cs typeface="Times New Roman" panose="02020603050405020304" pitchFamily="18" charset="0"/>
                </a:rPr>
                <a:t>3</a:t>
              </a:r>
              <a:endParaRPr lang="ar-SA" b="1" dirty="0">
                <a:solidFill>
                  <a:srgbClr val="002060"/>
                </a:solidFill>
                <a:latin typeface="Times New Roman" panose="02020603050405020304" pitchFamily="18" charset="0"/>
                <a:cs typeface="Times New Roman" panose="02020603050405020304" pitchFamily="18" charset="0"/>
              </a:endParaRPr>
            </a:p>
          </p:txBody>
        </p:sp>
        <p:sp>
          <p:nvSpPr>
            <p:cNvPr id="157" name="TextBox 156"/>
            <p:cNvSpPr txBox="1"/>
            <p:nvPr/>
          </p:nvSpPr>
          <p:spPr>
            <a:xfrm>
              <a:off x="6319186" y="4736068"/>
              <a:ext cx="462614"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30</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58" name="TextBox 157"/>
            <p:cNvSpPr txBox="1"/>
            <p:nvPr/>
          </p:nvSpPr>
          <p:spPr>
            <a:xfrm>
              <a:off x="6330015" y="6172200"/>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30</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59" name="TextBox 158"/>
            <p:cNvSpPr txBox="1"/>
            <p:nvPr/>
          </p:nvSpPr>
          <p:spPr>
            <a:xfrm>
              <a:off x="5486400" y="4736068"/>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18</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60" name="TextBox 159"/>
            <p:cNvSpPr txBox="1"/>
            <p:nvPr/>
          </p:nvSpPr>
          <p:spPr>
            <a:xfrm>
              <a:off x="6022508" y="4736068"/>
              <a:ext cx="225892" cy="369332"/>
            </a:xfrm>
            <a:prstGeom prst="rect">
              <a:avLst/>
            </a:prstGeom>
            <a:noFill/>
          </p:spPr>
          <p:txBody>
            <a:bodyPr wrap="square" rtlCol="1">
              <a:spAutoFit/>
            </a:bodyPr>
            <a:lstStyle/>
            <a:p>
              <a:pPr algn="ctr"/>
              <a:r>
                <a:rPr lang="en-US" b="1" dirty="0" smtClean="0">
                  <a:solidFill>
                    <a:srgbClr val="002060"/>
                  </a:solidFill>
                  <a:latin typeface="Times New Roman" panose="02020603050405020304" pitchFamily="18" charset="0"/>
                  <a:cs typeface="Times New Roman" panose="02020603050405020304" pitchFamily="18" charset="0"/>
                </a:rPr>
                <a:t>3</a:t>
              </a:r>
              <a:endParaRPr lang="ar-SA" b="1" dirty="0">
                <a:solidFill>
                  <a:srgbClr val="002060"/>
                </a:solidFill>
                <a:latin typeface="Times New Roman" panose="02020603050405020304" pitchFamily="18" charset="0"/>
                <a:cs typeface="Times New Roman" panose="02020603050405020304" pitchFamily="18" charset="0"/>
              </a:endParaRPr>
            </a:p>
          </p:txBody>
        </p:sp>
        <p:sp>
          <p:nvSpPr>
            <p:cNvPr id="161" name="TextBox 160"/>
            <p:cNvSpPr txBox="1"/>
            <p:nvPr/>
          </p:nvSpPr>
          <p:spPr>
            <a:xfrm>
              <a:off x="5562600" y="6172200"/>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24</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62" name="TextBox 161"/>
            <p:cNvSpPr txBox="1"/>
            <p:nvPr/>
          </p:nvSpPr>
          <p:spPr>
            <a:xfrm>
              <a:off x="5943600" y="6172200"/>
              <a:ext cx="451785" cy="369332"/>
            </a:xfrm>
            <a:prstGeom prst="rect">
              <a:avLst/>
            </a:prstGeom>
            <a:noFill/>
          </p:spPr>
          <p:txBody>
            <a:bodyPr wrap="square" rtlCol="1">
              <a:spAutoFit/>
            </a:bodyPr>
            <a:lstStyle/>
            <a:p>
              <a:pPr algn="ctr"/>
              <a:r>
                <a:rPr lang="en-US" b="1" dirty="0">
                  <a:solidFill>
                    <a:srgbClr val="002060"/>
                  </a:solidFill>
                  <a:latin typeface="Times New Roman" panose="02020603050405020304" pitchFamily="18" charset="0"/>
                  <a:cs typeface="Times New Roman" panose="02020603050405020304" pitchFamily="18" charset="0"/>
                </a:rPr>
                <a:t>3</a:t>
              </a:r>
              <a:endParaRPr lang="ar-SA" b="1" dirty="0">
                <a:solidFill>
                  <a:srgbClr val="002060"/>
                </a:solidFill>
                <a:latin typeface="Times New Roman" panose="02020603050405020304" pitchFamily="18" charset="0"/>
                <a:cs typeface="Times New Roman" panose="02020603050405020304" pitchFamily="18" charset="0"/>
              </a:endParaRPr>
            </a:p>
          </p:txBody>
        </p:sp>
        <p:sp>
          <p:nvSpPr>
            <p:cNvPr id="163" name="TextBox 162"/>
            <p:cNvSpPr txBox="1"/>
            <p:nvPr/>
          </p:nvSpPr>
          <p:spPr>
            <a:xfrm>
              <a:off x="4120215" y="4736068"/>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24</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64" name="TextBox 163"/>
            <p:cNvSpPr txBox="1"/>
            <p:nvPr/>
          </p:nvSpPr>
          <p:spPr>
            <a:xfrm>
              <a:off x="3352800" y="4736068"/>
              <a:ext cx="427640"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18</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65" name="TextBox 164"/>
            <p:cNvSpPr txBox="1"/>
            <p:nvPr/>
          </p:nvSpPr>
          <p:spPr>
            <a:xfrm>
              <a:off x="3733800" y="4736068"/>
              <a:ext cx="451785" cy="369332"/>
            </a:xfrm>
            <a:prstGeom prst="rect">
              <a:avLst/>
            </a:prstGeom>
            <a:noFill/>
          </p:spPr>
          <p:txBody>
            <a:bodyPr wrap="square" rtlCol="1">
              <a:spAutoFit/>
            </a:bodyPr>
            <a:lstStyle/>
            <a:p>
              <a:pPr algn="ctr"/>
              <a:r>
                <a:rPr lang="en-US" b="1" dirty="0">
                  <a:solidFill>
                    <a:srgbClr val="002060"/>
                  </a:solidFill>
                  <a:latin typeface="Times New Roman" panose="02020603050405020304" pitchFamily="18" charset="0"/>
                  <a:cs typeface="Times New Roman" panose="02020603050405020304" pitchFamily="18" charset="0"/>
                </a:rPr>
                <a:t>3</a:t>
              </a:r>
              <a:endParaRPr lang="ar-SA" b="1" dirty="0">
                <a:solidFill>
                  <a:srgbClr val="002060"/>
                </a:solidFill>
                <a:latin typeface="Times New Roman" panose="02020603050405020304" pitchFamily="18" charset="0"/>
                <a:cs typeface="Times New Roman" panose="02020603050405020304" pitchFamily="18" charset="0"/>
              </a:endParaRPr>
            </a:p>
          </p:txBody>
        </p:sp>
      </p:grpSp>
      <p:sp>
        <p:nvSpPr>
          <p:cNvPr id="122" name="TextBox 121"/>
          <p:cNvSpPr txBox="1"/>
          <p:nvPr/>
        </p:nvSpPr>
        <p:spPr>
          <a:xfrm>
            <a:off x="4196415" y="6260068"/>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18</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23" name="TextBox 122"/>
          <p:cNvSpPr txBox="1"/>
          <p:nvPr/>
        </p:nvSpPr>
        <p:spPr>
          <a:xfrm>
            <a:off x="3510615" y="6260068"/>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14</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44" name="TextBox 143"/>
          <p:cNvSpPr txBox="1"/>
          <p:nvPr/>
        </p:nvSpPr>
        <p:spPr>
          <a:xfrm>
            <a:off x="3891615" y="6260068"/>
            <a:ext cx="411157" cy="369332"/>
          </a:xfrm>
          <a:prstGeom prst="rect">
            <a:avLst/>
          </a:prstGeom>
          <a:noFill/>
        </p:spPr>
        <p:txBody>
          <a:bodyPr wrap="square" rtlCol="1">
            <a:spAutoFit/>
          </a:bodyPr>
          <a:lstStyle/>
          <a:p>
            <a:pPr algn="ctr"/>
            <a:r>
              <a:rPr lang="en-US" b="1" dirty="0" smtClean="0">
                <a:solidFill>
                  <a:srgbClr val="002060"/>
                </a:solidFill>
                <a:latin typeface="Times New Roman" panose="02020603050405020304" pitchFamily="18" charset="0"/>
                <a:cs typeface="Times New Roman" panose="02020603050405020304" pitchFamily="18" charset="0"/>
              </a:rPr>
              <a:t>5</a:t>
            </a:r>
            <a:endParaRPr lang="ar-SA" b="1" dirty="0">
              <a:solidFill>
                <a:srgbClr val="002060"/>
              </a:solidFill>
              <a:latin typeface="Times New Roman" panose="02020603050405020304" pitchFamily="18" charset="0"/>
              <a:cs typeface="Times New Roman" panose="02020603050405020304" pitchFamily="18" charset="0"/>
            </a:endParaRPr>
          </a:p>
        </p:txBody>
      </p:sp>
      <p:sp>
        <p:nvSpPr>
          <p:cNvPr id="145" name="TextBox 144"/>
          <p:cNvSpPr txBox="1"/>
          <p:nvPr/>
        </p:nvSpPr>
        <p:spPr>
          <a:xfrm>
            <a:off x="2443815" y="5574268"/>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18</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46" name="TextBox 145"/>
          <p:cNvSpPr txBox="1"/>
          <p:nvPr/>
        </p:nvSpPr>
        <p:spPr>
          <a:xfrm>
            <a:off x="1681815" y="5574268"/>
            <a:ext cx="451785" cy="369332"/>
          </a:xfrm>
          <a:prstGeom prst="rect">
            <a:avLst/>
          </a:prstGeom>
          <a:noFill/>
        </p:spPr>
        <p:txBody>
          <a:bodyPr wrap="square" rtlCol="1">
            <a:spAutoFit/>
          </a:bodyPr>
          <a:lstStyle/>
          <a:p>
            <a:pPr algn="ctr"/>
            <a:r>
              <a:rPr lang="en-US" b="1" dirty="0">
                <a:solidFill>
                  <a:srgbClr val="FF0000"/>
                </a:solidFill>
                <a:latin typeface="Times New Roman" panose="02020603050405020304" pitchFamily="18" charset="0"/>
                <a:cs typeface="Times New Roman" panose="02020603050405020304" pitchFamily="18" charset="0"/>
              </a:rPr>
              <a:t>6</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47" name="TextBox 146"/>
          <p:cNvSpPr txBox="1"/>
          <p:nvPr/>
        </p:nvSpPr>
        <p:spPr>
          <a:xfrm>
            <a:off x="2062815" y="5574268"/>
            <a:ext cx="451785" cy="369332"/>
          </a:xfrm>
          <a:prstGeom prst="rect">
            <a:avLst/>
          </a:prstGeom>
          <a:noFill/>
        </p:spPr>
        <p:txBody>
          <a:bodyPr wrap="square" rtlCol="1">
            <a:spAutoFit/>
          </a:bodyPr>
          <a:lstStyle/>
          <a:p>
            <a:pPr algn="ctr"/>
            <a:r>
              <a:rPr lang="en-US" b="1" dirty="0">
                <a:solidFill>
                  <a:srgbClr val="002060"/>
                </a:solidFill>
                <a:latin typeface="Times New Roman" panose="02020603050405020304" pitchFamily="18" charset="0"/>
                <a:cs typeface="Times New Roman" panose="02020603050405020304" pitchFamily="18" charset="0"/>
              </a:rPr>
              <a:t>3</a:t>
            </a:r>
            <a:endParaRPr lang="ar-SA" b="1" dirty="0">
              <a:solidFill>
                <a:srgbClr val="002060"/>
              </a:solidFill>
              <a:latin typeface="Times New Roman" panose="02020603050405020304" pitchFamily="18" charset="0"/>
              <a:cs typeface="Times New Roman" panose="02020603050405020304" pitchFamily="18" charset="0"/>
            </a:endParaRPr>
          </a:p>
        </p:txBody>
      </p:sp>
      <p:sp>
        <p:nvSpPr>
          <p:cNvPr id="148" name="TextBox 147"/>
          <p:cNvSpPr txBox="1"/>
          <p:nvPr/>
        </p:nvSpPr>
        <p:spPr>
          <a:xfrm>
            <a:off x="919815" y="5574268"/>
            <a:ext cx="451785" cy="369332"/>
          </a:xfrm>
          <a:prstGeom prst="rect">
            <a:avLst/>
          </a:prstGeom>
          <a:noFill/>
        </p:spPr>
        <p:txBody>
          <a:bodyPr wrap="square" rtlCol="1">
            <a:spAutoFit/>
          </a:bodyPr>
          <a:lstStyle/>
          <a:p>
            <a:pPr algn="ctr"/>
            <a:r>
              <a:rPr lang="en-US" b="1" dirty="0" smtClean="0">
                <a:solidFill>
                  <a:srgbClr val="FF0000"/>
                </a:solidFill>
                <a:latin typeface="Times New Roman" panose="02020603050405020304" pitchFamily="18" charset="0"/>
                <a:cs typeface="Times New Roman" panose="02020603050405020304" pitchFamily="18" charset="0"/>
              </a:rPr>
              <a:t>11</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49" name="TextBox 148"/>
          <p:cNvSpPr txBox="1"/>
          <p:nvPr/>
        </p:nvSpPr>
        <p:spPr>
          <a:xfrm>
            <a:off x="228600" y="5574268"/>
            <a:ext cx="451785" cy="369332"/>
          </a:xfrm>
          <a:prstGeom prst="rect">
            <a:avLst/>
          </a:prstGeom>
          <a:noFill/>
        </p:spPr>
        <p:txBody>
          <a:bodyPr wrap="square" rtlCol="1">
            <a:spAutoFit/>
          </a:bodyPr>
          <a:lstStyle/>
          <a:p>
            <a:pPr algn="ctr"/>
            <a:r>
              <a:rPr lang="en-US" b="1" dirty="0">
                <a:solidFill>
                  <a:srgbClr val="FF0000"/>
                </a:solidFill>
                <a:latin typeface="Times New Roman" panose="02020603050405020304" pitchFamily="18" charset="0"/>
                <a:cs typeface="Times New Roman" panose="02020603050405020304" pitchFamily="18" charset="0"/>
              </a:rPr>
              <a:t>3</a:t>
            </a:r>
            <a:endParaRPr lang="ar-SA" b="1" dirty="0">
              <a:solidFill>
                <a:srgbClr val="FF0000"/>
              </a:solidFill>
              <a:latin typeface="Times New Roman" panose="02020603050405020304" pitchFamily="18" charset="0"/>
              <a:cs typeface="Times New Roman" panose="02020603050405020304" pitchFamily="18" charset="0"/>
            </a:endParaRPr>
          </a:p>
        </p:txBody>
      </p:sp>
      <p:sp>
        <p:nvSpPr>
          <p:cNvPr id="150" name="TextBox 149"/>
          <p:cNvSpPr txBox="1"/>
          <p:nvPr/>
        </p:nvSpPr>
        <p:spPr>
          <a:xfrm>
            <a:off x="533400" y="5574268"/>
            <a:ext cx="451785" cy="369332"/>
          </a:xfrm>
          <a:prstGeom prst="rect">
            <a:avLst/>
          </a:prstGeom>
          <a:noFill/>
        </p:spPr>
        <p:txBody>
          <a:bodyPr wrap="square" rtlCol="1">
            <a:spAutoFit/>
          </a:bodyPr>
          <a:lstStyle/>
          <a:p>
            <a:pPr algn="ctr"/>
            <a:r>
              <a:rPr lang="en-US" b="1" dirty="0">
                <a:solidFill>
                  <a:srgbClr val="002060"/>
                </a:solidFill>
                <a:latin typeface="Times New Roman" panose="02020603050405020304" pitchFamily="18" charset="0"/>
                <a:cs typeface="Times New Roman" panose="02020603050405020304" pitchFamily="18" charset="0"/>
              </a:rPr>
              <a:t>3</a:t>
            </a:r>
            <a:endParaRPr lang="ar-SA" b="1" dirty="0">
              <a:solidFill>
                <a:srgbClr val="002060"/>
              </a:solidFill>
              <a:latin typeface="Times New Roman" panose="02020603050405020304" pitchFamily="18" charset="0"/>
              <a:cs typeface="Times New Roman" panose="02020603050405020304" pitchFamily="18" charset="0"/>
            </a:endParaRPr>
          </a:p>
        </p:txBody>
      </p:sp>
      <p:grpSp>
        <p:nvGrpSpPr>
          <p:cNvPr id="151" name="Group 32"/>
          <p:cNvGrpSpPr/>
          <p:nvPr/>
        </p:nvGrpSpPr>
        <p:grpSpPr>
          <a:xfrm>
            <a:off x="255712" y="926068"/>
            <a:ext cx="4163888" cy="1025441"/>
            <a:chOff x="107504" y="1960025"/>
            <a:chExt cx="3654771" cy="841083"/>
          </a:xfrm>
        </p:grpSpPr>
        <p:sp>
          <p:nvSpPr>
            <p:cNvPr id="152" name="TextBox 151"/>
            <p:cNvSpPr txBox="1"/>
            <p:nvPr/>
          </p:nvSpPr>
          <p:spPr>
            <a:xfrm>
              <a:off x="107504" y="2195572"/>
              <a:ext cx="1332148" cy="369332"/>
            </a:xfrm>
            <a:prstGeom prst="rect">
              <a:avLst/>
            </a:prstGeom>
            <a:noFill/>
          </p:spPr>
          <p:txBody>
            <a:bodyPr wrap="square" rtlCol="0">
              <a:spAutoFit/>
            </a:bodyPr>
            <a:lstStyle/>
            <a:p>
              <a:r>
                <a:rPr lang="en-US" b="1" i="1" u="sng" dirty="0" smtClean="0">
                  <a:solidFill>
                    <a:srgbClr val="0000CC"/>
                  </a:solidFill>
                  <a:latin typeface="Times New Roman" pitchFamily="18" charset="0"/>
                  <a:cs typeface="Times New Roman" pitchFamily="18" charset="0"/>
                </a:rPr>
                <a:t>Activity C</a:t>
              </a:r>
            </a:p>
          </p:txBody>
        </p:sp>
        <p:graphicFrame>
          <p:nvGraphicFramePr>
            <p:cNvPr id="153" name="Object 3"/>
            <p:cNvGraphicFramePr>
              <a:graphicFrameLocks noChangeAspect="1"/>
            </p:cNvGraphicFramePr>
            <p:nvPr>
              <p:extLst>
                <p:ext uri="{D42A27DB-BD31-4B8C-83A1-F6EECF244321}">
                  <p14:modId xmlns:p14="http://schemas.microsoft.com/office/powerpoint/2010/main" val="1517863087"/>
                </p:ext>
              </p:extLst>
            </p:nvPr>
          </p:nvGraphicFramePr>
          <p:xfrm>
            <a:off x="1555134" y="1960025"/>
            <a:ext cx="2207141" cy="841083"/>
          </p:xfrm>
          <a:graphic>
            <a:graphicData uri="http://schemas.openxmlformats.org/presentationml/2006/ole">
              <mc:AlternateContent xmlns:mc="http://schemas.openxmlformats.org/markup-compatibility/2006">
                <mc:Choice xmlns:v="urn:schemas-microsoft-com:vml" Requires="v">
                  <p:oleObj spid="_x0000_s19647" name="Equation" r:id="rId5" imgW="2819160" imgH="1168200" progId="Equation.3">
                    <p:embed/>
                  </p:oleObj>
                </mc:Choice>
                <mc:Fallback>
                  <p:oleObj name="Equation" r:id="rId5" imgW="2819160" imgH="1168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55134" y="1960025"/>
                          <a:ext cx="2207141" cy="841083"/>
                        </a:xfrm>
                        <a:prstGeom prst="rect">
                          <a:avLst/>
                        </a:prstGeom>
                        <a:solidFill>
                          <a:srgbClr val="FFFF99"/>
                        </a:solidFill>
                        <a:ln w="9525">
                          <a:solidFill>
                            <a:srgbClr val="0000FF"/>
                          </a:solidFill>
                          <a:miter lim="800000"/>
                          <a:headEnd/>
                          <a:tailEnd/>
                        </a:ln>
                      </p:spPr>
                    </p:pic>
                  </p:oleObj>
                </mc:Fallback>
              </mc:AlternateContent>
            </a:graphicData>
          </a:graphic>
        </p:graphicFrame>
      </p:grpSp>
      <p:grpSp>
        <p:nvGrpSpPr>
          <p:cNvPr id="166" name="Group 33"/>
          <p:cNvGrpSpPr/>
          <p:nvPr/>
        </p:nvGrpSpPr>
        <p:grpSpPr>
          <a:xfrm>
            <a:off x="252368" y="1999780"/>
            <a:ext cx="4522832" cy="1066548"/>
            <a:chOff x="143508" y="3571623"/>
            <a:chExt cx="4270754" cy="853560"/>
          </a:xfrm>
        </p:grpSpPr>
        <p:sp>
          <p:nvSpPr>
            <p:cNvPr id="167" name="TextBox 166"/>
            <p:cNvSpPr txBox="1"/>
            <p:nvPr/>
          </p:nvSpPr>
          <p:spPr>
            <a:xfrm>
              <a:off x="143508" y="3897052"/>
              <a:ext cx="1404156" cy="369332"/>
            </a:xfrm>
            <a:prstGeom prst="rect">
              <a:avLst/>
            </a:prstGeom>
            <a:noFill/>
          </p:spPr>
          <p:txBody>
            <a:bodyPr wrap="square" rtlCol="0">
              <a:spAutoFit/>
            </a:bodyPr>
            <a:lstStyle/>
            <a:p>
              <a:r>
                <a:rPr lang="en-US" b="1" i="1" u="sng" dirty="0" smtClean="0">
                  <a:solidFill>
                    <a:srgbClr val="0000CC"/>
                  </a:solidFill>
                  <a:latin typeface="Times New Roman" pitchFamily="18" charset="0"/>
                  <a:cs typeface="Times New Roman" pitchFamily="18" charset="0"/>
                </a:rPr>
                <a:t>Activity B</a:t>
              </a:r>
            </a:p>
          </p:txBody>
        </p:sp>
        <p:graphicFrame>
          <p:nvGraphicFramePr>
            <p:cNvPr id="168" name="Object 3"/>
            <p:cNvGraphicFramePr>
              <a:graphicFrameLocks noChangeAspect="1"/>
            </p:cNvGraphicFramePr>
            <p:nvPr>
              <p:extLst>
                <p:ext uri="{D42A27DB-BD31-4B8C-83A1-F6EECF244321}">
                  <p14:modId xmlns:p14="http://schemas.microsoft.com/office/powerpoint/2010/main" val="2329056998"/>
                </p:ext>
              </p:extLst>
            </p:nvPr>
          </p:nvGraphicFramePr>
          <p:xfrm>
            <a:off x="1704031" y="3571623"/>
            <a:ext cx="2710231" cy="853560"/>
          </p:xfrm>
          <a:graphic>
            <a:graphicData uri="http://schemas.openxmlformats.org/presentationml/2006/ole">
              <mc:AlternateContent xmlns:mc="http://schemas.openxmlformats.org/markup-compatibility/2006">
                <mc:Choice xmlns:v="urn:schemas-microsoft-com:vml" Requires="v">
                  <p:oleObj spid="_x0000_s19648" name="Equation" r:id="rId7" imgW="3657600" imgH="1269720" progId="Equation.3">
                    <p:embed/>
                  </p:oleObj>
                </mc:Choice>
                <mc:Fallback>
                  <p:oleObj name="Equation" r:id="rId7" imgW="3657600" imgH="1269720" progId="Equation.3">
                    <p:embed/>
                    <p:pic>
                      <p:nvPicPr>
                        <p:cNvPr id="0" name=""/>
                        <p:cNvPicPr>
                          <a:picLocks noChangeAspect="1" noChangeArrowheads="1"/>
                        </p:cNvPicPr>
                        <p:nvPr/>
                      </p:nvPicPr>
                      <p:blipFill>
                        <a:blip r:embed="rId8"/>
                        <a:srcRect/>
                        <a:stretch>
                          <a:fillRect/>
                        </a:stretch>
                      </p:blipFill>
                      <p:spPr bwMode="auto">
                        <a:xfrm>
                          <a:off x="1704031" y="3571623"/>
                          <a:ext cx="2710231" cy="853560"/>
                        </a:xfrm>
                        <a:prstGeom prst="rect">
                          <a:avLst/>
                        </a:prstGeom>
                        <a:solidFill>
                          <a:srgbClr val="FFFF99"/>
                        </a:solidFill>
                        <a:ln w="9525">
                          <a:solidFill>
                            <a:srgbClr val="0000FF"/>
                          </a:solidFill>
                          <a:miter lim="800000"/>
                          <a:headEnd/>
                          <a:tailEnd/>
                        </a:ln>
                      </p:spPr>
                    </p:pic>
                  </p:oleObj>
                </mc:Fallback>
              </mc:AlternateContent>
            </a:graphicData>
          </a:graphic>
        </p:graphicFrame>
      </p:grpSp>
      <p:grpSp>
        <p:nvGrpSpPr>
          <p:cNvPr id="169" name="Group 34"/>
          <p:cNvGrpSpPr/>
          <p:nvPr/>
        </p:nvGrpSpPr>
        <p:grpSpPr>
          <a:xfrm>
            <a:off x="291715" y="3096757"/>
            <a:ext cx="4966085" cy="983865"/>
            <a:chOff x="107504" y="5137118"/>
            <a:chExt cx="4857431" cy="843233"/>
          </a:xfrm>
        </p:grpSpPr>
        <p:sp>
          <p:nvSpPr>
            <p:cNvPr id="170" name="TextBox 169"/>
            <p:cNvSpPr txBox="1"/>
            <p:nvPr/>
          </p:nvSpPr>
          <p:spPr>
            <a:xfrm>
              <a:off x="107504" y="5337212"/>
              <a:ext cx="1404156" cy="369331"/>
            </a:xfrm>
            <a:prstGeom prst="rect">
              <a:avLst/>
            </a:prstGeom>
            <a:noFill/>
          </p:spPr>
          <p:txBody>
            <a:bodyPr wrap="square" rtlCol="0">
              <a:spAutoFit/>
            </a:bodyPr>
            <a:lstStyle/>
            <a:p>
              <a:r>
                <a:rPr lang="en-US" b="1" i="1" u="sng" dirty="0" smtClean="0">
                  <a:solidFill>
                    <a:srgbClr val="0000CC"/>
                  </a:solidFill>
                  <a:latin typeface="Times New Roman" pitchFamily="18" charset="0"/>
                  <a:cs typeface="Times New Roman" pitchFamily="18" charset="0"/>
                </a:rPr>
                <a:t>Activity A</a:t>
              </a:r>
            </a:p>
          </p:txBody>
        </p:sp>
        <p:graphicFrame>
          <p:nvGraphicFramePr>
            <p:cNvPr id="171" name="Object 3"/>
            <p:cNvGraphicFramePr>
              <a:graphicFrameLocks noChangeAspect="1"/>
            </p:cNvGraphicFramePr>
            <p:nvPr>
              <p:extLst>
                <p:ext uri="{D42A27DB-BD31-4B8C-83A1-F6EECF244321}">
                  <p14:modId xmlns:p14="http://schemas.microsoft.com/office/powerpoint/2010/main" val="463711229"/>
                </p:ext>
              </p:extLst>
            </p:nvPr>
          </p:nvGraphicFramePr>
          <p:xfrm>
            <a:off x="1672693" y="5137118"/>
            <a:ext cx="3292242" cy="843233"/>
          </p:xfrm>
          <a:graphic>
            <a:graphicData uri="http://schemas.openxmlformats.org/presentationml/2006/ole">
              <mc:AlternateContent xmlns:mc="http://schemas.openxmlformats.org/markup-compatibility/2006">
                <mc:Choice xmlns:v="urn:schemas-microsoft-com:vml" Requires="v">
                  <p:oleObj spid="_x0000_s19649" name="Equation" r:id="rId9" imgW="3504960" imgH="1180800" progId="Equation.3">
                    <p:embed/>
                  </p:oleObj>
                </mc:Choice>
                <mc:Fallback>
                  <p:oleObj name="Equation" r:id="rId9" imgW="3504960" imgH="11808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72693" y="5137118"/>
                          <a:ext cx="3292242" cy="843233"/>
                        </a:xfrm>
                        <a:prstGeom prst="rect">
                          <a:avLst/>
                        </a:prstGeom>
                        <a:solidFill>
                          <a:srgbClr val="FFFF99"/>
                        </a:solidFill>
                        <a:ln w="9525">
                          <a:solidFill>
                            <a:srgbClr val="0000FF"/>
                          </a:solidFill>
                          <a:miter lim="800000"/>
                          <a:headEnd/>
                          <a:tailEnd/>
                        </a:ln>
                      </p:spPr>
                    </p:pic>
                  </p:oleObj>
                </mc:Fallback>
              </mc:AlternateContent>
            </a:graphicData>
          </a:graphic>
        </p:graphicFrame>
      </p:grpSp>
      <p:grpSp>
        <p:nvGrpSpPr>
          <p:cNvPr id="173" name="Group 46"/>
          <p:cNvGrpSpPr/>
          <p:nvPr/>
        </p:nvGrpSpPr>
        <p:grpSpPr>
          <a:xfrm>
            <a:off x="1219200" y="4252966"/>
            <a:ext cx="4269941" cy="2166162"/>
            <a:chOff x="974532" y="454449"/>
            <a:chExt cx="2852194" cy="1246724"/>
          </a:xfrm>
        </p:grpSpPr>
        <p:sp>
          <p:nvSpPr>
            <p:cNvPr id="175" name="TextBox 26"/>
            <p:cNvSpPr txBox="1"/>
            <p:nvPr/>
          </p:nvSpPr>
          <p:spPr>
            <a:xfrm>
              <a:off x="3354896" y="1390344"/>
              <a:ext cx="419100" cy="31082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FS</a:t>
              </a:r>
              <a:r>
                <a:rPr lang="en-US" sz="1200" baseline="0" dirty="0">
                  <a:solidFill>
                    <a:srgbClr val="C00000"/>
                  </a:solidFill>
                  <a:latin typeface="Times New Roman" pitchFamily="18" charset="0"/>
                  <a:cs typeface="Times New Roman" pitchFamily="18" charset="0"/>
                </a:rPr>
                <a:t> 0</a:t>
              </a:r>
            </a:p>
          </p:txBody>
        </p:sp>
        <p:sp>
          <p:nvSpPr>
            <p:cNvPr id="176" name="TextBox 175"/>
            <p:cNvSpPr txBox="1"/>
            <p:nvPr/>
          </p:nvSpPr>
          <p:spPr>
            <a:xfrm>
              <a:off x="974532" y="860793"/>
              <a:ext cx="419100" cy="4800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SS</a:t>
              </a:r>
              <a:r>
                <a:rPr lang="en-US" sz="1200" baseline="0" dirty="0">
                  <a:solidFill>
                    <a:srgbClr val="C00000"/>
                  </a:solidFill>
                  <a:latin typeface="Times New Roman" pitchFamily="18" charset="0"/>
                  <a:cs typeface="Times New Roman" pitchFamily="18" charset="0"/>
                </a:rPr>
                <a:t> 3</a:t>
              </a:r>
            </a:p>
            <a:p>
              <a:pPr algn="ctr"/>
              <a:r>
                <a:rPr lang="en-US" sz="1200" baseline="0" dirty="0">
                  <a:solidFill>
                    <a:srgbClr val="C00000"/>
                  </a:solidFill>
                  <a:latin typeface="Times New Roman" pitchFamily="18" charset="0"/>
                  <a:cs typeface="Times New Roman" pitchFamily="18" charset="0"/>
                </a:rPr>
                <a:t>FF 4</a:t>
              </a:r>
              <a:endParaRPr lang="en-US" sz="1200" dirty="0">
                <a:solidFill>
                  <a:srgbClr val="C00000"/>
                </a:solidFill>
                <a:latin typeface="Times New Roman" pitchFamily="18" charset="0"/>
                <a:cs typeface="Times New Roman" pitchFamily="18" charset="0"/>
              </a:endParaRPr>
            </a:p>
          </p:txBody>
        </p:sp>
        <p:sp>
          <p:nvSpPr>
            <p:cNvPr id="178" name="TextBox 29"/>
            <p:cNvSpPr txBox="1"/>
            <p:nvPr/>
          </p:nvSpPr>
          <p:spPr>
            <a:xfrm>
              <a:off x="3315903" y="454449"/>
              <a:ext cx="510823" cy="3657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SF</a:t>
              </a:r>
              <a:r>
                <a:rPr lang="en-US" sz="1200" baseline="0" dirty="0">
                  <a:solidFill>
                    <a:srgbClr val="C00000"/>
                  </a:solidFill>
                  <a:latin typeface="Times New Roman" pitchFamily="18" charset="0"/>
                  <a:cs typeface="Times New Roman" pitchFamily="18" charset="0"/>
                </a:rPr>
                <a:t> 12</a:t>
              </a:r>
            </a:p>
          </p:txBody>
        </p:sp>
      </p:grpSp>
      <p:sp>
        <p:nvSpPr>
          <p:cNvPr id="133" name="TextBox 28"/>
          <p:cNvSpPr txBox="1"/>
          <p:nvPr/>
        </p:nvSpPr>
        <p:spPr>
          <a:xfrm>
            <a:off x="2877777" y="5672336"/>
            <a:ext cx="627423" cy="57606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SS</a:t>
            </a:r>
            <a:r>
              <a:rPr lang="en-US" sz="1200" baseline="0" dirty="0">
                <a:solidFill>
                  <a:srgbClr val="C00000"/>
                </a:solidFill>
                <a:latin typeface="Times New Roman" pitchFamily="18" charset="0"/>
                <a:cs typeface="Times New Roman" pitchFamily="18" charset="0"/>
              </a:rPr>
              <a:t> 6</a:t>
            </a:r>
          </a:p>
        </p:txBody>
      </p:sp>
      <p:sp>
        <p:nvSpPr>
          <p:cNvPr id="134" name="TextBox 133"/>
          <p:cNvSpPr txBox="1"/>
          <p:nvPr/>
        </p:nvSpPr>
        <p:spPr>
          <a:xfrm>
            <a:off x="2801577" y="4572000"/>
            <a:ext cx="627423" cy="5400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dirty="0">
                <a:solidFill>
                  <a:srgbClr val="C00000"/>
                </a:solidFill>
                <a:latin typeface="Times New Roman" pitchFamily="18" charset="0"/>
                <a:cs typeface="Times New Roman" pitchFamily="18" charset="0"/>
              </a:rPr>
              <a:t>FS</a:t>
            </a:r>
            <a:r>
              <a:rPr lang="en-US" sz="1200" baseline="0" dirty="0">
                <a:solidFill>
                  <a:srgbClr val="C00000"/>
                </a:solidFill>
                <a:latin typeface="Times New Roman" pitchFamily="18" charset="0"/>
                <a:cs typeface="Times New Roman" pitchFamily="18" charset="0"/>
              </a:rPr>
              <a:t> 0</a:t>
            </a:r>
          </a:p>
        </p:txBody>
      </p:sp>
    </p:spTree>
    <p:extLst>
      <p:ext uri="{BB962C8B-B14F-4D97-AF65-F5344CB8AC3E}">
        <p14:creationId xmlns:p14="http://schemas.microsoft.com/office/powerpoint/2010/main" val="2437850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 grpId="0"/>
      <p:bldP spid="123" grpId="0"/>
      <p:bldP spid="144" grpId="0"/>
      <p:bldP spid="145" grpId="0"/>
      <p:bldP spid="146" grpId="0"/>
      <p:bldP spid="147" grpId="0"/>
      <p:bldP spid="148" grpId="0"/>
      <p:bldP spid="149" grpId="0"/>
      <p:bldP spid="15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57090"/>
            <a:ext cx="9144000" cy="533400"/>
          </a:xfrm>
          <a:prstGeom prst="roundRect">
            <a:avLst>
              <a:gd name="adj" fmla="val 5000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0"/>
              </a:spcBef>
              <a:defRPr/>
            </a:pPr>
            <a:r>
              <a:rPr lang="en-US" sz="3200" b="1" i="1" dirty="0" smtClean="0">
                <a:solidFill>
                  <a:schemeClr val="bg1"/>
                </a:solidFill>
                <a:latin typeface="Times New Roman" pitchFamily="18" charset="0"/>
                <a:cs typeface="Times New Roman" pitchFamily="18" charset="0"/>
              </a:rPr>
              <a:t>Precedence Diagramming</a:t>
            </a:r>
            <a:r>
              <a:rPr lang="de-DE" sz="3200" b="1" i="1" dirty="0" smtClean="0">
                <a:solidFill>
                  <a:schemeClr val="bg1"/>
                </a:solidFill>
                <a:latin typeface="Times New Roman" pitchFamily="18" charset="0"/>
                <a:cs typeface="Times New Roman" pitchFamily="18" charset="0"/>
              </a:rPr>
              <a:t> </a:t>
            </a:r>
            <a:r>
              <a:rPr lang="en-US" sz="3200" b="1" i="1" dirty="0" smtClean="0">
                <a:solidFill>
                  <a:schemeClr val="bg1"/>
                </a:solidFill>
                <a:latin typeface="Times New Roman" pitchFamily="18" charset="0"/>
                <a:cs typeface="Times New Roman" pitchFamily="18" charset="0"/>
              </a:rPr>
              <a:t>Calculations</a:t>
            </a:r>
          </a:p>
        </p:txBody>
      </p:sp>
      <p:grpSp>
        <p:nvGrpSpPr>
          <p:cNvPr id="2" name="Group 9"/>
          <p:cNvGrpSpPr>
            <a:grpSpLocks/>
          </p:cNvGrpSpPr>
          <p:nvPr/>
        </p:nvGrpSpPr>
        <p:grpSpPr bwMode="auto">
          <a:xfrm>
            <a:off x="574675" y="1498638"/>
            <a:ext cx="8069263" cy="3275013"/>
            <a:chOff x="370" y="1302"/>
            <a:chExt cx="5083" cy="2063"/>
          </a:xfrm>
        </p:grpSpPr>
        <p:sp>
          <p:nvSpPr>
            <p:cNvPr id="8" name="Text Box 6"/>
            <p:cNvSpPr txBox="1">
              <a:spLocks noChangeArrowheads="1"/>
            </p:cNvSpPr>
            <p:nvPr/>
          </p:nvSpPr>
          <p:spPr bwMode="auto">
            <a:xfrm>
              <a:off x="370" y="1302"/>
              <a:ext cx="5083" cy="651"/>
            </a:xfrm>
            <a:prstGeom prst="rect">
              <a:avLst/>
            </a:prstGeom>
            <a:solidFill>
              <a:schemeClr val="accent3">
                <a:lumMod val="40000"/>
                <a:lumOff val="60000"/>
              </a:schemeClr>
            </a:solidFill>
            <a:ln w="9525">
              <a:noFill/>
              <a:miter lim="800000"/>
              <a:headEnd/>
              <a:tailEnd/>
            </a:ln>
          </p:spPr>
          <p:txBody>
            <a:bodyPr wrap="none">
              <a:spAutoFit/>
            </a:bodyPr>
            <a:lstStyle/>
            <a:p>
              <a:pPr>
                <a:lnSpc>
                  <a:spcPct val="85000"/>
                </a:lnSpc>
                <a:spcBef>
                  <a:spcPct val="25000"/>
                </a:spcBef>
                <a:tabLst>
                  <a:tab pos="444500" algn="ctr"/>
                  <a:tab pos="1524000" algn="ctr"/>
                  <a:tab pos="2692400" algn="ctr"/>
                  <a:tab pos="3860800" algn="ctr"/>
                  <a:tab pos="5029200" algn="ctr"/>
                  <a:tab pos="6184900" algn="ctr"/>
                  <a:tab pos="7353300" algn="ctr"/>
                </a:tabLst>
              </a:pPr>
              <a:r>
                <a:rPr lang="en-AU" sz="2400" dirty="0">
                  <a:latin typeface="Times New Roman" pitchFamily="18" charset="0"/>
                  <a:cs typeface="Times New Roman" pitchFamily="18" charset="0"/>
                </a:rPr>
                <a:t>		Earliest	Earliest	Latest	Latest		On</a:t>
              </a:r>
              <a:br>
                <a:rPr lang="en-AU" sz="2400" dirty="0">
                  <a:latin typeface="Times New Roman" pitchFamily="18" charset="0"/>
                  <a:cs typeface="Times New Roman" pitchFamily="18" charset="0"/>
                </a:rPr>
              </a:br>
              <a:r>
                <a:rPr lang="en-AU" sz="2400" dirty="0">
                  <a:latin typeface="Times New Roman" pitchFamily="18" charset="0"/>
                  <a:cs typeface="Times New Roman" pitchFamily="18" charset="0"/>
                </a:rPr>
                <a:t>		Start	Finish	Start	Finish	Slack	Critical</a:t>
              </a:r>
              <a:br>
                <a:rPr lang="en-AU" sz="2400" dirty="0">
                  <a:latin typeface="Times New Roman" pitchFamily="18" charset="0"/>
                  <a:cs typeface="Times New Roman" pitchFamily="18" charset="0"/>
                </a:rPr>
              </a:br>
              <a:r>
                <a:rPr lang="en-AU" sz="2400" dirty="0">
                  <a:latin typeface="Times New Roman" pitchFamily="18" charset="0"/>
                  <a:cs typeface="Times New Roman" pitchFamily="18" charset="0"/>
                </a:rPr>
                <a:t>	Activity	ES	EF	LS	LF	LS – ES	Path</a:t>
              </a:r>
            </a:p>
          </p:txBody>
        </p:sp>
        <p:sp>
          <p:nvSpPr>
            <p:cNvPr id="9" name="Text Box 7"/>
            <p:cNvSpPr txBox="1">
              <a:spLocks noChangeArrowheads="1"/>
            </p:cNvSpPr>
            <p:nvPr/>
          </p:nvSpPr>
          <p:spPr bwMode="auto">
            <a:xfrm>
              <a:off x="437" y="1911"/>
              <a:ext cx="4948" cy="1454"/>
            </a:xfrm>
            <a:prstGeom prst="rect">
              <a:avLst/>
            </a:prstGeom>
            <a:noFill/>
            <a:ln w="9525">
              <a:noFill/>
              <a:miter lim="800000"/>
              <a:headEnd/>
              <a:tailEnd/>
            </a:ln>
          </p:spPr>
          <p:txBody>
            <a:bodyPr>
              <a:spAutoFit/>
            </a:bodyPr>
            <a:lstStyle/>
            <a:p>
              <a:pPr>
                <a:tabLst>
                  <a:tab pos="355600" algn="r"/>
                  <a:tab pos="1524000" algn="r"/>
                  <a:tab pos="2603500" algn="r"/>
                  <a:tab pos="3771900" algn="r"/>
                  <a:tab pos="4927600" algn="r"/>
                  <a:tab pos="6096000" algn="r"/>
                  <a:tab pos="7442200" algn="r"/>
                </a:tabLst>
              </a:pPr>
              <a:r>
                <a:rPr lang="en-AU" sz="2400" dirty="0">
                  <a:latin typeface="Times New Roman" pitchFamily="18" charset="0"/>
                  <a:cs typeface="Times New Roman" pitchFamily="18" charset="0"/>
                </a:rPr>
                <a:t>	A</a:t>
              </a:r>
              <a:r>
                <a:rPr lang="en-AU" sz="2400" i="0" dirty="0">
                  <a:latin typeface="Times New Roman" pitchFamily="18" charset="0"/>
                  <a:cs typeface="Times New Roman" pitchFamily="18" charset="0"/>
                </a:rPr>
                <a:t>	</a:t>
              </a:r>
              <a:r>
                <a:rPr lang="en-AU" sz="2400" i="0" dirty="0">
                  <a:solidFill>
                    <a:srgbClr val="0000CC"/>
                  </a:solidFill>
                  <a:latin typeface="Times New Roman" pitchFamily="18" charset="0"/>
                  <a:cs typeface="Times New Roman" pitchFamily="18" charset="0"/>
                </a:rPr>
                <a:t>0</a:t>
              </a:r>
              <a:r>
                <a:rPr lang="en-AU" sz="2400" i="0" dirty="0">
                  <a:latin typeface="Times New Roman" pitchFamily="18" charset="0"/>
                  <a:cs typeface="Times New Roman" pitchFamily="18" charset="0"/>
                </a:rPr>
                <a:t>	</a:t>
              </a:r>
              <a:r>
                <a:rPr lang="en-AU" sz="2400" i="0" dirty="0" smtClean="0">
                  <a:latin typeface="Times New Roman" pitchFamily="18" charset="0"/>
                  <a:cs typeface="Times New Roman" pitchFamily="18" charset="0"/>
                </a:rPr>
                <a:t>8	</a:t>
              </a:r>
              <a:r>
                <a:rPr lang="en-AU" sz="2400" dirty="0" smtClean="0">
                  <a:latin typeface="Times New Roman" pitchFamily="18" charset="0"/>
                  <a:cs typeface="Times New Roman" pitchFamily="18" charset="0"/>
                </a:rPr>
                <a:t>3</a:t>
              </a:r>
              <a:r>
                <a:rPr lang="en-AU" sz="2400" i="0" dirty="0">
                  <a:latin typeface="Times New Roman" pitchFamily="18" charset="0"/>
                  <a:cs typeface="Times New Roman" pitchFamily="18" charset="0"/>
                </a:rPr>
                <a:t>	</a:t>
              </a:r>
              <a:r>
                <a:rPr lang="en-AU" sz="2400" dirty="0" smtClean="0">
                  <a:latin typeface="Times New Roman" pitchFamily="18" charset="0"/>
                  <a:cs typeface="Times New Roman" pitchFamily="18" charset="0"/>
                </a:rPr>
                <a:t>11</a:t>
              </a:r>
              <a:r>
                <a:rPr lang="en-AU" sz="2400" dirty="0">
                  <a:latin typeface="Times New Roman" pitchFamily="18" charset="0"/>
                  <a:cs typeface="Times New Roman" pitchFamily="18" charset="0"/>
                </a:rPr>
                <a:t>	</a:t>
              </a:r>
              <a:r>
                <a:rPr lang="en-AU" sz="2400" dirty="0" smtClean="0">
                  <a:latin typeface="Times New Roman" pitchFamily="18" charset="0"/>
                  <a:cs typeface="Times New Roman" pitchFamily="18" charset="0"/>
                </a:rPr>
                <a:t>              3           Yes</a:t>
              </a:r>
              <a:endParaRPr lang="en-AU" sz="2400" dirty="0">
                <a:latin typeface="Times New Roman" pitchFamily="18" charset="0"/>
                <a:cs typeface="Times New Roman" pitchFamily="18" charset="0"/>
              </a:endParaRPr>
            </a:p>
            <a:p>
              <a:pPr>
                <a:tabLst>
                  <a:tab pos="355600" algn="r"/>
                  <a:tab pos="1524000" algn="r"/>
                  <a:tab pos="2603500" algn="r"/>
                  <a:tab pos="3771900" algn="r"/>
                  <a:tab pos="4927600" algn="r"/>
                  <a:tab pos="6096000" algn="r"/>
                  <a:tab pos="7442200" algn="r"/>
                </a:tabLst>
              </a:pPr>
              <a:r>
                <a:rPr lang="en-AU" sz="2400" dirty="0">
                  <a:latin typeface="Times New Roman" pitchFamily="18" charset="0"/>
                  <a:cs typeface="Times New Roman" pitchFamily="18" charset="0"/>
                </a:rPr>
                <a:t>	B</a:t>
              </a:r>
              <a:r>
                <a:rPr lang="en-AU" sz="2400" i="0" dirty="0">
                  <a:latin typeface="Times New Roman" pitchFamily="18" charset="0"/>
                  <a:cs typeface="Times New Roman" pitchFamily="18" charset="0"/>
                </a:rPr>
                <a:t>	</a:t>
              </a:r>
              <a:r>
                <a:rPr lang="en-AU" sz="2400" i="0" dirty="0" smtClean="0">
                  <a:solidFill>
                    <a:srgbClr val="0000CC"/>
                  </a:solidFill>
                  <a:latin typeface="Times New Roman" pitchFamily="18" charset="0"/>
                  <a:cs typeface="Times New Roman" pitchFamily="18" charset="0"/>
                </a:rPr>
                <a:t>3</a:t>
              </a:r>
              <a:r>
                <a:rPr lang="en-AU" sz="2400" i="0" dirty="0">
                  <a:latin typeface="Times New Roman" pitchFamily="18" charset="0"/>
                  <a:cs typeface="Times New Roman" pitchFamily="18" charset="0"/>
                </a:rPr>
                <a:t>	</a:t>
              </a:r>
              <a:r>
                <a:rPr lang="en-AU" sz="2400" i="0" dirty="0" smtClean="0">
                  <a:latin typeface="Times New Roman" pitchFamily="18" charset="0"/>
                  <a:cs typeface="Times New Roman" pitchFamily="18" charset="0"/>
                </a:rPr>
                <a:t>15</a:t>
              </a:r>
              <a:r>
                <a:rPr lang="en-AU" sz="2400" i="0" dirty="0">
                  <a:latin typeface="Times New Roman" pitchFamily="18" charset="0"/>
                  <a:cs typeface="Times New Roman" pitchFamily="18" charset="0"/>
                </a:rPr>
                <a:t>	</a:t>
              </a:r>
              <a:r>
                <a:rPr lang="en-AU" sz="2400" dirty="0">
                  <a:solidFill>
                    <a:srgbClr val="0000CC"/>
                  </a:solidFill>
                  <a:latin typeface="Times New Roman" pitchFamily="18" charset="0"/>
                  <a:cs typeface="Times New Roman" pitchFamily="18" charset="0"/>
                </a:rPr>
                <a:t>6</a:t>
              </a:r>
              <a:r>
                <a:rPr lang="en-AU" sz="2400" i="0" dirty="0">
                  <a:latin typeface="Times New Roman" pitchFamily="18" charset="0"/>
                  <a:cs typeface="Times New Roman" pitchFamily="18" charset="0"/>
                </a:rPr>
                <a:t>	</a:t>
              </a:r>
              <a:r>
                <a:rPr lang="en-AU" sz="2400" dirty="0" smtClean="0">
                  <a:latin typeface="Times New Roman" pitchFamily="18" charset="0"/>
                  <a:cs typeface="Times New Roman" pitchFamily="18" charset="0"/>
                </a:rPr>
                <a:t>18</a:t>
              </a:r>
              <a:r>
                <a:rPr lang="en-AU" sz="2400" i="0" dirty="0">
                  <a:latin typeface="Times New Roman" pitchFamily="18" charset="0"/>
                  <a:cs typeface="Times New Roman" pitchFamily="18" charset="0"/>
                </a:rPr>
                <a:t>	</a:t>
              </a:r>
              <a:r>
                <a:rPr lang="en-AU" sz="2400" dirty="0">
                  <a:latin typeface="Times New Roman" pitchFamily="18" charset="0"/>
                  <a:cs typeface="Times New Roman" pitchFamily="18" charset="0"/>
                </a:rPr>
                <a:t>3	</a:t>
              </a:r>
              <a:r>
                <a:rPr lang="en-AU" sz="2400" dirty="0" smtClean="0">
                  <a:solidFill>
                    <a:srgbClr val="FF0000"/>
                  </a:solidFill>
                  <a:latin typeface="Times New Roman" pitchFamily="18" charset="0"/>
                  <a:cs typeface="Times New Roman" pitchFamily="18" charset="0"/>
                </a:rPr>
                <a:t> </a:t>
              </a:r>
              <a:r>
                <a:rPr lang="en-AU" sz="2400" dirty="0" smtClean="0">
                  <a:latin typeface="Times New Roman" pitchFamily="18" charset="0"/>
                  <a:cs typeface="Times New Roman" pitchFamily="18" charset="0"/>
                </a:rPr>
                <a:t>Yes</a:t>
              </a:r>
              <a:endParaRPr lang="en-AU" sz="2400" dirty="0">
                <a:latin typeface="Times New Roman" pitchFamily="18" charset="0"/>
                <a:cs typeface="Times New Roman" pitchFamily="18" charset="0"/>
              </a:endParaRPr>
            </a:p>
            <a:p>
              <a:pPr>
                <a:tabLst>
                  <a:tab pos="355600" algn="r"/>
                  <a:tab pos="1524000" algn="r"/>
                  <a:tab pos="2603500" algn="r"/>
                  <a:tab pos="3771900" algn="r"/>
                  <a:tab pos="4927600" algn="r"/>
                  <a:tab pos="6096000" algn="r"/>
                  <a:tab pos="7442200" algn="r"/>
                </a:tabLst>
              </a:pPr>
              <a:r>
                <a:rPr lang="en-AU" sz="2400" dirty="0">
                  <a:latin typeface="Times New Roman" pitchFamily="18" charset="0"/>
                  <a:cs typeface="Times New Roman" pitchFamily="18" charset="0"/>
                </a:rPr>
                <a:t>	C</a:t>
              </a:r>
              <a:r>
                <a:rPr lang="en-AU" sz="2400" i="0" dirty="0">
                  <a:latin typeface="Times New Roman" pitchFamily="18" charset="0"/>
                  <a:cs typeface="Times New Roman" pitchFamily="18" charset="0"/>
                </a:rPr>
                <a:t>	</a:t>
              </a:r>
              <a:r>
                <a:rPr lang="en-AU" sz="2400" dirty="0">
                  <a:solidFill>
                    <a:srgbClr val="0000CC"/>
                  </a:solidFill>
                  <a:latin typeface="Times New Roman" pitchFamily="18" charset="0"/>
                  <a:cs typeface="Times New Roman" pitchFamily="18" charset="0"/>
                </a:rPr>
                <a:t>9</a:t>
              </a:r>
              <a:r>
                <a:rPr lang="en-AU" sz="2400" i="0" dirty="0">
                  <a:latin typeface="Times New Roman" pitchFamily="18" charset="0"/>
                  <a:cs typeface="Times New Roman" pitchFamily="18" charset="0"/>
                </a:rPr>
                <a:t>	</a:t>
              </a:r>
              <a:r>
                <a:rPr lang="en-AU" sz="2400" dirty="0" smtClean="0">
                  <a:latin typeface="Times New Roman" pitchFamily="18" charset="0"/>
                  <a:cs typeface="Times New Roman" pitchFamily="18" charset="0"/>
                </a:rPr>
                <a:t>13</a:t>
              </a:r>
              <a:r>
                <a:rPr lang="en-AU" sz="2400" i="0" dirty="0">
                  <a:latin typeface="Times New Roman" pitchFamily="18" charset="0"/>
                  <a:cs typeface="Times New Roman" pitchFamily="18" charset="0"/>
                </a:rPr>
                <a:t>	</a:t>
              </a:r>
              <a:r>
                <a:rPr lang="en-AU" sz="2400" dirty="0" smtClean="0">
                  <a:solidFill>
                    <a:srgbClr val="0000CC"/>
                  </a:solidFill>
                  <a:latin typeface="Times New Roman" pitchFamily="18" charset="0"/>
                  <a:cs typeface="Times New Roman" pitchFamily="18" charset="0"/>
                </a:rPr>
                <a:t>14</a:t>
              </a:r>
              <a:r>
                <a:rPr lang="en-AU" sz="2400" i="0" dirty="0">
                  <a:latin typeface="Times New Roman" pitchFamily="18" charset="0"/>
                  <a:cs typeface="Times New Roman" pitchFamily="18" charset="0"/>
                </a:rPr>
                <a:t>	</a:t>
              </a:r>
              <a:r>
                <a:rPr lang="en-AU" sz="2400" dirty="0" smtClean="0">
                  <a:latin typeface="Times New Roman" pitchFamily="18" charset="0"/>
                  <a:cs typeface="Times New Roman" pitchFamily="18" charset="0"/>
                </a:rPr>
                <a:t>18</a:t>
              </a:r>
              <a:r>
                <a:rPr lang="en-AU" sz="2400" i="0" dirty="0">
                  <a:latin typeface="Times New Roman" pitchFamily="18" charset="0"/>
                  <a:cs typeface="Times New Roman" pitchFamily="18" charset="0"/>
                </a:rPr>
                <a:t>	</a:t>
              </a:r>
              <a:r>
                <a:rPr lang="en-AU" sz="2400" dirty="0">
                  <a:latin typeface="Times New Roman" pitchFamily="18" charset="0"/>
                  <a:cs typeface="Times New Roman" pitchFamily="18" charset="0"/>
                </a:rPr>
                <a:t>5	</a:t>
              </a:r>
              <a:r>
                <a:rPr lang="en-AU" sz="2400" dirty="0" smtClean="0">
                  <a:latin typeface="Times New Roman" pitchFamily="18" charset="0"/>
                  <a:cs typeface="Times New Roman" pitchFamily="18" charset="0"/>
                </a:rPr>
                <a:t>No</a:t>
              </a:r>
              <a:endParaRPr lang="en-AU" sz="2400" dirty="0">
                <a:latin typeface="Times New Roman" pitchFamily="18" charset="0"/>
                <a:cs typeface="Times New Roman" pitchFamily="18" charset="0"/>
              </a:endParaRPr>
            </a:p>
            <a:p>
              <a:pPr>
                <a:tabLst>
                  <a:tab pos="355600" algn="r"/>
                  <a:tab pos="1524000" algn="r"/>
                  <a:tab pos="2603500" algn="r"/>
                  <a:tab pos="3771900" algn="r"/>
                  <a:tab pos="4927600" algn="r"/>
                  <a:tab pos="6096000" algn="r"/>
                  <a:tab pos="7442200" algn="r"/>
                </a:tabLst>
              </a:pPr>
              <a:r>
                <a:rPr lang="en-AU" sz="2400" dirty="0">
                  <a:latin typeface="Times New Roman" pitchFamily="18" charset="0"/>
                  <a:cs typeface="Times New Roman" pitchFamily="18" charset="0"/>
                </a:rPr>
                <a:t>	D</a:t>
              </a:r>
              <a:r>
                <a:rPr lang="en-AU" sz="2400" i="0" dirty="0">
                  <a:latin typeface="Times New Roman" pitchFamily="18" charset="0"/>
                  <a:cs typeface="Times New Roman" pitchFamily="18" charset="0"/>
                </a:rPr>
                <a:t>	</a:t>
              </a:r>
              <a:r>
                <a:rPr lang="en-AU" sz="2400" i="0" dirty="0" smtClean="0">
                  <a:solidFill>
                    <a:srgbClr val="0000CC"/>
                  </a:solidFill>
                  <a:latin typeface="Times New Roman" pitchFamily="18" charset="0"/>
                  <a:cs typeface="Times New Roman" pitchFamily="18" charset="0"/>
                </a:rPr>
                <a:t>15</a:t>
              </a:r>
              <a:r>
                <a:rPr lang="en-AU" sz="2400" i="0" dirty="0">
                  <a:latin typeface="Times New Roman" pitchFamily="18" charset="0"/>
                  <a:cs typeface="Times New Roman" pitchFamily="18" charset="0"/>
                </a:rPr>
                <a:t>	</a:t>
              </a:r>
              <a:r>
                <a:rPr lang="en-AU" sz="2400" i="0" dirty="0" smtClean="0">
                  <a:latin typeface="Times New Roman" pitchFamily="18" charset="0"/>
                  <a:cs typeface="Times New Roman" pitchFamily="18" charset="0"/>
                </a:rPr>
                <a:t>21</a:t>
              </a:r>
              <a:r>
                <a:rPr lang="en-AU" sz="2400" i="0" dirty="0">
                  <a:latin typeface="Times New Roman" pitchFamily="18" charset="0"/>
                  <a:cs typeface="Times New Roman" pitchFamily="18" charset="0"/>
                </a:rPr>
                <a:t>	</a:t>
              </a:r>
              <a:r>
                <a:rPr lang="en-AU" sz="2400" i="0" dirty="0" smtClean="0">
                  <a:solidFill>
                    <a:srgbClr val="0000CC"/>
                  </a:solidFill>
                  <a:latin typeface="Times New Roman" pitchFamily="18" charset="0"/>
                  <a:cs typeface="Times New Roman" pitchFamily="18" charset="0"/>
                </a:rPr>
                <a:t>15</a:t>
              </a:r>
              <a:r>
                <a:rPr lang="en-AU" sz="2400" i="0" dirty="0">
                  <a:latin typeface="Times New Roman" pitchFamily="18" charset="0"/>
                  <a:cs typeface="Times New Roman" pitchFamily="18" charset="0"/>
                </a:rPr>
                <a:t>	</a:t>
              </a:r>
              <a:r>
                <a:rPr lang="en-AU" sz="2400" i="0" dirty="0" smtClean="0">
                  <a:latin typeface="Times New Roman" pitchFamily="18" charset="0"/>
                  <a:cs typeface="Times New Roman" pitchFamily="18" charset="0"/>
                </a:rPr>
                <a:t>21</a:t>
              </a:r>
              <a:r>
                <a:rPr lang="en-AU" sz="2400" i="0" dirty="0">
                  <a:latin typeface="Times New Roman" pitchFamily="18" charset="0"/>
                  <a:cs typeface="Times New Roman" pitchFamily="18" charset="0"/>
                </a:rPr>
                <a:t>	</a:t>
              </a:r>
              <a:r>
                <a:rPr lang="en-AU" sz="2400" dirty="0">
                  <a:latin typeface="Times New Roman" pitchFamily="18" charset="0"/>
                  <a:cs typeface="Times New Roman" pitchFamily="18" charset="0"/>
                </a:rPr>
                <a:t>3	</a:t>
              </a:r>
              <a:r>
                <a:rPr lang="en-AU" sz="2400" dirty="0" smtClean="0">
                  <a:latin typeface="Times New Roman" pitchFamily="18" charset="0"/>
                  <a:cs typeface="Times New Roman" pitchFamily="18" charset="0"/>
                </a:rPr>
                <a:t>Yes</a:t>
              </a:r>
              <a:endParaRPr lang="en-AU" sz="2400" dirty="0">
                <a:latin typeface="Times New Roman" pitchFamily="18" charset="0"/>
                <a:cs typeface="Times New Roman" pitchFamily="18" charset="0"/>
              </a:endParaRPr>
            </a:p>
            <a:p>
              <a:pPr>
                <a:tabLst>
                  <a:tab pos="355600" algn="r"/>
                  <a:tab pos="1524000" algn="r"/>
                  <a:tab pos="2603500" algn="r"/>
                  <a:tab pos="3771900" algn="r"/>
                  <a:tab pos="4927600" algn="r"/>
                  <a:tab pos="6096000" algn="r"/>
                  <a:tab pos="7442200" algn="r"/>
                </a:tabLst>
              </a:pPr>
              <a:r>
                <a:rPr lang="en-AU" sz="2400" dirty="0">
                  <a:latin typeface="Times New Roman" pitchFamily="18" charset="0"/>
                  <a:cs typeface="Times New Roman" pitchFamily="18" charset="0"/>
                </a:rPr>
                <a:t>	E</a:t>
              </a:r>
              <a:r>
                <a:rPr lang="en-AU" sz="2400" i="0" dirty="0">
                  <a:latin typeface="Times New Roman" pitchFamily="18" charset="0"/>
                  <a:cs typeface="Times New Roman" pitchFamily="18" charset="0"/>
                </a:rPr>
                <a:t>	</a:t>
              </a:r>
              <a:r>
                <a:rPr lang="en-AU" sz="2400" i="0" dirty="0" smtClean="0">
                  <a:solidFill>
                    <a:srgbClr val="0000CC"/>
                  </a:solidFill>
                  <a:latin typeface="Times New Roman" pitchFamily="18" charset="0"/>
                  <a:cs typeface="Times New Roman" pitchFamily="18" charset="0"/>
                </a:rPr>
                <a:t>21</a:t>
              </a:r>
              <a:r>
                <a:rPr lang="en-AU" sz="2400" i="0" dirty="0">
                  <a:latin typeface="Times New Roman" pitchFamily="18" charset="0"/>
                  <a:cs typeface="Times New Roman" pitchFamily="18" charset="0"/>
                </a:rPr>
                <a:t>	</a:t>
              </a:r>
              <a:r>
                <a:rPr lang="en-AU" sz="2400" i="0" dirty="0" smtClean="0">
                  <a:latin typeface="Times New Roman" pitchFamily="18" charset="0"/>
                  <a:cs typeface="Times New Roman" pitchFamily="18" charset="0"/>
                </a:rPr>
                <a:t>27</a:t>
              </a:r>
              <a:r>
                <a:rPr lang="en-AU" sz="2400" i="0" dirty="0">
                  <a:latin typeface="Times New Roman" pitchFamily="18" charset="0"/>
                  <a:cs typeface="Times New Roman" pitchFamily="18" charset="0"/>
                </a:rPr>
                <a:t>	</a:t>
              </a:r>
              <a:r>
                <a:rPr lang="en-AU" sz="2400" i="0" dirty="0" smtClean="0">
                  <a:solidFill>
                    <a:srgbClr val="0000CC"/>
                  </a:solidFill>
                  <a:latin typeface="Times New Roman" pitchFamily="18" charset="0"/>
                  <a:cs typeface="Times New Roman" pitchFamily="18" charset="0"/>
                </a:rPr>
                <a:t>24</a:t>
              </a:r>
              <a:r>
                <a:rPr lang="en-AU" sz="2400" i="0" dirty="0">
                  <a:latin typeface="Times New Roman" pitchFamily="18" charset="0"/>
                  <a:cs typeface="Times New Roman" pitchFamily="18" charset="0"/>
                </a:rPr>
                <a:t>	</a:t>
              </a:r>
              <a:r>
                <a:rPr lang="en-AU" sz="2400" i="0" dirty="0" smtClean="0">
                  <a:latin typeface="Times New Roman" pitchFamily="18" charset="0"/>
                  <a:cs typeface="Times New Roman" pitchFamily="18" charset="0"/>
                </a:rPr>
                <a:t>30</a:t>
              </a:r>
              <a:r>
                <a:rPr lang="en-AU" sz="2400" i="0" dirty="0">
                  <a:latin typeface="Times New Roman" pitchFamily="18" charset="0"/>
                  <a:cs typeface="Times New Roman" pitchFamily="18" charset="0"/>
                </a:rPr>
                <a:t>	</a:t>
              </a:r>
              <a:r>
                <a:rPr lang="en-AU" sz="2400" i="0" dirty="0" smtClean="0">
                  <a:latin typeface="Times New Roman" pitchFamily="18" charset="0"/>
                  <a:cs typeface="Times New Roman" pitchFamily="18" charset="0"/>
                </a:rPr>
                <a:t>3</a:t>
              </a:r>
              <a:r>
                <a:rPr lang="en-AU" sz="2400" dirty="0">
                  <a:latin typeface="Times New Roman" pitchFamily="18" charset="0"/>
                  <a:cs typeface="Times New Roman" pitchFamily="18" charset="0"/>
                </a:rPr>
                <a:t>	</a:t>
              </a:r>
              <a:r>
                <a:rPr lang="en-AU" sz="2400" dirty="0" smtClean="0">
                  <a:latin typeface="Times New Roman" pitchFamily="18" charset="0"/>
                  <a:cs typeface="Times New Roman" pitchFamily="18" charset="0"/>
                </a:rPr>
                <a:t>Yes</a:t>
              </a:r>
              <a:endParaRPr lang="en-AU" sz="2400" dirty="0">
                <a:latin typeface="Times New Roman" pitchFamily="18" charset="0"/>
                <a:cs typeface="Times New Roman" pitchFamily="18" charset="0"/>
              </a:endParaRPr>
            </a:p>
            <a:p>
              <a:pPr>
                <a:tabLst>
                  <a:tab pos="355600" algn="r"/>
                  <a:tab pos="1524000" algn="r"/>
                  <a:tab pos="2603500" algn="r"/>
                  <a:tab pos="3771900" algn="r"/>
                  <a:tab pos="4927600" algn="r"/>
                  <a:tab pos="6096000" algn="r"/>
                  <a:tab pos="7442200" algn="r"/>
                </a:tabLst>
              </a:pPr>
              <a:r>
                <a:rPr lang="en-AU" sz="2400" dirty="0">
                  <a:latin typeface="Times New Roman" pitchFamily="18" charset="0"/>
                  <a:cs typeface="Times New Roman" pitchFamily="18" charset="0"/>
                </a:rPr>
                <a:t>	F</a:t>
              </a:r>
              <a:r>
                <a:rPr lang="en-AU" sz="2400" i="0" dirty="0">
                  <a:latin typeface="Times New Roman" pitchFamily="18" charset="0"/>
                  <a:cs typeface="Times New Roman" pitchFamily="18" charset="0"/>
                </a:rPr>
                <a:t>	</a:t>
              </a:r>
              <a:r>
                <a:rPr lang="en-AU" sz="2400" i="0" dirty="0" smtClean="0">
                  <a:solidFill>
                    <a:srgbClr val="0000CC"/>
                  </a:solidFill>
                  <a:latin typeface="Times New Roman" pitchFamily="18" charset="0"/>
                  <a:cs typeface="Times New Roman" pitchFamily="18" charset="0"/>
                </a:rPr>
                <a:t>15</a:t>
              </a:r>
              <a:r>
                <a:rPr lang="en-AU" sz="2400" i="0" dirty="0">
                  <a:latin typeface="Times New Roman" pitchFamily="18" charset="0"/>
                  <a:cs typeface="Times New Roman" pitchFamily="18" charset="0"/>
                </a:rPr>
                <a:t>	</a:t>
              </a:r>
              <a:r>
                <a:rPr lang="en-AU" sz="2400" dirty="0" smtClean="0">
                  <a:latin typeface="Times New Roman" pitchFamily="18" charset="0"/>
                  <a:cs typeface="Times New Roman" pitchFamily="18" charset="0"/>
                </a:rPr>
                <a:t>27</a:t>
              </a:r>
              <a:r>
                <a:rPr lang="en-AU" sz="2400" i="0" dirty="0">
                  <a:latin typeface="Times New Roman" pitchFamily="18" charset="0"/>
                  <a:cs typeface="Times New Roman" pitchFamily="18" charset="0"/>
                </a:rPr>
                <a:t>	</a:t>
              </a:r>
              <a:r>
                <a:rPr lang="en-AU" sz="2400" i="0" dirty="0" smtClean="0">
                  <a:solidFill>
                    <a:srgbClr val="0000CC"/>
                  </a:solidFill>
                  <a:latin typeface="Times New Roman" pitchFamily="18" charset="0"/>
                  <a:cs typeface="Times New Roman" pitchFamily="18" charset="0"/>
                </a:rPr>
                <a:t>18</a:t>
              </a:r>
              <a:r>
                <a:rPr lang="en-AU" sz="2400" i="0" dirty="0">
                  <a:latin typeface="Times New Roman" pitchFamily="18" charset="0"/>
                  <a:cs typeface="Times New Roman" pitchFamily="18" charset="0"/>
                </a:rPr>
                <a:t>	</a:t>
              </a:r>
              <a:r>
                <a:rPr lang="en-AU" sz="2400" i="0" dirty="0" smtClean="0">
                  <a:latin typeface="Times New Roman" pitchFamily="18" charset="0"/>
                  <a:cs typeface="Times New Roman" pitchFamily="18" charset="0"/>
                </a:rPr>
                <a:t>30</a:t>
              </a:r>
              <a:r>
                <a:rPr lang="en-AU" sz="2400" i="0" dirty="0">
                  <a:latin typeface="Times New Roman" pitchFamily="18" charset="0"/>
                  <a:cs typeface="Times New Roman" pitchFamily="18" charset="0"/>
                </a:rPr>
                <a:t>	</a:t>
              </a:r>
              <a:r>
                <a:rPr lang="en-AU" sz="2400" dirty="0">
                  <a:latin typeface="Times New Roman" pitchFamily="18" charset="0"/>
                  <a:cs typeface="Times New Roman" pitchFamily="18" charset="0"/>
                </a:rPr>
                <a:t>3	</a:t>
              </a:r>
              <a:r>
                <a:rPr lang="en-AU" sz="2400" dirty="0" smtClean="0">
                  <a:solidFill>
                    <a:srgbClr val="FF0000"/>
                  </a:solidFill>
                  <a:latin typeface="Times New Roman" pitchFamily="18" charset="0"/>
                  <a:cs typeface="Times New Roman" pitchFamily="18" charset="0"/>
                </a:rPr>
                <a:t> </a:t>
              </a:r>
              <a:r>
                <a:rPr lang="en-AU" sz="2400" dirty="0" smtClean="0">
                  <a:latin typeface="Times New Roman" pitchFamily="18" charset="0"/>
                  <a:cs typeface="Times New Roman" pitchFamily="18" charset="0"/>
                </a:rPr>
                <a:t>Yes</a:t>
              </a:r>
              <a:endParaRPr lang="en-AU" sz="2400" dirty="0">
                <a:latin typeface="Times New Roman" pitchFamily="18" charset="0"/>
                <a:cs typeface="Times New Roman" pitchFamily="18" charset="0"/>
              </a:endParaRPr>
            </a:p>
          </p:txBody>
        </p:sp>
        <p:sp>
          <p:nvSpPr>
            <p:cNvPr id="10" name="Line 8"/>
            <p:cNvSpPr>
              <a:spLocks noChangeShapeType="1"/>
            </p:cNvSpPr>
            <p:nvPr/>
          </p:nvSpPr>
          <p:spPr bwMode="auto">
            <a:xfrm>
              <a:off x="408" y="1888"/>
              <a:ext cx="4952" cy="0"/>
            </a:xfrm>
            <a:prstGeom prst="line">
              <a:avLst/>
            </a:prstGeom>
            <a:noFill/>
            <a:ln w="38100">
              <a:solidFill>
                <a:schemeClr val="tx1"/>
              </a:solidFill>
              <a:round/>
              <a:headEnd/>
              <a:tailEnd/>
            </a:ln>
          </p:spPr>
          <p:txBody>
            <a:bodyPr/>
            <a:lstStyle/>
            <a:p>
              <a:endParaRPr lang="en-US" sz="2400">
                <a:latin typeface="Times New Roman" pitchFamily="18" charset="0"/>
                <a:cs typeface="Times New Roman" pitchFamily="18" charset="0"/>
              </a:endParaRPr>
            </a:p>
          </p:txBody>
        </p:sp>
      </p:grpSp>
      <p:sp>
        <p:nvSpPr>
          <p:cNvPr id="12" name="Rectangle 11"/>
          <p:cNvSpPr/>
          <p:nvPr/>
        </p:nvSpPr>
        <p:spPr>
          <a:xfrm>
            <a:off x="467544" y="821794"/>
            <a:ext cx="5884937" cy="523220"/>
          </a:xfrm>
          <a:prstGeom prst="rect">
            <a:avLst/>
          </a:prstGeom>
          <a:solidFill>
            <a:srgbClr val="FFFF00"/>
          </a:solidFill>
        </p:spPr>
        <p:txBody>
          <a:bodyPr wrap="square">
            <a:spAutoFit/>
          </a:bodyPr>
          <a:lstStyle/>
          <a:p>
            <a:pPr lvl="0">
              <a:spcBef>
                <a:spcPct val="0"/>
              </a:spcBef>
              <a:defRPr/>
            </a:pPr>
            <a:r>
              <a:rPr lang="en-US" sz="2800" b="1" i="1" dirty="0" smtClean="0">
                <a:latin typeface="Times New Roman" pitchFamily="18" charset="0"/>
                <a:cs typeface="Times New Roman" pitchFamily="18" charset="0"/>
              </a:rPr>
              <a:t>Computing Slack Time (Float Time)</a:t>
            </a:r>
          </a:p>
        </p:txBody>
      </p:sp>
      <p:sp>
        <p:nvSpPr>
          <p:cNvPr id="11" name="TextBox 19"/>
          <p:cNvSpPr txBox="1">
            <a:spLocks noChangeArrowheads="1"/>
          </p:cNvSpPr>
          <p:nvPr/>
        </p:nvSpPr>
        <p:spPr bwMode="auto">
          <a:xfrm>
            <a:off x="793750" y="5162490"/>
            <a:ext cx="7850188" cy="708025"/>
          </a:xfrm>
          <a:prstGeom prst="rect">
            <a:avLst/>
          </a:prstGeom>
          <a:solidFill>
            <a:srgbClr val="FFFF00"/>
          </a:solidFill>
          <a:ln w="9525">
            <a:solidFill>
              <a:srgbClr val="000000"/>
            </a:solidFill>
            <a:miter lim="800000"/>
            <a:headEnd/>
            <a:tailEnd/>
          </a:ln>
        </p:spPr>
        <p:txBody>
          <a:bodyPr wrap="square">
            <a:spAutoFit/>
          </a:bodyPr>
          <a:lstStyle/>
          <a:p>
            <a:pPr marL="363538" marR="0" lvl="1" indent="-363538" algn="just" defTabSz="914400" eaLnBrk="0" fontAlgn="base" latinLnBrk="0" hangingPunct="0">
              <a:lnSpc>
                <a:spcPct val="100000"/>
              </a:lnSpc>
              <a:spcBef>
                <a:spcPct val="0"/>
              </a:spcBef>
              <a:spcAft>
                <a:spcPct val="0"/>
              </a:spcAft>
              <a:buClr>
                <a:srgbClr val="FF0000"/>
              </a:buClr>
              <a:buSzTx/>
              <a:buFont typeface="Wingdings" pitchFamily="2" charset="2"/>
              <a:buChar char="q"/>
              <a:tabLst/>
              <a:defRPr/>
            </a:pPr>
            <a:r>
              <a:rPr kumimoji="0" lang="en-US" sz="2000" b="0" i="0" u="none" strike="noStrike" kern="0" cap="none" spc="0" normalizeH="0" baseline="0" noProof="0" dirty="0">
                <a:ln>
                  <a:noFill/>
                </a:ln>
                <a:solidFill>
                  <a:srgbClr val="000000"/>
                </a:solidFill>
                <a:effectLst/>
                <a:uLnTx/>
                <a:uFillTx/>
                <a:latin typeface="Arial" charset="0"/>
              </a:rPr>
              <a:t>Critical path is the path with the </a:t>
            </a:r>
            <a:r>
              <a:rPr kumimoji="0" lang="en-US" sz="2000" b="1" i="0" u="none" strike="noStrike" kern="0" cap="none" spc="0" normalizeH="0" baseline="0" noProof="0" dirty="0">
                <a:ln>
                  <a:noFill/>
                </a:ln>
                <a:solidFill>
                  <a:srgbClr val="000000"/>
                </a:solidFill>
                <a:effectLst>
                  <a:outerShdw blurRad="38100" dist="38100" dir="2700000" algn="tl">
                    <a:srgbClr val="000000">
                      <a:alpha val="43137"/>
                    </a:srgbClr>
                  </a:outerShdw>
                </a:effectLst>
                <a:uLnTx/>
                <a:uFillTx/>
                <a:latin typeface="Arial" charset="0"/>
              </a:rPr>
              <a:t>least total float </a:t>
            </a:r>
            <a:r>
              <a:rPr kumimoji="0" lang="en-US" sz="2000" b="0" i="0" u="none" strike="noStrike" kern="0" cap="none" spc="0" normalizeH="0" baseline="0" noProof="0" dirty="0">
                <a:ln>
                  <a:noFill/>
                </a:ln>
                <a:solidFill>
                  <a:srgbClr val="000000"/>
                </a:solidFill>
                <a:effectLst/>
                <a:uLnTx/>
                <a:uFillTx/>
                <a:latin typeface="Arial" charset="0"/>
              </a:rPr>
              <a:t>= The </a:t>
            </a:r>
            <a:r>
              <a:rPr kumimoji="0" lang="en-US" sz="2000" b="1" i="0" u="none" strike="noStrike" kern="0" cap="none" spc="0" normalizeH="0" baseline="0" noProof="0" dirty="0">
                <a:ln>
                  <a:noFill/>
                </a:ln>
                <a:solidFill>
                  <a:srgbClr val="000000"/>
                </a:solidFill>
                <a:effectLst>
                  <a:outerShdw blurRad="38100" dist="38100" dir="2700000" algn="tl">
                    <a:srgbClr val="000000">
                      <a:alpha val="43137"/>
                    </a:srgbClr>
                  </a:outerShdw>
                </a:effectLst>
                <a:uLnTx/>
                <a:uFillTx/>
                <a:latin typeface="Arial" charset="0"/>
              </a:rPr>
              <a:t>longest path through the network</a:t>
            </a:r>
            <a:r>
              <a:rPr kumimoji="0" lang="en-US" sz="2000" b="0" i="0" u="none" strike="noStrike" kern="0" cap="none" spc="0" normalizeH="0" baseline="0" noProof="0" dirty="0">
                <a:ln>
                  <a:noFill/>
                </a:ln>
                <a:solidFill>
                  <a:srgbClr val="000000"/>
                </a:solidFill>
                <a:effectLst/>
                <a:uLnTx/>
                <a:uFillTx/>
                <a:latin typeface="Arial" charset="0"/>
              </a:rPr>
              <a:t>.</a:t>
            </a:r>
          </a:p>
        </p:txBody>
      </p:sp>
      <p:sp>
        <p:nvSpPr>
          <p:cNvPr id="13" name="TextBox 19"/>
          <p:cNvSpPr txBox="1">
            <a:spLocks noChangeArrowheads="1"/>
          </p:cNvSpPr>
          <p:nvPr/>
        </p:nvSpPr>
        <p:spPr bwMode="auto">
          <a:xfrm>
            <a:off x="793750" y="6000690"/>
            <a:ext cx="7850188" cy="400110"/>
          </a:xfrm>
          <a:prstGeom prst="rect">
            <a:avLst/>
          </a:prstGeom>
          <a:solidFill>
            <a:schemeClr val="bg1"/>
          </a:solidFill>
          <a:ln w="9525">
            <a:solidFill>
              <a:srgbClr val="000000"/>
            </a:solidFill>
            <a:miter lim="800000"/>
            <a:headEnd/>
            <a:tailEnd/>
          </a:ln>
        </p:spPr>
        <p:txBody>
          <a:bodyPr wrap="square">
            <a:spAutoFit/>
          </a:bodyPr>
          <a:lstStyle/>
          <a:p>
            <a:pPr marL="0" lvl="1" algn="just" eaLnBrk="0" fontAlgn="base" hangingPunct="0">
              <a:spcBef>
                <a:spcPct val="0"/>
              </a:spcBef>
              <a:spcAft>
                <a:spcPct val="0"/>
              </a:spcAft>
              <a:buClr>
                <a:srgbClr val="FF0000"/>
              </a:buClr>
              <a:defRPr/>
            </a:pPr>
            <a:r>
              <a:rPr kumimoji="0" lang="en-US" sz="2000" b="0" i="0" u="none" strike="noStrike" kern="0" cap="none" spc="0" normalizeH="0" baseline="0" noProof="0" dirty="0" smtClean="0">
                <a:ln>
                  <a:noFill/>
                </a:ln>
                <a:solidFill>
                  <a:srgbClr val="FF0000"/>
                </a:solidFill>
                <a:effectLst/>
                <a:uLnTx/>
                <a:latin typeface="Arial" charset="0"/>
              </a:rPr>
              <a:t>CP1</a:t>
            </a:r>
            <a:r>
              <a:rPr lang="en-US" sz="2000" kern="0" dirty="0">
                <a:solidFill>
                  <a:srgbClr val="FF0000"/>
                </a:solidFill>
                <a:latin typeface="Arial" charset="0"/>
              </a:rPr>
              <a:t>: </a:t>
            </a:r>
            <a:r>
              <a:rPr lang="en-US" sz="2000" kern="0" dirty="0" smtClean="0">
                <a:solidFill>
                  <a:srgbClr val="FF0000"/>
                </a:solidFill>
                <a:latin typeface="Arial" charset="0"/>
              </a:rPr>
              <a:t>A-B-D-E, CP2: A-B-D-F </a:t>
            </a:r>
            <a:r>
              <a:rPr lang="en-US" sz="2000" kern="0" dirty="0" smtClean="0">
                <a:solidFill>
                  <a:srgbClr val="000000"/>
                </a:solidFill>
                <a:latin typeface="Arial" charset="0"/>
              </a:rPr>
              <a:t>; Critical Activities: A, B, D, E, and F</a:t>
            </a:r>
            <a:endParaRPr kumimoji="0" lang="en-US" sz="2000" b="0" i="0" u="none" strike="noStrike" kern="0" cap="none" spc="0" normalizeH="0" baseline="0" noProof="0" dirty="0">
              <a:ln>
                <a:noFill/>
              </a:ln>
              <a:solidFill>
                <a:srgbClr val="000000"/>
              </a:solidFill>
              <a:effectLst/>
              <a:uLnTx/>
              <a:latin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0" name="Rectangle 2"/>
          <p:cNvSpPr>
            <a:spLocks noGrp="1" noChangeArrowheads="1"/>
          </p:cNvSpPr>
          <p:nvPr>
            <p:ph type="body" idx="1"/>
          </p:nvPr>
        </p:nvSpPr>
        <p:spPr>
          <a:xfrm>
            <a:off x="152400" y="1046162"/>
            <a:ext cx="8382000" cy="935038"/>
          </a:xfrm>
          <a:solidFill>
            <a:srgbClr val="F8F9BD"/>
          </a:solidFill>
          <a:ln>
            <a:solidFill>
              <a:schemeClr val="tx2"/>
            </a:solidFill>
          </a:ln>
          <a:effectLst>
            <a:outerShdw dist="107763" dir="18900000" algn="ctr" rotWithShape="0">
              <a:schemeClr val="bg2">
                <a:alpha val="50000"/>
              </a:schemeClr>
            </a:outerShdw>
          </a:effectLst>
        </p:spPr>
        <p:txBody>
          <a:bodyPr>
            <a:noAutofit/>
          </a:bodyPr>
          <a:lstStyle/>
          <a:p>
            <a:pPr marL="0" indent="0" algn="justLow">
              <a:lnSpc>
                <a:spcPct val="100000"/>
              </a:lnSpc>
              <a:buClr>
                <a:srgbClr val="CC3300"/>
              </a:buClr>
              <a:buSzTx/>
              <a:buFontTx/>
              <a:buNone/>
              <a:defRPr/>
            </a:pPr>
            <a:r>
              <a:rPr lang="en-US" sz="2000" dirty="0" smtClean="0">
                <a:latin typeface="Times New Roman" panose="02020603050405020304" pitchFamily="18" charset="0"/>
                <a:cs typeface="Times New Roman" panose="02020603050405020304" pitchFamily="18" charset="0"/>
              </a:rPr>
              <a:t>Given the precedence network for a small engineering project with activity durations in working days, it is required to compute the activity times (ES, EF, LS, and LF) and total floats (TF) and then indicate the critical activities.</a:t>
            </a:r>
          </a:p>
        </p:txBody>
      </p:sp>
      <p:sp>
        <p:nvSpPr>
          <p:cNvPr id="7" name="Rectangle 3"/>
          <p:cNvSpPr>
            <a:spLocks noChangeArrowheads="1"/>
          </p:cNvSpPr>
          <p:nvPr/>
        </p:nvSpPr>
        <p:spPr bwMode="auto">
          <a:xfrm>
            <a:off x="152400" y="152400"/>
            <a:ext cx="1676400" cy="515938"/>
          </a:xfrm>
          <a:prstGeom prst="rect">
            <a:avLst/>
          </a:prstGeom>
          <a:solidFill>
            <a:schemeClr val="bg1"/>
          </a:solidFill>
          <a:ln w="9525">
            <a:solidFill>
              <a:schemeClr val="tx2"/>
            </a:solidFill>
            <a:miter lim="800000"/>
            <a:headEnd/>
            <a:tailEnd/>
          </a:ln>
          <a:effectLst/>
        </p:spPr>
        <p:txBody>
          <a:bodyPr lIns="0" tIns="0" rIns="0" bIns="0"/>
          <a:lstStyle/>
          <a:p>
            <a:pPr algn="l">
              <a:spcBef>
                <a:spcPct val="20000"/>
              </a:spcBef>
              <a:buClr>
                <a:srgbClr val="CC3300"/>
              </a:buClr>
              <a:buSzPct val="120000"/>
              <a:defRPr/>
            </a:pPr>
            <a:r>
              <a:rPr lang="en-US" sz="2800" b="1" i="1" u="sng" dirty="0" smtClean="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Example 2</a:t>
            </a:r>
            <a:endParaRPr lang="de-DE" sz="1900" b="1" i="1" u="sng" dirty="0">
              <a:solidFill>
                <a:srgbClr val="CC3300"/>
              </a:solidFill>
              <a:latin typeface="Times New Roman" panose="02020603050405020304" pitchFamily="18" charset="0"/>
              <a:cs typeface="Times New Roman" panose="02020603050405020304" pitchFamily="18"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3857372805"/>
              </p:ext>
            </p:extLst>
          </p:nvPr>
        </p:nvGraphicFramePr>
        <p:xfrm>
          <a:off x="534988" y="2092325"/>
          <a:ext cx="8161337" cy="4262438"/>
        </p:xfrm>
        <a:graphic>
          <a:graphicData uri="http://schemas.openxmlformats.org/presentationml/2006/ole">
            <mc:AlternateContent xmlns:mc="http://schemas.openxmlformats.org/markup-compatibility/2006">
              <mc:Choice xmlns:v="urn:schemas-microsoft-com:vml" Requires="v">
                <p:oleObj spid="_x0000_s9276" name="Worksheet" r:id="rId3" imgW="6476923" imgH="3436560" progId="Excel.Sheet.8">
                  <p:embed/>
                </p:oleObj>
              </mc:Choice>
              <mc:Fallback>
                <p:oleObj name="Worksheet" r:id="rId3" imgW="6476923" imgH="3436560" progId="Excel.Sheet.8">
                  <p:embed/>
                  <p:pic>
                    <p:nvPicPr>
                      <p:cNvPr id="0" name="Picture 7"/>
                      <p:cNvPicPr>
                        <a:picLocks noChangeAspect="1" noChangeArrowheads="1"/>
                      </p:cNvPicPr>
                      <p:nvPr/>
                    </p:nvPicPr>
                    <p:blipFill>
                      <a:blip r:embed="rId4"/>
                      <a:srcRect/>
                      <a:stretch>
                        <a:fillRect/>
                      </a:stretch>
                    </p:blipFill>
                    <p:spPr bwMode="auto">
                      <a:xfrm>
                        <a:off x="534988" y="2092325"/>
                        <a:ext cx="8161337" cy="4262438"/>
                      </a:xfrm>
                      <a:prstGeom prst="rect">
                        <a:avLst/>
                      </a:prstGeom>
                      <a:solidFill>
                        <a:srgbClr val="FFFFCC"/>
                      </a:solidFill>
                      <a:extLst/>
                    </p:spPr>
                  </p:pic>
                </p:oleObj>
              </mc:Fallback>
            </mc:AlternateContent>
          </a:graphicData>
        </a:graphic>
      </p:graphicFrame>
      <p:graphicFrame>
        <p:nvGraphicFramePr>
          <p:cNvPr id="6" name="Group 20"/>
          <p:cNvGraphicFramePr>
            <a:graphicFrameLocks/>
          </p:cNvGraphicFramePr>
          <p:nvPr>
            <p:extLst>
              <p:ext uri="{D42A27DB-BD31-4B8C-83A1-F6EECF244321}">
                <p14:modId xmlns:p14="http://schemas.microsoft.com/office/powerpoint/2010/main" val="3190666325"/>
              </p:ext>
            </p:extLst>
          </p:nvPr>
        </p:nvGraphicFramePr>
        <p:xfrm>
          <a:off x="7974523" y="152400"/>
          <a:ext cx="1017077" cy="762000"/>
        </p:xfrm>
        <a:graphic>
          <a:graphicData uri="http://schemas.openxmlformats.org/drawingml/2006/table">
            <a:tbl>
              <a:tblPr rtl="1"/>
              <a:tblGrid>
                <a:gridCol w="233363"/>
                <a:gridCol w="481031"/>
                <a:gridCol w="25400"/>
                <a:gridCol w="277283"/>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5">
                              <a:lumMod val="50000"/>
                            </a:schemeClr>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chemeClr val="accent5">
                            <a:lumMod val="50000"/>
                          </a:schemeClr>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gridSpan="4">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extLst>
      <p:ext uri="{BB962C8B-B14F-4D97-AF65-F5344CB8AC3E}">
        <p14:creationId xmlns:p14="http://schemas.microsoft.com/office/powerpoint/2010/main" val="1454290842"/>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47650"/>
            <a:ext cx="1905000" cy="639762"/>
          </a:xfrm>
        </p:spPr>
        <p:txBody>
          <a:bodyPr>
            <a:normAutofit fontScale="90000"/>
          </a:bodyPr>
          <a:lstStyle/>
          <a:p>
            <a:pPr>
              <a:spcBef>
                <a:spcPts val="0"/>
              </a:spcBef>
            </a:pPr>
            <a:r>
              <a:rPr lang="en-US" sz="3200" b="1" i="1" u="sng" dirty="0" smtClean="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Example 2</a:t>
            </a:r>
            <a:endParaRPr lang="ar-SA" sz="3200" b="1" i="1" u="sng" dirty="0">
              <a:latin typeface="Times New Roman" panose="02020603050405020304" pitchFamily="18" charset="0"/>
              <a:cs typeface="Times New Roman" panose="02020603050405020304" pitchFamily="18"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538146421"/>
              </p:ext>
            </p:extLst>
          </p:nvPr>
        </p:nvGraphicFramePr>
        <p:xfrm>
          <a:off x="152401" y="1447800"/>
          <a:ext cx="8628700" cy="4343400"/>
        </p:xfrm>
        <a:graphic>
          <a:graphicData uri="http://schemas.openxmlformats.org/presentationml/2006/ole">
            <mc:AlternateContent xmlns:mc="http://schemas.openxmlformats.org/markup-compatibility/2006">
              <mc:Choice xmlns:v="urn:schemas-microsoft-com:vml" Requires="v">
                <p:oleObj spid="_x0000_s10300" name="Worksheet" r:id="rId3" imgW="6553170" imgH="3438435" progId="Excel.Sheet.8">
                  <p:embed/>
                </p:oleObj>
              </mc:Choice>
              <mc:Fallback>
                <p:oleObj name="Worksheet" r:id="rId3" imgW="6553170" imgH="3438435" progId="Excel.Sheet.8">
                  <p:embed/>
                  <p:pic>
                    <p:nvPicPr>
                      <p:cNvPr id="0" name="Picture 7"/>
                      <p:cNvPicPr>
                        <a:picLocks noChangeAspect="1" noChangeArrowheads="1"/>
                      </p:cNvPicPr>
                      <p:nvPr/>
                    </p:nvPicPr>
                    <p:blipFill>
                      <a:blip r:embed="rId4"/>
                      <a:srcRect/>
                      <a:stretch>
                        <a:fillRect/>
                      </a:stretch>
                    </p:blipFill>
                    <p:spPr bwMode="auto">
                      <a:xfrm>
                        <a:off x="152401" y="1447800"/>
                        <a:ext cx="8628700" cy="4343400"/>
                      </a:xfrm>
                      <a:prstGeom prst="rect">
                        <a:avLst/>
                      </a:prstGeom>
                      <a:solidFill>
                        <a:srgbClr val="FFFFCC"/>
                      </a:solidFill>
                      <a:extLst/>
                    </p:spPr>
                  </p:pic>
                </p:oleObj>
              </mc:Fallback>
            </mc:AlternateContent>
          </a:graphicData>
        </a:graphic>
      </p:graphicFrame>
      <p:sp>
        <p:nvSpPr>
          <p:cNvPr id="7" name="TextBox 5"/>
          <p:cNvSpPr txBox="1">
            <a:spLocks noChangeArrowheads="1"/>
          </p:cNvSpPr>
          <p:nvPr/>
        </p:nvSpPr>
        <p:spPr bwMode="auto">
          <a:xfrm>
            <a:off x="1981200" y="381000"/>
            <a:ext cx="5943600" cy="461665"/>
          </a:xfrm>
          <a:prstGeom prst="rect">
            <a:avLst/>
          </a:prstGeom>
          <a:solidFill>
            <a:srgbClr val="F8F9BD"/>
          </a:solidFill>
          <a:ln w="9525">
            <a:solidFill>
              <a:schemeClr val="tx1"/>
            </a:solidFill>
            <a:miter lim="800000"/>
            <a:headEnd/>
            <a:tailEnd/>
          </a:ln>
        </p:spPr>
        <p:txBody>
          <a:bodyPr wrap="square">
            <a:spAutoFit/>
          </a:bodyPr>
          <a:lstStyle/>
          <a:p>
            <a:pPr algn="just"/>
            <a:r>
              <a:rPr lang="en-US" sz="2400" b="0" dirty="0">
                <a:latin typeface="Times New Roman" panose="02020603050405020304" pitchFamily="18" charset="0"/>
                <a:ea typeface="Times New Roman" panose="02020603050405020304" pitchFamily="18" charset="0"/>
                <a:cs typeface="Times New Roman" panose="02020603050405020304" pitchFamily="18" charset="0"/>
              </a:rPr>
              <a:t>Calculate the </a:t>
            </a:r>
            <a:r>
              <a:rPr lang="en-US" sz="2400" b="0" dirty="0" smtClean="0">
                <a:latin typeface="Times New Roman" panose="02020603050405020304" pitchFamily="18" charset="0"/>
                <a:ea typeface="Times New Roman" panose="02020603050405020304" pitchFamily="18" charset="0"/>
                <a:cs typeface="Times New Roman" panose="02020603050405020304" pitchFamily="18" charset="0"/>
              </a:rPr>
              <a:t>Early </a:t>
            </a:r>
            <a:r>
              <a:rPr lang="en-US" sz="2400" b="0" dirty="0">
                <a:latin typeface="Times New Roman" panose="02020603050405020304" pitchFamily="18" charset="0"/>
                <a:ea typeface="Times New Roman" panose="02020603050405020304" pitchFamily="18" charset="0"/>
                <a:cs typeface="Times New Roman" panose="02020603050405020304" pitchFamily="18" charset="0"/>
              </a:rPr>
              <a:t>activity times </a:t>
            </a:r>
            <a:r>
              <a:rPr lang="en-US" sz="2400" b="0" dirty="0" smtClean="0">
                <a:latin typeface="Times New Roman" panose="02020603050405020304" pitchFamily="18" charset="0"/>
                <a:ea typeface="Times New Roman" panose="02020603050405020304" pitchFamily="18" charset="0"/>
                <a:cs typeface="Times New Roman" panose="02020603050405020304" pitchFamily="18" charset="0"/>
              </a:rPr>
              <a:t>(ES and EF).</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9" name="Group 20"/>
          <p:cNvGraphicFramePr>
            <a:graphicFrameLocks/>
          </p:cNvGraphicFramePr>
          <p:nvPr>
            <p:extLst>
              <p:ext uri="{D42A27DB-BD31-4B8C-83A1-F6EECF244321}">
                <p14:modId xmlns:p14="http://schemas.microsoft.com/office/powerpoint/2010/main" val="3945885321"/>
              </p:ext>
            </p:extLst>
          </p:nvPr>
        </p:nvGraphicFramePr>
        <p:xfrm>
          <a:off x="7974523" y="152400"/>
          <a:ext cx="1017077" cy="762000"/>
        </p:xfrm>
        <a:graphic>
          <a:graphicData uri="http://schemas.openxmlformats.org/drawingml/2006/table">
            <a:tbl>
              <a:tblPr rtl="1"/>
              <a:tblGrid>
                <a:gridCol w="233363"/>
                <a:gridCol w="481031"/>
                <a:gridCol w="25400"/>
                <a:gridCol w="277283"/>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5">
                              <a:lumMod val="50000"/>
                            </a:schemeClr>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chemeClr val="accent5">
                            <a:lumMod val="50000"/>
                          </a:schemeClr>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gridSpan="4">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extLst>
      <p:ext uri="{BB962C8B-B14F-4D97-AF65-F5344CB8AC3E}">
        <p14:creationId xmlns:p14="http://schemas.microsoft.com/office/powerpoint/2010/main" val="3392394694"/>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1676400" cy="542924"/>
          </a:xfrm>
        </p:spPr>
        <p:txBody>
          <a:bodyPr>
            <a:normAutofit fontScale="90000"/>
          </a:bodyPr>
          <a:lstStyle/>
          <a:p>
            <a:r>
              <a:rPr lang="en-US" sz="2800" b="1" i="1" u="sng" dirty="0" smtClean="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Example 2</a:t>
            </a:r>
            <a:endParaRPr lang="ar-SA" sz="2400" b="1" i="1" u="sng" dirty="0">
              <a:latin typeface="Times New Roman" panose="02020603050405020304" pitchFamily="18" charset="0"/>
              <a:cs typeface="Times New Roman" panose="02020603050405020304" pitchFamily="18"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1455529292"/>
              </p:ext>
            </p:extLst>
          </p:nvPr>
        </p:nvGraphicFramePr>
        <p:xfrm>
          <a:off x="190050" y="1752600"/>
          <a:ext cx="8530617" cy="4267200"/>
        </p:xfrm>
        <a:graphic>
          <a:graphicData uri="http://schemas.openxmlformats.org/presentationml/2006/ole">
            <mc:AlternateContent xmlns:mc="http://schemas.openxmlformats.org/markup-compatibility/2006">
              <mc:Choice xmlns:v="urn:schemas-microsoft-com:vml" Requires="v">
                <p:oleObj spid="_x0000_s11323" name="Worksheet" r:id="rId3" imgW="6362820" imgH="3438435" progId="Excel.Sheet.8">
                  <p:embed/>
                </p:oleObj>
              </mc:Choice>
              <mc:Fallback>
                <p:oleObj name="Worksheet" r:id="rId3" imgW="6362820" imgH="3438435" progId="Excel.Sheet.8">
                  <p:embed/>
                  <p:pic>
                    <p:nvPicPr>
                      <p:cNvPr id="0" name="Picture 7"/>
                      <p:cNvPicPr>
                        <a:picLocks noChangeAspect="1" noChangeArrowheads="1"/>
                      </p:cNvPicPr>
                      <p:nvPr/>
                    </p:nvPicPr>
                    <p:blipFill>
                      <a:blip r:embed="rId4"/>
                      <a:srcRect/>
                      <a:stretch>
                        <a:fillRect/>
                      </a:stretch>
                    </p:blipFill>
                    <p:spPr bwMode="auto">
                      <a:xfrm>
                        <a:off x="190050" y="1752600"/>
                        <a:ext cx="8530617" cy="4267200"/>
                      </a:xfrm>
                      <a:prstGeom prst="rect">
                        <a:avLst/>
                      </a:prstGeom>
                      <a:solidFill>
                        <a:srgbClr val="FFFFCC"/>
                      </a:solidFill>
                      <a:extLst/>
                    </p:spPr>
                  </p:pic>
                </p:oleObj>
              </mc:Fallback>
            </mc:AlternateContent>
          </a:graphicData>
        </a:graphic>
      </p:graphicFrame>
      <p:sp>
        <p:nvSpPr>
          <p:cNvPr id="7" name="TextBox 5"/>
          <p:cNvSpPr txBox="1">
            <a:spLocks noChangeArrowheads="1"/>
          </p:cNvSpPr>
          <p:nvPr/>
        </p:nvSpPr>
        <p:spPr bwMode="auto">
          <a:xfrm>
            <a:off x="1828800" y="457200"/>
            <a:ext cx="5715000" cy="461665"/>
          </a:xfrm>
          <a:prstGeom prst="rect">
            <a:avLst/>
          </a:prstGeom>
          <a:solidFill>
            <a:srgbClr val="F8F9BD"/>
          </a:solidFill>
          <a:ln w="9525">
            <a:solidFill>
              <a:schemeClr val="tx1"/>
            </a:solidFill>
            <a:miter lim="800000"/>
            <a:headEnd/>
            <a:tailEnd/>
          </a:ln>
        </p:spPr>
        <p:txBody>
          <a:bodyPr wrap="square">
            <a:spAutoFit/>
          </a:bodyPr>
          <a:lstStyle/>
          <a:p>
            <a:pPr algn="just"/>
            <a:r>
              <a:rPr lang="en-US" sz="2400" b="0" dirty="0">
                <a:latin typeface="Times New Roman" panose="02020603050405020304" pitchFamily="18" charset="0"/>
                <a:ea typeface="Times New Roman" panose="02020603050405020304" pitchFamily="18" charset="0"/>
                <a:cs typeface="Times New Roman" panose="02020603050405020304" pitchFamily="18" charset="0"/>
              </a:rPr>
              <a:t>Calculate the late activity times (LS and LF).</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8" name="Group 20"/>
          <p:cNvGraphicFramePr>
            <a:graphicFrameLocks/>
          </p:cNvGraphicFramePr>
          <p:nvPr>
            <p:extLst>
              <p:ext uri="{D42A27DB-BD31-4B8C-83A1-F6EECF244321}">
                <p14:modId xmlns:p14="http://schemas.microsoft.com/office/powerpoint/2010/main" val="3190666325"/>
              </p:ext>
            </p:extLst>
          </p:nvPr>
        </p:nvGraphicFramePr>
        <p:xfrm>
          <a:off x="7974523" y="152400"/>
          <a:ext cx="1017077" cy="762000"/>
        </p:xfrm>
        <a:graphic>
          <a:graphicData uri="http://schemas.openxmlformats.org/drawingml/2006/table">
            <a:tbl>
              <a:tblPr rtl="1"/>
              <a:tblGrid>
                <a:gridCol w="233363"/>
                <a:gridCol w="481031"/>
                <a:gridCol w="25400"/>
                <a:gridCol w="277283"/>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5">
                              <a:lumMod val="50000"/>
                            </a:schemeClr>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chemeClr val="accent5">
                            <a:lumMod val="50000"/>
                          </a:schemeClr>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gridSpan="4">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extLst>
      <p:ext uri="{BB962C8B-B14F-4D97-AF65-F5344CB8AC3E}">
        <p14:creationId xmlns:p14="http://schemas.microsoft.com/office/powerpoint/2010/main" val="1269475008"/>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 y="271225"/>
            <a:ext cx="1625600" cy="487362"/>
          </a:xfrm>
        </p:spPr>
        <p:txBody>
          <a:bodyPr>
            <a:normAutofit fontScale="90000"/>
          </a:bodyPr>
          <a:lstStyle/>
          <a:p>
            <a:r>
              <a:rPr lang="en-US" sz="2800" b="1" i="1" u="sng" dirty="0" smtClean="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Example 2</a:t>
            </a:r>
            <a:endParaRPr lang="ar-SA" sz="2400" b="1" i="1" u="sng" dirty="0">
              <a:latin typeface="Times New Roman" panose="02020603050405020304" pitchFamily="18" charset="0"/>
              <a:cs typeface="Times New Roman" panose="02020603050405020304" pitchFamily="18"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326524338"/>
              </p:ext>
            </p:extLst>
          </p:nvPr>
        </p:nvGraphicFramePr>
        <p:xfrm>
          <a:off x="76200" y="1295400"/>
          <a:ext cx="8835283" cy="4419600"/>
        </p:xfrm>
        <a:graphic>
          <a:graphicData uri="http://schemas.openxmlformats.org/presentationml/2006/ole">
            <mc:AlternateContent xmlns:mc="http://schemas.openxmlformats.org/markup-compatibility/2006">
              <mc:Choice xmlns:v="urn:schemas-microsoft-com:vml" Requires="v">
                <p:oleObj spid="_x0000_s12348" name="Worksheet" r:id="rId3" imgW="6362820" imgH="3438435" progId="Excel.Sheet.8">
                  <p:embed/>
                </p:oleObj>
              </mc:Choice>
              <mc:Fallback>
                <p:oleObj name="Worksheet" r:id="rId3" imgW="6362820" imgH="3438435" progId="Excel.Sheet.8">
                  <p:embed/>
                  <p:pic>
                    <p:nvPicPr>
                      <p:cNvPr id="0" name="Picture 7"/>
                      <p:cNvPicPr>
                        <a:picLocks noChangeAspect="1" noChangeArrowheads="1"/>
                      </p:cNvPicPr>
                      <p:nvPr/>
                    </p:nvPicPr>
                    <p:blipFill>
                      <a:blip r:embed="rId4"/>
                      <a:srcRect/>
                      <a:stretch>
                        <a:fillRect/>
                      </a:stretch>
                    </p:blipFill>
                    <p:spPr bwMode="auto">
                      <a:xfrm>
                        <a:off x="76200" y="1295400"/>
                        <a:ext cx="8835283" cy="4419600"/>
                      </a:xfrm>
                      <a:prstGeom prst="rect">
                        <a:avLst/>
                      </a:prstGeom>
                      <a:solidFill>
                        <a:srgbClr val="FFFFCC"/>
                      </a:solidFill>
                      <a:extLst/>
                    </p:spPr>
                  </p:pic>
                </p:oleObj>
              </mc:Fallback>
            </mc:AlternateContent>
          </a:graphicData>
        </a:graphic>
      </p:graphicFrame>
      <p:sp>
        <p:nvSpPr>
          <p:cNvPr id="7" name="TextBox 5"/>
          <p:cNvSpPr txBox="1">
            <a:spLocks noChangeArrowheads="1"/>
          </p:cNvSpPr>
          <p:nvPr/>
        </p:nvSpPr>
        <p:spPr bwMode="auto">
          <a:xfrm>
            <a:off x="1752600" y="321122"/>
            <a:ext cx="4724400" cy="461665"/>
          </a:xfrm>
          <a:prstGeom prst="rect">
            <a:avLst/>
          </a:prstGeom>
          <a:solidFill>
            <a:srgbClr val="F8F9BD"/>
          </a:solidFill>
          <a:ln w="9525">
            <a:solidFill>
              <a:schemeClr val="tx1"/>
            </a:solidFill>
            <a:miter lim="800000"/>
            <a:headEnd/>
            <a:tailEnd/>
          </a:ln>
        </p:spPr>
        <p:txBody>
          <a:bodyPr wrap="square">
            <a:spAutoFit/>
          </a:bodyPr>
          <a:lstStyle/>
          <a:p>
            <a:pPr algn="just"/>
            <a:r>
              <a:rPr lang="en-US" sz="2400" b="0" dirty="0" smtClean="0">
                <a:latin typeface="Times New Roman" panose="02020603050405020304" pitchFamily="18" charset="0"/>
                <a:ea typeface="Times New Roman" panose="02020603050405020304" pitchFamily="18" charset="0"/>
                <a:cs typeface="Times New Roman" panose="02020603050405020304" pitchFamily="18" charset="0"/>
              </a:rPr>
              <a:t>Calculate Total Float  for an activity.</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8" name="Group 20"/>
          <p:cNvGraphicFramePr>
            <a:graphicFrameLocks/>
          </p:cNvGraphicFramePr>
          <p:nvPr>
            <p:extLst>
              <p:ext uri="{D42A27DB-BD31-4B8C-83A1-F6EECF244321}">
                <p14:modId xmlns:p14="http://schemas.microsoft.com/office/powerpoint/2010/main" val="3190666325"/>
              </p:ext>
            </p:extLst>
          </p:nvPr>
        </p:nvGraphicFramePr>
        <p:xfrm>
          <a:off x="7974523" y="152400"/>
          <a:ext cx="1017077" cy="762000"/>
        </p:xfrm>
        <a:graphic>
          <a:graphicData uri="http://schemas.openxmlformats.org/drawingml/2006/table">
            <a:tbl>
              <a:tblPr rtl="1"/>
              <a:tblGrid>
                <a:gridCol w="233363"/>
                <a:gridCol w="481031"/>
                <a:gridCol w="25400"/>
                <a:gridCol w="277283"/>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5">
                              <a:lumMod val="50000"/>
                            </a:schemeClr>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chemeClr val="accent5">
                            <a:lumMod val="50000"/>
                          </a:schemeClr>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gridSpan="4">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extLst>
      <p:ext uri="{BB962C8B-B14F-4D97-AF65-F5344CB8AC3E}">
        <p14:creationId xmlns:p14="http://schemas.microsoft.com/office/powerpoint/2010/main" val="3054772572"/>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1" name="Rectangle 3"/>
          <p:cNvSpPr>
            <a:spLocks noChangeArrowheads="1"/>
          </p:cNvSpPr>
          <p:nvPr/>
        </p:nvSpPr>
        <p:spPr bwMode="auto">
          <a:xfrm>
            <a:off x="623888" y="322263"/>
            <a:ext cx="5624512" cy="515937"/>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3200" b="1"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Precedence Diagramming</a:t>
            </a:r>
            <a:endParaRPr lang="de-DE" sz="3200" b="1" i="1" dirty="0">
              <a:solidFill>
                <a:srgbClr val="CC330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762000" y="1137821"/>
            <a:ext cx="7772400" cy="4847481"/>
          </a:xfrm>
          <a:prstGeom prst="rect">
            <a:avLst/>
          </a:prstGeom>
          <a:solidFill>
            <a:schemeClr val="bg1"/>
          </a:solidFill>
          <a:ln>
            <a:solidFill>
              <a:schemeClr val="tx1"/>
            </a:solidFill>
          </a:ln>
          <a:effectLst>
            <a:innerShdw blurRad="63500" dist="50800" dir="18900000">
              <a:prstClr val="black">
                <a:alpha val="50000"/>
              </a:prstClr>
            </a:innerShdw>
          </a:effectLst>
        </p:spPr>
        <p:txBody>
          <a:bodyPr wrap="square">
            <a:spAutoFit/>
          </a:bodyPr>
          <a:lstStyle/>
          <a:p>
            <a:pPr marL="363538" indent="-363538">
              <a:spcBef>
                <a:spcPts val="1800"/>
              </a:spcBef>
              <a:buClr>
                <a:srgbClr val="FF0000"/>
              </a:buClr>
              <a:buFont typeface="Wingdings" pitchFamily="2" charset="2"/>
              <a:buChar char="q"/>
              <a:defRPr/>
            </a:pPr>
            <a:r>
              <a:rPr lang="en-US" sz="2400" b="0" dirty="0">
                <a:latin typeface="Times New Roman" panose="02020603050405020304" pitchFamily="18" charset="0"/>
                <a:cs typeface="Times New Roman" panose="02020603050405020304" pitchFamily="18" charset="0"/>
              </a:rPr>
              <a:t>An important extension to the original activity-on-node concept appeared around 1964</a:t>
            </a:r>
            <a:r>
              <a:rPr lang="en-US" sz="2400" b="0" dirty="0" smtClean="0">
                <a:latin typeface="Times New Roman" panose="02020603050405020304" pitchFamily="18" charset="0"/>
                <a:cs typeface="Times New Roman" panose="02020603050405020304" pitchFamily="18" charset="0"/>
              </a:rPr>
              <a:t>.</a:t>
            </a:r>
            <a:endParaRPr lang="en-US" sz="2400" b="0" dirty="0">
              <a:latin typeface="Times New Roman" panose="02020603050405020304" pitchFamily="18" charset="0"/>
              <a:cs typeface="Times New Roman" panose="02020603050405020304" pitchFamily="18" charset="0"/>
            </a:endParaRPr>
          </a:p>
          <a:p>
            <a:pPr marL="363538" indent="-363538">
              <a:spcBef>
                <a:spcPts val="1800"/>
              </a:spcBef>
              <a:buClr>
                <a:srgbClr val="FF0000"/>
              </a:buClr>
              <a:buFont typeface="Wingdings" pitchFamily="2" charset="2"/>
              <a:buChar char="q"/>
              <a:defRPr/>
            </a:pPr>
            <a:r>
              <a:rPr lang="en-US" sz="2400" b="0" dirty="0">
                <a:latin typeface="Times New Roman" panose="02020603050405020304" pitchFamily="18" charset="0"/>
                <a:cs typeface="Times New Roman" panose="02020603050405020304" pitchFamily="18" charset="0"/>
              </a:rPr>
              <a:t>The sole relationship used in </a:t>
            </a:r>
            <a:r>
              <a:rPr lang="en-US" sz="2400" b="1" i="1" dirty="0">
                <a:solidFill>
                  <a:srgbClr val="0000FF"/>
                </a:solidFill>
                <a:latin typeface="Times New Roman" panose="02020603050405020304" pitchFamily="18" charset="0"/>
                <a:cs typeface="Times New Roman" panose="02020603050405020304" pitchFamily="18" charset="0"/>
              </a:rPr>
              <a:t>PERT/CPM network </a:t>
            </a:r>
            <a:r>
              <a:rPr lang="en-US" sz="2400" b="0" dirty="0">
                <a:latin typeface="Times New Roman" panose="02020603050405020304" pitchFamily="18" charset="0"/>
                <a:cs typeface="Times New Roman" panose="02020603050405020304" pitchFamily="18" charset="0"/>
              </a:rPr>
              <a:t>is </a:t>
            </a:r>
            <a:r>
              <a:rPr lang="en-US" sz="2400" b="0" u="sng" dirty="0">
                <a:solidFill>
                  <a:srgbClr val="0000FF"/>
                </a:solidFill>
                <a:latin typeface="Times New Roman" panose="02020603050405020304" pitchFamily="18" charset="0"/>
                <a:cs typeface="Times New Roman" panose="02020603050405020304" pitchFamily="18" charset="0"/>
              </a:rPr>
              <a:t>finish to start </a:t>
            </a:r>
            <a:r>
              <a:rPr lang="en-US" sz="2400" b="0" dirty="0">
                <a:latin typeface="Times New Roman" panose="02020603050405020304" pitchFamily="18" charset="0"/>
                <a:cs typeface="Times New Roman" panose="02020603050405020304" pitchFamily="18" charset="0"/>
              </a:rPr>
              <a:t>type of dependency, with </a:t>
            </a:r>
            <a:r>
              <a:rPr lang="en-US" sz="2400" b="1" i="1" dirty="0" err="1" smtClean="0">
                <a:solidFill>
                  <a:srgbClr val="FF0000"/>
                </a:solidFill>
                <a:latin typeface="Times New Roman" panose="02020603050405020304" pitchFamily="18" charset="0"/>
                <a:cs typeface="Times New Roman" panose="02020603050405020304" pitchFamily="18" charset="0"/>
              </a:rPr>
              <a:t>FS</a:t>
            </a:r>
            <a:r>
              <a:rPr lang="en-US" sz="2400" b="1" i="1" baseline="-25000" dirty="0" err="1" smtClean="0">
                <a:solidFill>
                  <a:srgbClr val="FF0000"/>
                </a:solidFill>
                <a:latin typeface="Times New Roman" panose="02020603050405020304" pitchFamily="18" charset="0"/>
                <a:cs typeface="Times New Roman" panose="02020603050405020304" pitchFamily="18" charset="0"/>
              </a:rPr>
              <a:t>ij</a:t>
            </a:r>
            <a:r>
              <a:rPr lang="en-US" sz="2400" b="1" i="1" baseline="-25000" dirty="0" smtClean="0">
                <a:solidFill>
                  <a:srgbClr val="FF0000"/>
                </a:solidFill>
                <a:latin typeface="Times New Roman" panose="02020603050405020304" pitchFamily="18" charset="0"/>
                <a:cs typeface="Times New Roman" panose="02020603050405020304" pitchFamily="18" charset="0"/>
              </a:rPr>
              <a:t> </a:t>
            </a:r>
            <a:r>
              <a:rPr lang="en-US" sz="2400" b="1" i="1" dirty="0">
                <a:solidFill>
                  <a:srgbClr val="FF0000"/>
                </a:solidFill>
                <a:latin typeface="Times New Roman" panose="02020603050405020304" pitchFamily="18" charset="0"/>
                <a:cs typeface="Times New Roman" panose="02020603050405020304" pitchFamily="18" charset="0"/>
              </a:rPr>
              <a:t>= 0 </a:t>
            </a:r>
            <a:r>
              <a:rPr lang="en-US" sz="2400" b="0" dirty="0" smtClean="0">
                <a:latin typeface="Times New Roman" panose="02020603050405020304" pitchFamily="18" charset="0"/>
                <a:cs typeface="Times New Roman" panose="02020603050405020304" pitchFamily="18" charset="0"/>
              </a:rPr>
              <a:t>.</a:t>
            </a:r>
            <a:endParaRPr lang="en-US" sz="2400" b="0" dirty="0">
              <a:latin typeface="Times New Roman" panose="02020603050405020304" pitchFamily="18" charset="0"/>
              <a:cs typeface="Times New Roman" panose="02020603050405020304" pitchFamily="18" charset="0"/>
            </a:endParaRPr>
          </a:p>
          <a:p>
            <a:pPr marL="363538" indent="-363538">
              <a:spcBef>
                <a:spcPts val="1800"/>
              </a:spcBef>
              <a:buClr>
                <a:srgbClr val="FF0000"/>
              </a:buClr>
              <a:buFont typeface="Wingdings" pitchFamily="2" charset="2"/>
              <a:buChar char="q"/>
              <a:defRPr/>
            </a:pPr>
            <a:r>
              <a:rPr lang="en-US" sz="2400" b="0" dirty="0">
                <a:latin typeface="Times New Roman" panose="02020603050405020304" pitchFamily="18" charset="0"/>
                <a:cs typeface="Times New Roman" panose="02020603050405020304" pitchFamily="18" charset="0"/>
              </a:rPr>
              <a:t>Precedence diagramming includes precedence relationships among the activities. In Addition, one may specify a </a:t>
            </a:r>
            <a:r>
              <a:rPr lang="en-US" sz="2400" b="1" i="1" dirty="0">
                <a:solidFill>
                  <a:srgbClr val="FF0000"/>
                </a:solidFill>
                <a:latin typeface="Times New Roman" panose="02020603050405020304" pitchFamily="18" charset="0"/>
                <a:cs typeface="Times New Roman" panose="02020603050405020304" pitchFamily="18" charset="0"/>
              </a:rPr>
              <a:t>“</a:t>
            </a:r>
            <a:r>
              <a:rPr lang="en-US" sz="2400" b="1" i="1" u="sng" dirty="0">
                <a:solidFill>
                  <a:srgbClr val="FF0000"/>
                </a:solidFill>
                <a:latin typeface="Times New Roman" panose="02020603050405020304" pitchFamily="18" charset="0"/>
                <a:cs typeface="Times New Roman" panose="02020603050405020304" pitchFamily="18" charset="0"/>
              </a:rPr>
              <a:t>lag time</a:t>
            </a:r>
            <a:r>
              <a:rPr lang="en-US" sz="2400" b="1" i="1" dirty="0">
                <a:solidFill>
                  <a:srgbClr val="FF0000"/>
                </a:solidFill>
                <a:latin typeface="Times New Roman" panose="02020603050405020304" pitchFamily="18" charset="0"/>
                <a:cs typeface="Times New Roman" panose="02020603050405020304" pitchFamily="18" charset="0"/>
              </a:rPr>
              <a:t>” </a:t>
            </a:r>
            <a:r>
              <a:rPr lang="en-US" sz="2400" b="0" dirty="0">
                <a:latin typeface="Times New Roman" panose="02020603050405020304" pitchFamily="18" charset="0"/>
                <a:cs typeface="Times New Roman" panose="02020603050405020304" pitchFamily="18" charset="0"/>
              </a:rPr>
              <a:t>associated with any of the precedence relationships, which can be used to account for overlapping times among activities</a:t>
            </a:r>
            <a:r>
              <a:rPr lang="en-US" sz="2400" b="0" dirty="0" smtClean="0">
                <a:latin typeface="Times New Roman" panose="02020603050405020304" pitchFamily="18" charset="0"/>
                <a:cs typeface="Times New Roman" panose="02020603050405020304" pitchFamily="18" charset="0"/>
              </a:rPr>
              <a:t>.</a:t>
            </a:r>
            <a:endParaRPr lang="en-US" sz="2400" b="0" dirty="0">
              <a:latin typeface="Times New Roman" panose="02020603050405020304" pitchFamily="18" charset="0"/>
              <a:cs typeface="Times New Roman" panose="02020603050405020304" pitchFamily="18" charset="0"/>
            </a:endParaRPr>
          </a:p>
          <a:p>
            <a:pPr marL="363538" indent="-363538">
              <a:spcBef>
                <a:spcPts val="1800"/>
              </a:spcBef>
              <a:buClr>
                <a:srgbClr val="FF0000"/>
              </a:buClr>
              <a:buFont typeface="Wingdings" pitchFamily="2" charset="2"/>
              <a:buChar char="q"/>
              <a:defRPr/>
            </a:pPr>
            <a:r>
              <a:rPr lang="en-US" sz="2400" b="0" dirty="0">
                <a:latin typeface="Times New Roman" panose="02020603050405020304" pitchFamily="18" charset="0"/>
                <a:cs typeface="Times New Roman" panose="02020603050405020304" pitchFamily="18" charset="0"/>
              </a:rPr>
              <a:t>The computation of activity times (published in 1973) is more complex than AON.</a:t>
            </a:r>
          </a:p>
        </p:txBody>
      </p:sp>
      <p:graphicFrame>
        <p:nvGraphicFramePr>
          <p:cNvPr id="8" name="Group 20"/>
          <p:cNvGraphicFramePr>
            <a:graphicFrameLocks/>
          </p:cNvGraphicFramePr>
          <p:nvPr>
            <p:extLst>
              <p:ext uri="{D42A27DB-BD31-4B8C-83A1-F6EECF244321}">
                <p14:modId xmlns:p14="http://schemas.microsoft.com/office/powerpoint/2010/main" val="22496058"/>
              </p:ext>
            </p:extLst>
          </p:nvPr>
        </p:nvGraphicFramePr>
        <p:xfrm>
          <a:off x="7696200" y="152400"/>
          <a:ext cx="1017077" cy="762000"/>
        </p:xfrm>
        <a:graphic>
          <a:graphicData uri="http://schemas.openxmlformats.org/drawingml/2006/table">
            <a:tbl>
              <a:tblPr rtl="1"/>
              <a:tblGrid>
                <a:gridCol w="233363"/>
                <a:gridCol w="481031"/>
                <a:gridCol w="25400"/>
                <a:gridCol w="277283"/>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5">
                              <a:lumMod val="50000"/>
                            </a:schemeClr>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chemeClr val="accent5">
                            <a:lumMod val="50000"/>
                          </a:schemeClr>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gridSpan="4">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extLst>
      <p:ext uri="{BB962C8B-B14F-4D97-AF65-F5344CB8AC3E}">
        <p14:creationId xmlns:p14="http://schemas.microsoft.com/office/powerpoint/2010/main" val="4271145786"/>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ChangeArrowheads="1"/>
          </p:cNvSpPr>
          <p:nvPr/>
        </p:nvSpPr>
        <p:spPr bwMode="auto">
          <a:xfrm>
            <a:off x="76200" y="252676"/>
            <a:ext cx="1676400" cy="515938"/>
          </a:xfrm>
          <a:prstGeom prst="rect">
            <a:avLst/>
          </a:prstGeom>
          <a:solidFill>
            <a:schemeClr val="bg1"/>
          </a:solidFill>
          <a:ln w="9525">
            <a:solidFill>
              <a:schemeClr val="tx2"/>
            </a:solidFill>
            <a:miter lim="800000"/>
            <a:headEnd/>
            <a:tailEnd/>
          </a:ln>
          <a:effectLst/>
        </p:spPr>
        <p:txBody>
          <a:bodyPr lIns="0" tIns="0" rIns="0" bIns="0"/>
          <a:lstStyle/>
          <a:p>
            <a:pPr algn="l">
              <a:spcBef>
                <a:spcPct val="20000"/>
              </a:spcBef>
              <a:buClr>
                <a:srgbClr val="CC3300"/>
              </a:buClr>
              <a:buSzPct val="120000"/>
              <a:defRPr/>
            </a:pPr>
            <a:r>
              <a:rPr lang="en-US" sz="2800" b="1" i="1" u="sng" dirty="0" smtClean="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Example 2</a:t>
            </a:r>
            <a:endParaRPr lang="de-DE" sz="1900" b="1" i="1" u="sng" dirty="0">
              <a:solidFill>
                <a:srgbClr val="CC3300"/>
              </a:solidFill>
              <a:latin typeface="Times New Roman" panose="02020603050405020304" pitchFamily="18" charset="0"/>
              <a:cs typeface="Times New Roman" panose="02020603050405020304" pitchFamily="18"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916308573"/>
              </p:ext>
            </p:extLst>
          </p:nvPr>
        </p:nvGraphicFramePr>
        <p:xfrm>
          <a:off x="1143000" y="1368425"/>
          <a:ext cx="7256463" cy="4270375"/>
        </p:xfrm>
        <a:graphic>
          <a:graphicData uri="http://schemas.openxmlformats.org/presentationml/2006/ole">
            <mc:AlternateContent xmlns:mc="http://schemas.openxmlformats.org/markup-compatibility/2006">
              <mc:Choice xmlns:v="urn:schemas-microsoft-com:vml" Requires="v">
                <p:oleObj spid="_x0000_s13371" name="Worksheet" r:id="rId3" imgW="5857920" imgH="3438435" progId="Excel.Sheet.8">
                  <p:embed/>
                </p:oleObj>
              </mc:Choice>
              <mc:Fallback>
                <p:oleObj name="Worksheet" r:id="rId3" imgW="5857920" imgH="3438435" progId="Excel.Sheet.8">
                  <p:embed/>
                  <p:pic>
                    <p:nvPicPr>
                      <p:cNvPr id="0" name="Picture 7"/>
                      <p:cNvPicPr>
                        <a:picLocks noChangeAspect="1" noChangeArrowheads="1"/>
                      </p:cNvPicPr>
                      <p:nvPr/>
                    </p:nvPicPr>
                    <p:blipFill>
                      <a:blip r:embed="rId4"/>
                      <a:srcRect/>
                      <a:stretch>
                        <a:fillRect/>
                      </a:stretch>
                    </p:blipFill>
                    <p:spPr bwMode="auto">
                      <a:xfrm>
                        <a:off x="1143000" y="1368425"/>
                        <a:ext cx="7256463" cy="4270375"/>
                      </a:xfrm>
                      <a:prstGeom prst="rect">
                        <a:avLst/>
                      </a:prstGeom>
                      <a:solidFill>
                        <a:srgbClr val="FFFFCC"/>
                      </a:solidFill>
                      <a:extLst/>
                    </p:spPr>
                  </p:pic>
                </p:oleObj>
              </mc:Fallback>
            </mc:AlternateContent>
          </a:graphicData>
        </a:graphic>
      </p:graphicFrame>
      <p:sp>
        <p:nvSpPr>
          <p:cNvPr id="9" name="Rectangle 2"/>
          <p:cNvSpPr txBox="1">
            <a:spLocks noChangeArrowheads="1"/>
          </p:cNvSpPr>
          <p:nvPr/>
        </p:nvSpPr>
        <p:spPr bwMode="auto">
          <a:xfrm>
            <a:off x="1905000" y="399282"/>
            <a:ext cx="3657600" cy="369332"/>
          </a:xfrm>
          <a:prstGeom prst="rect">
            <a:avLst/>
          </a:prstGeom>
          <a:solidFill>
            <a:srgbClr val="F8F9BD"/>
          </a:solidFill>
          <a:ln w="9525">
            <a:solidFill>
              <a:schemeClr val="tx2"/>
            </a:solidFill>
            <a:miter lim="800000"/>
            <a:headEnd/>
            <a:tailEnd/>
          </a:ln>
          <a:effectLst>
            <a:outerShdw dist="107763" dir="18900000" algn="ctr" rotWithShape="0">
              <a:schemeClr val="bg2">
                <a:alpha val="50000"/>
              </a:schemeClr>
            </a:outerShdw>
          </a:effectLst>
        </p:spPr>
        <p:txBody>
          <a:bodyPr vert="horz" wrap="square" lIns="0" tIns="0" rIns="0" bIns="0" numCol="1" anchor="t" anchorCtr="0" compatLnSpc="1">
            <a:prstTxWarp prst="textNoShape">
              <a:avLst/>
            </a:prstTxWarp>
            <a:spAutoFit/>
          </a:bodyPr>
          <a:lstStyle>
            <a:lvl1pPr marL="195263" indent="-195263" algn="l" rtl="0" eaLnBrk="0" fontAlgn="base" hangingPunct="0">
              <a:lnSpc>
                <a:spcPct val="125000"/>
              </a:lnSpc>
              <a:spcBef>
                <a:spcPct val="25000"/>
              </a:spcBef>
              <a:spcAft>
                <a:spcPct val="0"/>
              </a:spcAft>
              <a:buClr>
                <a:srgbClr val="007AC2"/>
              </a:buClr>
              <a:buSzPct val="120000"/>
              <a:buChar char="•"/>
              <a:defRPr sz="1600">
                <a:solidFill>
                  <a:schemeClr val="tx1"/>
                </a:solidFill>
                <a:latin typeface="+mn-lt"/>
                <a:ea typeface="+mn-ea"/>
                <a:cs typeface="+mn-cs"/>
              </a:defRPr>
            </a:lvl1pPr>
            <a:lvl2pPr marL="574675" indent="-188913" algn="l" rtl="0" eaLnBrk="0" fontAlgn="base" hangingPunct="0">
              <a:lnSpc>
                <a:spcPct val="125000"/>
              </a:lnSpc>
              <a:spcBef>
                <a:spcPct val="25000"/>
              </a:spcBef>
              <a:spcAft>
                <a:spcPct val="0"/>
              </a:spcAft>
              <a:buClr>
                <a:srgbClr val="007AC2"/>
              </a:buClr>
              <a:buSzPct val="120000"/>
              <a:buChar char="•"/>
              <a:defRPr sz="1600">
                <a:solidFill>
                  <a:schemeClr val="tx1"/>
                </a:solidFill>
                <a:latin typeface="+mn-lt"/>
              </a:defRPr>
            </a:lvl2pPr>
            <a:lvl3pPr marL="952500" indent="-187325" algn="l" rtl="0" eaLnBrk="0" fontAlgn="base" hangingPunct="0">
              <a:lnSpc>
                <a:spcPct val="125000"/>
              </a:lnSpc>
              <a:spcBef>
                <a:spcPct val="25000"/>
              </a:spcBef>
              <a:spcAft>
                <a:spcPct val="0"/>
              </a:spcAft>
              <a:buClr>
                <a:srgbClr val="007AC2"/>
              </a:buClr>
              <a:buSzPct val="120000"/>
              <a:buChar char="•"/>
              <a:defRPr sz="1600">
                <a:solidFill>
                  <a:schemeClr val="tx1"/>
                </a:solidFill>
                <a:latin typeface="+mn-lt"/>
              </a:defRPr>
            </a:lvl3pPr>
            <a:lvl4pPr marL="1325563" indent="-182563" algn="l" rtl="0" eaLnBrk="0" fontAlgn="base" hangingPunct="0">
              <a:lnSpc>
                <a:spcPct val="125000"/>
              </a:lnSpc>
              <a:spcBef>
                <a:spcPct val="25000"/>
              </a:spcBef>
              <a:spcAft>
                <a:spcPct val="0"/>
              </a:spcAft>
              <a:buClr>
                <a:srgbClr val="007AC2"/>
              </a:buClr>
              <a:buSzPct val="120000"/>
              <a:buChar char="•"/>
              <a:defRPr sz="1600">
                <a:solidFill>
                  <a:schemeClr val="tx1"/>
                </a:solidFill>
                <a:latin typeface="+mn-lt"/>
              </a:defRPr>
            </a:lvl4pPr>
            <a:lvl5pPr marL="1698625" indent="-182563" algn="l" rtl="0" eaLnBrk="0" fontAlgn="base" hangingPunct="0">
              <a:lnSpc>
                <a:spcPct val="125000"/>
              </a:lnSpc>
              <a:spcBef>
                <a:spcPct val="25000"/>
              </a:spcBef>
              <a:spcAft>
                <a:spcPct val="0"/>
              </a:spcAft>
              <a:buClr>
                <a:srgbClr val="007AC2"/>
              </a:buClr>
              <a:buSzPct val="120000"/>
              <a:buChar char="•"/>
              <a:defRPr sz="1600">
                <a:solidFill>
                  <a:schemeClr val="tx1"/>
                </a:solidFill>
                <a:latin typeface="+mn-lt"/>
              </a:defRPr>
            </a:lvl5pPr>
            <a:lvl6pPr marL="2155825" indent="-182563" algn="l" rtl="0" eaLnBrk="0" fontAlgn="base" hangingPunct="0">
              <a:lnSpc>
                <a:spcPct val="125000"/>
              </a:lnSpc>
              <a:spcBef>
                <a:spcPct val="25000"/>
              </a:spcBef>
              <a:spcAft>
                <a:spcPct val="0"/>
              </a:spcAft>
              <a:buClr>
                <a:srgbClr val="007AC2"/>
              </a:buClr>
              <a:buSzPct val="120000"/>
              <a:buChar char="•"/>
              <a:defRPr sz="1600">
                <a:solidFill>
                  <a:schemeClr val="tx1"/>
                </a:solidFill>
                <a:latin typeface="+mn-lt"/>
              </a:defRPr>
            </a:lvl6pPr>
            <a:lvl7pPr marL="2613025" indent="-182563" algn="l" rtl="0" eaLnBrk="0" fontAlgn="base" hangingPunct="0">
              <a:lnSpc>
                <a:spcPct val="125000"/>
              </a:lnSpc>
              <a:spcBef>
                <a:spcPct val="25000"/>
              </a:spcBef>
              <a:spcAft>
                <a:spcPct val="0"/>
              </a:spcAft>
              <a:buClr>
                <a:srgbClr val="007AC2"/>
              </a:buClr>
              <a:buSzPct val="120000"/>
              <a:buChar char="•"/>
              <a:defRPr sz="1600">
                <a:solidFill>
                  <a:schemeClr val="tx1"/>
                </a:solidFill>
                <a:latin typeface="+mn-lt"/>
              </a:defRPr>
            </a:lvl7pPr>
            <a:lvl8pPr marL="3070225" indent="-182563" algn="l" rtl="0" eaLnBrk="0" fontAlgn="base" hangingPunct="0">
              <a:lnSpc>
                <a:spcPct val="125000"/>
              </a:lnSpc>
              <a:spcBef>
                <a:spcPct val="25000"/>
              </a:spcBef>
              <a:spcAft>
                <a:spcPct val="0"/>
              </a:spcAft>
              <a:buClr>
                <a:srgbClr val="007AC2"/>
              </a:buClr>
              <a:buSzPct val="120000"/>
              <a:buChar char="•"/>
              <a:defRPr sz="1600">
                <a:solidFill>
                  <a:schemeClr val="tx1"/>
                </a:solidFill>
                <a:latin typeface="+mn-lt"/>
              </a:defRPr>
            </a:lvl8pPr>
            <a:lvl9pPr marL="3527425" indent="-182563" algn="l" rtl="0" eaLnBrk="0" fontAlgn="base" hangingPunct="0">
              <a:lnSpc>
                <a:spcPct val="125000"/>
              </a:lnSpc>
              <a:spcBef>
                <a:spcPct val="25000"/>
              </a:spcBef>
              <a:spcAft>
                <a:spcPct val="0"/>
              </a:spcAft>
              <a:buClr>
                <a:srgbClr val="007AC2"/>
              </a:buClr>
              <a:buSzPct val="120000"/>
              <a:buChar char="•"/>
              <a:defRPr sz="1600">
                <a:solidFill>
                  <a:schemeClr val="tx1"/>
                </a:solidFill>
                <a:latin typeface="+mn-lt"/>
              </a:defRPr>
            </a:lvl9pPr>
          </a:lstStyle>
          <a:p>
            <a:pPr marL="0" indent="0" algn="justLow">
              <a:lnSpc>
                <a:spcPct val="100000"/>
              </a:lnSpc>
              <a:buClr>
                <a:srgbClr val="CC3300"/>
              </a:buClr>
              <a:buSzTx/>
              <a:buFontTx/>
              <a:buNone/>
              <a:defRPr/>
            </a:pPr>
            <a:r>
              <a:rPr lang="en-US" sz="2400" dirty="0" smtClean="0">
                <a:latin typeface="Times New Roman" panose="02020603050405020304" pitchFamily="18" charset="0"/>
                <a:cs typeface="Times New Roman" panose="02020603050405020304" pitchFamily="18" charset="0"/>
              </a:rPr>
              <a:t>Indicate the critical activities.</a:t>
            </a:r>
          </a:p>
        </p:txBody>
      </p:sp>
      <p:graphicFrame>
        <p:nvGraphicFramePr>
          <p:cNvPr id="6" name="Group 20"/>
          <p:cNvGraphicFramePr>
            <a:graphicFrameLocks/>
          </p:cNvGraphicFramePr>
          <p:nvPr>
            <p:extLst>
              <p:ext uri="{D42A27DB-BD31-4B8C-83A1-F6EECF244321}">
                <p14:modId xmlns:p14="http://schemas.microsoft.com/office/powerpoint/2010/main" val="3190666325"/>
              </p:ext>
            </p:extLst>
          </p:nvPr>
        </p:nvGraphicFramePr>
        <p:xfrm>
          <a:off x="7974523" y="152400"/>
          <a:ext cx="1017077" cy="762000"/>
        </p:xfrm>
        <a:graphic>
          <a:graphicData uri="http://schemas.openxmlformats.org/drawingml/2006/table">
            <a:tbl>
              <a:tblPr rtl="1"/>
              <a:tblGrid>
                <a:gridCol w="233363"/>
                <a:gridCol w="481031"/>
                <a:gridCol w="25400"/>
                <a:gridCol w="277283"/>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5">
                              <a:lumMod val="50000"/>
                            </a:schemeClr>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chemeClr val="accent5">
                            <a:lumMod val="50000"/>
                          </a:schemeClr>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gridSpan="4">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extLst>
      <p:ext uri="{BB962C8B-B14F-4D97-AF65-F5344CB8AC3E}">
        <p14:creationId xmlns:p14="http://schemas.microsoft.com/office/powerpoint/2010/main" val="3563687580"/>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4" name="Rectangle 2"/>
          <p:cNvSpPr>
            <a:spLocks noGrp="1" noChangeArrowheads="1"/>
          </p:cNvSpPr>
          <p:nvPr>
            <p:ph type="body" idx="1"/>
          </p:nvPr>
        </p:nvSpPr>
        <p:spPr>
          <a:xfrm>
            <a:off x="533400" y="1600200"/>
            <a:ext cx="7772400" cy="4648200"/>
          </a:xfrm>
          <a:solidFill>
            <a:schemeClr val="bg1"/>
          </a:solidFill>
          <a:ln>
            <a:solidFill>
              <a:schemeClr val="tx2"/>
            </a:solidFill>
          </a:ln>
          <a:effectLst>
            <a:outerShdw dist="107763" dir="18900000" algn="ctr" rotWithShape="0">
              <a:schemeClr val="bg2">
                <a:alpha val="50000"/>
              </a:schemeClr>
            </a:outerShdw>
          </a:effectLst>
        </p:spPr>
        <p:txBody>
          <a:bodyPr>
            <a:noAutofit/>
          </a:bodyPr>
          <a:lstStyle/>
          <a:p>
            <a:pPr marL="454025" indent="-454025">
              <a:buClr>
                <a:srgbClr val="CC3300"/>
              </a:buClr>
              <a:buSzTx/>
              <a:buFont typeface="Wingdings" pitchFamily="2" charset="2"/>
              <a:buChar char="Ø"/>
              <a:defRPr/>
            </a:pPr>
            <a:r>
              <a:rPr lang="en-US" sz="2800" dirty="0" smtClean="0">
                <a:latin typeface="Times New Roman" panose="02020603050405020304" pitchFamily="18" charset="0"/>
                <a:cs typeface="Times New Roman" panose="02020603050405020304" pitchFamily="18" charset="0"/>
              </a:rPr>
              <a:t>An activity that extends from one activity to another, but which </a:t>
            </a:r>
            <a:r>
              <a:rPr lang="en-US" sz="2800" b="1" i="1" u="sng" dirty="0" smtClean="0">
                <a:solidFill>
                  <a:srgbClr val="0000FF"/>
                </a:solidFill>
                <a:latin typeface="Times New Roman" panose="02020603050405020304" pitchFamily="18" charset="0"/>
                <a:cs typeface="Times New Roman" panose="02020603050405020304" pitchFamily="18" charset="0"/>
              </a:rPr>
              <a:t>has no estimated duration </a:t>
            </a:r>
            <a:r>
              <a:rPr lang="en-US" sz="2800" dirty="0" smtClean="0">
                <a:latin typeface="Times New Roman" panose="02020603050405020304" pitchFamily="18" charset="0"/>
                <a:cs typeface="Times New Roman" panose="02020603050405020304" pitchFamily="18" charset="0"/>
              </a:rPr>
              <a:t>of its own. </a:t>
            </a:r>
          </a:p>
          <a:p>
            <a:pPr marL="454025" indent="-454025">
              <a:buClr>
                <a:srgbClr val="CC3300"/>
              </a:buClr>
              <a:buSzTx/>
              <a:buFont typeface="Wingdings" pitchFamily="2" charset="2"/>
              <a:buChar char="Ø"/>
              <a:defRPr/>
            </a:pPr>
            <a:r>
              <a:rPr lang="en-US" sz="2800" dirty="0" smtClean="0">
                <a:latin typeface="Times New Roman" panose="02020603050405020304" pitchFamily="18" charset="0"/>
                <a:cs typeface="Times New Roman" panose="02020603050405020304" pitchFamily="18" charset="0"/>
              </a:rPr>
              <a:t>It is time-consuming and requires resources, but its duration is controlled, not by its own nature, but by the two activities between which it spans.</a:t>
            </a:r>
          </a:p>
          <a:p>
            <a:pPr marL="454025" indent="-454025">
              <a:buClr>
                <a:srgbClr val="CC3300"/>
              </a:buClr>
              <a:buSzTx/>
              <a:buFont typeface="Wingdings" pitchFamily="2" charset="2"/>
              <a:buChar char="Ø"/>
              <a:defRPr/>
            </a:pPr>
            <a:r>
              <a:rPr lang="en-US" sz="2800" dirty="0" smtClean="0">
                <a:latin typeface="Times New Roman" panose="02020603050405020304" pitchFamily="18" charset="0"/>
                <a:cs typeface="Times New Roman" panose="02020603050405020304" pitchFamily="18" charset="0"/>
              </a:rPr>
              <a:t>Its </a:t>
            </a:r>
            <a:r>
              <a:rPr lang="en-US" sz="2800" b="1" i="1" dirty="0" smtClean="0">
                <a:solidFill>
                  <a:srgbClr val="0000FF"/>
                </a:solidFill>
                <a:latin typeface="Times New Roman" panose="02020603050405020304" pitchFamily="18" charset="0"/>
                <a:cs typeface="Times New Roman" panose="02020603050405020304" pitchFamily="18" charset="0"/>
              </a:rPr>
              <a:t>ES and LS </a:t>
            </a:r>
            <a:r>
              <a:rPr lang="en-US" sz="2800" dirty="0" smtClean="0">
                <a:latin typeface="Times New Roman" panose="02020603050405020304" pitchFamily="18" charset="0"/>
                <a:cs typeface="Times New Roman" panose="02020603050405020304" pitchFamily="18" charset="0"/>
              </a:rPr>
              <a:t>times are determined by the activity where it begins and its </a:t>
            </a:r>
            <a:r>
              <a:rPr lang="en-US" sz="2800" b="1" i="1" dirty="0" smtClean="0">
                <a:solidFill>
                  <a:srgbClr val="0000FF"/>
                </a:solidFill>
                <a:latin typeface="Times New Roman" panose="02020603050405020304" pitchFamily="18" charset="0"/>
                <a:cs typeface="Times New Roman" panose="02020603050405020304" pitchFamily="18" charset="0"/>
              </a:rPr>
              <a:t>EF and LF </a:t>
            </a:r>
            <a:r>
              <a:rPr lang="en-US" sz="2800" dirty="0" smtClean="0">
                <a:latin typeface="Times New Roman" panose="02020603050405020304" pitchFamily="18" charset="0"/>
                <a:cs typeface="Times New Roman" panose="02020603050405020304" pitchFamily="18" charset="0"/>
              </a:rPr>
              <a:t>times are dictated by the activity at its conclusion. </a:t>
            </a:r>
          </a:p>
          <a:p>
            <a:pPr marL="454025" indent="-454025">
              <a:buClr>
                <a:srgbClr val="CC3300"/>
              </a:buClr>
              <a:buSzTx/>
              <a:buFont typeface="Wingdings" pitchFamily="2" charset="2"/>
              <a:buChar char="Ø"/>
              <a:defRPr/>
            </a:pPr>
            <a:r>
              <a:rPr lang="en-US" sz="2800" b="1" i="1" u="sng" dirty="0" smtClean="0">
                <a:solidFill>
                  <a:srgbClr val="FF0000"/>
                </a:solidFill>
                <a:latin typeface="Times New Roman" panose="02020603050405020304" pitchFamily="18" charset="0"/>
                <a:cs typeface="Times New Roman" panose="02020603050405020304" pitchFamily="18" charset="0"/>
              </a:rPr>
              <a:t>Examples</a:t>
            </a:r>
            <a:r>
              <a:rPr lang="en-US" sz="2800" b="1" dirty="0" smtClean="0">
                <a:solidFill>
                  <a:srgbClr val="FF0000"/>
                </a:solidFill>
                <a:latin typeface="Times New Roman" panose="02020603050405020304" pitchFamily="18" charset="0"/>
                <a:cs typeface="Times New Roman" panose="02020603050405020304" pitchFamily="18" charset="0"/>
              </a:rPr>
              <a:t>:</a:t>
            </a:r>
            <a:r>
              <a:rPr lang="en-US" sz="2800" b="1" i="1" dirty="0" smtClean="0">
                <a:solidFill>
                  <a:srgbClr val="FF0000"/>
                </a:solidFill>
                <a:latin typeface="Times New Roman" panose="02020603050405020304" pitchFamily="18" charset="0"/>
                <a:cs typeface="Times New Roman" panose="02020603050405020304" pitchFamily="18" charset="0"/>
              </a:rPr>
              <a:t> </a:t>
            </a:r>
            <a:r>
              <a:rPr lang="en-US" sz="2800" dirty="0" smtClean="0">
                <a:solidFill>
                  <a:srgbClr val="FF0000"/>
                </a:solidFill>
                <a:latin typeface="Times New Roman" panose="02020603050405020304" pitchFamily="18" charset="0"/>
                <a:cs typeface="Times New Roman" panose="02020603050405020304" pitchFamily="18" charset="0"/>
              </a:rPr>
              <a:t>Dewatering, Haul road maintenance</a:t>
            </a:r>
          </a:p>
        </p:txBody>
      </p:sp>
      <p:sp>
        <p:nvSpPr>
          <p:cNvPr id="535555" name="Rectangle 3"/>
          <p:cNvSpPr>
            <a:spLocks noChangeArrowheads="1"/>
          </p:cNvSpPr>
          <p:nvPr/>
        </p:nvSpPr>
        <p:spPr bwMode="auto">
          <a:xfrm>
            <a:off x="623888" y="855663"/>
            <a:ext cx="5319712" cy="515937"/>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3200" b="1"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HAMMOCK ACTIVITY</a:t>
            </a:r>
            <a:endParaRPr lang="de-DE" sz="3200" b="1"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sp>
        <p:nvSpPr>
          <p:cNvPr id="7" name="Rounded Rectangle 6"/>
          <p:cNvSpPr/>
          <p:nvPr/>
        </p:nvSpPr>
        <p:spPr>
          <a:xfrm>
            <a:off x="0" y="76200"/>
            <a:ext cx="9144000" cy="457200"/>
          </a:xfrm>
          <a:prstGeom prst="roundRect">
            <a:avLst>
              <a:gd name="adj" fmla="val 5000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ct val="0"/>
              </a:spcBef>
              <a:defRPr/>
            </a:pPr>
            <a:r>
              <a:rPr lang="en-US" sz="3600" b="1" i="1" dirty="0" smtClean="0">
                <a:solidFill>
                  <a:schemeClr val="bg1"/>
                </a:solidFill>
                <a:latin typeface="Times New Roman" pitchFamily="18" charset="0"/>
                <a:cs typeface="Times New Roman" pitchFamily="18" charset="0"/>
              </a:rPr>
              <a:t>Notes on Schedule</a:t>
            </a:r>
          </a:p>
        </p:txBody>
      </p:sp>
    </p:spTree>
    <p:extLst>
      <p:ext uri="{BB962C8B-B14F-4D97-AF65-F5344CB8AC3E}">
        <p14:creationId xmlns:p14="http://schemas.microsoft.com/office/powerpoint/2010/main" val="1061623170"/>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578" name="Rectangle 2"/>
          <p:cNvSpPr>
            <a:spLocks noGrp="1" noChangeArrowheads="1"/>
          </p:cNvSpPr>
          <p:nvPr>
            <p:ph type="body" idx="1"/>
          </p:nvPr>
        </p:nvSpPr>
        <p:spPr>
          <a:xfrm>
            <a:off x="524256" y="1600201"/>
            <a:ext cx="7848600" cy="3886199"/>
          </a:xfrm>
          <a:solidFill>
            <a:schemeClr val="bg1"/>
          </a:solidFill>
          <a:ln>
            <a:solidFill>
              <a:schemeClr val="tx2"/>
            </a:solidFill>
          </a:ln>
          <a:effectLst>
            <a:outerShdw dist="107763" dir="18900000" algn="ctr" rotWithShape="0">
              <a:schemeClr val="bg2">
                <a:alpha val="50000"/>
              </a:schemeClr>
            </a:outerShdw>
          </a:effectLst>
        </p:spPr>
        <p:txBody>
          <a:bodyPr>
            <a:noAutofit/>
          </a:bodyPr>
          <a:lstStyle/>
          <a:p>
            <a:pPr marL="454025" indent="-454025">
              <a:spcBef>
                <a:spcPts val="2400"/>
              </a:spcBef>
              <a:buClr>
                <a:srgbClr val="CC3300"/>
              </a:buClr>
              <a:buFont typeface="Wingdings" pitchFamily="2" charset="2"/>
              <a:buChar char="Ø"/>
              <a:defRPr/>
            </a:pPr>
            <a:r>
              <a:rPr lang="en-US" sz="2800" dirty="0" smtClean="0">
                <a:latin typeface="Times New Roman" panose="02020603050405020304" pitchFamily="18" charset="0"/>
                <a:cs typeface="Times New Roman" panose="02020603050405020304" pitchFamily="18" charset="0"/>
              </a:rPr>
              <a:t>Milestones are points in time that have been identified as being important intermediate </a:t>
            </a:r>
            <a:r>
              <a:rPr lang="en-US" sz="2800" b="1" i="1" u="sng" dirty="0" smtClean="0">
                <a:solidFill>
                  <a:srgbClr val="FF00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reference points</a:t>
            </a:r>
            <a:r>
              <a:rPr lang="en-US" sz="2800" dirty="0" smtClean="0">
                <a:latin typeface="Times New Roman" panose="02020603050405020304" pitchFamily="18" charset="0"/>
                <a:cs typeface="Times New Roman" panose="02020603050405020304" pitchFamily="18" charset="0"/>
              </a:rPr>
              <a:t> during the accomplishment of the work. </a:t>
            </a:r>
          </a:p>
          <a:p>
            <a:pPr marL="454025" indent="-454025">
              <a:spcBef>
                <a:spcPts val="2400"/>
              </a:spcBef>
              <a:buClr>
                <a:srgbClr val="CC3300"/>
              </a:buClr>
              <a:buFont typeface="Wingdings" pitchFamily="2" charset="2"/>
              <a:buChar char="Ø"/>
              <a:defRPr/>
            </a:pPr>
            <a:r>
              <a:rPr lang="en-US" sz="2800" dirty="0" smtClean="0">
                <a:latin typeface="Times New Roman" panose="02020603050405020304" pitchFamily="18" charset="0"/>
                <a:cs typeface="Times New Roman" panose="02020603050405020304" pitchFamily="18" charset="0"/>
              </a:rPr>
              <a:t>Milestone events can include dates </a:t>
            </a:r>
            <a:r>
              <a:rPr lang="en-US" sz="2800" u="sng" dirty="0" smtClean="0">
                <a:latin typeface="Times New Roman" panose="02020603050405020304" pitchFamily="18" charset="0"/>
                <a:cs typeface="Times New Roman" panose="02020603050405020304" pitchFamily="18" charset="0"/>
              </a:rPr>
              <a:t>imposed by the customer</a:t>
            </a:r>
            <a:r>
              <a:rPr lang="en-US" sz="2800" dirty="0" smtClean="0">
                <a:latin typeface="Times New Roman" panose="02020603050405020304" pitchFamily="18" charset="0"/>
                <a:cs typeface="Times New Roman" panose="02020603050405020304" pitchFamily="18" charset="0"/>
              </a:rPr>
              <a:t> for the finishing of certain tasks as well as target dates </a:t>
            </a:r>
            <a:r>
              <a:rPr lang="en-US" sz="2800" u="sng" dirty="0" smtClean="0">
                <a:latin typeface="Times New Roman" panose="02020603050405020304" pitchFamily="18" charset="0"/>
                <a:cs typeface="Times New Roman" panose="02020603050405020304" pitchFamily="18" charset="0"/>
              </a:rPr>
              <a:t>set by the project manager </a:t>
            </a:r>
            <a:r>
              <a:rPr lang="en-US" sz="2800" dirty="0" smtClean="0">
                <a:latin typeface="Times New Roman" panose="02020603050405020304" pitchFamily="18" charset="0"/>
                <a:cs typeface="Times New Roman" panose="02020603050405020304" pitchFamily="18" charset="0"/>
              </a:rPr>
              <a:t>for the completion of certain segments of the work.</a:t>
            </a:r>
          </a:p>
        </p:txBody>
      </p:sp>
      <p:sp>
        <p:nvSpPr>
          <p:cNvPr id="536579" name="Rectangle 3"/>
          <p:cNvSpPr>
            <a:spLocks noChangeArrowheads="1"/>
          </p:cNvSpPr>
          <p:nvPr/>
        </p:nvSpPr>
        <p:spPr bwMode="auto">
          <a:xfrm>
            <a:off x="524256" y="808832"/>
            <a:ext cx="2957512" cy="515937"/>
          </a:xfrm>
          <a:prstGeom prst="rect">
            <a:avLst/>
          </a:prstGeom>
          <a:solidFill>
            <a:srgbClr val="FFFFCC"/>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2800" b="1" i="1" u="sng"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MILESTONES</a:t>
            </a:r>
            <a:endParaRPr lang="de-DE" sz="2800" b="1" i="1" u="sng">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sp>
        <p:nvSpPr>
          <p:cNvPr id="6" name="Rounded Rectangle 5"/>
          <p:cNvSpPr/>
          <p:nvPr/>
        </p:nvSpPr>
        <p:spPr>
          <a:xfrm>
            <a:off x="0" y="76201"/>
            <a:ext cx="9144000" cy="457200"/>
          </a:xfrm>
          <a:prstGeom prst="roundRect">
            <a:avLst>
              <a:gd name="adj" fmla="val 5000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ct val="0"/>
              </a:spcBef>
              <a:defRPr/>
            </a:pPr>
            <a:r>
              <a:rPr lang="en-US" sz="3600" b="1" i="1" dirty="0" smtClean="0">
                <a:solidFill>
                  <a:schemeClr val="bg1"/>
                </a:solidFill>
                <a:latin typeface="Times New Roman" pitchFamily="18" charset="0"/>
                <a:cs typeface="Times New Roman" pitchFamily="18" charset="0"/>
              </a:rPr>
              <a:t>Notes on Schedule</a:t>
            </a:r>
          </a:p>
        </p:txBody>
      </p:sp>
    </p:spTree>
    <p:extLst>
      <p:ext uri="{BB962C8B-B14F-4D97-AF65-F5344CB8AC3E}">
        <p14:creationId xmlns:p14="http://schemas.microsoft.com/office/powerpoint/2010/main" val="1929085123"/>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578" name="Rectangle 2"/>
          <p:cNvSpPr>
            <a:spLocks noGrp="1" noChangeArrowheads="1"/>
          </p:cNvSpPr>
          <p:nvPr>
            <p:ph type="body" idx="1"/>
          </p:nvPr>
        </p:nvSpPr>
        <p:spPr>
          <a:xfrm>
            <a:off x="914400" y="1828800"/>
            <a:ext cx="6934200" cy="2667000"/>
          </a:xfrm>
          <a:solidFill>
            <a:schemeClr val="bg1"/>
          </a:solidFill>
          <a:ln>
            <a:solidFill>
              <a:schemeClr val="tx2"/>
            </a:solidFill>
          </a:ln>
          <a:effectLst>
            <a:outerShdw dist="107763" dir="18900000" algn="ctr" rotWithShape="0">
              <a:schemeClr val="bg2">
                <a:alpha val="50000"/>
              </a:schemeClr>
            </a:outerShdw>
          </a:effectLst>
        </p:spPr>
        <p:txBody>
          <a:bodyPr>
            <a:noAutofit/>
          </a:bodyPr>
          <a:lstStyle/>
          <a:p>
            <a:pPr marL="454025" indent="-454025">
              <a:spcBef>
                <a:spcPts val="2400"/>
              </a:spcBef>
              <a:buClr>
                <a:srgbClr val="CC3300"/>
              </a:buClr>
              <a:buFont typeface="Wingdings" pitchFamily="2" charset="2"/>
              <a:buChar char="Ø"/>
              <a:defRPr/>
            </a:pPr>
            <a:r>
              <a:rPr lang="en-US" sz="2800" dirty="0" smtClean="0">
                <a:latin typeface="Times New Roman" panose="02020603050405020304" pitchFamily="18" charset="0"/>
                <a:cs typeface="Times New Roman" panose="02020603050405020304" pitchFamily="18" charset="0"/>
              </a:rPr>
              <a:t>Distinctive </a:t>
            </a:r>
            <a:r>
              <a:rPr lang="en-US" sz="2800" b="1" i="1" u="sng"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geometric figure </a:t>
            </a:r>
            <a:r>
              <a:rPr lang="en-US" sz="2800" dirty="0" smtClean="0">
                <a:latin typeface="Times New Roman" panose="02020603050405020304" pitchFamily="18" charset="0"/>
                <a:cs typeface="Times New Roman" panose="02020603050405020304" pitchFamily="18" charset="0"/>
              </a:rPr>
              <a:t>is preferred to represent a milestone </a:t>
            </a:r>
            <a:r>
              <a:rPr lang="en-US" sz="2800" i="1" u="sng" dirty="0" smtClean="0">
                <a:solidFill>
                  <a:srgbClr val="0000FF"/>
                </a:solidFill>
                <a:latin typeface="Times New Roman" panose="02020603050405020304" pitchFamily="18" charset="0"/>
                <a:cs typeface="Times New Roman" panose="02020603050405020304" pitchFamily="18" charset="0"/>
              </a:rPr>
              <a:t>(circles, ovals, or other shapes)</a:t>
            </a:r>
            <a:r>
              <a:rPr lang="en-US" sz="2800" dirty="0" smtClean="0">
                <a:latin typeface="Times New Roman" panose="02020603050405020304" pitchFamily="18" charset="0"/>
                <a:cs typeface="Times New Roman" panose="02020603050405020304" pitchFamily="18" charset="0"/>
              </a:rPr>
              <a:t> can be used.</a:t>
            </a:r>
          </a:p>
          <a:p>
            <a:pPr marL="454025" indent="-454025">
              <a:spcBef>
                <a:spcPts val="2400"/>
              </a:spcBef>
              <a:buClr>
                <a:srgbClr val="CC3300"/>
              </a:buClr>
              <a:buFont typeface="Wingdings" pitchFamily="2" charset="2"/>
              <a:buChar char="Ø"/>
              <a:defRPr/>
            </a:pPr>
            <a:r>
              <a:rPr lang="en-US" sz="2800" dirty="0" smtClean="0">
                <a:latin typeface="Times New Roman" panose="02020603050405020304" pitchFamily="18" charset="0"/>
                <a:cs typeface="Times New Roman" panose="02020603050405020304" pitchFamily="18" charset="0"/>
              </a:rPr>
              <a:t>Any information pertaining to a milestone and considered to be useful may be entered.</a:t>
            </a:r>
          </a:p>
        </p:txBody>
      </p:sp>
      <p:sp>
        <p:nvSpPr>
          <p:cNvPr id="536579" name="Rectangle 3"/>
          <p:cNvSpPr>
            <a:spLocks noChangeArrowheads="1"/>
          </p:cNvSpPr>
          <p:nvPr/>
        </p:nvSpPr>
        <p:spPr bwMode="auto">
          <a:xfrm>
            <a:off x="609600" y="914400"/>
            <a:ext cx="2957512" cy="515937"/>
          </a:xfrm>
          <a:prstGeom prst="rect">
            <a:avLst/>
          </a:prstGeom>
          <a:solidFill>
            <a:srgbClr val="FFFFCC"/>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2800" b="1" i="1" u="sng"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MILESTONES</a:t>
            </a:r>
            <a:endParaRPr lang="de-DE" sz="2800" b="1" i="1" u="sng"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sp>
        <p:nvSpPr>
          <p:cNvPr id="6" name="Rounded Rectangle 5"/>
          <p:cNvSpPr/>
          <p:nvPr/>
        </p:nvSpPr>
        <p:spPr>
          <a:xfrm>
            <a:off x="0" y="76200"/>
            <a:ext cx="9144000" cy="457200"/>
          </a:xfrm>
          <a:prstGeom prst="roundRect">
            <a:avLst>
              <a:gd name="adj" fmla="val 5000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ct val="0"/>
              </a:spcBef>
              <a:defRPr/>
            </a:pPr>
            <a:r>
              <a:rPr lang="en-US" sz="3600" b="1" i="1" dirty="0" smtClean="0">
                <a:solidFill>
                  <a:schemeClr val="bg1"/>
                </a:solidFill>
                <a:latin typeface="Times New Roman" pitchFamily="18" charset="0"/>
                <a:cs typeface="Times New Roman" pitchFamily="18" charset="0"/>
              </a:rPr>
              <a:t>Notes on Schedule</a:t>
            </a:r>
          </a:p>
        </p:txBody>
      </p:sp>
    </p:spTree>
    <p:extLst>
      <p:ext uri="{BB962C8B-B14F-4D97-AF65-F5344CB8AC3E}">
        <p14:creationId xmlns:p14="http://schemas.microsoft.com/office/powerpoint/2010/main" val="2618430117"/>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578" name="Rectangle 2"/>
          <p:cNvSpPr>
            <a:spLocks noGrp="1" noChangeArrowheads="1"/>
          </p:cNvSpPr>
          <p:nvPr>
            <p:ph type="body" idx="1"/>
          </p:nvPr>
        </p:nvSpPr>
        <p:spPr>
          <a:xfrm>
            <a:off x="914400" y="1828800"/>
            <a:ext cx="6934200" cy="3276600"/>
          </a:xfrm>
          <a:solidFill>
            <a:schemeClr val="bg1"/>
          </a:solidFill>
          <a:ln>
            <a:solidFill>
              <a:schemeClr val="tx2"/>
            </a:solidFill>
          </a:ln>
          <a:effectLst>
            <a:outerShdw dist="107763" dir="18900000" algn="ctr" rotWithShape="0">
              <a:schemeClr val="bg2">
                <a:alpha val="50000"/>
              </a:schemeClr>
            </a:outerShdw>
          </a:effectLst>
        </p:spPr>
        <p:txBody>
          <a:bodyPr>
            <a:noAutofit/>
          </a:bodyPr>
          <a:lstStyle/>
          <a:p>
            <a:pPr marL="0" lvl="0" indent="0" algn="just">
              <a:buNone/>
              <a:defRPr/>
            </a:pPr>
            <a:r>
              <a:rPr lang="en-US" sz="2800" b="1" i="1" dirty="0">
                <a:latin typeface="Times New Roman" pitchFamily="18" charset="0"/>
                <a:cs typeface="Times New Roman" pitchFamily="18" charset="0"/>
              </a:rPr>
              <a:t>How can you shorten the schedule?</a:t>
            </a:r>
          </a:p>
          <a:p>
            <a:pPr marL="0" lvl="0" indent="0" algn="just">
              <a:buNone/>
              <a:defRPr/>
            </a:pPr>
            <a:r>
              <a:rPr lang="en-US" sz="2800" b="1" i="1" dirty="0">
                <a:solidFill>
                  <a:srgbClr val="FF0000"/>
                </a:solidFill>
                <a:latin typeface="Times New Roman" pitchFamily="18" charset="0"/>
                <a:cs typeface="Times New Roman" pitchFamily="18" charset="0"/>
              </a:rPr>
              <a:t>Via</a:t>
            </a:r>
          </a:p>
          <a:p>
            <a:pPr marL="630238" lvl="1" indent="-366713" algn="just">
              <a:buFont typeface="Wingdings" pitchFamily="2" charset="2"/>
              <a:buChar char="Ø"/>
              <a:defRPr/>
            </a:pPr>
            <a:r>
              <a:rPr lang="en-US" dirty="0">
                <a:solidFill>
                  <a:srgbClr val="0000CC"/>
                </a:solidFill>
                <a:latin typeface="Times New Roman" pitchFamily="18" charset="0"/>
                <a:cs typeface="Times New Roman" pitchFamily="18" charset="0"/>
              </a:rPr>
              <a:t>Reducing scope (or quality)</a:t>
            </a:r>
          </a:p>
          <a:p>
            <a:pPr marL="630238" lvl="1" indent="-366713" algn="just">
              <a:buFont typeface="Wingdings" pitchFamily="2" charset="2"/>
              <a:buChar char="Ø"/>
              <a:defRPr/>
            </a:pPr>
            <a:r>
              <a:rPr lang="en-US" dirty="0">
                <a:solidFill>
                  <a:srgbClr val="0000CC"/>
                </a:solidFill>
                <a:latin typeface="Times New Roman" pitchFamily="18" charset="0"/>
                <a:cs typeface="Times New Roman" pitchFamily="18" charset="0"/>
              </a:rPr>
              <a:t>Adding resources</a:t>
            </a:r>
          </a:p>
          <a:p>
            <a:pPr marL="630238" lvl="1" indent="-366713" algn="just">
              <a:buFont typeface="Wingdings" pitchFamily="2" charset="2"/>
              <a:buChar char="Ø"/>
              <a:defRPr/>
            </a:pPr>
            <a:r>
              <a:rPr lang="en-US" dirty="0">
                <a:solidFill>
                  <a:srgbClr val="0000CC"/>
                </a:solidFill>
                <a:latin typeface="Times New Roman" pitchFamily="18" charset="0"/>
                <a:cs typeface="Times New Roman" pitchFamily="18" charset="0"/>
              </a:rPr>
              <a:t>Concurrency (perform tasks in parallel)</a:t>
            </a:r>
          </a:p>
          <a:p>
            <a:pPr marL="630238" lvl="1" indent="-366713" algn="just">
              <a:buFont typeface="Wingdings" pitchFamily="2" charset="2"/>
              <a:buChar char="Ø"/>
              <a:defRPr/>
            </a:pPr>
            <a:r>
              <a:rPr lang="en-US" dirty="0">
                <a:solidFill>
                  <a:srgbClr val="0000CC"/>
                </a:solidFill>
                <a:latin typeface="Times New Roman" pitchFamily="18" charset="0"/>
                <a:cs typeface="Times New Roman" pitchFamily="18" charset="0"/>
              </a:rPr>
              <a:t>Substitution of </a:t>
            </a:r>
            <a:r>
              <a:rPr lang="en-US" dirty="0" smtClean="0">
                <a:solidFill>
                  <a:srgbClr val="0000CC"/>
                </a:solidFill>
                <a:latin typeface="Times New Roman" pitchFamily="18" charset="0"/>
                <a:cs typeface="Times New Roman" pitchFamily="18" charset="0"/>
              </a:rPr>
              <a:t>activities</a:t>
            </a:r>
            <a:endParaRPr lang="en-US" dirty="0" smtClean="0">
              <a:latin typeface="Times New Roman" panose="02020603050405020304" pitchFamily="18" charset="0"/>
              <a:cs typeface="Times New Roman" panose="02020603050405020304" pitchFamily="18" charset="0"/>
            </a:endParaRPr>
          </a:p>
        </p:txBody>
      </p:sp>
      <p:sp>
        <p:nvSpPr>
          <p:cNvPr id="536579" name="Rectangle 3"/>
          <p:cNvSpPr>
            <a:spLocks noChangeArrowheads="1"/>
          </p:cNvSpPr>
          <p:nvPr/>
        </p:nvSpPr>
        <p:spPr bwMode="auto">
          <a:xfrm>
            <a:off x="609600" y="914400"/>
            <a:ext cx="5029200" cy="515937"/>
          </a:xfrm>
          <a:prstGeom prst="rect">
            <a:avLst/>
          </a:prstGeom>
          <a:solidFill>
            <a:srgbClr val="FFFFCC"/>
          </a:solidFill>
          <a:ln w="9525">
            <a:solidFill>
              <a:schemeClr val="tx2"/>
            </a:solidFill>
            <a:miter lim="800000"/>
            <a:headEnd/>
            <a:tailEnd/>
          </a:ln>
          <a:effectLst/>
        </p:spPr>
        <p:txBody>
          <a:bodyPr lIns="0" tIns="0" rIns="0" bIns="0"/>
          <a:lstStyle/>
          <a:p>
            <a:pPr lvl="0" algn="just">
              <a:spcBef>
                <a:spcPct val="0"/>
              </a:spcBef>
              <a:defRPr/>
            </a:pPr>
            <a:r>
              <a:rPr lang="en-US" sz="3200" b="1" i="1" u="sng" dirty="0">
                <a:solidFill>
                  <a:srgbClr val="FF0000"/>
                </a:solidFill>
                <a:latin typeface="Times New Roman" pitchFamily="18" charset="0"/>
                <a:cs typeface="Times New Roman" pitchFamily="18" charset="0"/>
              </a:rPr>
              <a:t>Reducing Project Duration</a:t>
            </a:r>
          </a:p>
        </p:txBody>
      </p:sp>
      <p:sp>
        <p:nvSpPr>
          <p:cNvPr id="6" name="Rounded Rectangle 5"/>
          <p:cNvSpPr/>
          <p:nvPr/>
        </p:nvSpPr>
        <p:spPr>
          <a:xfrm>
            <a:off x="0" y="76200"/>
            <a:ext cx="9144000" cy="457200"/>
          </a:xfrm>
          <a:prstGeom prst="roundRect">
            <a:avLst>
              <a:gd name="adj" fmla="val 5000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Bef>
                <a:spcPct val="0"/>
              </a:spcBef>
              <a:defRPr/>
            </a:pPr>
            <a:r>
              <a:rPr lang="en-US" sz="3600" b="1" i="1" dirty="0" smtClean="0">
                <a:solidFill>
                  <a:schemeClr val="bg1"/>
                </a:solidFill>
                <a:latin typeface="Times New Roman" pitchFamily="18" charset="0"/>
                <a:cs typeface="Times New Roman" pitchFamily="18" charset="0"/>
              </a:rPr>
              <a:t>Notes on Schedule</a:t>
            </a:r>
          </a:p>
        </p:txBody>
      </p:sp>
    </p:spTree>
    <p:extLst>
      <p:ext uri="{BB962C8B-B14F-4D97-AF65-F5344CB8AC3E}">
        <p14:creationId xmlns:p14="http://schemas.microsoft.com/office/powerpoint/2010/main" val="2435157560"/>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0" name="Rectangle 2"/>
          <p:cNvSpPr>
            <a:spLocks noGrp="1" noChangeArrowheads="1"/>
          </p:cNvSpPr>
          <p:nvPr>
            <p:ph type="body" idx="1"/>
          </p:nvPr>
        </p:nvSpPr>
        <p:spPr>
          <a:xfrm>
            <a:off x="762000" y="990600"/>
            <a:ext cx="7772400" cy="5181600"/>
          </a:xfrm>
          <a:solidFill>
            <a:schemeClr val="bg1"/>
          </a:solidFill>
          <a:ln>
            <a:solidFill>
              <a:schemeClr val="tx2"/>
            </a:solidFill>
          </a:ln>
          <a:effectLst>
            <a:outerShdw dist="107763" dir="18900000" algn="ctr" rotWithShape="0">
              <a:schemeClr val="bg2">
                <a:alpha val="50000"/>
              </a:schemeClr>
            </a:outerShdw>
          </a:effectLst>
        </p:spPr>
        <p:txBody>
          <a:bodyPr>
            <a:noAutofit/>
          </a:bodyPr>
          <a:lstStyle/>
          <a:p>
            <a:pPr marL="454025" indent="-454025">
              <a:spcBef>
                <a:spcPts val="1200"/>
              </a:spcBef>
              <a:buClr>
                <a:srgbClr val="CC3300"/>
              </a:buClr>
              <a:buSzTx/>
              <a:buFont typeface="Wingdings" pitchFamily="2" charset="2"/>
              <a:buChar char="Ø"/>
              <a:defRPr/>
            </a:pPr>
            <a:r>
              <a:rPr lang="en-US" sz="2400" dirty="0" smtClean="0">
                <a:latin typeface="Times New Roman" panose="02020603050405020304" pitchFamily="18" charset="0"/>
                <a:cs typeface="Times New Roman" panose="02020603050405020304" pitchFamily="18" charset="0"/>
              </a:rPr>
              <a:t>In many cases,  there is a delay between the completion of one activity and the start of another following or there is a need to show that one activity will </a:t>
            </a:r>
            <a:r>
              <a:rPr lang="en-US" sz="2400" b="1" i="1" dirty="0" smtClean="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overlap</a:t>
            </a:r>
            <a:r>
              <a:rPr lang="en-US" sz="2400" dirty="0" smtClean="0">
                <a:latin typeface="Times New Roman" panose="02020603050405020304" pitchFamily="18" charset="0"/>
                <a:cs typeface="Times New Roman" panose="02020603050405020304" pitchFamily="18" charset="0"/>
              </a:rPr>
              <a:t> another in some fashion.</a:t>
            </a:r>
          </a:p>
          <a:p>
            <a:pPr marL="454025" indent="-454025">
              <a:spcBef>
                <a:spcPts val="1200"/>
              </a:spcBef>
              <a:buClr>
                <a:srgbClr val="CC3300"/>
              </a:buClr>
              <a:buSzTx/>
              <a:buFont typeface="Wingdings" pitchFamily="2" charset="2"/>
              <a:buChar char="Ø"/>
              <a:defRPr/>
            </a:pPr>
            <a:r>
              <a:rPr lang="en-US" sz="2400" dirty="0" smtClean="0">
                <a:latin typeface="Times New Roman" panose="02020603050405020304" pitchFamily="18" charset="0"/>
                <a:cs typeface="Times New Roman" panose="02020603050405020304" pitchFamily="18" charset="0"/>
              </a:rPr>
              <a:t>A successor </a:t>
            </a:r>
            <a:r>
              <a:rPr lang="en-US" sz="2400" b="1" i="1" dirty="0" smtClean="0">
                <a:solidFill>
                  <a:srgbClr val="FF0000"/>
                </a:solidFill>
                <a:latin typeface="Times New Roman" panose="02020603050405020304" pitchFamily="18" charset="0"/>
                <a:cs typeface="Times New Roman" panose="02020603050405020304" pitchFamily="18" charset="0"/>
              </a:rPr>
              <a:t>“</a:t>
            </a:r>
            <a:r>
              <a:rPr lang="en-US" sz="2400" b="1" i="1" u="sng"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lags</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 predecessor, but a predecessor </a:t>
            </a:r>
            <a:r>
              <a:rPr lang="en-US" sz="2400" b="1" i="1" dirty="0" smtClean="0">
                <a:solidFill>
                  <a:srgbClr val="FF0000"/>
                </a:solidFill>
                <a:latin typeface="Times New Roman" panose="02020603050405020304" pitchFamily="18" charset="0"/>
                <a:cs typeface="Times New Roman" panose="02020603050405020304" pitchFamily="18" charset="0"/>
              </a:rPr>
              <a:t>“</a:t>
            </a:r>
            <a:r>
              <a:rPr lang="en-US" sz="2400" b="1" i="1" u="sng"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leads</a:t>
            </a:r>
            <a:r>
              <a:rPr lang="en-US" sz="2400" b="1" i="1" dirty="0" smtClean="0">
                <a:solidFill>
                  <a:srgbClr val="FF0000"/>
                </a:solidFill>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 successor.</a:t>
            </a:r>
          </a:p>
          <a:p>
            <a:pPr marL="454025" indent="-454025">
              <a:spcBef>
                <a:spcPts val="1200"/>
              </a:spcBef>
              <a:buClr>
                <a:srgbClr val="CC3300"/>
              </a:buClr>
              <a:buSzTx/>
              <a:buFont typeface="Wingdings" pitchFamily="2" charset="2"/>
              <a:buChar char="Ø"/>
              <a:defRPr/>
            </a:pPr>
            <a:r>
              <a:rPr lang="en-US" sz="2400" b="1" i="1" dirty="0" smtClean="0">
                <a:solidFill>
                  <a:srgbClr val="0000FF"/>
                </a:solidFill>
                <a:latin typeface="Times New Roman" panose="02020603050405020304" pitchFamily="18" charset="0"/>
                <a:cs typeface="Times New Roman" panose="02020603050405020304" pitchFamily="18" charset="0"/>
              </a:rPr>
              <a:t>Lag time can be designated on a dependency line with a positive, negative, or zero value.</a:t>
            </a:r>
          </a:p>
          <a:p>
            <a:pPr marL="454025" indent="-454025">
              <a:lnSpc>
                <a:spcPct val="150000"/>
              </a:lnSpc>
              <a:spcBef>
                <a:spcPts val="600"/>
              </a:spcBef>
              <a:buClr>
                <a:srgbClr val="CC3300"/>
              </a:buClr>
              <a:buSzTx/>
              <a:buFont typeface="Wingdings" pitchFamily="2" charset="2"/>
              <a:buChar char="Ø"/>
              <a:defRPr/>
            </a:pPr>
            <a:r>
              <a:rPr lang="en-US" sz="2400" b="1" dirty="0" smtClean="0">
                <a:latin typeface="Times New Roman" panose="02020603050405020304" pitchFamily="18" charset="0"/>
                <a:cs typeface="Times New Roman" panose="02020603050405020304" pitchFamily="18" charset="0"/>
              </a:rPr>
              <a:t>Limitations and Disadvantages of Lag</a:t>
            </a:r>
            <a:r>
              <a:rPr lang="en-US" sz="2400" dirty="0" smtClean="0">
                <a:latin typeface="Times New Roman" panose="02020603050405020304" pitchFamily="18" charset="0"/>
                <a:cs typeface="Times New Roman" panose="02020603050405020304" pitchFamily="18" charset="0"/>
              </a:rPr>
              <a:t>: </a:t>
            </a:r>
          </a:p>
          <a:p>
            <a:pPr marL="938213" lvl="1" indent="-304800">
              <a:spcBef>
                <a:spcPts val="600"/>
              </a:spcBef>
              <a:buClr>
                <a:schemeClr val="accent2"/>
              </a:buClr>
              <a:buSzTx/>
              <a:buFont typeface="Wingdings" pitchFamily="2" charset="2"/>
              <a:buChar char="q"/>
              <a:defRPr/>
            </a:pPr>
            <a:r>
              <a:rPr lang="en-US" sz="2000" dirty="0" smtClean="0">
                <a:latin typeface="Times New Roman" panose="02020603050405020304" pitchFamily="18" charset="0"/>
                <a:cs typeface="Times New Roman" panose="02020603050405020304" pitchFamily="18" charset="0"/>
              </a:rPr>
              <a:t>Lag would complicate the scheduling process.</a:t>
            </a:r>
          </a:p>
          <a:p>
            <a:pPr marL="938213" lvl="1" indent="-304800">
              <a:spcBef>
                <a:spcPts val="600"/>
              </a:spcBef>
              <a:buClr>
                <a:schemeClr val="accent2"/>
              </a:buClr>
              <a:buSzTx/>
              <a:buFont typeface="Wingdings" pitchFamily="2" charset="2"/>
              <a:buChar char="q"/>
              <a:defRPr/>
            </a:pPr>
            <a:r>
              <a:rPr lang="en-US" sz="2000" dirty="0" smtClean="0">
                <a:latin typeface="Times New Roman" panose="02020603050405020304" pitchFamily="18" charset="0"/>
                <a:cs typeface="Times New Roman" panose="02020603050405020304" pitchFamily="18" charset="0"/>
              </a:rPr>
              <a:t>Lags are not extensively used except where the time effects are substantial for special project type. </a:t>
            </a:r>
          </a:p>
        </p:txBody>
      </p:sp>
      <p:sp>
        <p:nvSpPr>
          <p:cNvPr id="534531" name="Rectangle 3"/>
          <p:cNvSpPr>
            <a:spLocks noChangeArrowheads="1"/>
          </p:cNvSpPr>
          <p:nvPr/>
        </p:nvSpPr>
        <p:spPr bwMode="auto">
          <a:xfrm>
            <a:off x="623888" y="322263"/>
            <a:ext cx="4252912" cy="515937"/>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3200" b="1"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Lag / Lead Times</a:t>
            </a:r>
            <a:r>
              <a:rPr lang="en-US" sz="3200" b="1" i="1" dirty="0">
                <a:solidFill>
                  <a:srgbClr val="CC3300"/>
                </a:solidFill>
                <a:latin typeface="Times New Roman" panose="02020603050405020304" pitchFamily="18" charset="0"/>
                <a:cs typeface="Times New Roman" panose="02020603050405020304" pitchFamily="18" charset="0"/>
              </a:rPr>
              <a:t> </a:t>
            </a:r>
            <a:endParaRPr lang="de-DE" sz="3200" b="1" i="1" dirty="0">
              <a:solidFill>
                <a:srgbClr val="CC3300"/>
              </a:solidFill>
              <a:latin typeface="Times New Roman" panose="02020603050405020304" pitchFamily="18" charset="0"/>
              <a:cs typeface="Times New Roman" panose="02020603050405020304" pitchFamily="18" charset="0"/>
            </a:endParaRPr>
          </a:p>
        </p:txBody>
      </p:sp>
      <p:graphicFrame>
        <p:nvGraphicFramePr>
          <p:cNvPr id="5" name="Group 20"/>
          <p:cNvGraphicFramePr>
            <a:graphicFrameLocks/>
          </p:cNvGraphicFramePr>
          <p:nvPr>
            <p:extLst>
              <p:ext uri="{D42A27DB-BD31-4B8C-83A1-F6EECF244321}">
                <p14:modId xmlns:p14="http://schemas.microsoft.com/office/powerpoint/2010/main" val="4192796903"/>
              </p:ext>
            </p:extLst>
          </p:nvPr>
        </p:nvGraphicFramePr>
        <p:xfrm>
          <a:off x="7696200" y="152400"/>
          <a:ext cx="1017077" cy="762000"/>
        </p:xfrm>
        <a:graphic>
          <a:graphicData uri="http://schemas.openxmlformats.org/drawingml/2006/table">
            <a:tbl>
              <a:tblPr rtl="1"/>
              <a:tblGrid>
                <a:gridCol w="233363"/>
                <a:gridCol w="481031"/>
                <a:gridCol w="25400"/>
                <a:gridCol w="277283"/>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5">
                              <a:lumMod val="50000"/>
                            </a:schemeClr>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chemeClr val="accent5">
                            <a:lumMod val="50000"/>
                          </a:schemeClr>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gridSpan="4">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extLst>
      <p:ext uri="{BB962C8B-B14F-4D97-AF65-F5344CB8AC3E}">
        <p14:creationId xmlns:p14="http://schemas.microsoft.com/office/powerpoint/2010/main" val="2182996034"/>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1" name="Rectangle 3"/>
          <p:cNvSpPr>
            <a:spLocks noChangeArrowheads="1"/>
          </p:cNvSpPr>
          <p:nvPr/>
        </p:nvSpPr>
        <p:spPr bwMode="auto">
          <a:xfrm>
            <a:off x="304800" y="169863"/>
            <a:ext cx="8291512" cy="820737"/>
          </a:xfrm>
          <a:prstGeom prst="rect">
            <a:avLst/>
          </a:prstGeom>
          <a:solidFill>
            <a:srgbClr val="FFFF00"/>
          </a:solidFill>
          <a:ln w="9525">
            <a:solidFill>
              <a:schemeClr val="tx2"/>
            </a:solidFill>
            <a:miter lim="800000"/>
            <a:headEnd/>
            <a:tailEnd/>
          </a:ln>
          <a:effectLst/>
        </p:spPr>
        <p:txBody>
          <a:bodyPr lIns="0" tIns="0" rIns="0" bIns="0"/>
          <a:lstStyle/>
          <a:p>
            <a:pPr marL="381000" indent="-381000">
              <a:spcBef>
                <a:spcPct val="20000"/>
              </a:spcBef>
              <a:buClr>
                <a:srgbClr val="CC3300"/>
              </a:buClr>
              <a:buSzPct val="120000"/>
              <a:buFont typeface="Webdings" pitchFamily="18" charset="2"/>
              <a:buChar char="&lt;"/>
              <a:defRPr/>
            </a:pPr>
            <a:r>
              <a:rPr lang="en-US" sz="2800" b="1"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Precedence Diagramming Relationships Types and constraint</a:t>
            </a:r>
            <a:endParaRPr lang="de-DE" sz="1900" b="1" i="1" dirty="0">
              <a:solidFill>
                <a:srgbClr val="CC330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304800" y="1182231"/>
            <a:ext cx="8382000" cy="2462213"/>
          </a:xfrm>
          <a:prstGeom prst="rect">
            <a:avLst/>
          </a:prstGeom>
          <a:solidFill>
            <a:schemeClr val="bg1"/>
          </a:solidFill>
          <a:ln>
            <a:solidFill>
              <a:schemeClr val="tx1"/>
            </a:solidFill>
          </a:ln>
          <a:effectLst>
            <a:innerShdw blurRad="63500" dist="50800" dir="18900000">
              <a:prstClr val="black">
                <a:alpha val="50000"/>
              </a:prstClr>
            </a:innerShdw>
          </a:effectLst>
        </p:spPr>
        <p:txBody>
          <a:bodyPr wrap="square">
            <a:spAutoFit/>
          </a:bodyPr>
          <a:lstStyle/>
          <a:p>
            <a:pPr marL="342900" lvl="1" indent="-342900" algn="just">
              <a:spcBef>
                <a:spcPts val="1200"/>
              </a:spcBef>
              <a:buClr>
                <a:srgbClr val="FF0000"/>
              </a:buClr>
              <a:buFont typeface="+mj-lt"/>
              <a:buAutoNum type="arabicPeriod"/>
              <a:defRPr/>
            </a:pPr>
            <a:r>
              <a:rPr lang="en-US" sz="2400" b="1" i="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Start-to-Start (</a:t>
            </a:r>
            <a:r>
              <a:rPr lang="en-US" sz="2400" b="1" i="1" dirty="0" err="1">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SS</a:t>
            </a:r>
            <a:r>
              <a:rPr lang="en-US" sz="2400" b="1" i="1" baseline="-25000" dirty="0" err="1">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ij</a:t>
            </a:r>
            <a:r>
              <a:rPr lang="en-US" sz="2400" b="1" i="1" dirty="0" smtClean="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400" dirty="0" smtClean="0">
                <a:solidFill>
                  <a:srgbClr val="0000FF"/>
                </a:solidFill>
                <a:latin typeface="Times New Roman" panose="02020603050405020304" pitchFamily="18" charset="0"/>
                <a:cs typeface="Times New Roman" panose="02020603050405020304" pitchFamily="18" charset="0"/>
              </a:rPr>
              <a:t>  </a:t>
            </a:r>
          </a:p>
          <a:p>
            <a:pPr marL="287338" lvl="1" algn="just">
              <a:spcBef>
                <a:spcPts val="1200"/>
              </a:spcBef>
              <a:buClr>
                <a:srgbClr val="FF0000"/>
              </a:buClr>
              <a:defRPr/>
            </a:pPr>
            <a:r>
              <a:rPr lang="en-US" sz="2000" b="1" dirty="0" smtClean="0">
                <a:solidFill>
                  <a:srgbClr val="0000FF"/>
                </a:solidFill>
                <a:latin typeface="Times New Roman" panose="02020603050405020304" pitchFamily="18" charset="0"/>
                <a:cs typeface="Times New Roman" panose="02020603050405020304" pitchFamily="18" charset="0"/>
              </a:rPr>
              <a:t>[</a:t>
            </a:r>
            <a:r>
              <a:rPr lang="en-US" sz="2000" b="1" i="1" dirty="0" smtClean="0">
                <a:solidFill>
                  <a:srgbClr val="FF0000"/>
                </a:solidFill>
                <a:latin typeface="Times New Roman" pitchFamily="18" charset="0"/>
                <a:cs typeface="Times New Roman" pitchFamily="18" charset="0"/>
              </a:rPr>
              <a:t>(</a:t>
            </a:r>
            <a:r>
              <a:rPr lang="en-US" sz="2000" b="1" i="1" dirty="0">
                <a:solidFill>
                  <a:srgbClr val="FF0000"/>
                </a:solidFill>
                <a:latin typeface="Times New Roman" pitchFamily="18" charset="0"/>
                <a:cs typeface="Times New Roman" pitchFamily="18" charset="0"/>
              </a:rPr>
              <a:t>j) cannot start till (</a:t>
            </a:r>
            <a:r>
              <a:rPr lang="en-US" sz="2000" b="1" i="1" dirty="0" err="1">
                <a:solidFill>
                  <a:srgbClr val="FF0000"/>
                </a:solidFill>
                <a:latin typeface="Times New Roman" pitchFamily="18" charset="0"/>
                <a:cs typeface="Times New Roman" pitchFamily="18" charset="0"/>
              </a:rPr>
              <a:t>i</a:t>
            </a:r>
            <a:r>
              <a:rPr lang="en-US" sz="2000" b="1" i="1" dirty="0">
                <a:solidFill>
                  <a:srgbClr val="FF0000"/>
                </a:solidFill>
                <a:latin typeface="Times New Roman" pitchFamily="18" charset="0"/>
                <a:cs typeface="Times New Roman" pitchFamily="18" charset="0"/>
              </a:rPr>
              <a:t>) </a:t>
            </a:r>
            <a:r>
              <a:rPr lang="en-US" sz="2000" b="1" i="1" dirty="0" smtClean="0">
                <a:solidFill>
                  <a:srgbClr val="FF0000"/>
                </a:solidFill>
                <a:latin typeface="Times New Roman" pitchFamily="18" charset="0"/>
                <a:cs typeface="Times New Roman" pitchFamily="18" charset="0"/>
              </a:rPr>
              <a:t>starts by amount of the SS</a:t>
            </a:r>
            <a:r>
              <a:rPr lang="en-US" sz="2000" b="1" dirty="0" smtClean="0">
                <a:solidFill>
                  <a:srgbClr val="0000FF"/>
                </a:solidFill>
                <a:latin typeface="Times New Roman" pitchFamily="18" charset="0"/>
                <a:cs typeface="Times New Roman" pitchFamily="18" charset="0"/>
              </a:rPr>
              <a:t>]</a:t>
            </a:r>
            <a:endParaRPr lang="en-US" sz="2000" b="1" dirty="0">
              <a:solidFill>
                <a:srgbClr val="0000FF"/>
              </a:solidFill>
              <a:latin typeface="Times New Roman" panose="02020603050405020304" pitchFamily="18" charset="0"/>
              <a:cs typeface="Times New Roman" panose="02020603050405020304" pitchFamily="18" charset="0"/>
            </a:endParaRPr>
          </a:p>
          <a:p>
            <a:pPr marL="363538" algn="just">
              <a:spcBef>
                <a:spcPts val="1200"/>
              </a:spcBef>
              <a:defRPr/>
            </a:pPr>
            <a:r>
              <a:rPr lang="en-US" sz="2000" b="1" i="1" dirty="0" smtClean="0">
                <a:solidFill>
                  <a:srgbClr val="FF0000"/>
                </a:solidFill>
                <a:latin typeface="Times New Roman" panose="02020603050405020304" pitchFamily="18" charset="0"/>
                <a:cs typeface="Times New Roman" panose="02020603050405020304" pitchFamily="18" charset="0"/>
              </a:rPr>
              <a:t>The value of </a:t>
            </a:r>
            <a:r>
              <a:rPr lang="en-US" sz="2000" b="1" i="1" dirty="0" err="1" smtClean="0">
                <a:solidFill>
                  <a:srgbClr val="FF0000"/>
                </a:solidFill>
                <a:latin typeface="Times New Roman" panose="02020603050405020304" pitchFamily="18" charset="0"/>
                <a:cs typeface="Times New Roman" panose="02020603050405020304" pitchFamily="18" charset="0"/>
              </a:rPr>
              <a:t>SS</a:t>
            </a:r>
            <a:r>
              <a:rPr lang="en-US" sz="2000" b="1" i="1" baseline="-25000" dirty="0" err="1" smtClean="0">
                <a:solidFill>
                  <a:srgbClr val="FF0000"/>
                </a:solidFill>
                <a:latin typeface="Times New Roman" panose="02020603050405020304" pitchFamily="18" charset="0"/>
                <a:cs typeface="Times New Roman" panose="02020603050405020304" pitchFamily="18" charset="0"/>
              </a:rPr>
              <a:t>ij</a:t>
            </a:r>
            <a:r>
              <a:rPr lang="en-US" sz="2000" b="0" dirty="0" smtClean="0">
                <a:latin typeface="Times New Roman" panose="02020603050405020304" pitchFamily="18" charset="0"/>
                <a:cs typeface="Times New Roman" panose="02020603050405020304" pitchFamily="18" charset="0"/>
              </a:rPr>
              <a:t> </a:t>
            </a:r>
            <a:r>
              <a:rPr lang="en-US" sz="2000" b="0" dirty="0">
                <a:latin typeface="Times New Roman" panose="02020603050405020304" pitchFamily="18" charset="0"/>
                <a:cs typeface="Times New Roman" panose="02020603050405020304" pitchFamily="18" charset="0"/>
              </a:rPr>
              <a:t>is equal to the minimum number of time units that must be </a:t>
            </a:r>
            <a:r>
              <a:rPr lang="en-US" sz="2000" b="0" dirty="0" smtClean="0">
                <a:latin typeface="Times New Roman" panose="02020603050405020304" pitchFamily="18" charset="0"/>
                <a:cs typeface="Times New Roman" panose="02020603050405020304" pitchFamily="18" charset="0"/>
              </a:rPr>
              <a:t>completed </a:t>
            </a:r>
            <a:r>
              <a:rPr lang="en-US" sz="2000" b="0" dirty="0">
                <a:latin typeface="Times New Roman" panose="02020603050405020304" pitchFamily="18" charset="0"/>
                <a:cs typeface="Times New Roman" panose="02020603050405020304" pitchFamily="18" charset="0"/>
              </a:rPr>
              <a:t>on the preceding activity (i) prior to the start of the successor (j). “Lag” is always applied to SS relation</a:t>
            </a:r>
            <a:r>
              <a:rPr lang="en-US" sz="2000" b="0" dirty="0" smtClean="0">
                <a:latin typeface="Times New Roman" panose="02020603050405020304" pitchFamily="18" charset="0"/>
                <a:cs typeface="Times New Roman" panose="02020603050405020304" pitchFamily="18" charset="0"/>
              </a:rPr>
              <a:t>. </a:t>
            </a:r>
          </a:p>
          <a:p>
            <a:pPr marL="363538" algn="just">
              <a:spcBef>
                <a:spcPts val="1200"/>
              </a:spcBef>
              <a:defRPr/>
            </a:pPr>
            <a:r>
              <a:rPr lang="en-US" sz="2000" b="1" i="1" dirty="0" smtClean="0">
                <a:solidFill>
                  <a:srgbClr val="FF0000"/>
                </a:solidFill>
                <a:latin typeface="Times New Roman" panose="02020603050405020304" pitchFamily="18" charset="0"/>
                <a:cs typeface="Times New Roman" panose="02020603050405020304" pitchFamily="18" charset="0"/>
              </a:rPr>
              <a:t>Example </a:t>
            </a:r>
            <a:r>
              <a:rPr lang="en-US" sz="2000" b="1" i="1" dirty="0" err="1" smtClean="0">
                <a:solidFill>
                  <a:srgbClr val="FF0000"/>
                </a:solidFill>
                <a:latin typeface="Times New Roman" panose="02020603050405020304" pitchFamily="18" charset="0"/>
                <a:cs typeface="Times New Roman" panose="02020603050405020304" pitchFamily="18" charset="0"/>
              </a:rPr>
              <a:t>SS</a:t>
            </a:r>
            <a:r>
              <a:rPr lang="en-US" sz="2000" b="1" i="1" baseline="-25000" dirty="0" err="1" smtClean="0">
                <a:solidFill>
                  <a:srgbClr val="FF0000"/>
                </a:solidFill>
                <a:latin typeface="Times New Roman" panose="02020603050405020304" pitchFamily="18" charset="0"/>
                <a:cs typeface="Times New Roman" panose="02020603050405020304" pitchFamily="18" charset="0"/>
              </a:rPr>
              <a:t>ij</a:t>
            </a:r>
            <a:r>
              <a:rPr lang="en-US" sz="2000" b="1" i="1" dirty="0" smtClean="0">
                <a:solidFill>
                  <a:srgbClr val="FF0000"/>
                </a:solidFill>
                <a:latin typeface="Times New Roman" panose="02020603050405020304" pitchFamily="18" charset="0"/>
                <a:cs typeface="Times New Roman" panose="02020603050405020304" pitchFamily="18" charset="0"/>
              </a:rPr>
              <a:t> =3  </a:t>
            </a:r>
            <a:r>
              <a:rPr lang="en-US" sz="2000" b="1" i="1" dirty="0" smtClean="0">
                <a:solidFill>
                  <a:srgbClr val="0000FF"/>
                </a:solidFill>
                <a:latin typeface="Times New Roman" panose="02020603050405020304" pitchFamily="18" charset="0"/>
                <a:cs typeface="Times New Roman" panose="02020603050405020304" pitchFamily="18" charset="0"/>
              </a:rPr>
              <a:t>[The start of (j) must lag 3 units after the start of (</a:t>
            </a:r>
            <a:r>
              <a:rPr lang="en-US" sz="2000" b="1" i="1" dirty="0" err="1" smtClean="0">
                <a:solidFill>
                  <a:srgbClr val="0000FF"/>
                </a:solidFill>
                <a:latin typeface="Times New Roman" panose="02020603050405020304" pitchFamily="18" charset="0"/>
                <a:cs typeface="Times New Roman" panose="02020603050405020304" pitchFamily="18" charset="0"/>
              </a:rPr>
              <a:t>i</a:t>
            </a:r>
            <a:r>
              <a:rPr lang="en-US" sz="2000" b="1" i="1" dirty="0" smtClean="0">
                <a:solidFill>
                  <a:srgbClr val="0000FF"/>
                </a:solidFill>
                <a:latin typeface="Times New Roman" panose="02020603050405020304" pitchFamily="18" charset="0"/>
                <a:cs typeface="Times New Roman" panose="02020603050405020304" pitchFamily="18" charset="0"/>
              </a:rPr>
              <a:t>) ]</a:t>
            </a:r>
            <a:endParaRPr lang="en-US" sz="2000" b="1" i="1" dirty="0">
              <a:solidFill>
                <a:srgbClr val="0000FF"/>
              </a:solidFill>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618886552"/>
              </p:ext>
            </p:extLst>
          </p:nvPr>
        </p:nvGraphicFramePr>
        <p:xfrm>
          <a:off x="6096000" y="1295400"/>
          <a:ext cx="2362200" cy="808279"/>
        </p:xfrm>
        <a:graphic>
          <a:graphicData uri="http://schemas.openxmlformats.org/drawingml/2006/table">
            <a:tbl>
              <a:tblPr/>
              <a:tblGrid>
                <a:gridCol w="601721"/>
                <a:gridCol w="693679"/>
                <a:gridCol w="1066800"/>
              </a:tblGrid>
              <a:tr h="274040">
                <a:tc>
                  <a:txBody>
                    <a:bodyPr/>
                    <a:lstStyle/>
                    <a:p>
                      <a:pPr algn="ctr" fontAlgn="ctr"/>
                      <a:r>
                        <a:rPr lang="en-US" sz="2400" b="0" i="0" u="none" strike="noStrike" dirty="0">
                          <a:solidFill>
                            <a:srgbClr val="000000"/>
                          </a:solidFill>
                          <a:latin typeface="Calibri"/>
                        </a:rPr>
                        <a:t> </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solidFill>
                      <a:srgbClr val="FFFF00"/>
                    </a:solidFill>
                  </a:tcPr>
                </a:tc>
                <a:tc>
                  <a:txBody>
                    <a:bodyPr/>
                    <a:lstStyle/>
                    <a:p>
                      <a:pPr algn="ctr" fontAlgn="ctr"/>
                      <a:r>
                        <a:rPr lang="en-US" sz="2400" b="1" i="1" u="none" strike="noStrike" dirty="0" err="1">
                          <a:solidFill>
                            <a:srgbClr val="000000"/>
                          </a:solidFill>
                          <a:latin typeface="Times New Roman"/>
                        </a:rPr>
                        <a:t>i</a:t>
                      </a:r>
                      <a:endParaRPr lang="en-US" sz="2400" b="1" i="1" u="none" strike="noStrike" dirty="0">
                        <a:solidFill>
                          <a:srgbClr val="000000"/>
                        </a:solidFill>
                        <a:latin typeface="Times New Roman"/>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endParaRPr lang="en-US" sz="2400" b="0" i="0" u="none" strike="noStrike" dirty="0">
                        <a:solidFill>
                          <a:srgbClr val="000000"/>
                        </a:solidFill>
                        <a:latin typeface="Calibri"/>
                      </a:endParaRPr>
                    </a:p>
                  </a:txBody>
                  <a:tcPr marL="7620" marR="7620" marT="7620"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tcPr>
                </a:tc>
              </a:tr>
              <a:tr h="61519">
                <a:tc>
                  <a:txBody>
                    <a:bodyPr/>
                    <a:lstStyle/>
                    <a:p>
                      <a:pPr algn="l" fontAlgn="b"/>
                      <a:endParaRPr lang="en-US" sz="200" b="0" i="0" u="none" strike="noStrike" dirty="0">
                        <a:solidFill>
                          <a:srgbClr val="000000"/>
                        </a:solidFill>
                        <a:latin typeface="Calibri"/>
                      </a:endParaRPr>
                    </a:p>
                  </a:txBody>
                  <a:tcPr marL="7620" marR="7620" marT="7620" marB="0" anchor="b">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gridSpan="2">
                  <a:txBody>
                    <a:bodyPr/>
                    <a:lstStyle/>
                    <a:p>
                      <a:pPr algn="ctr" fontAlgn="b"/>
                      <a:endParaRPr lang="en-US" sz="200" b="0" i="0" u="none" strike="noStrike" dirty="0">
                        <a:solidFill>
                          <a:srgbClr val="000000"/>
                        </a:solidFill>
                        <a:latin typeface="Calibri"/>
                      </a:endParaRPr>
                    </a:p>
                  </a:txBody>
                  <a:tcPr marL="7620" marR="7620" marT="7620" marB="0" anchor="b">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274040">
                <a:tc>
                  <a:txBody>
                    <a:bodyPr/>
                    <a:lstStyle/>
                    <a:p>
                      <a:pPr algn="ctr" fontAlgn="ctr"/>
                      <a:r>
                        <a:rPr lang="en-US" sz="2400" b="1" i="1" u="none" strike="noStrike" dirty="0">
                          <a:solidFill>
                            <a:srgbClr val="000000"/>
                          </a:solidFill>
                          <a:latin typeface="Times New Roman"/>
                        </a:rPr>
                        <a:t>SS</a:t>
                      </a:r>
                      <a:r>
                        <a:rPr lang="en-US" sz="2400" b="1" i="1" u="none" strike="noStrike" baseline="-25000" dirty="0">
                          <a:solidFill>
                            <a:srgbClr val="000000"/>
                          </a:solidFill>
                          <a:latin typeface="Times New Roman"/>
                        </a:rPr>
                        <a:t>IJ</a:t>
                      </a:r>
                      <a:endParaRPr lang="en-US" sz="2400" b="1" i="1" u="none" strike="noStrike" dirty="0">
                        <a:solidFill>
                          <a:srgbClr val="000000"/>
                        </a:solidFill>
                        <a:latin typeface="Times New Roman"/>
                      </a:endParaRPr>
                    </a:p>
                  </a:txBody>
                  <a:tcPr marL="7620" marR="7620" marT="762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tcPr>
                </a:tc>
                <a:tc gridSpan="2">
                  <a:txBody>
                    <a:bodyPr/>
                    <a:lstStyle/>
                    <a:p>
                      <a:pPr algn="ctr" fontAlgn="ctr"/>
                      <a:r>
                        <a:rPr lang="en-US" sz="2400" b="1" i="1" u="none" strike="noStrike" dirty="0">
                          <a:solidFill>
                            <a:srgbClr val="000000"/>
                          </a:solidFill>
                          <a:latin typeface="Times New Roman"/>
                        </a:rPr>
                        <a:t>j</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US"/>
                    </a:p>
                  </a:txBody>
                  <a:tcPr/>
                </a:tc>
              </a:tr>
            </a:tbl>
          </a:graphicData>
        </a:graphic>
      </p:graphicFrame>
      <p:sp>
        <p:nvSpPr>
          <p:cNvPr id="8" name="TextBox 7"/>
          <p:cNvSpPr txBox="1"/>
          <p:nvPr/>
        </p:nvSpPr>
        <p:spPr>
          <a:xfrm>
            <a:off x="322305" y="3850131"/>
            <a:ext cx="8364495" cy="2154436"/>
          </a:xfrm>
          <a:prstGeom prst="rect">
            <a:avLst/>
          </a:prstGeom>
          <a:solidFill>
            <a:schemeClr val="bg1"/>
          </a:solidFill>
          <a:ln>
            <a:solidFill>
              <a:schemeClr val="tx1"/>
            </a:solidFill>
          </a:ln>
          <a:effectLst>
            <a:innerShdw blurRad="63500" dist="50800" dir="18900000">
              <a:prstClr val="black">
                <a:alpha val="50000"/>
              </a:prstClr>
            </a:innerShdw>
          </a:effectLst>
        </p:spPr>
        <p:txBody>
          <a:bodyPr wrap="square">
            <a:spAutoFit/>
          </a:bodyPr>
          <a:lstStyle/>
          <a:p>
            <a:pPr marL="342900" lvl="1" indent="-342900" algn="just">
              <a:spcBef>
                <a:spcPts val="1200"/>
              </a:spcBef>
              <a:buClr>
                <a:srgbClr val="FF0000"/>
              </a:buClr>
              <a:buFont typeface="+mj-lt"/>
              <a:buAutoNum type="arabicPeriod" startAt="2"/>
              <a:defRPr/>
            </a:pPr>
            <a:r>
              <a:rPr lang="en-US" sz="2400" b="1" i="1" dirty="0" smtClean="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Finish-to-Finish </a:t>
            </a:r>
            <a:r>
              <a:rPr lang="en-US" sz="2400" b="1" i="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400" b="1" i="1" dirty="0" err="1">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FF</a:t>
            </a:r>
            <a:r>
              <a:rPr lang="en-US" sz="2400" b="1" i="1" baseline="-25000" dirty="0" err="1">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ij</a:t>
            </a:r>
            <a:r>
              <a:rPr lang="en-US" sz="2400" b="1" i="1" dirty="0" smtClean="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400" dirty="0" smtClean="0">
                <a:solidFill>
                  <a:srgbClr val="0000FF"/>
                </a:solidFill>
                <a:latin typeface="Times New Roman" panose="02020603050405020304" pitchFamily="18" charset="0"/>
                <a:cs typeface="Times New Roman" panose="02020603050405020304" pitchFamily="18" charset="0"/>
              </a:rPr>
              <a:t> </a:t>
            </a:r>
          </a:p>
          <a:p>
            <a:pPr marL="287338" lvl="1" algn="just">
              <a:spcBef>
                <a:spcPts val="1200"/>
              </a:spcBef>
              <a:buClr>
                <a:srgbClr val="FF0000"/>
              </a:buClr>
              <a:defRPr/>
            </a:pPr>
            <a:r>
              <a:rPr lang="en-US" sz="2000" b="1" dirty="0" smtClean="0">
                <a:solidFill>
                  <a:srgbClr val="0000FF"/>
                </a:solidFill>
                <a:latin typeface="Times New Roman" panose="02020603050405020304" pitchFamily="18" charset="0"/>
                <a:cs typeface="Times New Roman" panose="02020603050405020304" pitchFamily="18" charset="0"/>
              </a:rPr>
              <a:t>[</a:t>
            </a:r>
            <a:r>
              <a:rPr lang="en-US" sz="2000" b="1" i="1" dirty="0" smtClean="0">
                <a:solidFill>
                  <a:srgbClr val="FF0000"/>
                </a:solidFill>
                <a:latin typeface="Times New Roman" pitchFamily="18" charset="0"/>
                <a:cs typeface="Times New Roman" pitchFamily="18" charset="0"/>
              </a:rPr>
              <a:t>(</a:t>
            </a:r>
            <a:r>
              <a:rPr lang="en-US" sz="2000" b="1" i="1" dirty="0">
                <a:solidFill>
                  <a:srgbClr val="FF0000"/>
                </a:solidFill>
                <a:latin typeface="Times New Roman" pitchFamily="18" charset="0"/>
                <a:cs typeface="Times New Roman" pitchFamily="18" charset="0"/>
              </a:rPr>
              <a:t>j) cannot finish till (</a:t>
            </a:r>
            <a:r>
              <a:rPr lang="en-US" sz="2000" b="1" i="1" dirty="0" err="1">
                <a:solidFill>
                  <a:srgbClr val="FF0000"/>
                </a:solidFill>
                <a:latin typeface="Times New Roman" pitchFamily="18" charset="0"/>
                <a:cs typeface="Times New Roman" pitchFamily="18" charset="0"/>
              </a:rPr>
              <a:t>i</a:t>
            </a:r>
            <a:r>
              <a:rPr lang="en-US" sz="2000" b="1" i="1" dirty="0">
                <a:solidFill>
                  <a:srgbClr val="FF0000"/>
                </a:solidFill>
                <a:latin typeface="Times New Roman" pitchFamily="18" charset="0"/>
                <a:cs typeface="Times New Roman" pitchFamily="18" charset="0"/>
              </a:rPr>
              <a:t>) finishes by amount of the </a:t>
            </a:r>
            <a:r>
              <a:rPr lang="en-US" sz="2000" b="1" i="1" dirty="0" smtClean="0">
                <a:solidFill>
                  <a:srgbClr val="FF0000"/>
                </a:solidFill>
                <a:latin typeface="Times New Roman" pitchFamily="18" charset="0"/>
                <a:cs typeface="Times New Roman" pitchFamily="18" charset="0"/>
              </a:rPr>
              <a:t>FF</a:t>
            </a:r>
            <a:r>
              <a:rPr lang="en-US" sz="2000" b="1" dirty="0" smtClean="0">
                <a:solidFill>
                  <a:srgbClr val="0000FF"/>
                </a:solidFill>
                <a:latin typeface="Times New Roman" pitchFamily="18" charset="0"/>
                <a:cs typeface="Times New Roman" pitchFamily="18" charset="0"/>
              </a:rPr>
              <a:t>]</a:t>
            </a:r>
            <a:endParaRPr lang="en-US" sz="2000" b="1" i="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63538" algn="just">
              <a:spcBef>
                <a:spcPts val="1200"/>
              </a:spcBef>
              <a:defRPr/>
            </a:pPr>
            <a:r>
              <a:rPr lang="en-US" sz="2000" b="1" i="1" dirty="0">
                <a:solidFill>
                  <a:srgbClr val="FF0000"/>
                </a:solidFill>
                <a:latin typeface="Times New Roman" panose="02020603050405020304" pitchFamily="18" charset="0"/>
                <a:cs typeface="Times New Roman" panose="02020603050405020304" pitchFamily="18" charset="0"/>
              </a:rPr>
              <a:t>FF</a:t>
            </a:r>
            <a:r>
              <a:rPr lang="en-US" sz="2000" b="1" i="1" baseline="-25000" dirty="0">
                <a:solidFill>
                  <a:srgbClr val="FF0000"/>
                </a:solidFill>
                <a:latin typeface="Times New Roman" panose="02020603050405020304" pitchFamily="18" charset="0"/>
                <a:cs typeface="Times New Roman" panose="02020603050405020304" pitchFamily="18" charset="0"/>
              </a:rPr>
              <a:t>ij</a:t>
            </a:r>
            <a:r>
              <a:rPr lang="en-US" sz="2000" b="0" dirty="0">
                <a:latin typeface="Times New Roman" panose="02020603050405020304" pitchFamily="18" charset="0"/>
                <a:cs typeface="Times New Roman" panose="02020603050405020304" pitchFamily="18" charset="0"/>
              </a:rPr>
              <a:t> is equal to the minimum number of time units that must remain to be completed on the successor (j) after the completion of the predecessor (</a:t>
            </a:r>
            <a:r>
              <a:rPr lang="en-US" sz="2000" b="0" dirty="0" err="1">
                <a:latin typeface="Times New Roman" panose="02020603050405020304" pitchFamily="18" charset="0"/>
                <a:cs typeface="Times New Roman" panose="02020603050405020304" pitchFamily="18" charset="0"/>
              </a:rPr>
              <a:t>i</a:t>
            </a:r>
            <a:r>
              <a:rPr lang="en-US" sz="2000" b="0" dirty="0" smtClean="0">
                <a:latin typeface="Times New Roman" panose="02020603050405020304" pitchFamily="18" charset="0"/>
                <a:cs typeface="Times New Roman" panose="02020603050405020304" pitchFamily="18" charset="0"/>
              </a:rPr>
              <a:t>).</a:t>
            </a:r>
          </a:p>
          <a:p>
            <a:pPr marL="363538" algn="just">
              <a:spcBef>
                <a:spcPts val="1200"/>
              </a:spcBef>
              <a:defRPr/>
            </a:pPr>
            <a:r>
              <a:rPr lang="en-US" sz="2000" b="1" i="1" dirty="0" smtClean="0">
                <a:solidFill>
                  <a:srgbClr val="FF0000"/>
                </a:solidFill>
                <a:latin typeface="Times New Roman" panose="02020603050405020304" pitchFamily="18" charset="0"/>
                <a:cs typeface="Times New Roman" panose="02020603050405020304" pitchFamily="18" charset="0"/>
              </a:rPr>
              <a:t>Example </a:t>
            </a:r>
            <a:r>
              <a:rPr lang="en-US" sz="2000" b="1" i="1" dirty="0" err="1" smtClean="0">
                <a:solidFill>
                  <a:srgbClr val="FF0000"/>
                </a:solidFill>
                <a:latin typeface="Times New Roman" panose="02020603050405020304" pitchFamily="18" charset="0"/>
                <a:cs typeface="Times New Roman" panose="02020603050405020304" pitchFamily="18" charset="0"/>
              </a:rPr>
              <a:t>FF</a:t>
            </a:r>
            <a:r>
              <a:rPr lang="en-US" sz="2000" b="1" i="1" baseline="-25000" dirty="0" err="1" smtClean="0">
                <a:solidFill>
                  <a:srgbClr val="FF0000"/>
                </a:solidFill>
                <a:latin typeface="Times New Roman" panose="02020603050405020304" pitchFamily="18" charset="0"/>
                <a:cs typeface="Times New Roman" panose="02020603050405020304" pitchFamily="18" charset="0"/>
              </a:rPr>
              <a:t>ij</a:t>
            </a:r>
            <a:r>
              <a:rPr lang="en-US" sz="2000" b="1" i="1" dirty="0" smtClean="0">
                <a:solidFill>
                  <a:srgbClr val="FF0000"/>
                </a:solidFill>
                <a:latin typeface="Times New Roman" panose="02020603050405020304" pitchFamily="18" charset="0"/>
                <a:cs typeface="Times New Roman" panose="02020603050405020304" pitchFamily="18" charset="0"/>
              </a:rPr>
              <a:t> =5  </a:t>
            </a:r>
            <a:r>
              <a:rPr lang="en-US" sz="2000" b="1" i="1" dirty="0" smtClean="0">
                <a:solidFill>
                  <a:srgbClr val="0000FF"/>
                </a:solidFill>
                <a:latin typeface="Times New Roman" panose="02020603050405020304" pitchFamily="18" charset="0"/>
                <a:cs typeface="Times New Roman" panose="02020603050405020304" pitchFamily="18" charset="0"/>
              </a:rPr>
              <a:t>[The finish of (j) must </a:t>
            </a:r>
            <a:r>
              <a:rPr lang="en-US" sz="2000" b="1" i="1" dirty="0">
                <a:solidFill>
                  <a:srgbClr val="0000FF"/>
                </a:solidFill>
                <a:latin typeface="Times New Roman" panose="02020603050405020304" pitchFamily="18" charset="0"/>
                <a:cs typeface="Times New Roman" panose="02020603050405020304" pitchFamily="18" charset="0"/>
              </a:rPr>
              <a:t>lag </a:t>
            </a:r>
            <a:r>
              <a:rPr lang="en-US" sz="2000" b="1" i="1" dirty="0" smtClean="0">
                <a:solidFill>
                  <a:srgbClr val="0000FF"/>
                </a:solidFill>
                <a:latin typeface="Times New Roman" panose="02020603050405020304" pitchFamily="18" charset="0"/>
                <a:cs typeface="Times New Roman" panose="02020603050405020304" pitchFamily="18" charset="0"/>
              </a:rPr>
              <a:t>5 units </a:t>
            </a:r>
            <a:r>
              <a:rPr lang="en-US" sz="2000" b="1" i="1" dirty="0">
                <a:solidFill>
                  <a:srgbClr val="0000FF"/>
                </a:solidFill>
                <a:latin typeface="Times New Roman" panose="02020603050405020304" pitchFamily="18" charset="0"/>
                <a:cs typeface="Times New Roman" panose="02020603050405020304" pitchFamily="18" charset="0"/>
              </a:rPr>
              <a:t>after the </a:t>
            </a:r>
            <a:r>
              <a:rPr lang="en-US" sz="2000" b="1" i="1" dirty="0" smtClean="0">
                <a:solidFill>
                  <a:srgbClr val="0000FF"/>
                </a:solidFill>
                <a:latin typeface="Times New Roman" panose="02020603050405020304" pitchFamily="18" charset="0"/>
                <a:cs typeface="Times New Roman" panose="02020603050405020304" pitchFamily="18" charset="0"/>
              </a:rPr>
              <a:t>finish of (</a:t>
            </a:r>
            <a:r>
              <a:rPr lang="en-US" sz="2000" b="1" i="1" dirty="0" err="1" smtClean="0">
                <a:solidFill>
                  <a:srgbClr val="0000FF"/>
                </a:solidFill>
                <a:latin typeface="Times New Roman" panose="02020603050405020304" pitchFamily="18" charset="0"/>
                <a:cs typeface="Times New Roman" panose="02020603050405020304" pitchFamily="18" charset="0"/>
              </a:rPr>
              <a:t>i</a:t>
            </a:r>
            <a:r>
              <a:rPr lang="en-US" sz="2000" b="1" i="1" dirty="0" smtClean="0">
                <a:solidFill>
                  <a:srgbClr val="0000FF"/>
                </a:solidFill>
                <a:latin typeface="Times New Roman" panose="02020603050405020304" pitchFamily="18" charset="0"/>
                <a:cs typeface="Times New Roman" panose="02020603050405020304" pitchFamily="18" charset="0"/>
              </a:rPr>
              <a:t>) ]</a:t>
            </a:r>
            <a:endParaRPr lang="en-US" sz="2000" b="1" i="1" dirty="0">
              <a:solidFill>
                <a:srgbClr val="0000FF"/>
              </a:solidFill>
              <a:latin typeface="Times New Roman" panose="02020603050405020304" pitchFamily="18" charset="0"/>
              <a:cs typeface="Times New Roman" panose="02020603050405020304"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2222631421"/>
              </p:ext>
            </p:extLst>
          </p:nvPr>
        </p:nvGraphicFramePr>
        <p:xfrm>
          <a:off x="6172200" y="3962400"/>
          <a:ext cx="2209800" cy="830580"/>
        </p:xfrm>
        <a:graphic>
          <a:graphicData uri="http://schemas.openxmlformats.org/drawingml/2006/table">
            <a:tbl>
              <a:tblPr/>
              <a:tblGrid>
                <a:gridCol w="600650"/>
                <a:gridCol w="533911"/>
                <a:gridCol w="1075239"/>
              </a:tblGrid>
              <a:tr h="288032">
                <a:tc gridSpan="2">
                  <a:txBody>
                    <a:bodyPr/>
                    <a:lstStyle/>
                    <a:p>
                      <a:pPr algn="ctr" fontAlgn="ctr"/>
                      <a:r>
                        <a:rPr lang="en-US" sz="2400" b="1" i="1" u="none" strike="noStrike" dirty="0" err="1">
                          <a:solidFill>
                            <a:srgbClr val="000000"/>
                          </a:solidFill>
                          <a:latin typeface="Times New Roman" panose="02020603050405020304" pitchFamily="18" charset="0"/>
                          <a:cs typeface="Times New Roman" panose="02020603050405020304" pitchFamily="18" charset="0"/>
                        </a:rPr>
                        <a:t>i</a:t>
                      </a:r>
                      <a:endParaRPr lang="en-US" sz="2400" b="1" i="1" u="none" strike="noStrike" dirty="0">
                        <a:solidFill>
                          <a:srgbClr val="000000"/>
                        </a:solidFill>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hMerge="1">
                  <a:txBody>
                    <a:bodyPr/>
                    <a:lstStyle/>
                    <a:p>
                      <a:endParaRPr lang="en-US"/>
                    </a:p>
                  </a:txBody>
                  <a:tcPr/>
                </a:tc>
                <a:tc>
                  <a:txBody>
                    <a:bodyPr/>
                    <a:lstStyle/>
                    <a:p>
                      <a:pPr algn="ctr" fontAlgn="ctr"/>
                      <a:r>
                        <a:rPr lang="en-US" sz="2400" b="1" i="1" u="none" strike="noStrike" dirty="0" smtClean="0">
                          <a:solidFill>
                            <a:srgbClr val="000000"/>
                          </a:solidFill>
                          <a:latin typeface="Times New Roman" panose="02020603050405020304" pitchFamily="18" charset="0"/>
                          <a:cs typeface="Times New Roman" panose="02020603050405020304" pitchFamily="18" charset="0"/>
                        </a:rPr>
                        <a:t>FF</a:t>
                      </a:r>
                      <a:r>
                        <a:rPr lang="en-US" sz="2400" b="1" i="1" u="none" strike="noStrike" baseline="-25000" dirty="0" smtClean="0">
                          <a:solidFill>
                            <a:srgbClr val="000000"/>
                          </a:solidFill>
                          <a:latin typeface="Times New Roman" panose="02020603050405020304" pitchFamily="18" charset="0"/>
                          <a:cs typeface="Times New Roman" panose="02020603050405020304" pitchFamily="18" charset="0"/>
                        </a:rPr>
                        <a:t>IJ</a:t>
                      </a:r>
                      <a:endParaRPr lang="en-US" sz="2400" b="1" i="1" u="none" strike="noStrike" dirty="0">
                        <a:solidFill>
                          <a:srgbClr val="000000"/>
                        </a:solidFill>
                        <a:latin typeface="Times New Roman" panose="02020603050405020304" pitchFamily="18" charset="0"/>
                        <a:cs typeface="Times New Roman" panose="02020603050405020304" pitchFamily="18"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r>
              <a:tr h="83820">
                <a:tc>
                  <a:txBody>
                    <a:bodyPr/>
                    <a:lstStyle/>
                    <a:p>
                      <a:pPr algn="l" fontAlgn="b"/>
                      <a:endParaRPr lang="en-US" sz="200" b="0" i="0" u="none" strike="noStrike" dirty="0">
                        <a:solidFill>
                          <a:srgbClr val="000000"/>
                        </a:solidFill>
                        <a:latin typeface="Times New Roman" panose="02020603050405020304" pitchFamily="18" charset="0"/>
                        <a:cs typeface="Times New Roman" panose="02020603050405020304" pitchFamily="18" charset="0"/>
                      </a:endParaRPr>
                    </a:p>
                  </a:txBody>
                  <a:tcPr marL="7620" marR="7620" marT="7620" marB="0" anchor="b">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gridSpan="2">
                  <a:txBody>
                    <a:bodyPr/>
                    <a:lstStyle/>
                    <a:p>
                      <a:pPr algn="ctr" fontAlgn="b"/>
                      <a:endParaRPr lang="en-US" sz="200" b="0" i="0" u="none" strike="noStrike" dirty="0">
                        <a:solidFill>
                          <a:srgbClr val="000000"/>
                        </a:solidFill>
                        <a:latin typeface="Times New Roman" panose="02020603050405020304" pitchFamily="18" charset="0"/>
                        <a:cs typeface="Times New Roman" panose="02020603050405020304" pitchFamily="18" charset="0"/>
                      </a:endParaRPr>
                    </a:p>
                  </a:txBody>
                  <a:tcPr marL="7620" marR="7620" marT="7620" marB="0" anchor="b">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r>
              <a:tr h="256788">
                <a:tc>
                  <a:txBody>
                    <a:bodyPr/>
                    <a:lstStyle/>
                    <a:p>
                      <a:pPr algn="l" fontAlgn="b"/>
                      <a:endParaRPr lang="en-US" sz="2400" b="0" i="0" u="none" strike="noStrike" dirty="0">
                        <a:solidFill>
                          <a:srgbClr val="000000"/>
                        </a:solidFill>
                        <a:latin typeface="Times New Roman" panose="02020603050405020304" pitchFamily="18" charset="0"/>
                        <a:cs typeface="Times New Roman" panose="02020603050405020304" pitchFamily="18" charset="0"/>
                      </a:endParaRPr>
                    </a:p>
                  </a:txBody>
                  <a:tcPr marL="7620" marR="7620" marT="762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ctr"/>
                      <a:r>
                        <a:rPr lang="en-US" sz="2400" b="1" i="1" u="none" strike="noStrike" dirty="0">
                          <a:solidFill>
                            <a:srgbClr val="000000"/>
                          </a:solidFill>
                          <a:latin typeface="Times New Roman" panose="02020603050405020304" pitchFamily="18" charset="0"/>
                          <a:cs typeface="Times New Roman" panose="02020603050405020304" pitchFamily="18" charset="0"/>
                        </a:rPr>
                        <a:t>j</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hMerge="1">
                  <a:txBody>
                    <a:bodyPr/>
                    <a:lstStyle/>
                    <a:p>
                      <a:endParaRPr lang="en-US"/>
                    </a:p>
                  </a:txBody>
                  <a:tcPr/>
                </a:tc>
              </a:tr>
            </a:tbl>
          </a:graphicData>
        </a:graphic>
      </p:graphicFrame>
    </p:spTree>
    <p:extLst>
      <p:ext uri="{BB962C8B-B14F-4D97-AF65-F5344CB8AC3E}">
        <p14:creationId xmlns:p14="http://schemas.microsoft.com/office/powerpoint/2010/main" val="1753505315"/>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1" name="Rectangle 3"/>
          <p:cNvSpPr>
            <a:spLocks noChangeArrowheads="1"/>
          </p:cNvSpPr>
          <p:nvPr/>
        </p:nvSpPr>
        <p:spPr bwMode="auto">
          <a:xfrm>
            <a:off x="457200" y="169863"/>
            <a:ext cx="8139112" cy="820737"/>
          </a:xfrm>
          <a:prstGeom prst="rect">
            <a:avLst/>
          </a:prstGeom>
          <a:solidFill>
            <a:srgbClr val="FFFF00"/>
          </a:solidFill>
          <a:ln w="9525">
            <a:solidFill>
              <a:schemeClr val="tx2"/>
            </a:solidFill>
            <a:miter lim="800000"/>
            <a:headEnd/>
            <a:tailEnd/>
          </a:ln>
          <a:effectLst/>
        </p:spPr>
        <p:txBody>
          <a:bodyPr lIns="0" tIns="0" rIns="0" bIns="0"/>
          <a:lstStyle/>
          <a:p>
            <a:pPr marL="381000" indent="-381000">
              <a:spcBef>
                <a:spcPct val="20000"/>
              </a:spcBef>
              <a:buClr>
                <a:srgbClr val="CC3300"/>
              </a:buClr>
              <a:buSzPct val="120000"/>
              <a:buFont typeface="Webdings" pitchFamily="18" charset="2"/>
              <a:buChar char="&lt;"/>
              <a:defRPr/>
            </a:pPr>
            <a:r>
              <a:rPr lang="en-US" sz="2800" b="1"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Precedence Diagramming Relationships Types and constraint</a:t>
            </a:r>
            <a:endParaRPr lang="de-DE" sz="1900" b="1" i="1" dirty="0">
              <a:solidFill>
                <a:srgbClr val="CC330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457200" y="1066800"/>
            <a:ext cx="8305800" cy="2154436"/>
          </a:xfrm>
          <a:prstGeom prst="rect">
            <a:avLst/>
          </a:prstGeom>
          <a:solidFill>
            <a:schemeClr val="bg1"/>
          </a:solidFill>
          <a:ln>
            <a:solidFill>
              <a:schemeClr val="tx1"/>
            </a:solidFill>
          </a:ln>
          <a:effectLst>
            <a:innerShdw blurRad="63500" dist="50800" dir="18900000">
              <a:prstClr val="black">
                <a:alpha val="50000"/>
              </a:prstClr>
            </a:innerShdw>
          </a:effectLst>
        </p:spPr>
        <p:txBody>
          <a:bodyPr wrap="square">
            <a:spAutoFit/>
          </a:bodyPr>
          <a:lstStyle/>
          <a:p>
            <a:pPr marL="342900" indent="-342900" algn="just">
              <a:spcBef>
                <a:spcPts val="1200"/>
              </a:spcBef>
              <a:buClr>
                <a:srgbClr val="FF0000"/>
              </a:buClr>
              <a:buFont typeface="+mj-lt"/>
              <a:buAutoNum type="arabicPeriod" startAt="3"/>
              <a:defRPr/>
            </a:pPr>
            <a:r>
              <a:rPr lang="en-US" sz="2400" b="1" i="1" dirty="0" smtClean="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Finish-to-Start </a:t>
            </a:r>
            <a:r>
              <a:rPr lang="en-US" sz="2400" b="1" i="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(FS</a:t>
            </a:r>
            <a:r>
              <a:rPr lang="en-US" sz="2400" b="1" i="1" baseline="-25000"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ij</a:t>
            </a:r>
            <a:r>
              <a:rPr lang="en-US" sz="2400" b="1" i="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363538" algn="just">
              <a:spcBef>
                <a:spcPts val="1200"/>
              </a:spcBef>
              <a:defRPr/>
            </a:pPr>
            <a:r>
              <a:rPr lang="en-US" sz="2000" b="0" dirty="0" smtClean="0">
                <a:solidFill>
                  <a:srgbClr val="0000FF"/>
                </a:solidFill>
                <a:latin typeface="Times New Roman" panose="02020603050405020304" pitchFamily="18" charset="0"/>
                <a:cs typeface="Times New Roman" panose="02020603050405020304" pitchFamily="18" charset="0"/>
              </a:rPr>
              <a:t>[</a:t>
            </a:r>
            <a:r>
              <a:rPr lang="en-US" sz="2000" b="1" i="1" dirty="0" smtClean="0">
                <a:solidFill>
                  <a:srgbClr val="FF0000"/>
                </a:solidFill>
                <a:latin typeface="Times New Roman" pitchFamily="18" charset="0"/>
                <a:cs typeface="Times New Roman" pitchFamily="18" charset="0"/>
              </a:rPr>
              <a:t>(j) cannot start till (</a:t>
            </a:r>
            <a:r>
              <a:rPr lang="en-US" sz="2000" b="1" i="1" dirty="0" err="1" smtClean="0">
                <a:solidFill>
                  <a:srgbClr val="FF0000"/>
                </a:solidFill>
                <a:latin typeface="Times New Roman" pitchFamily="18" charset="0"/>
                <a:cs typeface="Times New Roman" pitchFamily="18" charset="0"/>
              </a:rPr>
              <a:t>i</a:t>
            </a:r>
            <a:r>
              <a:rPr lang="en-US" sz="2000" b="1" i="1" dirty="0" smtClean="0">
                <a:solidFill>
                  <a:srgbClr val="FF0000"/>
                </a:solidFill>
                <a:latin typeface="Times New Roman" pitchFamily="18" charset="0"/>
                <a:cs typeface="Times New Roman" pitchFamily="18" charset="0"/>
              </a:rPr>
              <a:t>) finishes</a:t>
            </a:r>
            <a:r>
              <a:rPr lang="en-US" sz="2000" b="1" i="1" dirty="0">
                <a:solidFill>
                  <a:srgbClr val="FF0000"/>
                </a:solidFill>
                <a:latin typeface="Times New Roman" pitchFamily="18" charset="0"/>
                <a:cs typeface="Times New Roman" pitchFamily="18" charset="0"/>
              </a:rPr>
              <a:t> by amount of the F</a:t>
            </a:r>
            <a:r>
              <a:rPr lang="en-US" sz="2000" b="1" i="1" dirty="0" smtClean="0">
                <a:solidFill>
                  <a:srgbClr val="FF0000"/>
                </a:solidFill>
                <a:latin typeface="Times New Roman" pitchFamily="18" charset="0"/>
                <a:cs typeface="Times New Roman" pitchFamily="18" charset="0"/>
              </a:rPr>
              <a:t>S</a:t>
            </a:r>
            <a:r>
              <a:rPr lang="en-US" sz="2000" b="0" dirty="0" smtClean="0">
                <a:solidFill>
                  <a:srgbClr val="0000FF"/>
                </a:solidFill>
                <a:latin typeface="Times New Roman" panose="02020603050405020304" pitchFamily="18" charset="0"/>
                <a:cs typeface="Times New Roman" panose="02020603050405020304" pitchFamily="18" charset="0"/>
              </a:rPr>
              <a:t>]</a:t>
            </a:r>
          </a:p>
          <a:p>
            <a:pPr marL="363538" algn="just">
              <a:spcBef>
                <a:spcPts val="1200"/>
              </a:spcBef>
              <a:defRPr/>
            </a:pPr>
            <a:r>
              <a:rPr lang="en-US" sz="2000" b="1" i="1" dirty="0" err="1" smtClean="0">
                <a:solidFill>
                  <a:srgbClr val="FF0000"/>
                </a:solidFill>
                <a:latin typeface="Times New Roman" panose="02020603050405020304" pitchFamily="18" charset="0"/>
                <a:cs typeface="Times New Roman" panose="02020603050405020304" pitchFamily="18" charset="0"/>
              </a:rPr>
              <a:t>FS</a:t>
            </a:r>
            <a:r>
              <a:rPr lang="en-US" sz="2000" b="1" i="1" baseline="-25000" dirty="0" err="1" smtClean="0">
                <a:solidFill>
                  <a:srgbClr val="FF0000"/>
                </a:solidFill>
                <a:latin typeface="Times New Roman" panose="02020603050405020304" pitchFamily="18" charset="0"/>
                <a:cs typeface="Times New Roman" panose="02020603050405020304" pitchFamily="18" charset="0"/>
              </a:rPr>
              <a:t>ij</a:t>
            </a:r>
            <a:r>
              <a:rPr lang="en-US" sz="2000" b="0" dirty="0" smtClean="0">
                <a:solidFill>
                  <a:srgbClr val="FF0000"/>
                </a:solidFill>
                <a:latin typeface="Times New Roman" panose="02020603050405020304" pitchFamily="18" charset="0"/>
                <a:cs typeface="Times New Roman" panose="02020603050405020304" pitchFamily="18" charset="0"/>
              </a:rPr>
              <a:t> </a:t>
            </a:r>
            <a:r>
              <a:rPr lang="en-US" sz="2000" b="0" dirty="0">
                <a:latin typeface="Times New Roman" panose="02020603050405020304" pitchFamily="18" charset="0"/>
                <a:cs typeface="Times New Roman" panose="02020603050405020304" pitchFamily="18" charset="0"/>
              </a:rPr>
              <a:t>is equal to the minimum number of time units that must transpire from the completion of the predecessor (i) prior to the start of the successor (j</a:t>
            </a:r>
            <a:r>
              <a:rPr lang="en-US" sz="2000" b="0" dirty="0" smtClean="0">
                <a:latin typeface="Times New Roman" panose="02020603050405020304" pitchFamily="18" charset="0"/>
                <a:cs typeface="Times New Roman" panose="02020603050405020304" pitchFamily="18" charset="0"/>
              </a:rPr>
              <a:t>).</a:t>
            </a:r>
          </a:p>
          <a:p>
            <a:pPr marL="363538" algn="just">
              <a:spcBef>
                <a:spcPts val="1200"/>
              </a:spcBef>
              <a:defRPr/>
            </a:pPr>
            <a:r>
              <a:rPr lang="en-US" sz="2000" b="1" i="1" dirty="0">
                <a:solidFill>
                  <a:srgbClr val="FF0000"/>
                </a:solidFill>
                <a:latin typeface="Times New Roman" panose="02020603050405020304" pitchFamily="18" charset="0"/>
                <a:cs typeface="Times New Roman" panose="02020603050405020304" pitchFamily="18" charset="0"/>
              </a:rPr>
              <a:t>Example </a:t>
            </a:r>
            <a:r>
              <a:rPr lang="en-US" sz="2000" b="1" i="1" dirty="0" err="1" smtClean="0">
                <a:solidFill>
                  <a:srgbClr val="FF0000"/>
                </a:solidFill>
                <a:latin typeface="Times New Roman" panose="02020603050405020304" pitchFamily="18" charset="0"/>
                <a:cs typeface="Times New Roman" panose="02020603050405020304" pitchFamily="18" charset="0"/>
              </a:rPr>
              <a:t>FS</a:t>
            </a:r>
            <a:r>
              <a:rPr lang="en-US" sz="2000" b="1" i="1" baseline="-25000" dirty="0" err="1" smtClean="0">
                <a:solidFill>
                  <a:srgbClr val="FF0000"/>
                </a:solidFill>
                <a:latin typeface="Times New Roman" panose="02020603050405020304" pitchFamily="18" charset="0"/>
                <a:cs typeface="Times New Roman" panose="02020603050405020304" pitchFamily="18" charset="0"/>
              </a:rPr>
              <a:t>ij</a:t>
            </a:r>
            <a:r>
              <a:rPr lang="en-US" sz="2000" b="1" i="1" dirty="0" smtClean="0">
                <a:solidFill>
                  <a:srgbClr val="FF0000"/>
                </a:solidFill>
                <a:latin typeface="Times New Roman" panose="02020603050405020304" pitchFamily="18" charset="0"/>
                <a:cs typeface="Times New Roman" panose="02020603050405020304" pitchFamily="18" charset="0"/>
              </a:rPr>
              <a:t> =6  </a:t>
            </a:r>
            <a:r>
              <a:rPr lang="en-US" sz="2000" b="1" i="1" dirty="0">
                <a:solidFill>
                  <a:srgbClr val="0000FF"/>
                </a:solidFill>
                <a:latin typeface="Times New Roman" panose="02020603050405020304" pitchFamily="18" charset="0"/>
                <a:cs typeface="Times New Roman" panose="02020603050405020304" pitchFamily="18" charset="0"/>
              </a:rPr>
              <a:t>[The </a:t>
            </a:r>
            <a:r>
              <a:rPr lang="en-US" sz="2000" b="1" i="1" dirty="0" smtClean="0">
                <a:solidFill>
                  <a:srgbClr val="0000FF"/>
                </a:solidFill>
                <a:latin typeface="Times New Roman" panose="02020603050405020304" pitchFamily="18" charset="0"/>
                <a:cs typeface="Times New Roman" panose="02020603050405020304" pitchFamily="18" charset="0"/>
              </a:rPr>
              <a:t>start </a:t>
            </a:r>
            <a:r>
              <a:rPr lang="en-US" sz="2000" b="1" i="1" dirty="0">
                <a:solidFill>
                  <a:srgbClr val="0000FF"/>
                </a:solidFill>
                <a:latin typeface="Times New Roman" panose="02020603050405020304" pitchFamily="18" charset="0"/>
                <a:cs typeface="Times New Roman" panose="02020603050405020304" pitchFamily="18" charset="0"/>
              </a:rPr>
              <a:t>of </a:t>
            </a:r>
            <a:r>
              <a:rPr lang="en-US" sz="2000" b="1" i="1" dirty="0" smtClean="0">
                <a:solidFill>
                  <a:srgbClr val="0000FF"/>
                </a:solidFill>
                <a:latin typeface="Times New Roman" panose="02020603050405020304" pitchFamily="18" charset="0"/>
                <a:cs typeface="Times New Roman" panose="02020603050405020304" pitchFamily="18" charset="0"/>
              </a:rPr>
              <a:t>(j) must </a:t>
            </a:r>
            <a:r>
              <a:rPr lang="en-US" sz="2000" b="1" i="1" dirty="0">
                <a:solidFill>
                  <a:srgbClr val="0000FF"/>
                </a:solidFill>
                <a:latin typeface="Times New Roman" panose="02020603050405020304" pitchFamily="18" charset="0"/>
                <a:cs typeface="Times New Roman" panose="02020603050405020304" pitchFamily="18" charset="0"/>
              </a:rPr>
              <a:t>lag </a:t>
            </a:r>
            <a:r>
              <a:rPr lang="en-US" sz="2000" b="1" i="1" dirty="0" smtClean="0">
                <a:solidFill>
                  <a:srgbClr val="0000FF"/>
                </a:solidFill>
                <a:latin typeface="Times New Roman" panose="02020603050405020304" pitchFamily="18" charset="0"/>
                <a:cs typeface="Times New Roman" panose="02020603050405020304" pitchFamily="18" charset="0"/>
              </a:rPr>
              <a:t>6 units </a:t>
            </a:r>
            <a:r>
              <a:rPr lang="en-US" sz="2000" b="1" i="1" dirty="0">
                <a:solidFill>
                  <a:srgbClr val="0000FF"/>
                </a:solidFill>
                <a:latin typeface="Times New Roman" panose="02020603050405020304" pitchFamily="18" charset="0"/>
                <a:cs typeface="Times New Roman" panose="02020603050405020304" pitchFamily="18" charset="0"/>
              </a:rPr>
              <a:t>after the finish of </a:t>
            </a:r>
            <a:r>
              <a:rPr lang="en-US" sz="2000" b="1" i="1" dirty="0" smtClean="0">
                <a:solidFill>
                  <a:srgbClr val="0000FF"/>
                </a:solidFill>
                <a:latin typeface="Times New Roman" panose="02020603050405020304" pitchFamily="18" charset="0"/>
                <a:cs typeface="Times New Roman" panose="02020603050405020304" pitchFamily="18" charset="0"/>
              </a:rPr>
              <a:t>(</a:t>
            </a:r>
            <a:r>
              <a:rPr lang="en-US" sz="2000" b="1" i="1" dirty="0" err="1" smtClean="0">
                <a:solidFill>
                  <a:srgbClr val="0000FF"/>
                </a:solidFill>
                <a:latin typeface="Times New Roman" panose="02020603050405020304" pitchFamily="18" charset="0"/>
                <a:cs typeface="Times New Roman" panose="02020603050405020304" pitchFamily="18" charset="0"/>
              </a:rPr>
              <a:t>i</a:t>
            </a:r>
            <a:r>
              <a:rPr lang="en-US" sz="2000" b="1" i="1" dirty="0" smtClean="0">
                <a:solidFill>
                  <a:srgbClr val="0000FF"/>
                </a:solidFill>
                <a:latin typeface="Times New Roman" panose="02020603050405020304" pitchFamily="18" charset="0"/>
                <a:cs typeface="Times New Roman" panose="02020603050405020304" pitchFamily="18" charset="0"/>
              </a:rPr>
              <a:t>)]</a:t>
            </a:r>
            <a:endParaRPr lang="en-US" sz="2000" b="1" i="1" dirty="0">
              <a:solidFill>
                <a:srgbClr val="0000FF"/>
              </a:solidFill>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619253673"/>
              </p:ext>
            </p:extLst>
          </p:nvPr>
        </p:nvGraphicFramePr>
        <p:xfrm>
          <a:off x="5486400" y="1226820"/>
          <a:ext cx="2825689" cy="373380"/>
        </p:xfrm>
        <a:graphic>
          <a:graphicData uri="http://schemas.openxmlformats.org/drawingml/2006/table">
            <a:tbl>
              <a:tblPr/>
              <a:tblGrid>
                <a:gridCol w="1044116"/>
                <a:gridCol w="632041"/>
                <a:gridCol w="1149532"/>
              </a:tblGrid>
              <a:tr h="288032">
                <a:tc>
                  <a:txBody>
                    <a:bodyPr/>
                    <a:lstStyle/>
                    <a:p>
                      <a:pPr algn="ctr" fontAlgn="ctr"/>
                      <a:r>
                        <a:rPr lang="en-US" sz="2400" b="1" i="1" u="none" strike="noStrike" dirty="0" err="1">
                          <a:solidFill>
                            <a:srgbClr val="000000"/>
                          </a:solidFill>
                          <a:latin typeface="Times New Roman"/>
                        </a:rPr>
                        <a:t>i</a:t>
                      </a:r>
                      <a:endParaRPr lang="en-US" sz="2400" b="1" i="1" u="none" strike="noStrike" dirty="0">
                        <a:solidFill>
                          <a:srgbClr val="000000"/>
                        </a:solidFill>
                        <a:latin typeface="Times New Roman"/>
                      </a:endParaRPr>
                    </a:p>
                  </a:txBody>
                  <a:tcPr marL="7620" marR="7620" marT="762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n-US" sz="2400" b="1" i="1" u="none" strike="noStrike" dirty="0">
                          <a:solidFill>
                            <a:srgbClr val="000000"/>
                          </a:solidFill>
                          <a:latin typeface="Times New Roman"/>
                        </a:rPr>
                        <a:t>FS</a:t>
                      </a:r>
                      <a:r>
                        <a:rPr lang="en-US" sz="2400" b="1" i="1" u="none" strike="noStrike" baseline="-25000" dirty="0">
                          <a:solidFill>
                            <a:srgbClr val="000000"/>
                          </a:solidFill>
                          <a:latin typeface="Times New Roman"/>
                        </a:rPr>
                        <a:t>IJ</a:t>
                      </a:r>
                      <a:endParaRPr lang="en-US" sz="2400" b="1" i="1" u="none" strike="noStrike" dirty="0">
                        <a:solidFill>
                          <a:srgbClr val="000000"/>
                        </a:solidFill>
                        <a:latin typeface="Times New Roman"/>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US" sz="2400" b="1" i="1" u="none" strike="noStrike" dirty="0">
                          <a:solidFill>
                            <a:srgbClr val="000000"/>
                          </a:solidFill>
                          <a:latin typeface="Times New Roman"/>
                        </a:rPr>
                        <a:t>j</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r>
            </a:tbl>
          </a:graphicData>
        </a:graphic>
      </p:graphicFrame>
      <p:sp>
        <p:nvSpPr>
          <p:cNvPr id="7" name="TextBox 6"/>
          <p:cNvSpPr txBox="1"/>
          <p:nvPr/>
        </p:nvSpPr>
        <p:spPr>
          <a:xfrm>
            <a:off x="457200" y="3331467"/>
            <a:ext cx="8305800" cy="3231654"/>
          </a:xfrm>
          <a:prstGeom prst="rect">
            <a:avLst/>
          </a:prstGeom>
          <a:solidFill>
            <a:schemeClr val="bg1"/>
          </a:solidFill>
          <a:ln>
            <a:solidFill>
              <a:schemeClr val="tx1"/>
            </a:solidFill>
          </a:ln>
          <a:effectLst>
            <a:innerShdw blurRad="63500" dist="50800" dir="18900000">
              <a:prstClr val="black">
                <a:alpha val="50000"/>
              </a:prstClr>
            </a:innerShdw>
          </a:effectLst>
        </p:spPr>
        <p:txBody>
          <a:bodyPr wrap="square">
            <a:spAutoFit/>
          </a:bodyPr>
          <a:lstStyle/>
          <a:p>
            <a:pPr marL="342900" indent="-342900" algn="just">
              <a:spcBef>
                <a:spcPts val="1200"/>
              </a:spcBef>
              <a:spcAft>
                <a:spcPts val="600"/>
              </a:spcAft>
              <a:buClr>
                <a:srgbClr val="FF0000"/>
              </a:buClr>
              <a:buFont typeface="+mj-lt"/>
              <a:buAutoNum type="arabicPeriod" startAt="4"/>
              <a:defRPr/>
            </a:pPr>
            <a:r>
              <a:rPr lang="en-US" sz="2400" b="1" i="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Start-to-Finish (SF</a:t>
            </a:r>
            <a:r>
              <a:rPr lang="en-US" sz="2400" b="1" i="1" baseline="-25000"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ij</a:t>
            </a:r>
            <a:r>
              <a:rPr lang="en-US" sz="2400" b="1" i="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363538" lvl="1" algn="just">
              <a:spcBef>
                <a:spcPts val="1200"/>
              </a:spcBef>
              <a:spcAft>
                <a:spcPts val="600"/>
              </a:spcAft>
              <a:defRPr/>
            </a:pPr>
            <a:r>
              <a:rPr lang="en-US" sz="2000" b="0" dirty="0" smtClean="0">
                <a:solidFill>
                  <a:srgbClr val="0000FF"/>
                </a:solidFill>
                <a:latin typeface="Times New Roman" panose="02020603050405020304" pitchFamily="18" charset="0"/>
                <a:cs typeface="Times New Roman" panose="02020603050405020304" pitchFamily="18" charset="0"/>
              </a:rPr>
              <a:t>[</a:t>
            </a:r>
            <a:r>
              <a:rPr lang="en-US" sz="2000" b="1" i="1" dirty="0" smtClean="0">
                <a:solidFill>
                  <a:srgbClr val="FF0000"/>
                </a:solidFill>
                <a:latin typeface="Times New Roman" pitchFamily="18" charset="0"/>
                <a:cs typeface="Times New Roman" pitchFamily="18" charset="0"/>
              </a:rPr>
              <a:t>(j) cannot finish till (</a:t>
            </a:r>
            <a:r>
              <a:rPr lang="en-US" sz="2000" b="1" i="1" dirty="0" err="1" smtClean="0">
                <a:solidFill>
                  <a:srgbClr val="FF0000"/>
                </a:solidFill>
                <a:latin typeface="Times New Roman" pitchFamily="18" charset="0"/>
                <a:cs typeface="Times New Roman" pitchFamily="18" charset="0"/>
              </a:rPr>
              <a:t>i</a:t>
            </a:r>
            <a:r>
              <a:rPr lang="en-US" sz="2000" b="1" i="1" dirty="0" smtClean="0">
                <a:solidFill>
                  <a:srgbClr val="FF0000"/>
                </a:solidFill>
                <a:latin typeface="Times New Roman" pitchFamily="18" charset="0"/>
                <a:cs typeface="Times New Roman" pitchFamily="18" charset="0"/>
              </a:rPr>
              <a:t>) starts (</a:t>
            </a:r>
            <a:r>
              <a:rPr lang="en-US" sz="2000" b="1" i="1" u="sng" dirty="0" smtClean="0">
                <a:solidFill>
                  <a:srgbClr val="FF0000"/>
                </a:solidFill>
                <a:latin typeface="Times New Roman" pitchFamily="18" charset="0"/>
                <a:cs typeface="Times New Roman" pitchFamily="18" charset="0"/>
              </a:rPr>
              <a:t>rare</a:t>
            </a:r>
            <a:r>
              <a:rPr lang="en-US" sz="2000" b="1" i="1" dirty="0" smtClean="0">
                <a:solidFill>
                  <a:srgbClr val="FF0000"/>
                </a:solidFill>
                <a:latin typeface="Times New Roman" pitchFamily="18" charset="0"/>
                <a:cs typeface="Times New Roman" pitchFamily="18" charset="0"/>
              </a:rPr>
              <a:t>)</a:t>
            </a:r>
            <a:r>
              <a:rPr lang="en-US" sz="2000" b="0" dirty="0" smtClean="0">
                <a:solidFill>
                  <a:srgbClr val="0000FF"/>
                </a:solidFill>
                <a:latin typeface="Times New Roman" panose="02020603050405020304" pitchFamily="18" charset="0"/>
                <a:cs typeface="Times New Roman" panose="02020603050405020304" pitchFamily="18" charset="0"/>
              </a:rPr>
              <a:t>]</a:t>
            </a:r>
          </a:p>
          <a:p>
            <a:pPr marL="363538" algn="just">
              <a:spcBef>
                <a:spcPts val="1200"/>
              </a:spcBef>
              <a:spcAft>
                <a:spcPts val="600"/>
              </a:spcAft>
              <a:defRPr/>
            </a:pPr>
            <a:endParaRPr lang="en-US" sz="2000" b="0" i="1" dirty="0" smtClean="0">
              <a:solidFill>
                <a:srgbClr val="FF0000"/>
              </a:solidFill>
              <a:latin typeface="Times New Roman" panose="02020603050405020304" pitchFamily="18" charset="0"/>
              <a:cs typeface="Times New Roman" panose="02020603050405020304" pitchFamily="18" charset="0"/>
            </a:endParaRPr>
          </a:p>
          <a:p>
            <a:pPr marL="363538" algn="just">
              <a:spcBef>
                <a:spcPts val="1200"/>
              </a:spcBef>
              <a:spcAft>
                <a:spcPts val="600"/>
              </a:spcAft>
              <a:defRPr/>
            </a:pPr>
            <a:r>
              <a:rPr lang="en-US" sz="2000" b="1" i="1" dirty="0" err="1" smtClean="0">
                <a:solidFill>
                  <a:srgbClr val="FF0000"/>
                </a:solidFill>
                <a:latin typeface="Times New Roman" panose="02020603050405020304" pitchFamily="18" charset="0"/>
                <a:cs typeface="Times New Roman" panose="02020603050405020304" pitchFamily="18" charset="0"/>
              </a:rPr>
              <a:t>SF</a:t>
            </a:r>
            <a:r>
              <a:rPr lang="en-US" sz="2000" b="1" i="1" baseline="-25000" dirty="0" err="1" smtClean="0">
                <a:solidFill>
                  <a:srgbClr val="FF0000"/>
                </a:solidFill>
                <a:latin typeface="Times New Roman" panose="02020603050405020304" pitchFamily="18" charset="0"/>
                <a:cs typeface="Times New Roman" panose="02020603050405020304" pitchFamily="18" charset="0"/>
              </a:rPr>
              <a:t>ij</a:t>
            </a:r>
            <a:r>
              <a:rPr lang="en-US" sz="2000" b="0" dirty="0" smtClean="0">
                <a:latin typeface="Times New Roman" panose="02020603050405020304" pitchFamily="18" charset="0"/>
                <a:cs typeface="Times New Roman" panose="02020603050405020304" pitchFamily="18" charset="0"/>
              </a:rPr>
              <a:t> </a:t>
            </a:r>
            <a:r>
              <a:rPr lang="en-US" sz="2000" b="0" dirty="0">
                <a:latin typeface="Times New Roman" panose="02020603050405020304" pitchFamily="18" charset="0"/>
                <a:cs typeface="Times New Roman" panose="02020603050405020304" pitchFamily="18" charset="0"/>
              </a:rPr>
              <a:t>is equal to the minimum number of time units that must transpire from the start of the predecessor (i) to the completion of the successor (j</a:t>
            </a:r>
            <a:r>
              <a:rPr lang="en-US" sz="2000" b="0" dirty="0" smtClean="0">
                <a:latin typeface="Times New Roman" panose="02020603050405020304" pitchFamily="18" charset="0"/>
                <a:cs typeface="Times New Roman" panose="02020603050405020304" pitchFamily="18" charset="0"/>
              </a:rPr>
              <a:t>).</a:t>
            </a:r>
          </a:p>
          <a:p>
            <a:pPr marL="363538" algn="just">
              <a:spcBef>
                <a:spcPts val="1200"/>
              </a:spcBef>
              <a:spcAft>
                <a:spcPts val="600"/>
              </a:spcAft>
              <a:defRPr/>
            </a:pPr>
            <a:r>
              <a:rPr lang="en-US" sz="2000" b="1" i="1" dirty="0">
                <a:solidFill>
                  <a:srgbClr val="FF0000"/>
                </a:solidFill>
                <a:latin typeface="Times New Roman" panose="02020603050405020304" pitchFamily="18" charset="0"/>
                <a:cs typeface="Times New Roman" panose="02020603050405020304" pitchFamily="18" charset="0"/>
              </a:rPr>
              <a:t>Example </a:t>
            </a:r>
            <a:r>
              <a:rPr lang="en-US" sz="2000" b="1" i="1" dirty="0" err="1" smtClean="0">
                <a:solidFill>
                  <a:srgbClr val="FF0000"/>
                </a:solidFill>
                <a:latin typeface="Times New Roman" panose="02020603050405020304" pitchFamily="18" charset="0"/>
                <a:cs typeface="Times New Roman" panose="02020603050405020304" pitchFamily="18" charset="0"/>
              </a:rPr>
              <a:t>SF</a:t>
            </a:r>
            <a:r>
              <a:rPr lang="en-US" sz="2000" b="1" i="1" baseline="-25000" dirty="0" err="1" smtClean="0">
                <a:solidFill>
                  <a:srgbClr val="FF0000"/>
                </a:solidFill>
                <a:latin typeface="Times New Roman" panose="02020603050405020304" pitchFamily="18" charset="0"/>
                <a:cs typeface="Times New Roman" panose="02020603050405020304" pitchFamily="18" charset="0"/>
              </a:rPr>
              <a:t>ij</a:t>
            </a:r>
            <a:r>
              <a:rPr lang="en-US" sz="2000" b="1" i="1" dirty="0" smtClean="0">
                <a:solidFill>
                  <a:srgbClr val="FF0000"/>
                </a:solidFill>
                <a:latin typeface="Times New Roman" panose="02020603050405020304" pitchFamily="18" charset="0"/>
                <a:cs typeface="Times New Roman" panose="02020603050405020304" pitchFamily="18" charset="0"/>
              </a:rPr>
              <a:t> </a:t>
            </a:r>
            <a:r>
              <a:rPr lang="en-US" sz="2000" b="1" i="1" dirty="0">
                <a:solidFill>
                  <a:srgbClr val="FF0000"/>
                </a:solidFill>
                <a:latin typeface="Times New Roman" panose="02020603050405020304" pitchFamily="18" charset="0"/>
                <a:cs typeface="Times New Roman" panose="02020603050405020304" pitchFamily="18" charset="0"/>
              </a:rPr>
              <a:t>(</a:t>
            </a:r>
            <a:r>
              <a:rPr lang="en-US" sz="2000" b="1" i="1" dirty="0" err="1" smtClean="0">
                <a:solidFill>
                  <a:srgbClr val="FF0000"/>
                </a:solidFill>
                <a:latin typeface="Times New Roman" panose="02020603050405020304" pitchFamily="18" charset="0"/>
                <a:cs typeface="Times New Roman" panose="02020603050405020304" pitchFamily="18" charset="0"/>
              </a:rPr>
              <a:t>SF</a:t>
            </a:r>
            <a:r>
              <a:rPr lang="en-US" sz="2000" b="1" i="1" baseline="-25000" dirty="0" err="1" smtClean="0">
                <a:solidFill>
                  <a:srgbClr val="FF0000"/>
                </a:solidFill>
                <a:latin typeface="Times New Roman" panose="02020603050405020304" pitchFamily="18" charset="0"/>
                <a:cs typeface="Times New Roman" panose="02020603050405020304" pitchFamily="18" charset="0"/>
              </a:rPr>
              <a:t>ij</a:t>
            </a:r>
            <a:r>
              <a:rPr lang="en-US" sz="2000" b="1" i="1" dirty="0" smtClean="0">
                <a:solidFill>
                  <a:srgbClr val="FF0000"/>
                </a:solidFill>
                <a:latin typeface="Tahoma" panose="020B0604030504040204" pitchFamily="34" charset="0"/>
                <a:ea typeface="Tahoma" panose="020B0604030504040204" pitchFamily="34" charset="0"/>
                <a:cs typeface="Tahoma" panose="020B0604030504040204" pitchFamily="34" charset="0"/>
              </a:rPr>
              <a:t>’</a:t>
            </a:r>
            <a:r>
              <a:rPr lang="en-US" sz="2000" b="1" i="1" dirty="0" smtClean="0">
                <a:solidFill>
                  <a:srgbClr val="FF0000"/>
                </a:solidFill>
                <a:latin typeface="Times New Roman" panose="02020603050405020304" pitchFamily="18" charset="0"/>
                <a:cs typeface="Times New Roman" panose="02020603050405020304" pitchFamily="18" charset="0"/>
              </a:rPr>
              <a:t> </a:t>
            </a:r>
            <a:r>
              <a:rPr lang="en-US" sz="2000" b="1" i="1" dirty="0">
                <a:solidFill>
                  <a:srgbClr val="FF0000"/>
                </a:solidFill>
                <a:latin typeface="Times New Roman" panose="02020603050405020304" pitchFamily="18" charset="0"/>
                <a:cs typeface="Times New Roman" panose="02020603050405020304" pitchFamily="18" charset="0"/>
              </a:rPr>
              <a:t>+ </a:t>
            </a:r>
            <a:r>
              <a:rPr lang="en-US" sz="2000" b="1" i="1" dirty="0" err="1" smtClean="0">
                <a:solidFill>
                  <a:srgbClr val="FF0000"/>
                </a:solidFill>
                <a:latin typeface="Times New Roman" panose="02020603050405020304" pitchFamily="18" charset="0"/>
                <a:cs typeface="Times New Roman" panose="02020603050405020304" pitchFamily="18" charset="0"/>
              </a:rPr>
              <a:t>Sf</a:t>
            </a:r>
            <a:r>
              <a:rPr lang="en-US" sz="2000" b="1" i="1" baseline="-25000" dirty="0" err="1" smtClean="0">
                <a:solidFill>
                  <a:srgbClr val="FF0000"/>
                </a:solidFill>
                <a:latin typeface="Times New Roman" panose="02020603050405020304" pitchFamily="18" charset="0"/>
                <a:cs typeface="Times New Roman" panose="02020603050405020304" pitchFamily="18" charset="0"/>
              </a:rPr>
              <a:t>ij</a:t>
            </a:r>
            <a:r>
              <a:rPr lang="en-US" sz="2000" b="1" i="1" dirty="0" smtClean="0">
                <a:solidFill>
                  <a:srgbClr val="FF0000"/>
                </a:solidFill>
                <a:latin typeface="Tahoma" panose="020B0604030504040204" pitchFamily="34" charset="0"/>
                <a:ea typeface="Tahoma" panose="020B0604030504040204" pitchFamily="34" charset="0"/>
                <a:cs typeface="Tahoma" panose="020B0604030504040204" pitchFamily="34" charset="0"/>
              </a:rPr>
              <a:t>”</a:t>
            </a:r>
            <a:r>
              <a:rPr lang="en-US" sz="2000" b="1" i="1" dirty="0" smtClean="0">
                <a:solidFill>
                  <a:srgbClr val="FF0000"/>
                </a:solidFill>
                <a:latin typeface="Times New Roman" panose="02020603050405020304" pitchFamily="18" charset="0"/>
                <a:cs typeface="Times New Roman" panose="02020603050405020304" pitchFamily="18" charset="0"/>
              </a:rPr>
              <a:t>) =(</a:t>
            </a:r>
            <a:r>
              <a:rPr lang="en-US" sz="2000" b="1" i="1" dirty="0" smtClean="0">
                <a:solidFill>
                  <a:srgbClr val="FF0000"/>
                </a:solidFill>
                <a:latin typeface="Times New Roman" panose="02020603050405020304" pitchFamily="18" charset="0"/>
                <a:cs typeface="Times New Roman" panose="02020603050405020304" pitchFamily="18" charset="0"/>
              </a:rPr>
              <a:t>4+6) =10 </a:t>
            </a:r>
            <a:r>
              <a:rPr lang="en-US" sz="2000" b="1" i="1" dirty="0">
                <a:solidFill>
                  <a:srgbClr val="0000FF"/>
                </a:solidFill>
                <a:latin typeface="Times New Roman" panose="02020603050405020304" pitchFamily="18" charset="0"/>
                <a:cs typeface="Times New Roman" panose="02020603050405020304" pitchFamily="18" charset="0"/>
              </a:rPr>
              <a:t>[The finish of </a:t>
            </a:r>
            <a:r>
              <a:rPr lang="en-US" sz="2000" b="1" i="1" dirty="0" smtClean="0">
                <a:solidFill>
                  <a:srgbClr val="0000FF"/>
                </a:solidFill>
                <a:latin typeface="Times New Roman" panose="02020603050405020304" pitchFamily="18" charset="0"/>
                <a:cs typeface="Times New Roman" panose="02020603050405020304" pitchFamily="18" charset="0"/>
              </a:rPr>
              <a:t>(j) </a:t>
            </a:r>
            <a:r>
              <a:rPr lang="en-US" sz="2000" b="1" i="1" dirty="0">
                <a:solidFill>
                  <a:srgbClr val="0000FF"/>
                </a:solidFill>
                <a:latin typeface="Times New Roman" panose="02020603050405020304" pitchFamily="18" charset="0"/>
                <a:cs typeface="Times New Roman" panose="02020603050405020304" pitchFamily="18" charset="0"/>
              </a:rPr>
              <a:t>must lag </a:t>
            </a:r>
            <a:r>
              <a:rPr lang="en-US" sz="2000" b="1" i="1" dirty="0" smtClean="0">
                <a:solidFill>
                  <a:srgbClr val="0000FF"/>
                </a:solidFill>
                <a:latin typeface="Times New Roman" panose="02020603050405020304" pitchFamily="18" charset="0"/>
                <a:cs typeface="Times New Roman" panose="02020603050405020304" pitchFamily="18" charset="0"/>
              </a:rPr>
              <a:t>10 </a:t>
            </a:r>
            <a:r>
              <a:rPr lang="en-US" sz="2000" b="1" i="1" dirty="0">
                <a:solidFill>
                  <a:srgbClr val="0000FF"/>
                </a:solidFill>
                <a:latin typeface="Times New Roman" panose="02020603050405020304" pitchFamily="18" charset="0"/>
                <a:cs typeface="Times New Roman" panose="02020603050405020304" pitchFamily="18" charset="0"/>
              </a:rPr>
              <a:t>units after the </a:t>
            </a:r>
            <a:r>
              <a:rPr lang="en-US" sz="2000" b="1" i="1" dirty="0" smtClean="0">
                <a:solidFill>
                  <a:srgbClr val="0000FF"/>
                </a:solidFill>
                <a:latin typeface="Times New Roman" panose="02020603050405020304" pitchFamily="18" charset="0"/>
                <a:cs typeface="Times New Roman" panose="02020603050405020304" pitchFamily="18" charset="0"/>
              </a:rPr>
              <a:t>start of (</a:t>
            </a:r>
            <a:r>
              <a:rPr lang="en-US" sz="2000" b="1" i="1" dirty="0" err="1" smtClean="0">
                <a:solidFill>
                  <a:srgbClr val="0000FF"/>
                </a:solidFill>
                <a:latin typeface="Times New Roman" panose="02020603050405020304" pitchFamily="18" charset="0"/>
                <a:cs typeface="Times New Roman" panose="02020603050405020304" pitchFamily="18" charset="0"/>
              </a:rPr>
              <a:t>i</a:t>
            </a:r>
            <a:r>
              <a:rPr lang="en-US" sz="2000" b="1" i="1" dirty="0" smtClean="0">
                <a:solidFill>
                  <a:srgbClr val="0000FF"/>
                </a:solidFill>
                <a:latin typeface="Times New Roman" panose="02020603050405020304" pitchFamily="18" charset="0"/>
                <a:cs typeface="Times New Roman" panose="02020603050405020304" pitchFamily="18" charset="0"/>
              </a:rPr>
              <a:t>)]</a:t>
            </a:r>
            <a:endParaRPr lang="en-US" sz="2000" b="1" i="1" dirty="0">
              <a:solidFill>
                <a:srgbClr val="0000FF"/>
              </a:solidFill>
              <a:latin typeface="Times New Roman" panose="02020603050405020304" pitchFamily="18" charset="0"/>
              <a:cs typeface="Times New Roman" panose="020206030504050203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3045031256"/>
              </p:ext>
            </p:extLst>
          </p:nvPr>
        </p:nvGraphicFramePr>
        <p:xfrm>
          <a:off x="5742112" y="3497580"/>
          <a:ext cx="2716088" cy="1531620"/>
        </p:xfrm>
        <a:graphic>
          <a:graphicData uri="http://schemas.openxmlformats.org/drawingml/2006/table">
            <a:tbl>
              <a:tblPr/>
              <a:tblGrid>
                <a:gridCol w="574420"/>
                <a:gridCol w="510596"/>
                <a:gridCol w="1028284"/>
                <a:gridCol w="602788"/>
              </a:tblGrid>
              <a:tr h="373380">
                <a:tc gridSpan="2">
                  <a:txBody>
                    <a:bodyPr/>
                    <a:lstStyle/>
                    <a:p>
                      <a:pPr algn="ctr" fontAlgn="ctr"/>
                      <a:r>
                        <a:rPr lang="en-US" sz="2400" b="1" i="1" u="none" strike="noStrike" dirty="0" err="1" smtClean="0">
                          <a:solidFill>
                            <a:srgbClr val="000000"/>
                          </a:solidFill>
                          <a:latin typeface="Times New Roman" panose="02020603050405020304" pitchFamily="18" charset="0"/>
                          <a:cs typeface="Times New Roman" panose="02020603050405020304" pitchFamily="18" charset="0"/>
                        </a:rPr>
                        <a:t>SF</a:t>
                      </a:r>
                      <a:r>
                        <a:rPr lang="en-US" sz="2400" b="1" i="1" u="none" strike="noStrike" baseline="-25000" dirty="0" err="1" smtClean="0">
                          <a:solidFill>
                            <a:srgbClr val="000000"/>
                          </a:solidFill>
                          <a:latin typeface="Times New Roman" panose="02020603050405020304" pitchFamily="18" charset="0"/>
                          <a:cs typeface="Times New Roman" panose="02020603050405020304" pitchFamily="18" charset="0"/>
                        </a:rPr>
                        <a:t>ij</a:t>
                      </a:r>
                      <a:r>
                        <a:rPr lang="en-US" sz="2400" b="1" i="1" u="none" strike="noStrike" baseline="30000" dirty="0" smtClean="0">
                          <a:solidFill>
                            <a:srgbClr val="000000"/>
                          </a:solidFill>
                          <a:latin typeface="Times New Roman" panose="02020603050405020304" pitchFamily="18" charset="0"/>
                          <a:cs typeface="Times New Roman" panose="02020603050405020304" pitchFamily="18" charset="0"/>
                        </a:rPr>
                        <a:t>'</a:t>
                      </a:r>
                      <a:endParaRPr lang="en-US" sz="2400" b="1" i="1" u="none" strike="noStrike" dirty="0">
                        <a:solidFill>
                          <a:srgbClr val="000000"/>
                        </a:solidFill>
                        <a:latin typeface="Times New Roman" panose="02020603050405020304" pitchFamily="18" charset="0"/>
                        <a:cs typeface="Times New Roman" panose="02020603050405020304" pitchFamily="18" charset="0"/>
                      </a:endParaRPr>
                    </a:p>
                  </a:txBody>
                  <a:tcPr marL="7620" marR="7620" marT="762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2400" b="0" i="0" u="none" strike="noStrike">
                        <a:solidFill>
                          <a:srgbClr val="000000"/>
                        </a:solidFill>
                        <a:latin typeface="Times New Roman" panose="02020603050405020304" pitchFamily="18" charset="0"/>
                        <a:cs typeface="Times New Roman" panose="02020603050405020304" pitchFamily="18"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2400" b="0" i="0" u="none" strike="noStrike">
                        <a:solidFill>
                          <a:srgbClr val="000000"/>
                        </a:solidFill>
                        <a:latin typeface="Times New Roman" panose="02020603050405020304" pitchFamily="18" charset="0"/>
                        <a:cs typeface="Times New Roman" panose="02020603050405020304" pitchFamily="18" charset="0"/>
                      </a:endParaRPr>
                    </a:p>
                  </a:txBody>
                  <a:tcPr marL="7620" marR="7620" marT="7620" marB="0" anchor="b">
                    <a:lnL>
                      <a:noFill/>
                    </a:lnL>
                    <a:lnR>
                      <a:noFill/>
                    </a:lnR>
                    <a:lnT>
                      <a:noFill/>
                    </a:lnT>
                    <a:lnB>
                      <a:noFill/>
                    </a:lnB>
                  </a:tcPr>
                </a:tc>
              </a:tr>
              <a:tr h="289560">
                <a:tc gridSpan="2">
                  <a:txBody>
                    <a:bodyPr/>
                    <a:lstStyle/>
                    <a:p>
                      <a:pPr algn="ctr" fontAlgn="ctr"/>
                      <a:r>
                        <a:rPr lang="en-US" sz="2400" b="1" i="1" u="none" strike="noStrike" dirty="0">
                          <a:solidFill>
                            <a:srgbClr val="000000"/>
                          </a:solidFill>
                          <a:latin typeface="Times New Roman" panose="02020603050405020304" pitchFamily="18" charset="0"/>
                          <a:cs typeface="Times New Roman" panose="02020603050405020304" pitchFamily="18"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solidFill>
                      <a:srgbClr val="FFFF00"/>
                    </a:solidFill>
                  </a:tcPr>
                </a:tc>
                <a:tc hMerge="1">
                  <a:txBody>
                    <a:bodyPr/>
                    <a:lstStyle/>
                    <a:p>
                      <a:endParaRPr lang="en-US"/>
                    </a:p>
                  </a:txBody>
                  <a:tcPr/>
                </a:tc>
                <a:tc>
                  <a:txBody>
                    <a:bodyPr/>
                    <a:lstStyle/>
                    <a:p>
                      <a:pPr algn="ctr" fontAlgn="ctr"/>
                      <a:r>
                        <a:rPr lang="en-US" sz="2400" b="0" i="1" u="none" strike="noStrike">
                          <a:solidFill>
                            <a:srgbClr val="000000"/>
                          </a:solidFill>
                          <a:latin typeface="Times New Roman" panose="02020603050405020304" pitchFamily="18" charset="0"/>
                          <a:cs typeface="Times New Roman" panose="02020603050405020304" pitchFamily="18" charset="0"/>
                        </a:rPr>
                        <a:t>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n-US" sz="2400" b="0" i="0" u="none" strike="noStrike">
                        <a:solidFill>
                          <a:srgbClr val="000000"/>
                        </a:solidFill>
                        <a:latin typeface="Times New Roman" panose="02020603050405020304" pitchFamily="18" charset="0"/>
                        <a:cs typeface="Times New Roman" panose="02020603050405020304" pitchFamily="18" charset="0"/>
                      </a:endParaRPr>
                    </a:p>
                  </a:txBody>
                  <a:tcPr marL="7620" marR="7620" marT="7620" marB="0" anchor="b">
                    <a:lnL w="6350" cap="flat" cmpd="sng" algn="ctr">
                      <a:solidFill>
                        <a:srgbClr val="000000"/>
                      </a:solidFill>
                      <a:prstDash val="solid"/>
                      <a:round/>
                      <a:headEnd type="none" w="med" len="med"/>
                      <a:tailEnd type="none" w="med" len="med"/>
                    </a:lnL>
                    <a:lnR>
                      <a:noFill/>
                    </a:lnR>
                    <a:lnT>
                      <a:noFill/>
                    </a:lnT>
                    <a:lnB>
                      <a:noFill/>
                    </a:lnB>
                  </a:tcPr>
                </a:tc>
              </a:tr>
              <a:tr h="0">
                <a:tc>
                  <a:txBody>
                    <a:bodyPr/>
                    <a:lstStyle/>
                    <a:p>
                      <a:pPr algn="l" fontAlgn="b"/>
                      <a:endParaRPr lang="en-US" sz="200" b="0" i="0" u="none" strike="noStrike" dirty="0">
                        <a:solidFill>
                          <a:srgbClr val="000000"/>
                        </a:solidFill>
                        <a:latin typeface="Times New Roman" panose="02020603050405020304" pitchFamily="18" charset="0"/>
                        <a:cs typeface="Times New Roman" panose="02020603050405020304" pitchFamily="18"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ctr" fontAlgn="b"/>
                      <a:endParaRPr lang="en-US" sz="200" b="0" i="0" u="none" strike="noStrike" dirty="0">
                        <a:solidFill>
                          <a:srgbClr val="000000"/>
                        </a:solidFill>
                        <a:latin typeface="Times New Roman" panose="02020603050405020304" pitchFamily="18" charset="0"/>
                        <a:cs typeface="Times New Roman" panose="02020603050405020304" pitchFamily="18"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200" b="0" i="0" u="none" strike="noStrike" dirty="0">
                        <a:solidFill>
                          <a:srgbClr val="000000"/>
                        </a:solidFill>
                        <a:latin typeface="Times New Roman" panose="02020603050405020304" pitchFamily="18" charset="0"/>
                        <a:cs typeface="Times New Roman" panose="02020603050405020304" pitchFamily="18"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r>
              <a:tr h="281940">
                <a:tc>
                  <a:txBody>
                    <a:bodyPr/>
                    <a:lstStyle/>
                    <a:p>
                      <a:pPr algn="l" fontAlgn="b"/>
                      <a:endParaRPr lang="en-US" sz="2400" b="0" i="0" u="none" strike="noStrike">
                        <a:solidFill>
                          <a:srgbClr val="000000"/>
                        </a:solidFill>
                        <a:latin typeface="Times New Roman" panose="02020603050405020304" pitchFamily="18" charset="0"/>
                        <a:cs typeface="Times New Roman" panose="02020603050405020304" pitchFamily="18"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400" b="1" i="1" u="none" strike="noStrike">
                          <a:solidFill>
                            <a:srgbClr val="000000"/>
                          </a:solidFill>
                          <a:latin typeface="Times New Roman" panose="02020603050405020304" pitchFamily="18" charset="0"/>
                          <a:cs typeface="Times New Roman" panose="02020603050405020304" pitchFamily="18" charset="0"/>
                        </a:rPr>
                        <a:t>j</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gridSpan="2">
                  <a:txBody>
                    <a:bodyPr/>
                    <a:lstStyle/>
                    <a:p>
                      <a:pPr algn="ctr" fontAlgn="ctr"/>
                      <a:r>
                        <a:rPr lang="en-US" sz="2400" b="1" i="1" u="none" strike="noStrike" dirty="0">
                          <a:solidFill>
                            <a:srgbClr val="000000"/>
                          </a:solidFill>
                          <a:latin typeface="Times New Roman" panose="02020603050405020304" pitchFamily="18" charset="0"/>
                          <a:cs typeface="Times New Roman" panose="02020603050405020304" pitchFamily="18"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solidFill>
                      <a:srgbClr val="B8CCE4"/>
                    </a:solidFill>
                  </a:tcPr>
                </a:tc>
                <a:tc hMerge="1">
                  <a:txBody>
                    <a:bodyPr/>
                    <a:lstStyle/>
                    <a:p>
                      <a:endParaRPr lang="en-US"/>
                    </a:p>
                  </a:txBody>
                  <a:tcPr/>
                </a:tc>
              </a:tr>
              <a:tr h="373380">
                <a:tc>
                  <a:txBody>
                    <a:bodyPr/>
                    <a:lstStyle/>
                    <a:p>
                      <a:pPr algn="l" fontAlgn="b"/>
                      <a:endParaRPr lang="en-US" sz="2400" b="0" i="0" u="none" strike="noStrike" dirty="0">
                        <a:solidFill>
                          <a:srgbClr val="000000"/>
                        </a:solidFill>
                        <a:latin typeface="Times New Roman" panose="02020603050405020304" pitchFamily="18" charset="0"/>
                        <a:cs typeface="Times New Roman" panose="02020603050405020304" pitchFamily="18" charset="0"/>
                      </a:endParaRPr>
                    </a:p>
                  </a:txBody>
                  <a:tcPr marL="7620" marR="7620" marT="7620" marB="0" anchor="b">
                    <a:lnL>
                      <a:noFill/>
                    </a:lnL>
                    <a:lnR>
                      <a:noFill/>
                    </a:lnR>
                    <a:lnT>
                      <a:noFill/>
                    </a:lnT>
                    <a:lnB>
                      <a:noFill/>
                    </a:lnB>
                  </a:tcPr>
                </a:tc>
                <a:tc>
                  <a:txBody>
                    <a:bodyPr/>
                    <a:lstStyle/>
                    <a:p>
                      <a:pPr algn="l" fontAlgn="b"/>
                      <a:endParaRPr lang="en-US" sz="2400" b="0" i="0" u="none" strike="noStrike" dirty="0">
                        <a:solidFill>
                          <a:srgbClr val="000000"/>
                        </a:solidFill>
                        <a:latin typeface="Times New Roman" panose="02020603050405020304" pitchFamily="18" charset="0"/>
                        <a:cs typeface="Times New Roman" panose="02020603050405020304" pitchFamily="18"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ctr" fontAlgn="ctr"/>
                      <a:r>
                        <a:rPr lang="en-US" sz="2400" b="1" i="1" u="none" strike="noStrike" dirty="0" err="1" smtClean="0">
                          <a:solidFill>
                            <a:srgbClr val="000000"/>
                          </a:solidFill>
                          <a:latin typeface="Times New Roman" panose="02020603050405020304" pitchFamily="18" charset="0"/>
                          <a:cs typeface="Times New Roman" panose="02020603050405020304" pitchFamily="18" charset="0"/>
                        </a:rPr>
                        <a:t>SF</a:t>
                      </a:r>
                      <a:r>
                        <a:rPr lang="en-US" sz="2400" b="1" i="1" u="none" strike="noStrike" baseline="-25000" dirty="0" err="1" smtClean="0">
                          <a:solidFill>
                            <a:srgbClr val="000000"/>
                          </a:solidFill>
                          <a:latin typeface="Times New Roman" panose="02020603050405020304" pitchFamily="18" charset="0"/>
                          <a:cs typeface="Times New Roman" panose="02020603050405020304" pitchFamily="18" charset="0"/>
                        </a:rPr>
                        <a:t>ij</a:t>
                      </a:r>
                      <a:r>
                        <a:rPr lang="en-US" sz="2400" b="1" i="1" u="none" strike="noStrike" baseline="30000" dirty="0" smtClean="0">
                          <a:solidFill>
                            <a:srgbClr val="000000"/>
                          </a:solidFill>
                          <a:latin typeface="Times New Roman" panose="02020603050405020304" pitchFamily="18" charset="0"/>
                          <a:cs typeface="Times New Roman" panose="02020603050405020304" pitchFamily="18" charset="0"/>
                        </a:rPr>
                        <a:t>''</a:t>
                      </a:r>
                      <a:endParaRPr lang="en-US" sz="2400" b="1" i="1" u="none" strike="noStrike" dirty="0">
                        <a:solidFill>
                          <a:srgbClr val="000000"/>
                        </a:solidFill>
                        <a:latin typeface="Times New Roman" panose="02020603050405020304" pitchFamily="18" charset="0"/>
                        <a:cs typeface="Times New Roman" panose="02020603050405020304" pitchFamily="18" charset="0"/>
                      </a:endParaRP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r>
            </a:tbl>
          </a:graphicData>
        </a:graphic>
      </p:graphicFrame>
    </p:spTree>
    <p:extLst>
      <p:ext uri="{BB962C8B-B14F-4D97-AF65-F5344CB8AC3E}">
        <p14:creationId xmlns:p14="http://schemas.microsoft.com/office/powerpoint/2010/main" val="3315883464"/>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1" name="Rectangle 3"/>
          <p:cNvSpPr>
            <a:spLocks noChangeArrowheads="1"/>
          </p:cNvSpPr>
          <p:nvPr/>
        </p:nvSpPr>
        <p:spPr bwMode="auto">
          <a:xfrm>
            <a:off x="533400" y="322263"/>
            <a:ext cx="8215312" cy="820737"/>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2800" b="1"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Precedence Diagramming </a:t>
            </a:r>
            <a:r>
              <a:rPr lang="en-US" sz="2800" b="1" i="1" dirty="0" smtClean="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Relationships Types and constraint</a:t>
            </a:r>
            <a:endParaRPr lang="de-DE" sz="1900" b="1" i="1" dirty="0">
              <a:solidFill>
                <a:srgbClr val="CC330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501210" y="1143000"/>
            <a:ext cx="8215312" cy="2462213"/>
          </a:xfrm>
          <a:prstGeom prst="rect">
            <a:avLst/>
          </a:prstGeom>
          <a:solidFill>
            <a:schemeClr val="bg1"/>
          </a:solidFill>
          <a:ln>
            <a:solidFill>
              <a:schemeClr val="tx1"/>
            </a:solidFill>
          </a:ln>
          <a:effectLst>
            <a:innerShdw blurRad="63500" dist="50800" dir="18900000">
              <a:prstClr val="black">
                <a:alpha val="50000"/>
              </a:prstClr>
            </a:innerShdw>
          </a:effectLst>
        </p:spPr>
        <p:txBody>
          <a:bodyPr wrap="square">
            <a:spAutoFit/>
          </a:bodyPr>
          <a:lstStyle/>
          <a:p>
            <a:pPr marL="342900" indent="-342900" algn="just">
              <a:spcBef>
                <a:spcPts val="1200"/>
              </a:spcBef>
              <a:spcAft>
                <a:spcPts val="600"/>
              </a:spcAft>
              <a:buClr>
                <a:srgbClr val="FF0000"/>
              </a:buClr>
              <a:buFont typeface="+mj-lt"/>
              <a:buAutoNum type="arabicPeriod" startAt="5"/>
              <a:defRPr/>
            </a:pPr>
            <a:r>
              <a:rPr lang="en-US" sz="2400" b="1" i="1" dirty="0" smtClean="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Start-to-Start </a:t>
            </a:r>
            <a:r>
              <a:rPr lang="en-US" sz="2400" b="1" i="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Finish-to-Finish (ZZ</a:t>
            </a:r>
            <a:r>
              <a:rPr lang="en-US" sz="2400" b="1" i="1" baseline="-25000"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ij</a:t>
            </a:r>
            <a:r>
              <a:rPr lang="en-US" sz="2400" b="1" i="1" dirty="0">
                <a:solidFill>
                  <a:srgbClr val="00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363538" algn="just">
              <a:spcBef>
                <a:spcPts val="1200"/>
              </a:spcBef>
              <a:spcAft>
                <a:spcPts val="600"/>
              </a:spcAft>
              <a:defRPr/>
            </a:pPr>
            <a:r>
              <a:rPr lang="en-US" sz="2000" b="1" i="1" dirty="0">
                <a:solidFill>
                  <a:srgbClr val="FF0000"/>
                </a:solidFill>
                <a:latin typeface="Times New Roman" panose="02020603050405020304" pitchFamily="18" charset="0"/>
                <a:cs typeface="Times New Roman" panose="02020603050405020304" pitchFamily="18" charset="0"/>
              </a:rPr>
              <a:t>ZZ</a:t>
            </a:r>
            <a:r>
              <a:rPr lang="en-US" sz="2000" b="1" i="1" baseline="-25000" dirty="0">
                <a:solidFill>
                  <a:srgbClr val="FF0000"/>
                </a:solidFill>
                <a:latin typeface="Times New Roman" panose="02020603050405020304" pitchFamily="18" charset="0"/>
                <a:cs typeface="Times New Roman" panose="02020603050405020304" pitchFamily="18" charset="0"/>
              </a:rPr>
              <a:t>ij</a:t>
            </a:r>
            <a:r>
              <a:rPr lang="en-US" sz="2000" b="0" dirty="0">
                <a:latin typeface="Times New Roman" panose="02020603050405020304" pitchFamily="18" charset="0"/>
                <a:cs typeface="Times New Roman" panose="02020603050405020304" pitchFamily="18" charset="0"/>
              </a:rPr>
              <a:t> is a combination of two constraints, i.e., a start-to-start and finish-to-finish relationship. </a:t>
            </a:r>
            <a:r>
              <a:rPr lang="en-US" sz="2000" b="0" dirty="0" smtClean="0">
                <a:latin typeface="Times New Roman" panose="02020603050405020304" pitchFamily="18" charset="0"/>
                <a:cs typeface="Times New Roman" panose="02020603050405020304" pitchFamily="18" charset="0"/>
              </a:rPr>
              <a:t>It </a:t>
            </a:r>
            <a:r>
              <a:rPr lang="en-US" sz="2000" b="0" dirty="0">
                <a:latin typeface="Times New Roman" panose="02020603050405020304" pitchFamily="18" charset="0"/>
                <a:cs typeface="Times New Roman" panose="02020603050405020304" pitchFamily="18" charset="0"/>
              </a:rPr>
              <a:t>is written with the </a:t>
            </a:r>
            <a:r>
              <a:rPr lang="en-US" sz="2000" b="1" i="1" dirty="0">
                <a:solidFill>
                  <a:srgbClr val="FF0000"/>
                </a:solidFill>
                <a:latin typeface="Times New Roman" panose="02020603050405020304" pitchFamily="18" charset="0"/>
                <a:cs typeface="Times New Roman" panose="02020603050405020304" pitchFamily="18" charset="0"/>
              </a:rPr>
              <a:t>SS</a:t>
            </a:r>
            <a:r>
              <a:rPr lang="en-US" sz="2000" b="1" i="1" baseline="-25000" dirty="0">
                <a:solidFill>
                  <a:srgbClr val="FF0000"/>
                </a:solidFill>
                <a:latin typeface="Times New Roman" panose="02020603050405020304" pitchFamily="18" charset="0"/>
                <a:cs typeface="Times New Roman" panose="02020603050405020304" pitchFamily="18" charset="0"/>
              </a:rPr>
              <a:t>ij</a:t>
            </a:r>
            <a:r>
              <a:rPr lang="en-US" sz="2000" b="0" dirty="0">
                <a:latin typeface="Times New Roman" panose="02020603050405020304" pitchFamily="18" charset="0"/>
                <a:cs typeface="Times New Roman" panose="02020603050405020304" pitchFamily="18" charset="0"/>
              </a:rPr>
              <a:t> time units first, followed by the </a:t>
            </a:r>
            <a:r>
              <a:rPr lang="en-US" sz="2000" b="1" i="1" dirty="0">
                <a:solidFill>
                  <a:srgbClr val="FF0000"/>
                </a:solidFill>
                <a:latin typeface="Times New Roman" panose="02020603050405020304" pitchFamily="18" charset="0"/>
                <a:cs typeface="Times New Roman" panose="02020603050405020304" pitchFamily="18" charset="0"/>
              </a:rPr>
              <a:t>FF</a:t>
            </a:r>
            <a:r>
              <a:rPr lang="en-US" sz="2000" b="1" i="1" baseline="-25000" dirty="0">
                <a:solidFill>
                  <a:srgbClr val="FF0000"/>
                </a:solidFill>
                <a:latin typeface="Times New Roman" panose="02020603050405020304" pitchFamily="18" charset="0"/>
                <a:cs typeface="Times New Roman" panose="02020603050405020304" pitchFamily="18" charset="0"/>
              </a:rPr>
              <a:t>ij</a:t>
            </a:r>
            <a:r>
              <a:rPr lang="en-US" sz="2000" b="0" dirty="0">
                <a:latin typeface="Times New Roman" panose="02020603050405020304" pitchFamily="18" charset="0"/>
                <a:cs typeface="Times New Roman" panose="02020603050405020304" pitchFamily="18" charset="0"/>
              </a:rPr>
              <a:t> time units</a:t>
            </a:r>
            <a:r>
              <a:rPr lang="en-US" sz="2000" b="0" dirty="0" smtClean="0">
                <a:latin typeface="Times New Roman" panose="02020603050405020304" pitchFamily="18" charset="0"/>
                <a:cs typeface="Times New Roman" panose="02020603050405020304" pitchFamily="18" charset="0"/>
              </a:rPr>
              <a:t>.</a:t>
            </a:r>
          </a:p>
          <a:p>
            <a:pPr marL="363538" algn="just">
              <a:spcBef>
                <a:spcPts val="1200"/>
              </a:spcBef>
              <a:spcAft>
                <a:spcPts val="600"/>
              </a:spcAft>
              <a:defRPr/>
            </a:pPr>
            <a:r>
              <a:rPr lang="en-US" sz="2000" b="1" i="1" dirty="0">
                <a:solidFill>
                  <a:srgbClr val="FF0000"/>
                </a:solidFill>
                <a:latin typeface="Times New Roman" panose="02020603050405020304" pitchFamily="18" charset="0"/>
                <a:cs typeface="Times New Roman" panose="02020603050405020304" pitchFamily="18" charset="0"/>
              </a:rPr>
              <a:t>Example </a:t>
            </a:r>
            <a:r>
              <a:rPr lang="en-US" sz="2000" b="1" i="1" dirty="0" err="1" smtClean="0">
                <a:solidFill>
                  <a:srgbClr val="FF0000"/>
                </a:solidFill>
                <a:latin typeface="Times New Roman" panose="02020603050405020304" pitchFamily="18" charset="0"/>
                <a:cs typeface="Times New Roman" panose="02020603050405020304" pitchFamily="18" charset="0"/>
              </a:rPr>
              <a:t>ZZ</a:t>
            </a:r>
            <a:r>
              <a:rPr lang="en-US" sz="2000" b="1" i="1" baseline="-25000" dirty="0" err="1" smtClean="0">
                <a:solidFill>
                  <a:srgbClr val="FF0000"/>
                </a:solidFill>
                <a:latin typeface="Times New Roman" panose="02020603050405020304" pitchFamily="18" charset="0"/>
                <a:cs typeface="Times New Roman" panose="02020603050405020304" pitchFamily="18" charset="0"/>
              </a:rPr>
              <a:t>ij</a:t>
            </a:r>
            <a:r>
              <a:rPr lang="en-US" sz="2000" b="1" i="1" dirty="0" smtClean="0">
                <a:solidFill>
                  <a:srgbClr val="FF0000"/>
                </a:solidFill>
                <a:latin typeface="Times New Roman" panose="02020603050405020304" pitchFamily="18" charset="0"/>
                <a:cs typeface="Times New Roman" panose="02020603050405020304" pitchFamily="18" charset="0"/>
              </a:rPr>
              <a:t> </a:t>
            </a:r>
            <a:r>
              <a:rPr lang="en-US" sz="2000" b="1" i="1" dirty="0">
                <a:solidFill>
                  <a:srgbClr val="FF0000"/>
                </a:solidFill>
                <a:latin typeface="Times New Roman" panose="02020603050405020304" pitchFamily="18" charset="0"/>
                <a:cs typeface="Times New Roman" panose="02020603050405020304" pitchFamily="18" charset="0"/>
              </a:rPr>
              <a:t>=</a:t>
            </a:r>
            <a:r>
              <a:rPr lang="en-US" sz="2000" b="1" i="1" dirty="0" smtClean="0">
                <a:solidFill>
                  <a:srgbClr val="FF0000"/>
                </a:solidFill>
                <a:latin typeface="Times New Roman" panose="02020603050405020304" pitchFamily="18" charset="0"/>
                <a:cs typeface="Times New Roman" panose="02020603050405020304" pitchFamily="18" charset="0"/>
              </a:rPr>
              <a:t>5, </a:t>
            </a:r>
            <a:r>
              <a:rPr lang="en-US" sz="2000" b="1" i="1" dirty="0" smtClean="0">
                <a:solidFill>
                  <a:srgbClr val="FF0000"/>
                </a:solidFill>
                <a:latin typeface="Times New Roman" panose="02020603050405020304" pitchFamily="18" charset="0"/>
                <a:cs typeface="Times New Roman" panose="02020603050405020304" pitchFamily="18" charset="0"/>
              </a:rPr>
              <a:t>6 </a:t>
            </a:r>
            <a:r>
              <a:rPr lang="en-US" sz="2000" b="1" i="1" dirty="0">
                <a:solidFill>
                  <a:srgbClr val="0000FF"/>
                </a:solidFill>
                <a:latin typeface="Times New Roman" panose="02020603050405020304" pitchFamily="18" charset="0"/>
                <a:cs typeface="Times New Roman" panose="02020603050405020304" pitchFamily="18" charset="0"/>
              </a:rPr>
              <a:t>[The </a:t>
            </a:r>
            <a:r>
              <a:rPr lang="en-US" sz="2000" b="1" i="1" dirty="0" smtClean="0">
                <a:solidFill>
                  <a:srgbClr val="0000FF"/>
                </a:solidFill>
                <a:latin typeface="Times New Roman" panose="02020603050405020304" pitchFamily="18" charset="0"/>
                <a:cs typeface="Times New Roman" panose="02020603050405020304" pitchFamily="18" charset="0"/>
              </a:rPr>
              <a:t>start </a:t>
            </a:r>
            <a:r>
              <a:rPr lang="en-US" sz="2000" b="1" i="1" dirty="0">
                <a:solidFill>
                  <a:srgbClr val="0000FF"/>
                </a:solidFill>
                <a:latin typeface="Times New Roman" panose="02020603050405020304" pitchFamily="18" charset="0"/>
                <a:cs typeface="Times New Roman" panose="02020603050405020304" pitchFamily="18" charset="0"/>
              </a:rPr>
              <a:t>of </a:t>
            </a:r>
            <a:r>
              <a:rPr lang="en-US" sz="2000" b="1" i="1" dirty="0" smtClean="0">
                <a:solidFill>
                  <a:srgbClr val="0000FF"/>
                </a:solidFill>
                <a:latin typeface="Times New Roman" panose="02020603050405020304" pitchFamily="18" charset="0"/>
                <a:cs typeface="Times New Roman" panose="02020603050405020304" pitchFamily="18" charset="0"/>
              </a:rPr>
              <a:t>(j) must </a:t>
            </a:r>
            <a:r>
              <a:rPr lang="en-US" sz="2000" b="1" i="1" dirty="0">
                <a:solidFill>
                  <a:srgbClr val="0000FF"/>
                </a:solidFill>
                <a:latin typeface="Times New Roman" panose="02020603050405020304" pitchFamily="18" charset="0"/>
                <a:cs typeface="Times New Roman" panose="02020603050405020304" pitchFamily="18" charset="0"/>
              </a:rPr>
              <a:t>lag 5 units after the </a:t>
            </a:r>
            <a:r>
              <a:rPr lang="en-US" sz="2000" b="1" i="1" dirty="0" smtClean="0">
                <a:solidFill>
                  <a:srgbClr val="0000FF"/>
                </a:solidFill>
                <a:latin typeface="Times New Roman" panose="02020603050405020304" pitchFamily="18" charset="0"/>
                <a:cs typeface="Times New Roman" panose="02020603050405020304" pitchFamily="18" charset="0"/>
              </a:rPr>
              <a:t>start </a:t>
            </a:r>
            <a:r>
              <a:rPr lang="en-US" sz="2000" b="1" i="1" dirty="0">
                <a:solidFill>
                  <a:srgbClr val="0000FF"/>
                </a:solidFill>
                <a:latin typeface="Times New Roman" panose="02020603050405020304" pitchFamily="18" charset="0"/>
                <a:cs typeface="Times New Roman" panose="02020603050405020304" pitchFamily="18" charset="0"/>
              </a:rPr>
              <a:t>of </a:t>
            </a:r>
            <a:r>
              <a:rPr lang="en-US" sz="2000" b="1" i="1" dirty="0" smtClean="0">
                <a:solidFill>
                  <a:srgbClr val="0000FF"/>
                </a:solidFill>
                <a:latin typeface="Times New Roman" panose="02020603050405020304" pitchFamily="18" charset="0"/>
                <a:cs typeface="Times New Roman" panose="02020603050405020304" pitchFamily="18" charset="0"/>
              </a:rPr>
              <a:t>(</a:t>
            </a:r>
            <a:r>
              <a:rPr lang="en-US" sz="2000" b="1" i="1" dirty="0" err="1" smtClean="0">
                <a:solidFill>
                  <a:srgbClr val="0000FF"/>
                </a:solidFill>
                <a:latin typeface="Times New Roman" panose="02020603050405020304" pitchFamily="18" charset="0"/>
                <a:cs typeface="Times New Roman" panose="02020603050405020304" pitchFamily="18" charset="0"/>
              </a:rPr>
              <a:t>i</a:t>
            </a:r>
            <a:r>
              <a:rPr lang="en-US" sz="2000" b="1" i="1" dirty="0" smtClean="0">
                <a:solidFill>
                  <a:srgbClr val="0000FF"/>
                </a:solidFill>
                <a:latin typeface="Times New Roman" panose="02020603050405020304" pitchFamily="18" charset="0"/>
                <a:cs typeface="Times New Roman" panose="02020603050405020304" pitchFamily="18" charset="0"/>
              </a:rPr>
              <a:t>) &amp; </a:t>
            </a:r>
            <a:r>
              <a:rPr lang="en-US" sz="2000" b="1" i="1" dirty="0">
                <a:solidFill>
                  <a:srgbClr val="0000FF"/>
                </a:solidFill>
                <a:latin typeface="Times New Roman" panose="02020603050405020304" pitchFamily="18" charset="0"/>
                <a:cs typeface="Times New Roman" panose="02020603050405020304" pitchFamily="18" charset="0"/>
              </a:rPr>
              <a:t>The </a:t>
            </a:r>
            <a:r>
              <a:rPr lang="en-US" sz="2000" b="1" i="1" dirty="0" smtClean="0">
                <a:solidFill>
                  <a:srgbClr val="0000FF"/>
                </a:solidFill>
                <a:latin typeface="Times New Roman" panose="02020603050405020304" pitchFamily="18" charset="0"/>
                <a:cs typeface="Times New Roman" panose="02020603050405020304" pitchFamily="18" charset="0"/>
              </a:rPr>
              <a:t>finish of (j) must </a:t>
            </a:r>
            <a:r>
              <a:rPr lang="en-US" sz="2000" b="1" i="1" dirty="0">
                <a:solidFill>
                  <a:srgbClr val="0000FF"/>
                </a:solidFill>
                <a:latin typeface="Times New Roman" panose="02020603050405020304" pitchFamily="18" charset="0"/>
                <a:cs typeface="Times New Roman" panose="02020603050405020304" pitchFamily="18" charset="0"/>
              </a:rPr>
              <a:t>lag </a:t>
            </a:r>
            <a:r>
              <a:rPr lang="en-US" sz="2000" b="1" i="1" dirty="0" smtClean="0">
                <a:solidFill>
                  <a:srgbClr val="0000FF"/>
                </a:solidFill>
                <a:latin typeface="Times New Roman" panose="02020603050405020304" pitchFamily="18" charset="0"/>
                <a:cs typeface="Times New Roman" panose="02020603050405020304" pitchFamily="18" charset="0"/>
              </a:rPr>
              <a:t>6 </a:t>
            </a:r>
            <a:r>
              <a:rPr lang="en-US" sz="2000" b="1" i="1" dirty="0">
                <a:solidFill>
                  <a:srgbClr val="0000FF"/>
                </a:solidFill>
                <a:latin typeface="Times New Roman" panose="02020603050405020304" pitchFamily="18" charset="0"/>
                <a:cs typeface="Times New Roman" panose="02020603050405020304" pitchFamily="18" charset="0"/>
              </a:rPr>
              <a:t>units after the </a:t>
            </a:r>
            <a:r>
              <a:rPr lang="en-US" sz="2000" b="1" i="1" dirty="0" smtClean="0">
                <a:solidFill>
                  <a:srgbClr val="0000FF"/>
                </a:solidFill>
                <a:latin typeface="Times New Roman" panose="02020603050405020304" pitchFamily="18" charset="0"/>
                <a:cs typeface="Times New Roman" panose="02020603050405020304" pitchFamily="18" charset="0"/>
              </a:rPr>
              <a:t>finish of (</a:t>
            </a:r>
            <a:r>
              <a:rPr lang="en-US" sz="2000" b="1" i="1" dirty="0" err="1" smtClean="0">
                <a:solidFill>
                  <a:srgbClr val="0000FF"/>
                </a:solidFill>
                <a:latin typeface="Times New Roman" panose="02020603050405020304" pitchFamily="18" charset="0"/>
                <a:cs typeface="Times New Roman" panose="02020603050405020304" pitchFamily="18" charset="0"/>
              </a:rPr>
              <a:t>i</a:t>
            </a:r>
            <a:r>
              <a:rPr lang="en-US" sz="2000" b="1" i="1" dirty="0" smtClean="0">
                <a:solidFill>
                  <a:srgbClr val="0000FF"/>
                </a:solidFill>
                <a:latin typeface="Times New Roman" panose="02020603050405020304" pitchFamily="18" charset="0"/>
                <a:cs typeface="Times New Roman" panose="02020603050405020304" pitchFamily="18" charset="0"/>
              </a:rPr>
              <a:t>)]</a:t>
            </a:r>
            <a:endParaRPr lang="en-US" sz="2000" b="1" i="1" dirty="0">
              <a:solidFill>
                <a:srgbClr val="0000FF"/>
              </a:solidFill>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626038254"/>
              </p:ext>
            </p:extLst>
          </p:nvPr>
        </p:nvGraphicFramePr>
        <p:xfrm>
          <a:off x="457200" y="4092978"/>
          <a:ext cx="2340260" cy="1224135"/>
        </p:xfrm>
        <a:graphic>
          <a:graphicData uri="http://schemas.openxmlformats.org/drawingml/2006/table">
            <a:tbl>
              <a:tblPr firstRow="1" bandRow="1">
                <a:tableStyleId>{5940675A-B579-460E-94D1-54222C63F5DA}</a:tableStyleId>
              </a:tblPr>
              <a:tblGrid>
                <a:gridCol w="468052"/>
                <a:gridCol w="1440160"/>
                <a:gridCol w="432048"/>
              </a:tblGrid>
              <a:tr h="408045">
                <a:tc>
                  <a:txBody>
                    <a:bodyPr/>
                    <a:lstStyle/>
                    <a:p>
                      <a:pPr algn="ctr"/>
                      <a:r>
                        <a:rPr lang="en-US" sz="1400" b="1" dirty="0" smtClean="0">
                          <a:solidFill>
                            <a:schemeClr val="tx1"/>
                          </a:solidFill>
                          <a:latin typeface="Times New Roman" panose="02020603050405020304" pitchFamily="18" charset="0"/>
                          <a:cs typeface="Times New Roman" panose="02020603050405020304" pitchFamily="18" charset="0"/>
                        </a:rPr>
                        <a:t>ES</a:t>
                      </a:r>
                      <a:endParaRPr lang="en-US" sz="1400" b="1" dirty="0">
                        <a:solidFill>
                          <a:schemeClr val="tx1"/>
                        </a:solidFill>
                        <a:latin typeface="Times New Roman" panose="02020603050405020304" pitchFamily="18" charset="0"/>
                        <a:cs typeface="Times New Roman" panose="02020603050405020304" pitchFamily="18" charset="0"/>
                      </a:endParaRPr>
                    </a:p>
                  </a:txBody>
                  <a:tcPr>
                    <a:solidFill>
                      <a:srgbClr val="FFFF00"/>
                    </a:solidFill>
                  </a:tcPr>
                </a:tc>
                <a:tc>
                  <a:txBody>
                    <a:bodyPr/>
                    <a:lstStyle/>
                    <a:p>
                      <a:pPr algn="ctr"/>
                      <a:r>
                        <a:rPr lang="en-US" sz="1400" b="1" dirty="0" smtClean="0">
                          <a:solidFill>
                            <a:schemeClr val="tx1"/>
                          </a:solidFill>
                          <a:latin typeface="Times New Roman" panose="02020603050405020304" pitchFamily="18" charset="0"/>
                          <a:cs typeface="Times New Roman" panose="02020603050405020304" pitchFamily="18" charset="0"/>
                        </a:rPr>
                        <a:t>Duration</a:t>
                      </a:r>
                    </a:p>
                  </a:txBody>
                  <a:tcPr>
                    <a:solidFill>
                      <a:schemeClr val="accent2">
                        <a:lumMod val="20000"/>
                        <a:lumOff val="80000"/>
                      </a:schemeClr>
                    </a:solidFill>
                  </a:tcPr>
                </a:tc>
                <a:tc>
                  <a:txBody>
                    <a:bodyPr/>
                    <a:lstStyle/>
                    <a:p>
                      <a:pPr algn="ctr"/>
                      <a:r>
                        <a:rPr lang="en-US" sz="1400" b="1" dirty="0" smtClean="0">
                          <a:solidFill>
                            <a:schemeClr val="tx1"/>
                          </a:solidFill>
                          <a:latin typeface="Times New Roman" panose="02020603050405020304" pitchFamily="18" charset="0"/>
                          <a:cs typeface="Times New Roman" panose="02020603050405020304" pitchFamily="18" charset="0"/>
                        </a:rPr>
                        <a:t>EF</a:t>
                      </a:r>
                      <a:endParaRPr lang="en-US" sz="1400" b="1" dirty="0">
                        <a:solidFill>
                          <a:schemeClr val="tx1"/>
                        </a:solidFill>
                        <a:latin typeface="Times New Roman" panose="02020603050405020304" pitchFamily="18" charset="0"/>
                        <a:cs typeface="Times New Roman" panose="02020603050405020304" pitchFamily="18" charset="0"/>
                      </a:endParaRPr>
                    </a:p>
                  </a:txBody>
                  <a:tcPr>
                    <a:solidFill>
                      <a:schemeClr val="accent6">
                        <a:lumMod val="60000"/>
                        <a:lumOff val="40000"/>
                      </a:schemeClr>
                    </a:solidFill>
                  </a:tcPr>
                </a:tc>
              </a:tr>
              <a:tr h="408045">
                <a:tc gridSpan="3">
                  <a:txBody>
                    <a:bodyPr/>
                    <a:lstStyle/>
                    <a:p>
                      <a:pPr algn="ctr"/>
                      <a:r>
                        <a:rPr lang="en-US" sz="1400" b="1" dirty="0" smtClean="0">
                          <a:solidFill>
                            <a:schemeClr val="tx1"/>
                          </a:solidFill>
                          <a:latin typeface="Times New Roman" panose="02020603050405020304" pitchFamily="18" charset="0"/>
                          <a:cs typeface="Times New Roman" panose="02020603050405020304" pitchFamily="18" charset="0"/>
                        </a:rPr>
                        <a:t>Activity (i)</a:t>
                      </a:r>
                    </a:p>
                  </a:txBody>
                  <a:tcPr>
                    <a:solidFill>
                      <a:srgbClr val="F8F9BD"/>
                    </a:solidFill>
                  </a:tcPr>
                </a:tc>
                <a:tc hMerge="1">
                  <a:txBody>
                    <a:bodyPr/>
                    <a:lstStyle/>
                    <a:p>
                      <a:endParaRPr lang="en-US"/>
                    </a:p>
                  </a:txBody>
                  <a:tcPr/>
                </a:tc>
                <a:tc hMerge="1">
                  <a:txBody>
                    <a:bodyPr/>
                    <a:lstStyle/>
                    <a:p>
                      <a:endParaRPr lang="en-US"/>
                    </a:p>
                  </a:txBody>
                  <a:tcPr/>
                </a:tc>
              </a:tr>
              <a:tr h="408045">
                <a:tc>
                  <a:txBody>
                    <a:bodyPr/>
                    <a:lstStyle/>
                    <a:p>
                      <a:pPr algn="ctr"/>
                      <a:r>
                        <a:rPr lang="en-US" sz="1400" b="1" dirty="0" smtClean="0">
                          <a:solidFill>
                            <a:schemeClr val="tx1"/>
                          </a:solidFill>
                          <a:latin typeface="Times New Roman" panose="02020603050405020304" pitchFamily="18" charset="0"/>
                          <a:cs typeface="Times New Roman" panose="02020603050405020304" pitchFamily="18" charset="0"/>
                        </a:rPr>
                        <a:t>LS</a:t>
                      </a:r>
                      <a:endParaRPr lang="en-US" sz="1400" b="1" dirty="0">
                        <a:solidFill>
                          <a:schemeClr val="tx1"/>
                        </a:solidFill>
                        <a:latin typeface="Times New Roman" panose="02020603050405020304" pitchFamily="18" charset="0"/>
                        <a:cs typeface="Times New Roman" panose="02020603050405020304" pitchFamily="18" charset="0"/>
                      </a:endParaRPr>
                    </a:p>
                  </a:txBody>
                  <a:tcPr>
                    <a:solidFill>
                      <a:srgbClr val="CC00CC"/>
                    </a:solidFill>
                  </a:tcPr>
                </a:tc>
                <a:tc>
                  <a:txBody>
                    <a:bodyPr/>
                    <a:lstStyle/>
                    <a:p>
                      <a:pPr algn="ctr"/>
                      <a:r>
                        <a:rPr lang="en-US" sz="1400" b="1" dirty="0" smtClean="0">
                          <a:latin typeface="Times New Roman" panose="02020603050405020304" pitchFamily="18" charset="0"/>
                          <a:cs typeface="Times New Roman" panose="02020603050405020304" pitchFamily="18" charset="0"/>
                        </a:rPr>
                        <a:t>Total</a:t>
                      </a:r>
                      <a:r>
                        <a:rPr lang="en-US" sz="1400" b="1" baseline="0" dirty="0" smtClean="0">
                          <a:latin typeface="Times New Roman" panose="02020603050405020304" pitchFamily="18" charset="0"/>
                          <a:cs typeface="Times New Roman" panose="02020603050405020304" pitchFamily="18" charset="0"/>
                        </a:rPr>
                        <a:t> Float</a:t>
                      </a:r>
                      <a:endParaRPr lang="en-US" sz="1400" b="1" dirty="0" smtClean="0">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a:txBody>
                    <a:bodyPr/>
                    <a:lstStyle/>
                    <a:p>
                      <a:pPr algn="ctr"/>
                      <a:r>
                        <a:rPr lang="en-US" sz="1400" b="1" dirty="0" smtClean="0">
                          <a:solidFill>
                            <a:schemeClr val="tx1"/>
                          </a:solidFill>
                          <a:latin typeface="Times New Roman" panose="02020603050405020304" pitchFamily="18" charset="0"/>
                          <a:cs typeface="Times New Roman" panose="02020603050405020304" pitchFamily="18" charset="0"/>
                        </a:rPr>
                        <a:t>LF</a:t>
                      </a:r>
                      <a:endParaRPr lang="en-US" sz="1400" b="1" dirty="0">
                        <a:solidFill>
                          <a:schemeClr val="tx1"/>
                        </a:solidFill>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917053527"/>
              </p:ext>
            </p:extLst>
          </p:nvPr>
        </p:nvGraphicFramePr>
        <p:xfrm>
          <a:off x="6422740" y="4056975"/>
          <a:ext cx="2340260" cy="1224135"/>
        </p:xfrm>
        <a:graphic>
          <a:graphicData uri="http://schemas.openxmlformats.org/drawingml/2006/table">
            <a:tbl>
              <a:tblPr firstRow="1" bandRow="1">
                <a:tableStyleId>{5940675A-B579-460E-94D1-54222C63F5DA}</a:tableStyleId>
              </a:tblPr>
              <a:tblGrid>
                <a:gridCol w="468052"/>
                <a:gridCol w="1440160"/>
                <a:gridCol w="432048"/>
              </a:tblGrid>
              <a:tr h="408045">
                <a:tc>
                  <a:txBody>
                    <a:bodyPr/>
                    <a:lstStyle/>
                    <a:p>
                      <a:pPr algn="ctr"/>
                      <a:r>
                        <a:rPr lang="en-US" sz="1400" b="1" dirty="0" smtClean="0">
                          <a:solidFill>
                            <a:schemeClr val="tx1"/>
                          </a:solidFill>
                          <a:latin typeface="Times New Roman" panose="02020603050405020304" pitchFamily="18" charset="0"/>
                          <a:cs typeface="Times New Roman" panose="02020603050405020304" pitchFamily="18" charset="0"/>
                        </a:rPr>
                        <a:t>ES</a:t>
                      </a:r>
                      <a:endParaRPr lang="en-US" sz="1400" b="1" dirty="0">
                        <a:solidFill>
                          <a:schemeClr val="tx1"/>
                        </a:solidFill>
                        <a:latin typeface="Times New Roman" panose="02020603050405020304" pitchFamily="18" charset="0"/>
                        <a:cs typeface="Times New Roman" panose="02020603050405020304" pitchFamily="18" charset="0"/>
                      </a:endParaRPr>
                    </a:p>
                  </a:txBody>
                  <a:tcPr>
                    <a:solidFill>
                      <a:srgbClr val="FFFF00"/>
                    </a:solidFill>
                  </a:tcPr>
                </a:tc>
                <a:tc>
                  <a:txBody>
                    <a:bodyPr/>
                    <a:lstStyle/>
                    <a:p>
                      <a:pPr algn="ctr"/>
                      <a:r>
                        <a:rPr lang="en-US" sz="1400" b="1" dirty="0" smtClean="0">
                          <a:solidFill>
                            <a:schemeClr val="tx1"/>
                          </a:solidFill>
                          <a:latin typeface="Times New Roman" panose="02020603050405020304" pitchFamily="18" charset="0"/>
                          <a:cs typeface="Times New Roman" panose="02020603050405020304" pitchFamily="18" charset="0"/>
                        </a:rPr>
                        <a:t>Duration</a:t>
                      </a:r>
                    </a:p>
                  </a:txBody>
                  <a:tcPr>
                    <a:solidFill>
                      <a:schemeClr val="accent2">
                        <a:lumMod val="20000"/>
                        <a:lumOff val="80000"/>
                      </a:schemeClr>
                    </a:solidFill>
                  </a:tcPr>
                </a:tc>
                <a:tc>
                  <a:txBody>
                    <a:bodyPr/>
                    <a:lstStyle/>
                    <a:p>
                      <a:pPr algn="ctr"/>
                      <a:r>
                        <a:rPr lang="en-US" sz="1400" b="1" dirty="0" smtClean="0">
                          <a:solidFill>
                            <a:schemeClr val="tx1"/>
                          </a:solidFill>
                          <a:latin typeface="Times New Roman" panose="02020603050405020304" pitchFamily="18" charset="0"/>
                          <a:cs typeface="Times New Roman" panose="02020603050405020304" pitchFamily="18" charset="0"/>
                        </a:rPr>
                        <a:t>EF</a:t>
                      </a:r>
                      <a:endParaRPr lang="en-US" sz="1400" b="1" dirty="0">
                        <a:solidFill>
                          <a:schemeClr val="tx1"/>
                        </a:solidFill>
                        <a:latin typeface="Times New Roman" panose="02020603050405020304" pitchFamily="18" charset="0"/>
                        <a:cs typeface="Times New Roman" panose="02020603050405020304" pitchFamily="18" charset="0"/>
                      </a:endParaRPr>
                    </a:p>
                  </a:txBody>
                  <a:tcPr>
                    <a:solidFill>
                      <a:schemeClr val="accent6">
                        <a:lumMod val="60000"/>
                        <a:lumOff val="40000"/>
                      </a:schemeClr>
                    </a:solidFill>
                  </a:tcPr>
                </a:tc>
              </a:tr>
              <a:tr h="408045">
                <a:tc gridSpan="3">
                  <a:txBody>
                    <a:bodyPr/>
                    <a:lstStyle/>
                    <a:p>
                      <a:pPr algn="ctr"/>
                      <a:r>
                        <a:rPr lang="en-US" sz="1400" b="1" dirty="0" smtClean="0">
                          <a:solidFill>
                            <a:schemeClr val="tx1"/>
                          </a:solidFill>
                          <a:latin typeface="Times New Roman" panose="02020603050405020304" pitchFamily="18" charset="0"/>
                          <a:cs typeface="Times New Roman" panose="02020603050405020304" pitchFamily="18" charset="0"/>
                        </a:rPr>
                        <a:t> Activity (j)</a:t>
                      </a:r>
                    </a:p>
                  </a:txBody>
                  <a:tcPr>
                    <a:solidFill>
                      <a:srgbClr val="F8F9BD"/>
                    </a:solidFill>
                  </a:tcPr>
                </a:tc>
                <a:tc hMerge="1">
                  <a:txBody>
                    <a:bodyPr/>
                    <a:lstStyle/>
                    <a:p>
                      <a:endParaRPr lang="en-US"/>
                    </a:p>
                  </a:txBody>
                  <a:tcPr/>
                </a:tc>
                <a:tc hMerge="1">
                  <a:txBody>
                    <a:bodyPr/>
                    <a:lstStyle/>
                    <a:p>
                      <a:endParaRPr lang="en-US"/>
                    </a:p>
                  </a:txBody>
                  <a:tcPr/>
                </a:tc>
              </a:tr>
              <a:tr h="408045">
                <a:tc>
                  <a:txBody>
                    <a:bodyPr/>
                    <a:lstStyle/>
                    <a:p>
                      <a:pPr algn="ctr"/>
                      <a:r>
                        <a:rPr lang="en-US" sz="1400" b="1" dirty="0" smtClean="0">
                          <a:solidFill>
                            <a:schemeClr val="tx1"/>
                          </a:solidFill>
                          <a:latin typeface="Times New Roman" panose="02020603050405020304" pitchFamily="18" charset="0"/>
                          <a:cs typeface="Times New Roman" panose="02020603050405020304" pitchFamily="18" charset="0"/>
                        </a:rPr>
                        <a:t>LS</a:t>
                      </a:r>
                      <a:endParaRPr lang="en-US" sz="1400" b="1" dirty="0">
                        <a:solidFill>
                          <a:schemeClr val="tx1"/>
                        </a:solidFill>
                        <a:latin typeface="Times New Roman" panose="02020603050405020304" pitchFamily="18" charset="0"/>
                        <a:cs typeface="Times New Roman" panose="02020603050405020304" pitchFamily="18" charset="0"/>
                      </a:endParaRPr>
                    </a:p>
                  </a:txBody>
                  <a:tcPr>
                    <a:solidFill>
                      <a:srgbClr val="CC00CC"/>
                    </a:solidFill>
                  </a:tcPr>
                </a:tc>
                <a:tc>
                  <a:txBody>
                    <a:bodyPr/>
                    <a:lstStyle/>
                    <a:p>
                      <a:pPr algn="ctr"/>
                      <a:r>
                        <a:rPr lang="en-US" sz="1400" b="1" dirty="0" smtClean="0">
                          <a:latin typeface="Times New Roman" panose="02020603050405020304" pitchFamily="18" charset="0"/>
                          <a:cs typeface="Times New Roman" panose="02020603050405020304" pitchFamily="18" charset="0"/>
                        </a:rPr>
                        <a:t>Total Float</a:t>
                      </a:r>
                      <a:endParaRPr lang="en-US" sz="1400" b="1" dirty="0">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a:txBody>
                    <a:bodyPr/>
                    <a:lstStyle/>
                    <a:p>
                      <a:pPr algn="ctr"/>
                      <a:r>
                        <a:rPr lang="en-US" sz="1400" b="1" dirty="0" smtClean="0">
                          <a:solidFill>
                            <a:schemeClr val="tx1"/>
                          </a:solidFill>
                          <a:latin typeface="Times New Roman" panose="02020603050405020304" pitchFamily="18" charset="0"/>
                          <a:cs typeface="Times New Roman" panose="02020603050405020304" pitchFamily="18" charset="0"/>
                        </a:rPr>
                        <a:t>LF</a:t>
                      </a:r>
                      <a:endParaRPr lang="en-US" sz="1400" b="1" dirty="0">
                        <a:solidFill>
                          <a:schemeClr val="tx1"/>
                        </a:solidFill>
                        <a:latin typeface="Times New Roman" panose="02020603050405020304" pitchFamily="18" charset="0"/>
                        <a:cs typeface="Times New Roman" panose="02020603050405020304" pitchFamily="18" charset="0"/>
                      </a:endParaRPr>
                    </a:p>
                  </a:txBody>
                  <a:tcPr>
                    <a:solidFill>
                      <a:schemeClr val="accent3">
                        <a:lumMod val="60000"/>
                        <a:lumOff val="40000"/>
                      </a:schemeClr>
                    </a:solidFill>
                  </a:tcPr>
                </a:tc>
              </a:tr>
            </a:tbl>
          </a:graphicData>
        </a:graphic>
      </p:graphicFrame>
      <p:grpSp>
        <p:nvGrpSpPr>
          <p:cNvPr id="8" name="Group 33"/>
          <p:cNvGrpSpPr/>
          <p:nvPr/>
        </p:nvGrpSpPr>
        <p:grpSpPr>
          <a:xfrm>
            <a:off x="2816931" y="3948962"/>
            <a:ext cx="3812469" cy="2604238"/>
            <a:chOff x="2591780" y="1448780"/>
            <a:chExt cx="3523649" cy="2604238"/>
          </a:xfrm>
        </p:grpSpPr>
        <p:cxnSp>
          <p:nvCxnSpPr>
            <p:cNvPr id="9" name="Straight Arrow Connector 8"/>
            <p:cNvCxnSpPr/>
            <p:nvPr/>
          </p:nvCxnSpPr>
          <p:spPr>
            <a:xfrm>
              <a:off x="2591780" y="2204864"/>
              <a:ext cx="3312368"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664489" y="1448780"/>
              <a:ext cx="3450940" cy="646331"/>
            </a:xfrm>
            <a:prstGeom prst="rect">
              <a:avLst/>
            </a:prstGeom>
            <a:noFill/>
          </p:spPr>
          <p:txBody>
            <a:bodyPr wrap="square" rtlCol="0">
              <a:spAutoFit/>
            </a:bodyPr>
            <a:lstStyle/>
            <a:p>
              <a:r>
                <a:rPr lang="en-US" b="1" dirty="0" smtClean="0">
                  <a:solidFill>
                    <a:srgbClr val="0000CC"/>
                  </a:solidFill>
                  <a:latin typeface="Times New Roman" panose="02020603050405020304" pitchFamily="18" charset="0"/>
                  <a:cs typeface="Times New Roman" panose="02020603050405020304" pitchFamily="18" charset="0"/>
                </a:rPr>
                <a:t>Types of constraints with lag/lead Durations</a:t>
              </a:r>
              <a:endParaRPr lang="en-US" b="1" dirty="0">
                <a:solidFill>
                  <a:srgbClr val="0000CC"/>
                </a:solidFill>
                <a:latin typeface="Times New Roman" panose="02020603050405020304" pitchFamily="18" charset="0"/>
                <a:cs typeface="Times New Roman" panose="02020603050405020304" pitchFamily="18" charset="0"/>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1529791105"/>
                </p:ext>
              </p:extLst>
            </p:nvPr>
          </p:nvGraphicFramePr>
          <p:xfrm>
            <a:off x="3342352" y="2278193"/>
            <a:ext cx="1630100" cy="1774825"/>
          </p:xfrm>
          <a:graphic>
            <a:graphicData uri="http://schemas.openxmlformats.org/presentationml/2006/ole">
              <mc:AlternateContent xmlns:mc="http://schemas.openxmlformats.org/markup-compatibility/2006">
                <mc:Choice xmlns:v="urn:schemas-microsoft-com:vml" Requires="v">
                  <p:oleObj spid="_x0000_s14383" name="Equation" r:id="rId3" imgW="1282680" imgH="1396800" progId="Equation.3">
                    <p:embed/>
                  </p:oleObj>
                </mc:Choice>
                <mc:Fallback>
                  <p:oleObj name="Equation" r:id="rId3" imgW="1282680" imgH="1396800" progId="Equation.3">
                    <p:embed/>
                    <p:pic>
                      <p:nvPicPr>
                        <p:cNvPr id="0" name=""/>
                        <p:cNvPicPr>
                          <a:picLocks noChangeAspect="1" noChangeArrowheads="1"/>
                        </p:cNvPicPr>
                        <p:nvPr/>
                      </p:nvPicPr>
                      <p:blipFill>
                        <a:blip r:embed="rId4"/>
                        <a:srcRect/>
                        <a:stretch>
                          <a:fillRect/>
                        </a:stretch>
                      </p:blipFill>
                      <p:spPr bwMode="auto">
                        <a:xfrm>
                          <a:off x="3342352" y="2278193"/>
                          <a:ext cx="1630100" cy="1774825"/>
                        </a:xfrm>
                        <a:prstGeom prst="rect">
                          <a:avLst/>
                        </a:prstGeom>
                        <a:solidFill>
                          <a:srgbClr val="FFFF00"/>
                        </a:solidFill>
                        <a:ln w="9525">
                          <a:solidFill>
                            <a:schemeClr val="tx1"/>
                          </a:solidFill>
                          <a:miter lim="800000"/>
                          <a:headEnd/>
                          <a:tailEnd/>
                        </a:ln>
                      </p:spPr>
                    </p:pic>
                  </p:oleObj>
                </mc:Fallback>
              </mc:AlternateContent>
            </a:graphicData>
          </a:graphic>
        </p:graphicFrame>
      </p:grpSp>
    </p:spTree>
    <p:extLst>
      <p:ext uri="{BB962C8B-B14F-4D97-AF65-F5344CB8AC3E}">
        <p14:creationId xmlns:p14="http://schemas.microsoft.com/office/powerpoint/2010/main" val="837845501"/>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1" name="Rectangle 3"/>
          <p:cNvSpPr>
            <a:spLocks noChangeArrowheads="1"/>
          </p:cNvSpPr>
          <p:nvPr/>
        </p:nvSpPr>
        <p:spPr bwMode="auto">
          <a:xfrm>
            <a:off x="533400" y="322263"/>
            <a:ext cx="6767512" cy="515937"/>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3200" b="1"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Precedence Diagram Computation</a:t>
            </a:r>
            <a:endParaRPr lang="de-DE" sz="3200" b="1" i="1" dirty="0">
              <a:solidFill>
                <a:srgbClr val="CC3300"/>
              </a:solidFill>
              <a:latin typeface="Times New Roman" panose="02020603050405020304" pitchFamily="18" charset="0"/>
              <a:cs typeface="Times New Roman" panose="02020603050405020304" pitchFamily="18"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3565825446"/>
              </p:ext>
            </p:extLst>
          </p:nvPr>
        </p:nvGraphicFramePr>
        <p:xfrm>
          <a:off x="990599" y="1600200"/>
          <a:ext cx="7086601" cy="3989760"/>
        </p:xfrm>
        <a:graphic>
          <a:graphicData uri="http://schemas.openxmlformats.org/drawingml/2006/table">
            <a:tbl>
              <a:tblPr>
                <a:tableStyleId>{8EC20E35-A176-4012-BC5E-935CFFF8708E}</a:tableStyleId>
              </a:tblPr>
              <a:tblGrid>
                <a:gridCol w="1667435"/>
                <a:gridCol w="1667435"/>
                <a:gridCol w="500231"/>
                <a:gridCol w="3251500"/>
              </a:tblGrid>
              <a:tr h="576000">
                <a:tc gridSpan="4">
                  <a:txBody>
                    <a:bodyPr/>
                    <a:lstStyle/>
                    <a:p>
                      <a:pPr algn="l" rtl="0">
                        <a:spcAft>
                          <a:spcPts val="0"/>
                        </a:spcAft>
                      </a:pPr>
                      <a:r>
                        <a:rPr lang="en-US" sz="2800" b="1" dirty="0" smtClean="0">
                          <a:solidFill>
                            <a:schemeClr val="accent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Forward Pass Computations</a:t>
                      </a:r>
                      <a:endParaRPr lang="en-US" sz="2800" b="1" dirty="0">
                        <a:solidFill>
                          <a:schemeClr val="accent6"/>
                        </a:solidFill>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endParaRPr>
                    </a:p>
                  </a:txBody>
                  <a:tcPr marL="68580" marR="68580" marT="0" marB="0" anchor="ctr"/>
                </a:tc>
                <a:tc hMerge="1">
                  <a:txBody>
                    <a:bodyPr/>
                    <a:lstStyle/>
                    <a:p>
                      <a:pPr algn="l" rtl="0">
                        <a:spcAft>
                          <a:spcPts val="0"/>
                        </a:spcAft>
                      </a:pPr>
                      <a:endParaRPr lang="en-US" sz="2000" b="1" dirty="0">
                        <a:solidFill>
                          <a:schemeClr val="accent6"/>
                        </a:solidFill>
                        <a:latin typeface="+mj-lt"/>
                        <a:ea typeface="Times New Roman"/>
                      </a:endParaRPr>
                    </a:p>
                  </a:txBody>
                  <a:tcPr marL="68580" marR="68580" marT="0" marB="0" anchor="ctr">
                    <a:solidFill>
                      <a:schemeClr val="bg1"/>
                    </a:solidFill>
                  </a:tcPr>
                </a:tc>
                <a:tc hMerge="1">
                  <a:txBody>
                    <a:bodyPr/>
                    <a:lstStyle/>
                    <a:p>
                      <a:endParaRPr lang="en-US" b="1" dirty="0">
                        <a:solidFill>
                          <a:schemeClr val="accent6"/>
                        </a:solidFill>
                      </a:endParaRPr>
                    </a:p>
                  </a:txBody>
                  <a:tcPr marL="68580" marR="68580" marT="0" marB="0">
                    <a:solidFill>
                      <a:schemeClr val="bg1"/>
                    </a:solidFill>
                  </a:tcPr>
                </a:tc>
                <a:tc hMerge="1">
                  <a:txBody>
                    <a:bodyPr/>
                    <a:lstStyle/>
                    <a:p>
                      <a:pPr algn="l" rtl="0">
                        <a:spcAft>
                          <a:spcPts val="0"/>
                        </a:spcAft>
                      </a:pPr>
                      <a:endParaRPr lang="en-US" sz="2000" b="1" dirty="0">
                        <a:solidFill>
                          <a:schemeClr val="accent6"/>
                        </a:solidFill>
                        <a:latin typeface="+mj-lt"/>
                        <a:ea typeface="Times New Roman"/>
                      </a:endParaRPr>
                    </a:p>
                  </a:txBody>
                  <a:tcPr marL="68580" marR="68580" marT="0" marB="0">
                    <a:solidFill>
                      <a:schemeClr val="bg1"/>
                    </a:solidFill>
                  </a:tcPr>
                </a:tc>
              </a:tr>
              <a:tr h="2011625">
                <a:tc>
                  <a:txBody>
                    <a:bodyPr/>
                    <a:lstStyle/>
                    <a:p>
                      <a:pPr algn="l" rtl="0">
                        <a:spcAft>
                          <a:spcPts val="0"/>
                        </a:spcAft>
                      </a:pPr>
                      <a:r>
                        <a:rPr lang="en-US" sz="2800" b="0" i="0" dirty="0">
                          <a:latin typeface="Times New Roman" panose="02020603050405020304" pitchFamily="18" charset="0"/>
                          <a:cs typeface="Times New Roman" panose="02020603050405020304" pitchFamily="18" charset="0"/>
                        </a:rPr>
                        <a:t>[1]</a:t>
                      </a:r>
                      <a:r>
                        <a:rPr lang="en-US" sz="2800" b="1" i="1" dirty="0">
                          <a:latin typeface="Times New Roman" panose="02020603050405020304" pitchFamily="18" charset="0"/>
                          <a:cs typeface="Times New Roman" panose="02020603050405020304" pitchFamily="18" charset="0"/>
                        </a:rPr>
                        <a:t> ES</a:t>
                      </a:r>
                      <a:r>
                        <a:rPr lang="en-US" sz="2800" b="1" i="1" baseline="-25000" dirty="0">
                          <a:latin typeface="Times New Roman" panose="02020603050405020304" pitchFamily="18" charset="0"/>
                          <a:cs typeface="Times New Roman" panose="02020603050405020304" pitchFamily="18" charset="0"/>
                        </a:rPr>
                        <a:t>j</a:t>
                      </a:r>
                      <a:r>
                        <a:rPr lang="en-US" sz="2800" b="1" i="1" dirty="0">
                          <a:latin typeface="Times New Roman" panose="02020603050405020304" pitchFamily="18" charset="0"/>
                          <a:cs typeface="Times New Roman" panose="02020603050405020304" pitchFamily="18" charset="0"/>
                        </a:rPr>
                        <a:t> = </a:t>
                      </a:r>
                      <a:endParaRPr lang="en-US" sz="2800" b="1" i="1" dirty="0">
                        <a:solidFill>
                          <a:schemeClr val="accent6"/>
                        </a:solidFill>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l" rtl="0">
                        <a:spcAft>
                          <a:spcPts val="0"/>
                        </a:spcAft>
                      </a:pPr>
                      <a:r>
                        <a:rPr lang="en-US" sz="2800" b="1" i="1" dirty="0" smtClean="0">
                          <a:latin typeface="Times New Roman" panose="02020603050405020304" pitchFamily="18" charset="0"/>
                          <a:cs typeface="Times New Roman" panose="02020603050405020304" pitchFamily="18" charset="0"/>
                        </a:rPr>
                        <a:t>Max. all </a:t>
                      </a:r>
                      <a:r>
                        <a:rPr lang="en-US" sz="2800" b="1" i="1" baseline="-25000" dirty="0" smtClean="0">
                          <a:latin typeface="Times New Roman" panose="02020603050405020304" pitchFamily="18" charset="0"/>
                          <a:cs typeface="Times New Roman" panose="02020603050405020304" pitchFamily="18" charset="0"/>
                        </a:rPr>
                        <a:t>i</a:t>
                      </a:r>
                      <a:endParaRPr lang="en-US" sz="2800" b="1" i="1" dirty="0">
                        <a:solidFill>
                          <a:schemeClr val="accent6"/>
                        </a:solidFill>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endParaRPr lang="en-US" sz="2800" b="1" dirty="0">
                        <a:solidFill>
                          <a:schemeClr val="accent6"/>
                        </a:solidFill>
                        <a:latin typeface="Times New Roman" panose="02020603050405020304" pitchFamily="18" charset="0"/>
                        <a:cs typeface="Times New Roman" panose="02020603050405020304" pitchFamily="18" charset="0"/>
                      </a:endParaRPr>
                    </a:p>
                  </a:txBody>
                  <a:tcPr marL="68580" marR="68580" marT="0" marB="0"/>
                </a:tc>
                <a:tc>
                  <a:txBody>
                    <a:bodyPr/>
                    <a:lstStyle/>
                    <a:p>
                      <a:pPr algn="l" rtl="0">
                        <a:spcAft>
                          <a:spcPts val="0"/>
                        </a:spcAft>
                      </a:pPr>
                      <a:r>
                        <a:rPr lang="en-US" sz="2800" b="1" i="0" u="sng" dirty="0">
                          <a:solidFill>
                            <a:srgbClr val="0000FF"/>
                          </a:solidFill>
                          <a:latin typeface="Times New Roman" panose="02020603050405020304" pitchFamily="18" charset="0"/>
                          <a:cs typeface="Times New Roman" panose="02020603050405020304" pitchFamily="18" charset="0"/>
                        </a:rPr>
                        <a:t>Initial Time</a:t>
                      </a:r>
                    </a:p>
                    <a:p>
                      <a:pPr algn="l" rtl="0">
                        <a:spcAft>
                          <a:spcPts val="0"/>
                        </a:spcAft>
                      </a:pPr>
                      <a:r>
                        <a:rPr lang="en-US" sz="2800" b="1" i="1" dirty="0">
                          <a:latin typeface="Times New Roman" panose="02020603050405020304" pitchFamily="18" charset="0"/>
                          <a:cs typeface="Times New Roman" panose="02020603050405020304" pitchFamily="18" charset="0"/>
                        </a:rPr>
                        <a:t>EF</a:t>
                      </a:r>
                      <a:r>
                        <a:rPr lang="en-US" sz="2800" b="1" i="1" baseline="-25000" dirty="0">
                          <a:latin typeface="Times New Roman" panose="02020603050405020304" pitchFamily="18" charset="0"/>
                          <a:cs typeface="Times New Roman" panose="02020603050405020304" pitchFamily="18" charset="0"/>
                        </a:rPr>
                        <a:t>i</a:t>
                      </a:r>
                      <a:r>
                        <a:rPr lang="en-US" sz="2800" b="1" i="1" dirty="0">
                          <a:latin typeface="Times New Roman" panose="02020603050405020304" pitchFamily="18" charset="0"/>
                          <a:cs typeface="Times New Roman" panose="02020603050405020304" pitchFamily="18" charset="0"/>
                        </a:rPr>
                        <a:t> + FS</a:t>
                      </a:r>
                      <a:r>
                        <a:rPr lang="en-US" sz="2800" b="1" i="1" baseline="-25000" dirty="0">
                          <a:latin typeface="Times New Roman" panose="02020603050405020304" pitchFamily="18" charset="0"/>
                          <a:cs typeface="Times New Roman" panose="02020603050405020304" pitchFamily="18" charset="0"/>
                        </a:rPr>
                        <a:t>ij</a:t>
                      </a:r>
                      <a:endParaRPr lang="en-US" sz="2800" b="1" i="1" dirty="0">
                        <a:latin typeface="Times New Roman" panose="02020603050405020304" pitchFamily="18" charset="0"/>
                        <a:cs typeface="Times New Roman" panose="02020603050405020304" pitchFamily="18" charset="0"/>
                      </a:endParaRPr>
                    </a:p>
                    <a:p>
                      <a:pPr algn="l" rtl="0">
                        <a:spcAft>
                          <a:spcPts val="0"/>
                        </a:spcAft>
                      </a:pPr>
                      <a:r>
                        <a:rPr lang="en-US" sz="2800" b="1" i="1" dirty="0">
                          <a:latin typeface="Times New Roman" panose="02020603050405020304" pitchFamily="18" charset="0"/>
                          <a:cs typeface="Times New Roman" panose="02020603050405020304" pitchFamily="18" charset="0"/>
                        </a:rPr>
                        <a:t>ES</a:t>
                      </a:r>
                      <a:r>
                        <a:rPr lang="en-US" sz="2800" b="1" i="1" baseline="-25000" dirty="0">
                          <a:latin typeface="Times New Roman" panose="02020603050405020304" pitchFamily="18" charset="0"/>
                          <a:cs typeface="Times New Roman" panose="02020603050405020304" pitchFamily="18" charset="0"/>
                        </a:rPr>
                        <a:t>i</a:t>
                      </a:r>
                      <a:r>
                        <a:rPr lang="en-US" sz="2800" b="1" i="1" dirty="0">
                          <a:latin typeface="Times New Roman" panose="02020603050405020304" pitchFamily="18" charset="0"/>
                          <a:cs typeface="Times New Roman" panose="02020603050405020304" pitchFamily="18" charset="0"/>
                        </a:rPr>
                        <a:t> + SS</a:t>
                      </a:r>
                      <a:r>
                        <a:rPr lang="en-US" sz="2800" b="1" i="1" baseline="-25000" dirty="0">
                          <a:latin typeface="Times New Roman" panose="02020603050405020304" pitchFamily="18" charset="0"/>
                          <a:cs typeface="Times New Roman" panose="02020603050405020304" pitchFamily="18" charset="0"/>
                        </a:rPr>
                        <a:t>ij</a:t>
                      </a:r>
                      <a:endParaRPr lang="en-US" sz="2800" b="1" i="1" dirty="0">
                        <a:latin typeface="Times New Roman" panose="02020603050405020304" pitchFamily="18" charset="0"/>
                        <a:cs typeface="Times New Roman" panose="02020603050405020304" pitchFamily="18" charset="0"/>
                      </a:endParaRPr>
                    </a:p>
                    <a:p>
                      <a:pPr algn="l" rtl="0">
                        <a:spcAft>
                          <a:spcPts val="0"/>
                        </a:spcAft>
                      </a:pPr>
                      <a:r>
                        <a:rPr lang="en-US" sz="2800" b="1" i="1" dirty="0">
                          <a:latin typeface="Times New Roman" panose="02020603050405020304" pitchFamily="18" charset="0"/>
                          <a:cs typeface="Times New Roman" panose="02020603050405020304" pitchFamily="18" charset="0"/>
                        </a:rPr>
                        <a:t>EF</a:t>
                      </a:r>
                      <a:r>
                        <a:rPr lang="en-US" sz="2800" b="1" i="1" baseline="-25000" dirty="0">
                          <a:latin typeface="Times New Roman" panose="02020603050405020304" pitchFamily="18" charset="0"/>
                          <a:cs typeface="Times New Roman" panose="02020603050405020304" pitchFamily="18" charset="0"/>
                        </a:rPr>
                        <a:t>i</a:t>
                      </a:r>
                      <a:r>
                        <a:rPr lang="en-US" sz="2800" b="1" i="1" dirty="0">
                          <a:latin typeface="Times New Roman" panose="02020603050405020304" pitchFamily="18" charset="0"/>
                          <a:cs typeface="Times New Roman" panose="02020603050405020304" pitchFamily="18" charset="0"/>
                        </a:rPr>
                        <a:t> + FF</a:t>
                      </a:r>
                      <a:r>
                        <a:rPr lang="en-US" sz="2800" b="1" i="1" baseline="-25000" dirty="0">
                          <a:latin typeface="Times New Roman" panose="02020603050405020304" pitchFamily="18" charset="0"/>
                          <a:cs typeface="Times New Roman" panose="02020603050405020304" pitchFamily="18" charset="0"/>
                        </a:rPr>
                        <a:t>ij</a:t>
                      </a:r>
                      <a:r>
                        <a:rPr lang="en-US" sz="2800" b="1" i="1" dirty="0">
                          <a:latin typeface="Times New Roman" panose="02020603050405020304" pitchFamily="18" charset="0"/>
                          <a:cs typeface="Times New Roman" panose="02020603050405020304" pitchFamily="18" charset="0"/>
                        </a:rPr>
                        <a:t> – D</a:t>
                      </a:r>
                      <a:r>
                        <a:rPr lang="en-US" sz="2800" b="1" i="1" baseline="-25000" dirty="0">
                          <a:latin typeface="Times New Roman" panose="02020603050405020304" pitchFamily="18" charset="0"/>
                          <a:cs typeface="Times New Roman" panose="02020603050405020304" pitchFamily="18" charset="0"/>
                        </a:rPr>
                        <a:t>j</a:t>
                      </a:r>
                      <a:endParaRPr lang="en-US" sz="2800" b="1" i="1" dirty="0">
                        <a:latin typeface="Times New Roman" panose="02020603050405020304" pitchFamily="18" charset="0"/>
                        <a:cs typeface="Times New Roman" panose="02020603050405020304" pitchFamily="18" charset="0"/>
                      </a:endParaRPr>
                    </a:p>
                    <a:p>
                      <a:pPr algn="l" rtl="0">
                        <a:spcAft>
                          <a:spcPts val="0"/>
                        </a:spcAft>
                      </a:pPr>
                      <a:r>
                        <a:rPr lang="en-US" sz="2800" b="1" i="1" dirty="0">
                          <a:latin typeface="Times New Roman" panose="02020603050405020304" pitchFamily="18" charset="0"/>
                          <a:cs typeface="Times New Roman" panose="02020603050405020304" pitchFamily="18" charset="0"/>
                        </a:rPr>
                        <a:t>ES</a:t>
                      </a:r>
                      <a:r>
                        <a:rPr lang="en-US" sz="2800" b="1" i="1" baseline="-25000" dirty="0">
                          <a:latin typeface="Times New Roman" panose="02020603050405020304" pitchFamily="18" charset="0"/>
                          <a:cs typeface="Times New Roman" panose="02020603050405020304" pitchFamily="18" charset="0"/>
                        </a:rPr>
                        <a:t>i</a:t>
                      </a:r>
                      <a:r>
                        <a:rPr lang="en-US" sz="2800" b="1" i="1" dirty="0">
                          <a:latin typeface="Times New Roman" panose="02020603050405020304" pitchFamily="18" charset="0"/>
                          <a:cs typeface="Times New Roman" panose="02020603050405020304" pitchFamily="18" charset="0"/>
                        </a:rPr>
                        <a:t> + </a:t>
                      </a:r>
                      <a:r>
                        <a:rPr lang="en-US" sz="2800" b="1" i="1" dirty="0" err="1">
                          <a:latin typeface="Times New Roman" panose="02020603050405020304" pitchFamily="18" charset="0"/>
                          <a:cs typeface="Times New Roman" panose="02020603050405020304" pitchFamily="18" charset="0"/>
                        </a:rPr>
                        <a:t>SF</a:t>
                      </a:r>
                      <a:r>
                        <a:rPr lang="en-US" sz="2800" b="1" i="1" baseline="-25000" dirty="0" err="1">
                          <a:latin typeface="Times New Roman" panose="02020603050405020304" pitchFamily="18" charset="0"/>
                          <a:cs typeface="Times New Roman" panose="02020603050405020304" pitchFamily="18" charset="0"/>
                        </a:rPr>
                        <a:t>ij</a:t>
                      </a:r>
                      <a:r>
                        <a:rPr lang="en-US" sz="2800" b="1" i="1" dirty="0">
                          <a:latin typeface="Times New Roman" panose="02020603050405020304" pitchFamily="18" charset="0"/>
                          <a:cs typeface="Times New Roman" panose="02020603050405020304" pitchFamily="18" charset="0"/>
                        </a:rPr>
                        <a:t> </a:t>
                      </a:r>
                      <a:r>
                        <a:rPr lang="en-US" sz="2800" b="1" i="1" dirty="0" smtClean="0">
                          <a:latin typeface="Times New Roman" panose="02020603050405020304" pitchFamily="18" charset="0"/>
                          <a:cs typeface="Times New Roman" panose="02020603050405020304" pitchFamily="18" charset="0"/>
                        </a:rPr>
                        <a:t>– </a:t>
                      </a:r>
                      <a:r>
                        <a:rPr lang="en-US" sz="2800" b="1" i="1" dirty="0" err="1" smtClean="0">
                          <a:latin typeface="Times New Roman" panose="02020603050405020304" pitchFamily="18" charset="0"/>
                          <a:cs typeface="Times New Roman" panose="02020603050405020304" pitchFamily="18" charset="0"/>
                        </a:rPr>
                        <a:t>D</a:t>
                      </a:r>
                      <a:r>
                        <a:rPr lang="en-US" sz="2800" b="1" i="1" baseline="-25000" dirty="0" err="1" smtClean="0">
                          <a:latin typeface="Times New Roman" panose="02020603050405020304" pitchFamily="18" charset="0"/>
                          <a:cs typeface="Times New Roman" panose="02020603050405020304" pitchFamily="18" charset="0"/>
                        </a:rPr>
                        <a:t>j</a:t>
                      </a:r>
                      <a:endParaRPr lang="en-US" sz="2800" b="1" i="1" dirty="0">
                        <a:solidFill>
                          <a:schemeClr val="accent6"/>
                        </a:solidFill>
                        <a:latin typeface="Times New Roman" panose="02020603050405020304" pitchFamily="18" charset="0"/>
                        <a:ea typeface="Times New Roman"/>
                        <a:cs typeface="Times New Roman" panose="02020603050405020304" pitchFamily="18" charset="0"/>
                      </a:endParaRPr>
                    </a:p>
                  </a:txBody>
                  <a:tcPr marL="68580" marR="68580" marT="0" marB="0"/>
                </a:tc>
              </a:tr>
              <a:tr h="576000">
                <a:tc gridSpan="4">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800" u="none" strike="noStrike" cap="none" normalizeH="0" baseline="0" dirty="0" smtClean="0">
                        <a:ln>
                          <a:noFill/>
                        </a:ln>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u="none" strike="noStrike" cap="none" normalizeH="0" baseline="0" dirty="0" smtClean="0">
                          <a:ln>
                            <a:noFill/>
                          </a:ln>
                          <a:effectLst/>
                          <a:latin typeface="Times New Roman" panose="02020603050405020304" pitchFamily="18" charset="0"/>
                          <a:cs typeface="Times New Roman" panose="02020603050405020304" pitchFamily="18" charset="0"/>
                        </a:rPr>
                        <a:t>[2] </a:t>
                      </a:r>
                      <a:r>
                        <a:rPr kumimoji="0" lang="en-US" sz="28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EF</a:t>
                      </a:r>
                      <a:r>
                        <a:rPr kumimoji="0" lang="en-US" sz="2800" b="1" i="1" u="none" strike="noStrike" cap="none" normalizeH="0" baseline="-30000" dirty="0" smtClean="0">
                          <a:ln>
                            <a:noFill/>
                          </a:ln>
                          <a:solidFill>
                            <a:srgbClr val="FF0000"/>
                          </a:solidFill>
                          <a:effectLst/>
                          <a:latin typeface="Times New Roman" panose="02020603050405020304" pitchFamily="18" charset="0"/>
                          <a:cs typeface="Times New Roman" panose="02020603050405020304" pitchFamily="18" charset="0"/>
                        </a:rPr>
                        <a:t>j</a:t>
                      </a:r>
                      <a:r>
                        <a:rPr kumimoji="0" lang="en-US" sz="28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 ES</a:t>
                      </a:r>
                      <a:r>
                        <a:rPr kumimoji="0" lang="en-US" sz="2800" b="1" i="1" u="none" strike="noStrike" cap="none" normalizeH="0" baseline="-30000" dirty="0" smtClean="0">
                          <a:ln>
                            <a:noFill/>
                          </a:ln>
                          <a:solidFill>
                            <a:srgbClr val="FF0000"/>
                          </a:solidFill>
                          <a:effectLst/>
                          <a:latin typeface="Times New Roman" panose="02020603050405020304" pitchFamily="18" charset="0"/>
                          <a:cs typeface="Times New Roman" panose="02020603050405020304" pitchFamily="18" charset="0"/>
                        </a:rPr>
                        <a:t>j</a:t>
                      </a:r>
                      <a:r>
                        <a:rPr kumimoji="0" lang="en-US" sz="2800" b="1" i="1"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 D</a:t>
                      </a:r>
                      <a:r>
                        <a:rPr kumimoji="0" lang="en-US" sz="2800" b="1" i="1" u="none" strike="noStrike" cap="none" normalizeH="0" baseline="-30000" dirty="0" smtClean="0">
                          <a:ln>
                            <a:noFill/>
                          </a:ln>
                          <a:solidFill>
                            <a:srgbClr val="FF0000"/>
                          </a:solidFill>
                          <a:effectLst/>
                          <a:latin typeface="Times New Roman" panose="02020603050405020304" pitchFamily="18" charset="0"/>
                          <a:cs typeface="Times New Roman" panose="02020603050405020304" pitchFamily="18" charset="0"/>
                        </a:rPr>
                        <a:t>j </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800" b="1" i="0" u="none" strike="noStrike" cap="none" normalizeH="0" baseline="0" dirty="0" smtClean="0">
                        <a:ln>
                          <a:noFill/>
                        </a:ln>
                        <a:solidFill>
                          <a:schemeClr val="accent6"/>
                        </a:solidFill>
                        <a:effectLst/>
                        <a:latin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5070" name="AutoShape 7"/>
          <p:cNvSpPr>
            <a:spLocks/>
          </p:cNvSpPr>
          <p:nvPr/>
        </p:nvSpPr>
        <p:spPr bwMode="auto">
          <a:xfrm>
            <a:off x="7086600" y="2590800"/>
            <a:ext cx="533400" cy="1752600"/>
          </a:xfrm>
          <a:prstGeom prst="rightBrace">
            <a:avLst>
              <a:gd name="adj1" fmla="val 58337"/>
              <a:gd name="adj2" fmla="val 50000"/>
            </a:avLst>
          </a:prstGeom>
          <a:noFill/>
          <a:ln w="9525">
            <a:solidFill>
              <a:srgbClr val="000000"/>
            </a:solidFill>
            <a:round/>
            <a:headEnd/>
            <a:tailEnd/>
          </a:ln>
        </p:spPr>
        <p:txBody>
          <a:bodyPr/>
          <a:lstStyle/>
          <a:p>
            <a:endParaRPr lang="en-US"/>
          </a:p>
        </p:txBody>
      </p:sp>
      <p:sp>
        <p:nvSpPr>
          <p:cNvPr id="45071" name="AutoShape 8"/>
          <p:cNvSpPr>
            <a:spLocks/>
          </p:cNvSpPr>
          <p:nvPr/>
        </p:nvSpPr>
        <p:spPr bwMode="auto">
          <a:xfrm>
            <a:off x="4343400" y="2590800"/>
            <a:ext cx="381000" cy="1752600"/>
          </a:xfrm>
          <a:prstGeom prst="leftBrace">
            <a:avLst>
              <a:gd name="adj1" fmla="val 58331"/>
              <a:gd name="adj2" fmla="val 49407"/>
            </a:avLst>
          </a:prstGeom>
          <a:noFill/>
          <a:ln w="9525">
            <a:solidFill>
              <a:srgbClr val="000000"/>
            </a:solidFill>
            <a:round/>
            <a:headEnd/>
            <a:tailEnd/>
          </a:ln>
        </p:spPr>
        <p:txBody>
          <a:bodyPr/>
          <a:lstStyle/>
          <a:p>
            <a:endParaRPr lang="en-US"/>
          </a:p>
        </p:txBody>
      </p:sp>
      <p:graphicFrame>
        <p:nvGraphicFramePr>
          <p:cNvPr id="9" name="Group 20"/>
          <p:cNvGraphicFramePr>
            <a:graphicFrameLocks/>
          </p:cNvGraphicFramePr>
          <p:nvPr>
            <p:extLst>
              <p:ext uri="{D42A27DB-BD31-4B8C-83A1-F6EECF244321}">
                <p14:modId xmlns:p14="http://schemas.microsoft.com/office/powerpoint/2010/main" val="22496058"/>
              </p:ext>
            </p:extLst>
          </p:nvPr>
        </p:nvGraphicFramePr>
        <p:xfrm>
          <a:off x="7639560" y="228600"/>
          <a:ext cx="1017077" cy="762000"/>
        </p:xfrm>
        <a:graphic>
          <a:graphicData uri="http://schemas.openxmlformats.org/drawingml/2006/table">
            <a:tbl>
              <a:tblPr rtl="1"/>
              <a:tblGrid>
                <a:gridCol w="233363"/>
                <a:gridCol w="481031"/>
                <a:gridCol w="25400"/>
                <a:gridCol w="277283"/>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5">
                              <a:lumMod val="50000"/>
                            </a:schemeClr>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chemeClr val="accent5">
                            <a:lumMod val="50000"/>
                          </a:schemeClr>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gridSpan="4">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extLst>
      <p:ext uri="{BB962C8B-B14F-4D97-AF65-F5344CB8AC3E}">
        <p14:creationId xmlns:p14="http://schemas.microsoft.com/office/powerpoint/2010/main" val="1147544969"/>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1" name="Rectangle 3"/>
          <p:cNvSpPr>
            <a:spLocks noChangeArrowheads="1"/>
          </p:cNvSpPr>
          <p:nvPr/>
        </p:nvSpPr>
        <p:spPr bwMode="auto">
          <a:xfrm>
            <a:off x="533400" y="322263"/>
            <a:ext cx="6691312" cy="515937"/>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3200" b="1" i="1" dirty="0">
                <a:solidFill>
                  <a:srgbClr val="CC33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Precedence Diagram Computation</a:t>
            </a:r>
            <a:endParaRPr lang="de-DE" sz="3200" b="1" i="1" dirty="0">
              <a:solidFill>
                <a:srgbClr val="CC3300"/>
              </a:solidFill>
              <a:latin typeface="Times New Roman" panose="02020603050405020304" pitchFamily="18" charset="0"/>
              <a:cs typeface="Times New Roman" panose="02020603050405020304" pitchFamily="18"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224379230"/>
              </p:ext>
            </p:extLst>
          </p:nvPr>
        </p:nvGraphicFramePr>
        <p:xfrm>
          <a:off x="990600" y="1600200"/>
          <a:ext cx="7391400" cy="3989760"/>
        </p:xfrm>
        <a:graphic>
          <a:graphicData uri="http://schemas.openxmlformats.org/drawingml/2006/table">
            <a:tbl>
              <a:tblPr>
                <a:tableStyleId>{8EC20E35-A176-4012-BC5E-935CFFF8708E}</a:tableStyleId>
              </a:tblPr>
              <a:tblGrid>
                <a:gridCol w="1652196"/>
                <a:gridCol w="1565237"/>
                <a:gridCol w="521746"/>
                <a:gridCol w="3652221"/>
              </a:tblGrid>
              <a:tr h="576000">
                <a:tc gridSpan="4">
                  <a:txBody>
                    <a:bodyPr/>
                    <a:lstStyle/>
                    <a:p>
                      <a:pPr algn="l" rtl="0">
                        <a:spcAft>
                          <a:spcPts val="0"/>
                        </a:spcAft>
                      </a:pPr>
                      <a:r>
                        <a:rPr lang="en-US" sz="2800" b="1" kern="1200" dirty="0" smtClean="0">
                          <a:solidFill>
                            <a:schemeClr val="accent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Backward Pass Computations</a:t>
                      </a:r>
                      <a:endParaRPr lang="en-US" sz="2800" b="1" kern="1200" dirty="0">
                        <a:solidFill>
                          <a:schemeClr val="accent6"/>
                        </a:solidFill>
                        <a:effectLst>
                          <a:outerShdw blurRad="38100" dist="38100" dir="2700000" algn="tl">
                            <a:srgbClr val="000000">
                              <a:alpha val="43137"/>
                            </a:srgbClr>
                          </a:outerShdw>
                        </a:effectLst>
                        <a:latin typeface="Times New Roman" panose="02020603050405020304" pitchFamily="18" charset="0"/>
                        <a:ea typeface="Times New Roman"/>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2024325">
                <a:tc>
                  <a:txBody>
                    <a:bodyPr/>
                    <a:lstStyle/>
                    <a:p>
                      <a:pPr algn="l" rtl="0">
                        <a:spcAft>
                          <a:spcPts val="0"/>
                        </a:spcAft>
                      </a:pPr>
                      <a:r>
                        <a:rPr lang="en-US" sz="2800" b="0" i="0" dirty="0">
                          <a:latin typeface="Times New Roman" panose="02020603050405020304" pitchFamily="18" charset="0"/>
                          <a:cs typeface="Times New Roman" panose="02020603050405020304" pitchFamily="18" charset="0"/>
                        </a:rPr>
                        <a:t>[3] </a:t>
                      </a:r>
                      <a:r>
                        <a:rPr lang="en-US" sz="2800" b="1" i="1" dirty="0">
                          <a:latin typeface="Times New Roman" panose="02020603050405020304" pitchFamily="18" charset="0"/>
                          <a:cs typeface="Times New Roman" panose="02020603050405020304" pitchFamily="18" charset="0"/>
                        </a:rPr>
                        <a:t>LF</a:t>
                      </a:r>
                      <a:r>
                        <a:rPr lang="en-US" sz="2800" b="1" i="1" baseline="-25000" dirty="0">
                          <a:latin typeface="Times New Roman" panose="02020603050405020304" pitchFamily="18" charset="0"/>
                          <a:cs typeface="Times New Roman" panose="02020603050405020304" pitchFamily="18" charset="0"/>
                        </a:rPr>
                        <a:t>i</a:t>
                      </a:r>
                      <a:r>
                        <a:rPr lang="en-US" sz="2800" b="1" i="1" dirty="0">
                          <a:latin typeface="Times New Roman" panose="02020603050405020304" pitchFamily="18" charset="0"/>
                          <a:cs typeface="Times New Roman" panose="02020603050405020304" pitchFamily="18" charset="0"/>
                        </a:rPr>
                        <a:t> = </a:t>
                      </a:r>
                      <a:endParaRPr lang="en-US" sz="2800" b="1" i="1" dirty="0">
                        <a:solidFill>
                          <a:schemeClr val="accent6"/>
                        </a:solidFill>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pPr algn="l" rtl="0">
                        <a:spcAft>
                          <a:spcPts val="0"/>
                        </a:spcAft>
                      </a:pPr>
                      <a:r>
                        <a:rPr lang="en-US" sz="2800" b="1" i="1" dirty="0" smtClean="0">
                          <a:latin typeface="Times New Roman" panose="02020603050405020304" pitchFamily="18" charset="0"/>
                          <a:cs typeface="Times New Roman" panose="02020603050405020304" pitchFamily="18" charset="0"/>
                        </a:rPr>
                        <a:t>Min. all </a:t>
                      </a:r>
                      <a:r>
                        <a:rPr lang="en-US" sz="2800" b="1" i="1" baseline="-25000" dirty="0">
                          <a:latin typeface="Times New Roman" panose="02020603050405020304" pitchFamily="18" charset="0"/>
                          <a:cs typeface="Times New Roman" panose="02020603050405020304" pitchFamily="18" charset="0"/>
                        </a:rPr>
                        <a:t>j</a:t>
                      </a:r>
                      <a:endParaRPr lang="en-US" sz="2800" b="1" i="1" dirty="0">
                        <a:solidFill>
                          <a:schemeClr val="accent6"/>
                        </a:solidFill>
                        <a:latin typeface="Times New Roman" panose="02020603050405020304" pitchFamily="18" charset="0"/>
                        <a:ea typeface="Times New Roman"/>
                        <a:cs typeface="Times New Roman" panose="02020603050405020304" pitchFamily="18" charset="0"/>
                      </a:endParaRPr>
                    </a:p>
                  </a:txBody>
                  <a:tcPr marL="68580" marR="68580" marT="0" marB="0" anchor="ctr"/>
                </a:tc>
                <a:tc>
                  <a:txBody>
                    <a:bodyPr/>
                    <a:lstStyle/>
                    <a:p>
                      <a:endParaRPr lang="en-US" sz="2800" b="1" dirty="0">
                        <a:solidFill>
                          <a:schemeClr val="accent6"/>
                        </a:solidFill>
                        <a:latin typeface="Times New Roman" panose="02020603050405020304" pitchFamily="18" charset="0"/>
                        <a:cs typeface="Times New Roman" panose="02020603050405020304" pitchFamily="18" charset="0"/>
                      </a:endParaRPr>
                    </a:p>
                  </a:txBody>
                  <a:tcPr marL="68580" marR="68580" marT="0" marB="0"/>
                </a:tc>
                <a:tc>
                  <a:txBody>
                    <a:bodyPr/>
                    <a:lstStyle/>
                    <a:p>
                      <a:pPr algn="l" rtl="0">
                        <a:spcAft>
                          <a:spcPts val="0"/>
                        </a:spcAft>
                      </a:pPr>
                      <a:r>
                        <a:rPr lang="en-US" sz="2800" b="1" u="none" dirty="0" smtClean="0">
                          <a:solidFill>
                            <a:srgbClr val="0000FF"/>
                          </a:solidFill>
                          <a:latin typeface="Times New Roman" panose="02020603050405020304" pitchFamily="18" charset="0"/>
                          <a:cs typeface="Times New Roman" panose="02020603050405020304" pitchFamily="18" charset="0"/>
                        </a:rPr>
                        <a:t> </a:t>
                      </a:r>
                      <a:r>
                        <a:rPr lang="en-US" sz="2800" b="1" u="sng" dirty="0" smtClean="0">
                          <a:solidFill>
                            <a:srgbClr val="0000FF"/>
                          </a:solidFill>
                          <a:latin typeface="Times New Roman" panose="02020603050405020304" pitchFamily="18" charset="0"/>
                          <a:cs typeface="Times New Roman" panose="02020603050405020304" pitchFamily="18" charset="0"/>
                        </a:rPr>
                        <a:t>Terminal </a:t>
                      </a:r>
                      <a:r>
                        <a:rPr lang="en-US" sz="2800" b="1" u="sng" dirty="0">
                          <a:solidFill>
                            <a:srgbClr val="0000FF"/>
                          </a:solidFill>
                          <a:latin typeface="Times New Roman" panose="02020603050405020304" pitchFamily="18" charset="0"/>
                          <a:cs typeface="Times New Roman" panose="02020603050405020304" pitchFamily="18" charset="0"/>
                        </a:rPr>
                        <a:t>Time</a:t>
                      </a:r>
                    </a:p>
                    <a:p>
                      <a:pPr algn="l" rtl="0">
                        <a:spcAft>
                          <a:spcPts val="0"/>
                        </a:spcAft>
                      </a:pPr>
                      <a:r>
                        <a:rPr lang="en-US" sz="2800" b="1" i="1" dirty="0" smtClean="0">
                          <a:latin typeface="Times New Roman" panose="02020603050405020304" pitchFamily="18" charset="0"/>
                          <a:cs typeface="Times New Roman" panose="02020603050405020304" pitchFamily="18" charset="0"/>
                        </a:rPr>
                        <a:t> </a:t>
                      </a:r>
                      <a:r>
                        <a:rPr lang="en-US" sz="2800" b="1" i="1" dirty="0" err="1" smtClean="0">
                          <a:latin typeface="Times New Roman" panose="02020603050405020304" pitchFamily="18" charset="0"/>
                          <a:cs typeface="Times New Roman" panose="02020603050405020304" pitchFamily="18" charset="0"/>
                        </a:rPr>
                        <a:t>LS</a:t>
                      </a:r>
                      <a:r>
                        <a:rPr lang="en-US" sz="2800" b="1" i="1" baseline="-25000" dirty="0" err="1" smtClean="0">
                          <a:latin typeface="Times New Roman" panose="02020603050405020304" pitchFamily="18" charset="0"/>
                          <a:cs typeface="Times New Roman" panose="02020603050405020304" pitchFamily="18" charset="0"/>
                        </a:rPr>
                        <a:t>j</a:t>
                      </a:r>
                      <a:r>
                        <a:rPr lang="en-US" sz="2800" b="1" i="1" dirty="0" smtClean="0">
                          <a:latin typeface="Times New Roman" panose="02020603050405020304" pitchFamily="18" charset="0"/>
                          <a:cs typeface="Times New Roman" panose="02020603050405020304" pitchFamily="18" charset="0"/>
                        </a:rPr>
                        <a:t> </a:t>
                      </a:r>
                      <a:r>
                        <a:rPr lang="en-US" sz="2800" b="1" i="1" dirty="0">
                          <a:latin typeface="Times New Roman" panose="02020603050405020304" pitchFamily="18" charset="0"/>
                          <a:cs typeface="Times New Roman" panose="02020603050405020304" pitchFamily="18" charset="0"/>
                        </a:rPr>
                        <a:t>- FS</a:t>
                      </a:r>
                      <a:r>
                        <a:rPr lang="en-US" sz="2800" b="1" i="1" baseline="-25000" dirty="0">
                          <a:latin typeface="Times New Roman" panose="02020603050405020304" pitchFamily="18" charset="0"/>
                          <a:cs typeface="Times New Roman" panose="02020603050405020304" pitchFamily="18" charset="0"/>
                        </a:rPr>
                        <a:t>ij</a:t>
                      </a:r>
                      <a:endParaRPr lang="en-US" sz="2800" b="1" i="1" dirty="0">
                        <a:latin typeface="Times New Roman" panose="02020603050405020304" pitchFamily="18" charset="0"/>
                        <a:cs typeface="Times New Roman" panose="02020603050405020304" pitchFamily="18" charset="0"/>
                      </a:endParaRPr>
                    </a:p>
                    <a:p>
                      <a:pPr algn="l" rtl="0">
                        <a:spcAft>
                          <a:spcPts val="0"/>
                        </a:spcAft>
                      </a:pPr>
                      <a:r>
                        <a:rPr lang="en-US" sz="2800" b="1" i="1" dirty="0" smtClean="0">
                          <a:latin typeface="Times New Roman" panose="02020603050405020304" pitchFamily="18" charset="0"/>
                          <a:cs typeface="Times New Roman" panose="02020603050405020304" pitchFamily="18" charset="0"/>
                        </a:rPr>
                        <a:t> </a:t>
                      </a:r>
                      <a:r>
                        <a:rPr lang="en-US" sz="2800" b="1" i="1" dirty="0" err="1" smtClean="0">
                          <a:latin typeface="Times New Roman" panose="02020603050405020304" pitchFamily="18" charset="0"/>
                          <a:cs typeface="Times New Roman" panose="02020603050405020304" pitchFamily="18" charset="0"/>
                        </a:rPr>
                        <a:t>LF</a:t>
                      </a:r>
                      <a:r>
                        <a:rPr lang="en-US" sz="2800" b="1" i="1" baseline="-25000" dirty="0" err="1" smtClean="0">
                          <a:latin typeface="Times New Roman" panose="02020603050405020304" pitchFamily="18" charset="0"/>
                          <a:cs typeface="Times New Roman" panose="02020603050405020304" pitchFamily="18" charset="0"/>
                        </a:rPr>
                        <a:t>j</a:t>
                      </a:r>
                      <a:r>
                        <a:rPr lang="en-US" sz="2800" b="1" i="1" dirty="0" smtClean="0">
                          <a:latin typeface="Times New Roman" panose="02020603050405020304" pitchFamily="18" charset="0"/>
                          <a:cs typeface="Times New Roman" panose="02020603050405020304" pitchFamily="18" charset="0"/>
                        </a:rPr>
                        <a:t> </a:t>
                      </a:r>
                      <a:r>
                        <a:rPr lang="en-US" sz="2800" b="1" i="1" dirty="0">
                          <a:latin typeface="Times New Roman" panose="02020603050405020304" pitchFamily="18" charset="0"/>
                          <a:cs typeface="Times New Roman" panose="02020603050405020304" pitchFamily="18" charset="0"/>
                        </a:rPr>
                        <a:t>- FF</a:t>
                      </a:r>
                      <a:r>
                        <a:rPr lang="en-US" sz="2800" b="1" i="1" baseline="-25000" dirty="0">
                          <a:latin typeface="Times New Roman" panose="02020603050405020304" pitchFamily="18" charset="0"/>
                          <a:cs typeface="Times New Roman" panose="02020603050405020304" pitchFamily="18" charset="0"/>
                        </a:rPr>
                        <a:t>ij</a:t>
                      </a:r>
                      <a:endParaRPr lang="en-US" sz="2800" b="1" i="1" dirty="0">
                        <a:latin typeface="Times New Roman" panose="02020603050405020304" pitchFamily="18" charset="0"/>
                        <a:cs typeface="Times New Roman" panose="02020603050405020304" pitchFamily="18" charset="0"/>
                      </a:endParaRPr>
                    </a:p>
                    <a:p>
                      <a:pPr algn="l" rtl="0">
                        <a:spcAft>
                          <a:spcPts val="0"/>
                        </a:spcAft>
                      </a:pPr>
                      <a:r>
                        <a:rPr lang="en-US" sz="2800" b="1" i="1" dirty="0" smtClean="0">
                          <a:latin typeface="Times New Roman" panose="02020603050405020304" pitchFamily="18" charset="0"/>
                          <a:cs typeface="Times New Roman" panose="02020603050405020304" pitchFamily="18" charset="0"/>
                        </a:rPr>
                        <a:t> </a:t>
                      </a:r>
                      <a:r>
                        <a:rPr lang="en-US" sz="2800" b="1" i="1" dirty="0" err="1" smtClean="0">
                          <a:latin typeface="Times New Roman" panose="02020603050405020304" pitchFamily="18" charset="0"/>
                          <a:cs typeface="Times New Roman" panose="02020603050405020304" pitchFamily="18" charset="0"/>
                        </a:rPr>
                        <a:t>LS</a:t>
                      </a:r>
                      <a:r>
                        <a:rPr lang="en-US" sz="2800" b="1" i="1" baseline="-25000" dirty="0" err="1" smtClean="0">
                          <a:latin typeface="Times New Roman" panose="02020603050405020304" pitchFamily="18" charset="0"/>
                          <a:cs typeface="Times New Roman" panose="02020603050405020304" pitchFamily="18" charset="0"/>
                        </a:rPr>
                        <a:t>j</a:t>
                      </a:r>
                      <a:r>
                        <a:rPr lang="en-US" sz="2800" b="1" i="1" baseline="-25000" dirty="0" smtClean="0">
                          <a:latin typeface="Times New Roman" panose="02020603050405020304" pitchFamily="18" charset="0"/>
                          <a:cs typeface="Times New Roman" panose="02020603050405020304" pitchFamily="18" charset="0"/>
                        </a:rPr>
                        <a:t> </a:t>
                      </a:r>
                      <a:r>
                        <a:rPr lang="en-US" sz="2800" b="1" i="1" dirty="0">
                          <a:latin typeface="Times New Roman" panose="02020603050405020304" pitchFamily="18" charset="0"/>
                          <a:cs typeface="Times New Roman" panose="02020603050405020304" pitchFamily="18" charset="0"/>
                        </a:rPr>
                        <a:t>- SS</a:t>
                      </a:r>
                      <a:r>
                        <a:rPr lang="en-US" sz="2800" b="1" i="1" baseline="-25000" dirty="0">
                          <a:latin typeface="Times New Roman" panose="02020603050405020304" pitchFamily="18" charset="0"/>
                          <a:cs typeface="Times New Roman" panose="02020603050405020304" pitchFamily="18" charset="0"/>
                        </a:rPr>
                        <a:t>ij</a:t>
                      </a:r>
                      <a:r>
                        <a:rPr lang="en-US" sz="2800" b="1" i="1" dirty="0">
                          <a:latin typeface="Times New Roman" panose="02020603050405020304" pitchFamily="18" charset="0"/>
                          <a:cs typeface="Times New Roman" panose="02020603050405020304" pitchFamily="18" charset="0"/>
                        </a:rPr>
                        <a:t> + D</a:t>
                      </a:r>
                      <a:r>
                        <a:rPr lang="en-US" sz="2800" b="1" i="1" baseline="-25000" dirty="0">
                          <a:latin typeface="Times New Roman" panose="02020603050405020304" pitchFamily="18" charset="0"/>
                          <a:cs typeface="Times New Roman" panose="02020603050405020304" pitchFamily="18" charset="0"/>
                        </a:rPr>
                        <a:t>i</a:t>
                      </a:r>
                      <a:endParaRPr lang="en-US" sz="2800" b="1" i="1" dirty="0">
                        <a:latin typeface="Times New Roman" panose="02020603050405020304" pitchFamily="18" charset="0"/>
                        <a:cs typeface="Times New Roman" panose="02020603050405020304" pitchFamily="18" charset="0"/>
                      </a:endParaRPr>
                    </a:p>
                    <a:p>
                      <a:pPr algn="l" rtl="0">
                        <a:spcAft>
                          <a:spcPts val="0"/>
                        </a:spcAft>
                      </a:pPr>
                      <a:r>
                        <a:rPr lang="en-US" sz="2800" b="1" i="1" dirty="0" smtClean="0">
                          <a:latin typeface="Times New Roman" panose="02020603050405020304" pitchFamily="18" charset="0"/>
                          <a:cs typeface="Times New Roman" panose="02020603050405020304" pitchFamily="18" charset="0"/>
                        </a:rPr>
                        <a:t> </a:t>
                      </a:r>
                      <a:r>
                        <a:rPr lang="en-US" sz="2800" b="1" i="1" dirty="0" err="1" smtClean="0">
                          <a:latin typeface="Times New Roman" panose="02020603050405020304" pitchFamily="18" charset="0"/>
                          <a:cs typeface="Times New Roman" panose="02020603050405020304" pitchFamily="18" charset="0"/>
                        </a:rPr>
                        <a:t>LF</a:t>
                      </a:r>
                      <a:r>
                        <a:rPr lang="en-US" sz="2800" b="1" i="1" baseline="-25000" dirty="0" err="1" smtClean="0">
                          <a:latin typeface="Times New Roman" panose="02020603050405020304" pitchFamily="18" charset="0"/>
                          <a:cs typeface="Times New Roman" panose="02020603050405020304" pitchFamily="18" charset="0"/>
                        </a:rPr>
                        <a:t>j</a:t>
                      </a:r>
                      <a:r>
                        <a:rPr lang="en-US" sz="2800" b="1" i="1" baseline="-25000" dirty="0" smtClean="0">
                          <a:latin typeface="Times New Roman" panose="02020603050405020304" pitchFamily="18" charset="0"/>
                          <a:cs typeface="Times New Roman" panose="02020603050405020304" pitchFamily="18" charset="0"/>
                        </a:rPr>
                        <a:t> </a:t>
                      </a:r>
                      <a:r>
                        <a:rPr lang="en-US" sz="2800" b="1" i="1" dirty="0">
                          <a:latin typeface="Times New Roman" panose="02020603050405020304" pitchFamily="18" charset="0"/>
                          <a:cs typeface="Times New Roman" panose="02020603050405020304" pitchFamily="18" charset="0"/>
                        </a:rPr>
                        <a:t>- SF</a:t>
                      </a:r>
                      <a:r>
                        <a:rPr lang="en-US" sz="2800" b="1" i="1" baseline="-25000" dirty="0">
                          <a:latin typeface="Times New Roman" panose="02020603050405020304" pitchFamily="18" charset="0"/>
                          <a:cs typeface="Times New Roman" panose="02020603050405020304" pitchFamily="18" charset="0"/>
                        </a:rPr>
                        <a:t>ij</a:t>
                      </a:r>
                      <a:r>
                        <a:rPr lang="en-US" sz="2800" b="1" i="1" dirty="0">
                          <a:latin typeface="Times New Roman" panose="02020603050405020304" pitchFamily="18" charset="0"/>
                          <a:cs typeface="Times New Roman" panose="02020603050405020304" pitchFamily="18" charset="0"/>
                        </a:rPr>
                        <a:t> + D</a:t>
                      </a:r>
                      <a:r>
                        <a:rPr lang="en-US" sz="2800" b="1" i="1" baseline="-25000" dirty="0">
                          <a:latin typeface="Times New Roman" panose="02020603050405020304" pitchFamily="18" charset="0"/>
                          <a:cs typeface="Times New Roman" panose="02020603050405020304" pitchFamily="18" charset="0"/>
                        </a:rPr>
                        <a:t>i</a:t>
                      </a:r>
                      <a:endParaRPr lang="en-US" sz="2800" b="1" i="1" dirty="0">
                        <a:solidFill>
                          <a:schemeClr val="accent6"/>
                        </a:solidFill>
                        <a:latin typeface="Times New Roman" panose="02020603050405020304" pitchFamily="18" charset="0"/>
                        <a:ea typeface="Times New Roman"/>
                        <a:cs typeface="Times New Roman" panose="02020603050405020304" pitchFamily="18" charset="0"/>
                      </a:endParaRPr>
                    </a:p>
                  </a:txBody>
                  <a:tcPr marL="68580" marR="68580" marT="0" marB="0"/>
                </a:tc>
              </a:tr>
              <a:tr h="576000">
                <a:tc gridSpan="4">
                  <a:txBody>
                    <a:bodyPr/>
                    <a:lstStyle/>
                    <a:p>
                      <a:pPr algn="just"/>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[4] </a:t>
                      </a:r>
                      <a:r>
                        <a:rPr lang="en-US" sz="2800" b="1" i="1" dirty="0" smtClean="0">
                          <a:solidFill>
                            <a:srgbClr val="FF0000"/>
                          </a:solidFill>
                          <a:latin typeface="Times New Roman" panose="02020603050405020304" pitchFamily="18" charset="0"/>
                          <a:cs typeface="Times New Roman" panose="02020603050405020304" pitchFamily="18" charset="0"/>
                        </a:rPr>
                        <a:t>LS</a:t>
                      </a:r>
                      <a:r>
                        <a:rPr lang="en-US" sz="2800" b="1" i="1" baseline="-25000" dirty="0" smtClean="0">
                          <a:solidFill>
                            <a:srgbClr val="FF0000"/>
                          </a:solidFill>
                          <a:latin typeface="Times New Roman" panose="02020603050405020304" pitchFamily="18" charset="0"/>
                          <a:cs typeface="Times New Roman" panose="02020603050405020304" pitchFamily="18" charset="0"/>
                        </a:rPr>
                        <a:t>i</a:t>
                      </a:r>
                      <a:r>
                        <a:rPr lang="en-US" sz="2800" b="1" i="1" dirty="0" smtClean="0">
                          <a:solidFill>
                            <a:srgbClr val="FF0000"/>
                          </a:solidFill>
                          <a:latin typeface="Times New Roman" panose="02020603050405020304" pitchFamily="18" charset="0"/>
                          <a:cs typeface="Times New Roman" panose="02020603050405020304" pitchFamily="18" charset="0"/>
                        </a:rPr>
                        <a:t> = LF</a:t>
                      </a:r>
                      <a:r>
                        <a:rPr lang="en-US" sz="2800" b="1" i="1" baseline="-25000" dirty="0" smtClean="0">
                          <a:solidFill>
                            <a:srgbClr val="FF0000"/>
                          </a:solidFill>
                          <a:latin typeface="Times New Roman" panose="02020603050405020304" pitchFamily="18" charset="0"/>
                          <a:cs typeface="Times New Roman" panose="02020603050405020304" pitchFamily="18" charset="0"/>
                        </a:rPr>
                        <a:t>i</a:t>
                      </a:r>
                      <a:r>
                        <a:rPr lang="en-US" sz="2800" b="1" i="1" dirty="0" smtClean="0">
                          <a:solidFill>
                            <a:srgbClr val="FF0000"/>
                          </a:solidFill>
                          <a:latin typeface="Times New Roman" panose="02020603050405020304" pitchFamily="18" charset="0"/>
                          <a:cs typeface="Times New Roman" panose="02020603050405020304" pitchFamily="18" charset="0"/>
                        </a:rPr>
                        <a:t> </a:t>
                      </a:r>
                      <a:r>
                        <a:rPr lang="en-US" sz="2800" b="1" i="1" dirty="0" smtClean="0">
                          <a:solidFill>
                            <a:srgbClr val="FF0000"/>
                          </a:solidFill>
                          <a:latin typeface="Times New Roman" panose="02020603050405020304" pitchFamily="18" charset="0"/>
                          <a:cs typeface="Times New Roman" panose="02020603050405020304" pitchFamily="18" charset="0"/>
                          <a:sym typeface="Symbol"/>
                        </a:rPr>
                        <a:t></a:t>
                      </a:r>
                      <a:r>
                        <a:rPr lang="en-US" sz="2800" b="1" i="1" dirty="0" smtClean="0">
                          <a:solidFill>
                            <a:srgbClr val="FF0000"/>
                          </a:solidFill>
                          <a:latin typeface="Times New Roman" panose="02020603050405020304" pitchFamily="18" charset="0"/>
                          <a:cs typeface="Times New Roman" panose="02020603050405020304" pitchFamily="18" charset="0"/>
                        </a:rPr>
                        <a:t> D</a:t>
                      </a:r>
                      <a:r>
                        <a:rPr lang="en-US" sz="2800" b="1" i="1" baseline="-25000" dirty="0" smtClean="0">
                          <a:solidFill>
                            <a:srgbClr val="FF0000"/>
                          </a:solidFill>
                          <a:latin typeface="Times New Roman" panose="02020603050405020304" pitchFamily="18" charset="0"/>
                          <a:cs typeface="Times New Roman" panose="02020603050405020304" pitchFamily="18" charset="0"/>
                        </a:rPr>
                        <a:t>i</a:t>
                      </a:r>
                    </a:p>
                    <a:p>
                      <a:pPr algn="just"/>
                      <a:endParaRPr lang="en-US" sz="2800" b="1" dirty="0">
                        <a:solidFill>
                          <a:schemeClr val="accent6"/>
                        </a:solidFill>
                        <a:latin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6094" name="AutoShape 7"/>
          <p:cNvSpPr>
            <a:spLocks/>
          </p:cNvSpPr>
          <p:nvPr/>
        </p:nvSpPr>
        <p:spPr bwMode="auto">
          <a:xfrm>
            <a:off x="7086600" y="2590800"/>
            <a:ext cx="533400" cy="1752600"/>
          </a:xfrm>
          <a:prstGeom prst="rightBrace">
            <a:avLst>
              <a:gd name="adj1" fmla="val 58337"/>
              <a:gd name="adj2" fmla="val 50000"/>
            </a:avLst>
          </a:prstGeom>
          <a:noFill/>
          <a:ln w="9525">
            <a:solidFill>
              <a:srgbClr val="000000"/>
            </a:solidFill>
            <a:round/>
            <a:headEnd/>
            <a:tailEnd/>
          </a:ln>
        </p:spPr>
        <p:txBody>
          <a:bodyPr/>
          <a:lstStyle/>
          <a:p>
            <a:endParaRPr lang="en-US"/>
          </a:p>
        </p:txBody>
      </p:sp>
      <p:sp>
        <p:nvSpPr>
          <p:cNvPr id="46095" name="AutoShape 8"/>
          <p:cNvSpPr>
            <a:spLocks/>
          </p:cNvSpPr>
          <p:nvPr/>
        </p:nvSpPr>
        <p:spPr bwMode="auto">
          <a:xfrm>
            <a:off x="4343400" y="2590800"/>
            <a:ext cx="381000" cy="1752600"/>
          </a:xfrm>
          <a:prstGeom prst="leftBrace">
            <a:avLst>
              <a:gd name="adj1" fmla="val 58331"/>
              <a:gd name="adj2" fmla="val 50000"/>
            </a:avLst>
          </a:prstGeom>
          <a:noFill/>
          <a:ln w="9525">
            <a:solidFill>
              <a:srgbClr val="000000"/>
            </a:solidFill>
            <a:round/>
            <a:headEnd/>
            <a:tailEnd/>
          </a:ln>
        </p:spPr>
        <p:txBody>
          <a:bodyPr/>
          <a:lstStyle/>
          <a:p>
            <a:endParaRPr lang="en-US"/>
          </a:p>
        </p:txBody>
      </p:sp>
      <p:graphicFrame>
        <p:nvGraphicFramePr>
          <p:cNvPr id="9" name="Group 20"/>
          <p:cNvGraphicFramePr>
            <a:graphicFrameLocks/>
          </p:cNvGraphicFramePr>
          <p:nvPr>
            <p:extLst>
              <p:ext uri="{D42A27DB-BD31-4B8C-83A1-F6EECF244321}">
                <p14:modId xmlns:p14="http://schemas.microsoft.com/office/powerpoint/2010/main" val="22496058"/>
              </p:ext>
            </p:extLst>
          </p:nvPr>
        </p:nvGraphicFramePr>
        <p:xfrm>
          <a:off x="7639560" y="228600"/>
          <a:ext cx="1017077" cy="762000"/>
        </p:xfrm>
        <a:graphic>
          <a:graphicData uri="http://schemas.openxmlformats.org/drawingml/2006/table">
            <a:tbl>
              <a:tblPr rtl="1"/>
              <a:tblGrid>
                <a:gridCol w="233363"/>
                <a:gridCol w="481031"/>
                <a:gridCol w="25400"/>
                <a:gridCol w="277283"/>
              </a:tblGrid>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EF</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5">
                              <a:lumMod val="50000"/>
                            </a:schemeClr>
                          </a:solidFill>
                          <a:effectLst/>
                          <a:latin typeface="Times New Roman" pitchFamily="18" charset="0"/>
                          <a:cs typeface="Times New Roman" pitchFamily="18" charset="0"/>
                        </a:rPr>
                        <a:t>D</a:t>
                      </a:r>
                      <a:endParaRPr kumimoji="0" lang="en-US" sz="2400" b="0" i="0" u="none" strike="noStrike" cap="none" normalizeH="0" baseline="0" dirty="0" smtClean="0">
                        <a:ln>
                          <a:noFill/>
                        </a:ln>
                        <a:solidFill>
                          <a:schemeClr val="accent5">
                            <a:lumMod val="50000"/>
                          </a:schemeClr>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7030A0"/>
                          </a:solidFill>
                          <a:effectLst/>
                          <a:latin typeface="Times New Roman" pitchFamily="18" charset="0"/>
                          <a:cs typeface="Times New Roman" pitchFamily="18" charset="0"/>
                        </a:rPr>
                        <a:t>ES</a:t>
                      </a:r>
                      <a:endParaRPr kumimoji="0" lang="en-US" sz="2400" b="0" i="0" u="none" strike="noStrike" cap="none" normalizeH="0" baseline="0" dirty="0" smtClean="0">
                        <a:ln>
                          <a:noFill/>
                        </a:ln>
                        <a:solidFill>
                          <a:srgbClr val="7030A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6700">
                <a:tc gridSpan="4">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Activity ID</a:t>
                      </a:r>
                      <a:endParaRPr kumimoji="0" lang="en-US" sz="2400" b="0" i="0" u="none" strike="noStrike" cap="none" normalizeH="0" baseline="0" dirty="0" smtClean="0">
                        <a:ln>
                          <a:noFill/>
                        </a:ln>
                        <a:solidFill>
                          <a:schemeClr val="tx1"/>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endParaRPr lang="en-US"/>
                    </a:p>
                  </a:txBody>
                  <a:tcPr/>
                </a:tc>
                <a:tc hMerge="1">
                  <a:txBody>
                    <a:bodyPr/>
                    <a:lstStyle/>
                    <a:p>
                      <a:pPr rtl="1"/>
                      <a:endParaRPr lang="ar-SA"/>
                    </a:p>
                  </a:txBody>
                  <a:tcPr/>
                </a:tc>
              </a:tr>
              <a:tr h="247650">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LF</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6"/>
                          </a:solidFill>
                          <a:effectLst/>
                          <a:latin typeface="Times New Roman" pitchFamily="18" charset="0"/>
                          <a:cs typeface="Times New Roman" pitchFamily="18" charset="0"/>
                        </a:rPr>
                        <a:t>TF</a:t>
                      </a:r>
                      <a:endParaRPr kumimoji="0" lang="en-US" sz="2400" b="0" i="0" u="none" strike="noStrike" cap="none" normalizeH="0" baseline="0" dirty="0" smtClean="0">
                        <a:ln>
                          <a:noFill/>
                        </a:ln>
                        <a:solidFill>
                          <a:schemeClr val="accent6"/>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gridSpan="2">
                  <a:txBody>
                    <a:bodyPr/>
                    <a:lstStyle/>
                    <a:p>
                      <a:pPr marL="195263" marR="0" lvl="0" indent="-195263"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Times New Roman" pitchFamily="18" charset="0"/>
                          <a:cs typeface="Times New Roman" pitchFamily="18" charset="0"/>
                        </a:rPr>
                        <a:t>LS</a:t>
                      </a:r>
                      <a:endParaRPr kumimoji="0" lang="en-US" sz="2400" b="0" i="0" u="none" strike="noStrike" cap="none" normalizeH="0" baseline="0" dirty="0" smtClean="0">
                        <a:ln>
                          <a:noFill/>
                        </a:ln>
                        <a:solidFill>
                          <a:srgbClr val="FF0000"/>
                        </a:solidFill>
                        <a:effectLst/>
                        <a:latin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pPr rtl="1"/>
                      <a:endParaRPr lang="ar-SA"/>
                    </a:p>
                  </a:txBody>
                  <a:tcPr/>
                </a:tc>
              </a:tr>
            </a:tbl>
          </a:graphicData>
        </a:graphic>
      </p:graphicFrame>
    </p:spTree>
    <p:extLst>
      <p:ext uri="{BB962C8B-B14F-4D97-AF65-F5344CB8AC3E}">
        <p14:creationId xmlns:p14="http://schemas.microsoft.com/office/powerpoint/2010/main" val="2583492564"/>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85903"/>
            <a:ext cx="9144000" cy="523697"/>
          </a:xfrm>
          <a:prstGeom prst="roundRect">
            <a:avLst>
              <a:gd name="adj" fmla="val 5000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0"/>
              </a:spcBef>
              <a:defRPr/>
            </a:pPr>
            <a:r>
              <a:rPr lang="en-US" sz="3600" b="1" i="1" dirty="0" smtClean="0">
                <a:solidFill>
                  <a:schemeClr val="bg1"/>
                </a:solidFill>
                <a:latin typeface="Times New Roman" pitchFamily="18" charset="0"/>
                <a:cs typeface="Times New Roman" pitchFamily="18" charset="0"/>
              </a:rPr>
              <a:t>Precedence Diagramming</a:t>
            </a:r>
            <a:r>
              <a:rPr lang="de-DE" sz="3600" b="1" i="1" dirty="0" smtClean="0">
                <a:solidFill>
                  <a:schemeClr val="bg1"/>
                </a:solidFill>
                <a:latin typeface="Times New Roman" pitchFamily="18" charset="0"/>
                <a:cs typeface="Times New Roman" pitchFamily="18" charset="0"/>
              </a:rPr>
              <a:t> </a:t>
            </a:r>
            <a:r>
              <a:rPr lang="en-US" sz="3600" b="1" i="1" dirty="0" smtClean="0">
                <a:solidFill>
                  <a:schemeClr val="bg1"/>
                </a:solidFill>
                <a:latin typeface="Times New Roman" pitchFamily="18" charset="0"/>
                <a:cs typeface="Times New Roman" pitchFamily="18" charset="0"/>
              </a:rPr>
              <a:t>Calculations</a:t>
            </a:r>
          </a:p>
        </p:txBody>
      </p:sp>
      <p:sp>
        <p:nvSpPr>
          <p:cNvPr id="8" name="Rectangle 3"/>
          <p:cNvSpPr>
            <a:spLocks noChangeArrowheads="1"/>
          </p:cNvSpPr>
          <p:nvPr/>
        </p:nvSpPr>
        <p:spPr bwMode="auto">
          <a:xfrm>
            <a:off x="251520" y="898872"/>
            <a:ext cx="2412268" cy="386854"/>
          </a:xfrm>
          <a:prstGeom prst="rect">
            <a:avLst/>
          </a:prstGeom>
          <a:solidFill>
            <a:srgbClr val="FFFF00"/>
          </a:solidFill>
          <a:ln w="9525">
            <a:solidFill>
              <a:schemeClr val="tx2"/>
            </a:solidFill>
            <a:miter lim="800000"/>
            <a:headEnd/>
            <a:tailEnd/>
          </a:ln>
          <a:effectLst/>
        </p:spPr>
        <p:txBody>
          <a:bodyPr lIns="0" tIns="0" rIns="0" bIns="0"/>
          <a:lstStyle/>
          <a:p>
            <a:pPr marL="381000" indent="-381000" algn="l">
              <a:spcBef>
                <a:spcPct val="20000"/>
              </a:spcBef>
              <a:buClr>
                <a:srgbClr val="CC3300"/>
              </a:buClr>
              <a:buSzPct val="120000"/>
              <a:buFont typeface="Webdings" pitchFamily="18" charset="2"/>
              <a:buChar char="&lt;"/>
              <a:defRPr/>
            </a:pPr>
            <a:r>
              <a:rPr lang="en-US" sz="2800" b="1" i="1" dirty="0" smtClean="0">
                <a:solidFill>
                  <a:srgbClr val="CC3300"/>
                </a:solidFill>
                <a:latin typeface="Times New Roman" pitchFamily="18" charset="0"/>
                <a:cs typeface="Times New Roman" pitchFamily="18" charset="0"/>
              </a:rPr>
              <a:t>EXAMPLE</a:t>
            </a:r>
            <a:endParaRPr lang="de-DE" sz="1900" b="1" i="1" dirty="0">
              <a:solidFill>
                <a:srgbClr val="CC3300"/>
              </a:solidFill>
              <a:latin typeface="Times New Roman" pitchFamily="18" charset="0"/>
              <a:cs typeface="Times New Roman" pitchFamily="18" charset="0"/>
            </a:endParaRPr>
          </a:p>
        </p:txBody>
      </p:sp>
      <p:sp>
        <p:nvSpPr>
          <p:cNvPr id="18" name="Rectangle 17"/>
          <p:cNvSpPr/>
          <p:nvPr/>
        </p:nvSpPr>
        <p:spPr>
          <a:xfrm>
            <a:off x="457200" y="1361926"/>
            <a:ext cx="8229600" cy="1323439"/>
          </a:xfrm>
          <a:prstGeom prst="rect">
            <a:avLst/>
          </a:prstGeom>
          <a:solidFill>
            <a:srgbClr val="FFFF00"/>
          </a:solidFill>
        </p:spPr>
        <p:txBody>
          <a:bodyPr wrap="square">
            <a:spAutoFit/>
          </a:bodyPr>
          <a:lstStyle/>
          <a:p>
            <a:r>
              <a:rPr lang="en-US" sz="2000" dirty="0" smtClean="0">
                <a:latin typeface="Times New Roman" pitchFamily="18" charset="0"/>
                <a:cs typeface="Times New Roman" pitchFamily="18" charset="0"/>
              </a:rPr>
              <a:t>For the given precedence diagram, complete the forward and backward pass calculations. Assume the project starts at T=0, and no splitting on activities is allowed. Also assume that the project latest allowable completion time (project duration) is scheduled  for 30 working days. </a:t>
            </a:r>
            <a:endParaRPr lang="en-US" sz="2000" dirty="0">
              <a:latin typeface="Times New Roman" pitchFamily="18" charset="0"/>
              <a:ea typeface="Times New Roman"/>
              <a:cs typeface="Times New Roman" pitchFamily="18" charset="0"/>
            </a:endParaRPr>
          </a:p>
        </p:txBody>
      </p:sp>
      <p:grpSp>
        <p:nvGrpSpPr>
          <p:cNvPr id="2" name="Group 1"/>
          <p:cNvGrpSpPr/>
          <p:nvPr/>
        </p:nvGrpSpPr>
        <p:grpSpPr>
          <a:xfrm>
            <a:off x="1802828" y="3002552"/>
            <a:ext cx="5893372" cy="3083774"/>
            <a:chOff x="1810977" y="2636912"/>
            <a:chExt cx="5893372" cy="3083774"/>
          </a:xfrm>
        </p:grpSpPr>
        <p:grpSp>
          <p:nvGrpSpPr>
            <p:cNvPr id="23" name="Group 46"/>
            <p:cNvGrpSpPr/>
            <p:nvPr/>
          </p:nvGrpSpPr>
          <p:grpSpPr>
            <a:xfrm>
              <a:off x="1810977" y="2636912"/>
              <a:ext cx="5893372" cy="3083774"/>
              <a:chOff x="974532" y="185628"/>
              <a:chExt cx="3936600" cy="1774851"/>
            </a:xfrm>
          </p:grpSpPr>
          <p:sp>
            <p:nvSpPr>
              <p:cNvPr id="24" name="TextBox 26"/>
              <p:cNvSpPr txBox="1"/>
              <p:nvPr/>
            </p:nvSpPr>
            <p:spPr>
              <a:xfrm>
                <a:off x="4339334" y="1649650"/>
                <a:ext cx="419100" cy="31082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dirty="0">
                    <a:solidFill>
                      <a:srgbClr val="C00000"/>
                    </a:solidFill>
                    <a:latin typeface="Times New Roman" pitchFamily="18" charset="0"/>
                    <a:cs typeface="Times New Roman" pitchFamily="18" charset="0"/>
                  </a:rPr>
                  <a:t>FS</a:t>
                </a:r>
                <a:r>
                  <a:rPr lang="en-US" sz="1800" baseline="0" dirty="0">
                    <a:solidFill>
                      <a:srgbClr val="C00000"/>
                    </a:solidFill>
                    <a:latin typeface="Times New Roman" pitchFamily="18" charset="0"/>
                    <a:cs typeface="Times New Roman" pitchFamily="18" charset="0"/>
                  </a:rPr>
                  <a:t> 0</a:t>
                </a:r>
              </a:p>
            </p:txBody>
          </p:sp>
          <p:sp>
            <p:nvSpPr>
              <p:cNvPr id="25" name="TextBox 24"/>
              <p:cNvSpPr txBox="1"/>
              <p:nvPr/>
            </p:nvSpPr>
            <p:spPr>
              <a:xfrm>
                <a:off x="974532" y="860793"/>
                <a:ext cx="419100" cy="4800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dirty="0">
                    <a:solidFill>
                      <a:srgbClr val="C00000"/>
                    </a:solidFill>
                    <a:latin typeface="Times New Roman" pitchFamily="18" charset="0"/>
                    <a:cs typeface="Times New Roman" pitchFamily="18" charset="0"/>
                  </a:rPr>
                  <a:t>SS</a:t>
                </a:r>
                <a:r>
                  <a:rPr lang="en-US" sz="1800" baseline="0" dirty="0">
                    <a:solidFill>
                      <a:srgbClr val="C00000"/>
                    </a:solidFill>
                    <a:latin typeface="Times New Roman" pitchFamily="18" charset="0"/>
                    <a:cs typeface="Times New Roman" pitchFamily="18" charset="0"/>
                  </a:rPr>
                  <a:t> 3</a:t>
                </a:r>
              </a:p>
              <a:p>
                <a:pPr algn="ctr"/>
                <a:r>
                  <a:rPr lang="en-US" sz="1800" baseline="0" dirty="0">
                    <a:solidFill>
                      <a:srgbClr val="C00000"/>
                    </a:solidFill>
                    <a:latin typeface="Times New Roman" pitchFamily="18" charset="0"/>
                    <a:cs typeface="Times New Roman" pitchFamily="18" charset="0"/>
                  </a:rPr>
                  <a:t>FF 4</a:t>
                </a:r>
                <a:endParaRPr lang="en-US" sz="1800" dirty="0">
                  <a:solidFill>
                    <a:srgbClr val="C00000"/>
                  </a:solidFill>
                  <a:latin typeface="Times New Roman" pitchFamily="18" charset="0"/>
                  <a:cs typeface="Times New Roman" pitchFamily="18" charset="0"/>
                </a:endParaRPr>
              </a:p>
            </p:txBody>
          </p:sp>
          <p:sp>
            <p:nvSpPr>
              <p:cNvPr id="28" name="TextBox 28"/>
              <p:cNvSpPr txBox="1"/>
              <p:nvPr/>
            </p:nvSpPr>
            <p:spPr>
              <a:xfrm>
                <a:off x="2467962" y="1415213"/>
                <a:ext cx="419100" cy="33155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dirty="0">
                    <a:solidFill>
                      <a:srgbClr val="C00000"/>
                    </a:solidFill>
                    <a:latin typeface="Times New Roman" pitchFamily="18" charset="0"/>
                    <a:cs typeface="Times New Roman" pitchFamily="18" charset="0"/>
                  </a:rPr>
                  <a:t>SS</a:t>
                </a:r>
                <a:r>
                  <a:rPr lang="en-US" sz="1800" baseline="0" dirty="0">
                    <a:solidFill>
                      <a:srgbClr val="C00000"/>
                    </a:solidFill>
                    <a:latin typeface="Times New Roman" pitchFamily="18" charset="0"/>
                    <a:cs typeface="Times New Roman" pitchFamily="18" charset="0"/>
                  </a:rPr>
                  <a:t> 6</a:t>
                </a:r>
              </a:p>
            </p:txBody>
          </p:sp>
          <p:sp>
            <p:nvSpPr>
              <p:cNvPr id="29" name="TextBox 29"/>
              <p:cNvSpPr txBox="1"/>
              <p:nvPr/>
            </p:nvSpPr>
            <p:spPr>
              <a:xfrm>
                <a:off x="4400309" y="185628"/>
                <a:ext cx="510823" cy="3657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dirty="0">
                    <a:solidFill>
                      <a:srgbClr val="C00000"/>
                    </a:solidFill>
                    <a:latin typeface="Times New Roman" pitchFamily="18" charset="0"/>
                    <a:cs typeface="Times New Roman" pitchFamily="18" charset="0"/>
                  </a:rPr>
                  <a:t>SF</a:t>
                </a:r>
                <a:r>
                  <a:rPr lang="en-US" sz="1800" baseline="0" dirty="0">
                    <a:solidFill>
                      <a:srgbClr val="C00000"/>
                    </a:solidFill>
                    <a:latin typeface="Times New Roman" pitchFamily="18" charset="0"/>
                    <a:cs typeface="Times New Roman" pitchFamily="18" charset="0"/>
                  </a:rPr>
                  <a:t> 12</a:t>
                </a:r>
              </a:p>
            </p:txBody>
          </p:sp>
        </p:grpSp>
        <p:sp>
          <p:nvSpPr>
            <p:cNvPr id="27" name="TextBox 26"/>
            <p:cNvSpPr txBox="1"/>
            <p:nvPr/>
          </p:nvSpPr>
          <p:spPr>
            <a:xfrm>
              <a:off x="4122949" y="3215760"/>
              <a:ext cx="627423" cy="5400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dirty="0">
                  <a:solidFill>
                    <a:srgbClr val="C00000"/>
                  </a:solidFill>
                  <a:latin typeface="Times New Roman" pitchFamily="18" charset="0"/>
                  <a:cs typeface="Times New Roman" pitchFamily="18" charset="0"/>
                </a:rPr>
                <a:t>FS</a:t>
              </a:r>
              <a:r>
                <a:rPr lang="en-US" sz="1800" baseline="0" dirty="0">
                  <a:solidFill>
                    <a:srgbClr val="C00000"/>
                  </a:solidFill>
                  <a:latin typeface="Times New Roman" pitchFamily="18" charset="0"/>
                  <a:cs typeface="Times New Roman" pitchFamily="18" charset="0"/>
                </a:rPr>
                <a:t> 0</a:t>
              </a:r>
            </a:p>
          </p:txBody>
        </p:sp>
      </p:grpSp>
      <p:grpSp>
        <p:nvGrpSpPr>
          <p:cNvPr id="53" name="Group 52"/>
          <p:cNvGrpSpPr/>
          <p:nvPr/>
        </p:nvGrpSpPr>
        <p:grpSpPr>
          <a:xfrm>
            <a:off x="354453" y="2880792"/>
            <a:ext cx="8640960" cy="3672408"/>
            <a:chOff x="354453" y="2585666"/>
            <a:chExt cx="8640960" cy="3672408"/>
          </a:xfrm>
        </p:grpSpPr>
        <p:grpSp>
          <p:nvGrpSpPr>
            <p:cNvPr id="52" name="Group 51"/>
            <p:cNvGrpSpPr/>
            <p:nvPr/>
          </p:nvGrpSpPr>
          <p:grpSpPr>
            <a:xfrm>
              <a:off x="354453" y="2585666"/>
              <a:ext cx="8640960" cy="3672408"/>
              <a:chOff x="354453" y="2585666"/>
              <a:chExt cx="8640960" cy="3672408"/>
            </a:xfrm>
          </p:grpSpPr>
          <p:sp>
            <p:nvSpPr>
              <p:cNvPr id="10" name="TextBox 6"/>
              <p:cNvSpPr txBox="1"/>
              <p:nvPr/>
            </p:nvSpPr>
            <p:spPr>
              <a:xfrm>
                <a:off x="354453" y="3659908"/>
                <a:ext cx="1351450" cy="126161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b="1" i="1">
                    <a:solidFill>
                      <a:srgbClr val="FF0000"/>
                    </a:solidFill>
                    <a:latin typeface="Times New Roman" pitchFamily="18" charset="0"/>
                    <a:cs typeface="Times New Roman" pitchFamily="18" charset="0"/>
                  </a:rPr>
                  <a:t>A</a:t>
                </a:r>
              </a:p>
              <a:p>
                <a:pPr algn="ctr"/>
                <a:r>
                  <a:rPr lang="en-US" sz="1800">
                    <a:latin typeface="Times New Roman" pitchFamily="18" charset="0"/>
                    <a:cs typeface="Times New Roman" pitchFamily="18" charset="0"/>
                  </a:rPr>
                  <a:t>Develop</a:t>
                </a:r>
                <a:r>
                  <a:rPr lang="en-US" sz="1800" baseline="0">
                    <a:latin typeface="Times New Roman" pitchFamily="18" charset="0"/>
                    <a:cs typeface="Times New Roman" pitchFamily="18" charset="0"/>
                  </a:rPr>
                  <a:t> system spec. </a:t>
                </a:r>
              </a:p>
              <a:p>
                <a:pPr algn="ctr"/>
                <a:r>
                  <a:rPr lang="en-US" sz="1800" baseline="0">
                    <a:latin typeface="Times New Roman" pitchFamily="18" charset="0"/>
                    <a:cs typeface="Times New Roman" pitchFamily="18" charset="0"/>
                  </a:rPr>
                  <a:t>(</a:t>
                </a:r>
                <a:r>
                  <a:rPr lang="en-US" sz="1800" b="1" baseline="0">
                    <a:solidFill>
                      <a:srgbClr val="0000CC"/>
                    </a:solidFill>
                    <a:latin typeface="Times New Roman" pitchFamily="18" charset="0"/>
                    <a:cs typeface="Times New Roman" pitchFamily="18" charset="0"/>
                  </a:rPr>
                  <a:t>D=8</a:t>
                </a:r>
                <a:r>
                  <a:rPr lang="en-US" sz="1800" baseline="0">
                    <a:latin typeface="Times New Roman" pitchFamily="18" charset="0"/>
                    <a:cs typeface="Times New Roman" pitchFamily="18" charset="0"/>
                  </a:rPr>
                  <a:t>)</a:t>
                </a:r>
                <a:endParaRPr lang="en-US" sz="1800">
                  <a:latin typeface="Times New Roman" pitchFamily="18" charset="0"/>
                  <a:cs typeface="Times New Roman" pitchFamily="18" charset="0"/>
                </a:endParaRPr>
              </a:p>
            </p:txBody>
          </p:sp>
          <p:sp>
            <p:nvSpPr>
              <p:cNvPr id="11" name="TextBox 8"/>
              <p:cNvSpPr txBox="1"/>
              <p:nvPr/>
            </p:nvSpPr>
            <p:spPr>
              <a:xfrm>
                <a:off x="5025539" y="4996464"/>
                <a:ext cx="1485598" cy="126161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b="1" i="1">
                    <a:solidFill>
                      <a:srgbClr val="FF0000"/>
                    </a:solidFill>
                    <a:latin typeface="Times New Roman" pitchFamily="18" charset="0"/>
                    <a:cs typeface="Times New Roman" pitchFamily="18" charset="0"/>
                  </a:rPr>
                  <a:t>C</a:t>
                </a:r>
              </a:p>
              <a:p>
                <a:pPr algn="ctr"/>
                <a:r>
                  <a:rPr lang="en-US" sz="1800">
                    <a:latin typeface="Times New Roman" pitchFamily="18" charset="0"/>
                    <a:cs typeface="Times New Roman" pitchFamily="18" charset="0"/>
                  </a:rPr>
                  <a:t>Collect system data </a:t>
                </a:r>
              </a:p>
              <a:p>
                <a:pPr algn="ctr"/>
                <a:r>
                  <a:rPr lang="en-US" sz="1800" baseline="0">
                    <a:latin typeface="Times New Roman" pitchFamily="18" charset="0"/>
                    <a:cs typeface="Times New Roman" pitchFamily="18" charset="0"/>
                  </a:rPr>
                  <a:t>(</a:t>
                </a:r>
                <a:r>
                  <a:rPr lang="en-US" sz="1800" b="1" baseline="0">
                    <a:solidFill>
                      <a:srgbClr val="0000CC"/>
                    </a:solidFill>
                    <a:latin typeface="Times New Roman" pitchFamily="18" charset="0"/>
                    <a:cs typeface="Times New Roman" pitchFamily="18" charset="0"/>
                  </a:rPr>
                  <a:t>D=4</a:t>
                </a:r>
                <a:r>
                  <a:rPr lang="en-US" sz="1800" baseline="0">
                    <a:latin typeface="Times New Roman" pitchFamily="18" charset="0"/>
                    <a:cs typeface="Times New Roman" pitchFamily="18" charset="0"/>
                  </a:rPr>
                  <a:t>)</a:t>
                </a:r>
                <a:endParaRPr lang="en-US" sz="1800">
                  <a:latin typeface="Times New Roman" pitchFamily="18" charset="0"/>
                  <a:cs typeface="Times New Roman" pitchFamily="18" charset="0"/>
                </a:endParaRPr>
              </a:p>
            </p:txBody>
          </p:sp>
          <p:sp>
            <p:nvSpPr>
              <p:cNvPr id="12" name="TextBox 9"/>
              <p:cNvSpPr txBox="1"/>
              <p:nvPr/>
            </p:nvSpPr>
            <p:spPr>
              <a:xfrm>
                <a:off x="5036947" y="2585666"/>
                <a:ext cx="1546199" cy="1274101"/>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b="1" i="1">
                    <a:solidFill>
                      <a:srgbClr val="FF0000"/>
                    </a:solidFill>
                    <a:latin typeface="Times New Roman" pitchFamily="18" charset="0"/>
                    <a:cs typeface="Times New Roman" pitchFamily="18" charset="0"/>
                  </a:rPr>
                  <a:t>D</a:t>
                </a:r>
              </a:p>
              <a:p>
                <a:pPr algn="ctr"/>
                <a:r>
                  <a:rPr lang="en-US" sz="1800">
                    <a:latin typeface="Times New Roman" pitchFamily="18" charset="0"/>
                    <a:cs typeface="Times New Roman" pitchFamily="18" charset="0"/>
                  </a:rPr>
                  <a:t>Test &amp; debug program</a:t>
                </a:r>
                <a:r>
                  <a:rPr lang="en-US" sz="1800" baseline="0">
                    <a:latin typeface="Times New Roman" pitchFamily="18" charset="0"/>
                    <a:cs typeface="Times New Roman" pitchFamily="18" charset="0"/>
                  </a:rPr>
                  <a:t> </a:t>
                </a:r>
              </a:p>
              <a:p>
                <a:pPr algn="ctr"/>
                <a:r>
                  <a:rPr lang="en-US" sz="1800" baseline="0">
                    <a:latin typeface="Times New Roman" pitchFamily="18" charset="0"/>
                    <a:cs typeface="Times New Roman" pitchFamily="18" charset="0"/>
                  </a:rPr>
                  <a:t>(</a:t>
                </a:r>
                <a:r>
                  <a:rPr lang="en-US" sz="1800" b="1" baseline="0">
                    <a:solidFill>
                      <a:srgbClr val="0000CC"/>
                    </a:solidFill>
                    <a:latin typeface="Times New Roman" pitchFamily="18" charset="0"/>
                    <a:cs typeface="Times New Roman" pitchFamily="18" charset="0"/>
                  </a:rPr>
                  <a:t>D=6</a:t>
                </a:r>
                <a:r>
                  <a:rPr lang="en-US" sz="1800" baseline="0">
                    <a:latin typeface="Times New Roman" pitchFamily="18" charset="0"/>
                    <a:cs typeface="Times New Roman" pitchFamily="18" charset="0"/>
                  </a:rPr>
                  <a:t>)</a:t>
                </a:r>
                <a:endParaRPr lang="en-US" sz="1800">
                  <a:latin typeface="Times New Roman" pitchFamily="18" charset="0"/>
                  <a:cs typeface="Times New Roman" pitchFamily="18" charset="0"/>
                </a:endParaRPr>
              </a:p>
            </p:txBody>
          </p:sp>
          <p:sp>
            <p:nvSpPr>
              <p:cNvPr id="13" name="TextBox 10"/>
              <p:cNvSpPr txBox="1"/>
              <p:nvPr/>
            </p:nvSpPr>
            <p:spPr>
              <a:xfrm>
                <a:off x="7729160" y="4996464"/>
                <a:ext cx="1266253" cy="126161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b="1" i="1" dirty="0">
                    <a:solidFill>
                      <a:srgbClr val="FF0000"/>
                    </a:solidFill>
                    <a:latin typeface="Times New Roman" pitchFamily="18" charset="0"/>
                    <a:cs typeface="Times New Roman" pitchFamily="18" charset="0"/>
                  </a:rPr>
                  <a:t>E</a:t>
                </a:r>
              </a:p>
              <a:p>
                <a:pPr algn="ctr"/>
                <a:r>
                  <a:rPr lang="en-US" sz="1800" dirty="0">
                    <a:latin typeface="Times New Roman" pitchFamily="18" charset="0"/>
                    <a:cs typeface="Times New Roman" pitchFamily="18" charset="0"/>
                  </a:rPr>
                  <a:t>Run program</a:t>
                </a:r>
              </a:p>
              <a:p>
                <a:pPr algn="ctr"/>
                <a:r>
                  <a:rPr lang="en-US" sz="1800" baseline="0" dirty="0">
                    <a:latin typeface="Times New Roman" pitchFamily="18" charset="0"/>
                    <a:cs typeface="Times New Roman" pitchFamily="18" charset="0"/>
                  </a:rPr>
                  <a:t>(</a:t>
                </a:r>
                <a:r>
                  <a:rPr lang="en-US" sz="1800" b="1" baseline="0" dirty="0">
                    <a:solidFill>
                      <a:srgbClr val="0000CC"/>
                    </a:solidFill>
                    <a:latin typeface="Times New Roman" pitchFamily="18" charset="0"/>
                    <a:cs typeface="Times New Roman" pitchFamily="18" charset="0"/>
                  </a:rPr>
                  <a:t>D=6</a:t>
                </a:r>
                <a:r>
                  <a:rPr lang="en-US" sz="1800" baseline="0" dirty="0">
                    <a:latin typeface="Times New Roman" pitchFamily="18" charset="0"/>
                    <a:cs typeface="Times New Roman" pitchFamily="18" charset="0"/>
                  </a:rPr>
                  <a:t>)</a:t>
                </a:r>
                <a:endParaRPr lang="en-US" sz="1800" dirty="0">
                  <a:latin typeface="Times New Roman" pitchFamily="18" charset="0"/>
                  <a:cs typeface="Times New Roman" pitchFamily="18" charset="0"/>
                </a:endParaRPr>
              </a:p>
            </p:txBody>
          </p:sp>
          <p:sp>
            <p:nvSpPr>
              <p:cNvPr id="14" name="TextBox 11"/>
              <p:cNvSpPr txBox="1"/>
              <p:nvPr/>
            </p:nvSpPr>
            <p:spPr>
              <a:xfrm>
                <a:off x="7717752" y="2585666"/>
                <a:ext cx="1254845" cy="1249118"/>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b="1" i="1">
                    <a:solidFill>
                      <a:srgbClr val="FF0000"/>
                    </a:solidFill>
                    <a:latin typeface="Times New Roman" pitchFamily="18" charset="0"/>
                    <a:cs typeface="Times New Roman" pitchFamily="18" charset="0"/>
                  </a:rPr>
                  <a:t>F</a:t>
                </a:r>
              </a:p>
              <a:p>
                <a:pPr algn="ctr"/>
                <a:r>
                  <a:rPr lang="en-US" sz="1800">
                    <a:latin typeface="Times New Roman" pitchFamily="18" charset="0"/>
                    <a:cs typeface="Times New Roman" pitchFamily="18" charset="0"/>
                  </a:rPr>
                  <a:t>Decument program</a:t>
                </a:r>
                <a:r>
                  <a:rPr lang="en-US" sz="1800" baseline="0">
                    <a:latin typeface="Times New Roman" pitchFamily="18" charset="0"/>
                    <a:cs typeface="Times New Roman" pitchFamily="18" charset="0"/>
                  </a:rPr>
                  <a:t> </a:t>
                </a:r>
              </a:p>
              <a:p>
                <a:pPr algn="ctr"/>
                <a:r>
                  <a:rPr lang="en-US" sz="1800" baseline="0">
                    <a:latin typeface="Times New Roman" pitchFamily="18" charset="0"/>
                    <a:cs typeface="Times New Roman" pitchFamily="18" charset="0"/>
                  </a:rPr>
                  <a:t>(</a:t>
                </a:r>
                <a:r>
                  <a:rPr lang="en-US" sz="1800" b="1" baseline="0">
                    <a:solidFill>
                      <a:srgbClr val="0000CC"/>
                    </a:solidFill>
                    <a:latin typeface="Times New Roman" pitchFamily="18" charset="0"/>
                    <a:cs typeface="Times New Roman" pitchFamily="18" charset="0"/>
                  </a:rPr>
                  <a:t>D=12</a:t>
                </a:r>
                <a:r>
                  <a:rPr lang="en-US" sz="1800" baseline="0">
                    <a:latin typeface="Times New Roman" pitchFamily="18" charset="0"/>
                    <a:cs typeface="Times New Roman" pitchFamily="18" charset="0"/>
                  </a:rPr>
                  <a:t>)</a:t>
                </a:r>
                <a:endParaRPr lang="en-US" sz="1800">
                  <a:latin typeface="Times New Roman" pitchFamily="18" charset="0"/>
                  <a:cs typeface="Times New Roman" pitchFamily="18" charset="0"/>
                </a:endParaRPr>
              </a:p>
            </p:txBody>
          </p:sp>
          <p:cxnSp>
            <p:nvCxnSpPr>
              <p:cNvPr id="15" name="Straight Arrow Connector 14"/>
              <p:cNvCxnSpPr>
                <a:stCxn id="12" idx="3"/>
                <a:endCxn id="14" idx="1"/>
              </p:cNvCxnSpPr>
              <p:nvPr/>
            </p:nvCxnSpPr>
            <p:spPr>
              <a:xfrm flipV="1">
                <a:off x="6583144" y="3210225"/>
                <a:ext cx="1134606" cy="1249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1" idx="3"/>
                <a:endCxn id="13" idx="1"/>
              </p:cNvCxnSpPr>
              <p:nvPr/>
            </p:nvCxnSpPr>
            <p:spPr>
              <a:xfrm>
                <a:off x="6511137" y="5627269"/>
                <a:ext cx="1218023" cy="149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7"/>
              <p:cNvSpPr txBox="1"/>
              <p:nvPr/>
            </p:nvSpPr>
            <p:spPr>
              <a:xfrm>
                <a:off x="2504441" y="3672399"/>
                <a:ext cx="1450412" cy="1261610"/>
              </a:xfrm>
              <a:prstGeom prst="rect">
                <a:avLst/>
              </a:prstGeom>
              <a:solidFill>
                <a:schemeClr val="lt1"/>
              </a:solidFill>
              <a:ln w="9525"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b="1" i="1">
                    <a:solidFill>
                      <a:srgbClr val="FF0000"/>
                    </a:solidFill>
                    <a:latin typeface="Times New Roman" pitchFamily="18" charset="0"/>
                    <a:cs typeface="Times New Roman" pitchFamily="18" charset="0"/>
                  </a:rPr>
                  <a:t>B</a:t>
                </a:r>
              </a:p>
              <a:p>
                <a:pPr algn="ctr"/>
                <a:r>
                  <a:rPr lang="en-US" sz="1800">
                    <a:latin typeface="Times New Roman" pitchFamily="18" charset="0"/>
                    <a:cs typeface="Times New Roman" pitchFamily="18" charset="0"/>
                  </a:rPr>
                  <a:t>Write </a:t>
                </a:r>
                <a:r>
                  <a:rPr lang="en-US" sz="1800" baseline="0">
                    <a:latin typeface="Times New Roman" pitchFamily="18" charset="0"/>
                    <a:cs typeface="Times New Roman" pitchFamily="18" charset="0"/>
                  </a:rPr>
                  <a:t>comp. program </a:t>
                </a:r>
              </a:p>
              <a:p>
                <a:pPr algn="ctr"/>
                <a:r>
                  <a:rPr lang="en-US" sz="1800" baseline="0">
                    <a:latin typeface="Times New Roman" pitchFamily="18" charset="0"/>
                    <a:cs typeface="Times New Roman" pitchFamily="18" charset="0"/>
                  </a:rPr>
                  <a:t>(</a:t>
                </a:r>
                <a:r>
                  <a:rPr lang="en-US" sz="1800" b="1" baseline="0">
                    <a:solidFill>
                      <a:srgbClr val="0000CC"/>
                    </a:solidFill>
                    <a:latin typeface="Times New Roman" pitchFamily="18" charset="0"/>
                    <a:cs typeface="Times New Roman" pitchFamily="18" charset="0"/>
                  </a:rPr>
                  <a:t>D=12</a:t>
                </a:r>
                <a:r>
                  <a:rPr lang="en-US" sz="1800" baseline="0">
                    <a:latin typeface="Times New Roman" pitchFamily="18" charset="0"/>
                    <a:cs typeface="Times New Roman" pitchFamily="18" charset="0"/>
                  </a:rPr>
                  <a:t>)</a:t>
                </a:r>
                <a:endParaRPr lang="en-US" sz="1800">
                  <a:latin typeface="Times New Roman" pitchFamily="18" charset="0"/>
                  <a:cs typeface="Times New Roman" pitchFamily="18" charset="0"/>
                </a:endParaRPr>
              </a:p>
            </p:txBody>
          </p:sp>
          <p:cxnSp>
            <p:nvCxnSpPr>
              <p:cNvPr id="20" name="Straight Arrow Connector 19"/>
              <p:cNvCxnSpPr>
                <a:stCxn id="10" idx="3"/>
                <a:endCxn id="19" idx="1"/>
              </p:cNvCxnSpPr>
              <p:nvPr/>
            </p:nvCxnSpPr>
            <p:spPr>
              <a:xfrm>
                <a:off x="1705903" y="4290713"/>
                <a:ext cx="798538" cy="1249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30" name="Straight Arrow Connector 29"/>
            <p:cNvCxnSpPr>
              <a:stCxn id="19" idx="3"/>
              <a:endCxn id="12" idx="1"/>
            </p:cNvCxnSpPr>
            <p:nvPr/>
          </p:nvCxnSpPr>
          <p:spPr>
            <a:xfrm flipV="1">
              <a:off x="3954853" y="3222717"/>
              <a:ext cx="1082094" cy="1080487"/>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19" idx="3"/>
              <a:endCxn id="11" idx="1"/>
            </p:cNvCxnSpPr>
            <p:nvPr/>
          </p:nvCxnSpPr>
          <p:spPr>
            <a:xfrm>
              <a:off x="3954853" y="4303204"/>
              <a:ext cx="1070686" cy="1324065"/>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12" idx="3"/>
              <a:endCxn id="13" idx="1"/>
            </p:cNvCxnSpPr>
            <p:nvPr/>
          </p:nvCxnSpPr>
          <p:spPr>
            <a:xfrm>
              <a:off x="6583146" y="3222717"/>
              <a:ext cx="1146014" cy="2404552"/>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1" idx="3"/>
              <a:endCxn id="41" idx="0"/>
            </p:cNvCxnSpPr>
            <p:nvPr/>
          </p:nvCxnSpPr>
          <p:spPr>
            <a:xfrm flipV="1">
              <a:off x="6511137" y="4481895"/>
              <a:ext cx="583934" cy="11453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Arc 40"/>
            <p:cNvSpPr/>
            <p:nvPr/>
          </p:nvSpPr>
          <p:spPr>
            <a:xfrm rot="14817132">
              <a:off x="7024384" y="4172406"/>
              <a:ext cx="398823" cy="360224"/>
            </a:xfrm>
            <a:prstGeom prst="arc">
              <a:avLst>
                <a:gd name="adj1" fmla="val 14874170"/>
                <a:gd name="adj2" fmla="val 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8" name="Straight Arrow Connector 47"/>
            <p:cNvCxnSpPr>
              <a:stCxn id="41" idx="2"/>
              <a:endCxn id="14" idx="1"/>
            </p:cNvCxnSpPr>
            <p:nvPr/>
          </p:nvCxnSpPr>
          <p:spPr>
            <a:xfrm flipV="1">
              <a:off x="7145726" y="3210225"/>
              <a:ext cx="572026" cy="958799"/>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F86085EB6EF8A468533B5E264E46EF1" ma:contentTypeVersion="0" ma:contentTypeDescription="Create a new document." ma:contentTypeScope="" ma:versionID="0ff94189cd42df72cdfb57eaf031f65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DDC6856-B350-4251-B676-06C21BC14B79}">
  <ds:schemaRefs>
    <ds:schemaRef ds:uri="http://schemas.microsoft.com/sharepoint/v3/contenttype/forms"/>
  </ds:schemaRefs>
</ds:datastoreItem>
</file>

<file path=customXml/itemProps2.xml><?xml version="1.0" encoding="utf-8"?>
<ds:datastoreItem xmlns:ds="http://schemas.openxmlformats.org/officeDocument/2006/customXml" ds:itemID="{AAB96C09-A949-43DF-A694-AEDE733D1E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4171B7D2-D511-491E-9212-F5719F951AA3}">
  <ds:schemaRefs>
    <ds:schemaRef ds:uri="http://purl.org/dc/dcmitype/"/>
    <ds:schemaRef ds:uri="http://purl.org/dc/terms/"/>
    <ds:schemaRef ds:uri="http://schemas.microsoft.com/office/2006/documentManagement/types"/>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1900</TotalTime>
  <Words>1630</Words>
  <Application>Microsoft Office PowerPoint</Application>
  <PresentationFormat>On-screen Show (4:3)</PresentationFormat>
  <Paragraphs>494</Paragraphs>
  <Slides>24</Slides>
  <Notes>3</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24</vt:i4>
      </vt:variant>
    </vt:vector>
  </HeadingPairs>
  <TitlesOfParts>
    <vt:vector size="28" baseType="lpstr">
      <vt:lpstr>Office Theme</vt:lpstr>
      <vt:lpstr>Microsoft Equation 3.0</vt:lpstr>
      <vt:lpstr>Equation</vt:lpstr>
      <vt:lpstr>Worksheet</vt:lpstr>
      <vt:lpstr> Time Planning and Control  Precedence Diagram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Example 2</vt:lpstr>
      <vt:lpstr>Example 2</vt:lpstr>
      <vt:lpstr>Example 2</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Dr-Emad</dc:creator>
  <cp:lastModifiedBy>User</cp:lastModifiedBy>
  <cp:revision>144</cp:revision>
  <cp:lastPrinted>2014-03-04T06:51:01Z</cp:lastPrinted>
  <dcterms:created xsi:type="dcterms:W3CDTF">2013-02-16T09:02:42Z</dcterms:created>
  <dcterms:modified xsi:type="dcterms:W3CDTF">2015-02-19T13:18:37Z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0x010100BF86085EB6EF8A468533B5E264E46EF1</vt:lpwstr>
  </property>
</Properties>
</file>