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40"/>
  </p:notesMasterIdLst>
  <p:handoutMasterIdLst>
    <p:handoutMasterId r:id="rId41"/>
  </p:handoutMasterIdLst>
  <p:sldIdLst>
    <p:sldId id="272" r:id="rId5"/>
    <p:sldId id="281" r:id="rId6"/>
    <p:sldId id="282" r:id="rId7"/>
    <p:sldId id="302" r:id="rId8"/>
    <p:sldId id="303" r:id="rId9"/>
    <p:sldId id="283" r:id="rId10"/>
    <p:sldId id="304" r:id="rId11"/>
    <p:sldId id="331" r:id="rId12"/>
    <p:sldId id="305" r:id="rId13"/>
    <p:sldId id="306" r:id="rId14"/>
    <p:sldId id="308" r:id="rId15"/>
    <p:sldId id="307" r:id="rId16"/>
    <p:sldId id="316" r:id="rId17"/>
    <p:sldId id="317" r:id="rId18"/>
    <p:sldId id="311" r:id="rId19"/>
    <p:sldId id="310" r:id="rId20"/>
    <p:sldId id="318" r:id="rId21"/>
    <p:sldId id="322" r:id="rId22"/>
    <p:sldId id="319" r:id="rId23"/>
    <p:sldId id="323" r:id="rId24"/>
    <p:sldId id="324" r:id="rId25"/>
    <p:sldId id="286" r:id="rId26"/>
    <p:sldId id="309" r:id="rId27"/>
    <p:sldId id="312" r:id="rId28"/>
    <p:sldId id="313" r:id="rId29"/>
    <p:sldId id="314" r:id="rId30"/>
    <p:sldId id="293" r:id="rId31"/>
    <p:sldId id="325" r:id="rId32"/>
    <p:sldId id="326" r:id="rId33"/>
    <p:sldId id="327" r:id="rId34"/>
    <p:sldId id="328" r:id="rId35"/>
    <p:sldId id="329" r:id="rId36"/>
    <p:sldId id="330" r:id="rId37"/>
    <p:sldId id="300" r:id="rId38"/>
    <p:sldId id="301" r:id="rId39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434" autoAdjust="0"/>
  </p:normalViewPr>
  <p:slideViewPr>
    <p:cSldViewPr snapToGrid="0">
      <p:cViewPr varScale="1">
        <p:scale>
          <a:sx n="113" d="100"/>
          <a:sy n="113" d="100"/>
        </p:scale>
        <p:origin x="-58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2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89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Sheet1!$B$5:$B$9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</c:numCache>
            </c:numRef>
          </c:xVal>
          <c:yVal>
            <c:numRef>
              <c:f>Sheet1!$C$5:$C$9</c:f>
              <c:numCache>
                <c:formatCode>General</c:formatCode>
                <c:ptCount val="5"/>
                <c:pt idx="0">
                  <c:v>3050</c:v>
                </c:pt>
                <c:pt idx="1">
                  <c:v>3150</c:v>
                </c:pt>
                <c:pt idx="2">
                  <c:v>3220</c:v>
                </c:pt>
                <c:pt idx="3">
                  <c:v>3340</c:v>
                </c:pt>
                <c:pt idx="4">
                  <c:v>3490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3262848"/>
        <c:axId val="273310464"/>
      </c:scatterChart>
      <c:valAx>
        <c:axId val="273262848"/>
        <c:scaling>
          <c:orientation val="minMax"/>
          <c:min val="16"/>
        </c:scaling>
        <c:delete val="0"/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1" baseline="0"/>
                  <a:t>Project Duration</a:t>
                </a:r>
              </a:p>
            </c:rich>
          </c:tx>
          <c:layout>
            <c:manualLayout>
              <c:xMode val="edge"/>
              <c:yMode val="edge"/>
              <c:x val="0.41386679790026248"/>
              <c:y val="0.8786803732866724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10464"/>
        <c:crosses val="autoZero"/>
        <c:crossBetween val="midCat"/>
        <c:majorUnit val="1"/>
      </c:valAx>
      <c:valAx>
        <c:axId val="27331046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1" baseline="0"/>
                  <a:t>Cost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262848"/>
        <c:crosses val="autoZero"/>
        <c:crossBetween val="midCat"/>
        <c:majorUnit val="100"/>
      </c:valAx>
      <c:spPr>
        <a:noFill/>
        <a:ln w="158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TOPIC-6- TIME-COST TRADE OFF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6F86E-2381-4925-99D2-4083AAD7A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436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TOPIC-6- TIME-COST TRADE OFF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4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0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37146" indent="0" algn="r">
              <a:buNone/>
              <a:defRPr>
                <a:solidFill>
                  <a:schemeClr val="tx1"/>
                </a:solidFill>
              </a:defRPr>
            </a:lvl1pPr>
            <a:lvl2pPr marL="371464" indent="0" algn="ctr">
              <a:buNone/>
            </a:lvl2pPr>
            <a:lvl3pPr marL="742927" indent="0" algn="ctr">
              <a:buNone/>
            </a:lvl3pPr>
            <a:lvl4pPr marL="1114391" indent="0" algn="ctr">
              <a:buNone/>
            </a:lvl4pPr>
            <a:lvl5pPr marL="1485854" indent="0" algn="ctr">
              <a:buNone/>
            </a:lvl5pPr>
            <a:lvl6pPr marL="1857318" indent="0" algn="ctr">
              <a:buNone/>
            </a:lvl6pPr>
            <a:lvl7pPr marL="2228781" indent="0" algn="ctr">
              <a:buNone/>
            </a:lvl7pPr>
            <a:lvl8pPr marL="2600245" indent="0" algn="ctr">
              <a:buNone/>
            </a:lvl8pPr>
            <a:lvl9pPr marL="297170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55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77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906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62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477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1787">
                <a:solidFill>
                  <a:schemeClr val="tx1"/>
                </a:solidFill>
              </a:defRPr>
            </a:lvl1pPr>
            <a:lvl2pPr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55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112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112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0"/>
            <a:ext cx="4378590" cy="3845720"/>
          </a:xfrm>
        </p:spPr>
        <p:txBody>
          <a:bodyPr tIns="0"/>
          <a:lstStyle>
            <a:lvl1pPr>
              <a:defRPr sz="1787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60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195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625" b="1"/>
            </a:lvl2pPr>
            <a:lvl3pPr>
              <a:buNone/>
              <a:defRPr sz="1462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1787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95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625" b="1"/>
            </a:lvl2pPr>
            <a:lvl3pPr>
              <a:buNone/>
              <a:defRPr sz="1462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6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275"/>
            </a:lvl1pPr>
            <a:lvl2pPr>
              <a:defRPr sz="2112"/>
            </a:lvl2pPr>
            <a:lvl3pPr>
              <a:defRPr sz="1950"/>
            </a:lvl3pPr>
            <a:lvl4pPr>
              <a:defRPr sz="1625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137"/>
            </a:lvl1pPr>
            <a:lvl2pPr indent="0" algn="l">
              <a:buNone/>
              <a:defRPr sz="975"/>
            </a:lvl2pPr>
            <a:lvl3pPr indent="0" algn="l">
              <a:buNone/>
              <a:defRPr sz="812"/>
            </a:lvl3pPr>
            <a:lvl4pPr indent="0" algn="l">
              <a:buNone/>
              <a:defRPr sz="731"/>
            </a:lvl4pPr>
            <a:lvl5pPr indent="0" algn="l">
              <a:buNone/>
              <a:defRPr sz="73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11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62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62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3"/>
            <a:ext cx="6604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anchor="t" compatLnSpc="1"/>
          <a:lstStyle/>
          <a:p>
            <a:pPr marL="0" algn="l" rtl="0" eaLnBrk="1" latinLnBrk="0" hangingPunct="1"/>
            <a:endParaRPr kumimoji="0" lang="en-US" sz="1462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8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anchor="t" compatLnSpc="1"/>
          <a:lstStyle/>
          <a:p>
            <a:pPr marL="0" algn="l" rtl="0" eaLnBrk="1" latinLnBrk="0" hangingPunct="1"/>
            <a:endParaRPr kumimoji="0" lang="en-US" sz="1462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04"/>
              </a:spcBef>
              <a:buFontTx/>
              <a:buNone/>
              <a:defRPr sz="1056"/>
            </a:lvl1pPr>
            <a:lvl2pPr>
              <a:defRPr sz="975"/>
            </a:lvl2pPr>
            <a:lvl3pPr>
              <a:defRPr sz="812"/>
            </a:lvl3pPr>
            <a:lvl4pPr>
              <a:defRPr sz="731"/>
            </a:lvl4pPr>
            <a:lvl5pPr>
              <a:defRPr sz="73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625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3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3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62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2878" indent="-22287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112" kern="1200">
          <a:solidFill>
            <a:schemeClr val="tx1"/>
          </a:solidFill>
          <a:latin typeface="+mn-lt"/>
          <a:ea typeface="+mn-ea"/>
          <a:cs typeface="+mn-cs"/>
        </a:defRPr>
      </a:lvl1pPr>
      <a:lvl2pPr marL="520049" indent="-20059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indent="-20059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965805" indent="-17087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188683" indent="-17087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1411562" indent="-17087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1560147" indent="-1485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83025" indent="-14858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903" indent="-1485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13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15933" y="1547985"/>
            <a:ext cx="8550680" cy="3512128"/>
          </a:xfrm>
          <a:prstGeom prst="roundRect">
            <a:avLst>
              <a:gd name="adj" fmla="val 16667"/>
            </a:avLst>
          </a:prstGeom>
          <a:solidFill>
            <a:srgbClr val="3333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spcBef>
                <a:spcPts val="1950"/>
              </a:spcBef>
              <a:spcAft>
                <a:spcPts val="1950"/>
              </a:spcAft>
            </a:pPr>
            <a:r>
              <a:rPr lang="en-US" sz="4875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Time-Cost Trade-Off</a:t>
            </a:r>
            <a:r>
              <a:rPr lang="en-US" sz="4387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387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 Reduction = Time Compression) </a:t>
            </a:r>
          </a:p>
          <a:p>
            <a:pPr algn="ctr">
              <a:spcBef>
                <a:spcPts val="1950"/>
              </a:spcBef>
            </a:pPr>
            <a:r>
              <a:rPr lang="en-US" sz="4875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(Time Shortening) </a:t>
            </a:r>
            <a:endParaRPr lang="de-DE" sz="4875" b="1" i="1" u="sng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22340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Project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9941" y="1019958"/>
            <a:ext cx="828603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Critical Path for Milwaukee Paper (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C, E, G, 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600561" y="2039469"/>
            <a:ext cx="8763000" cy="3716780"/>
            <a:chOff x="228600" y="2514600"/>
            <a:chExt cx="8763000" cy="3716780"/>
          </a:xfrm>
        </p:grpSpPr>
        <p:grpSp>
          <p:nvGrpSpPr>
            <p:cNvPr id="123" name="Group 122"/>
            <p:cNvGrpSpPr/>
            <p:nvPr/>
          </p:nvGrpSpPr>
          <p:grpSpPr>
            <a:xfrm>
              <a:off x="228600" y="2514600"/>
              <a:ext cx="8763000" cy="3716780"/>
              <a:chOff x="228600" y="2514600"/>
              <a:chExt cx="8763000" cy="371678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228600" y="2514600"/>
                <a:ext cx="8763000" cy="3657600"/>
                <a:chOff x="228600" y="2514600"/>
                <a:chExt cx="8763000" cy="365760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228600" y="2555126"/>
                  <a:ext cx="8642342" cy="3617074"/>
                  <a:chOff x="228600" y="2555126"/>
                  <a:chExt cx="8642342" cy="3617074"/>
                </a:xfrm>
              </p:grpSpPr>
              <p:cxnSp>
                <p:nvCxnSpPr>
                  <p:cNvPr id="171" name="Straight Connector 170"/>
                  <p:cNvCxnSpPr/>
                  <p:nvPr/>
                </p:nvCxnSpPr>
                <p:spPr bwMode="auto">
                  <a:xfrm>
                    <a:off x="1343505" y="3657600"/>
                    <a:ext cx="914400" cy="914400"/>
                  </a:xfrm>
                  <a:prstGeom prst="line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>
                    <a:off x="1553055" y="3238500"/>
                    <a:ext cx="704850" cy="1333500"/>
                  </a:xfrm>
                  <a:prstGeom prst="line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pSp>
                <p:nvGrpSpPr>
                  <p:cNvPr id="173" name="Group 172"/>
                  <p:cNvGrpSpPr/>
                  <p:nvPr/>
                </p:nvGrpSpPr>
                <p:grpSpPr>
                  <a:xfrm>
                    <a:off x="228600" y="3803045"/>
                    <a:ext cx="1114905" cy="1073755"/>
                    <a:chOff x="540632" y="3183141"/>
                    <a:chExt cx="1114905" cy="1073755"/>
                  </a:xfrm>
                </p:grpSpPr>
                <p:sp>
                  <p:nvSpPr>
                    <p:cNvPr id="257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183141"/>
                      <a:ext cx="1114905" cy="107324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Start</a:t>
                      </a: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8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267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0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3902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1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FCE0E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2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267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00CC99">
                        <a:lumMod val="20000"/>
                        <a:lumOff val="80000"/>
                      </a:srgb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3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3902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FCE0E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>
                    <a:off x="1343505" y="2555126"/>
                    <a:ext cx="1472760" cy="1784543"/>
                    <a:chOff x="1343505" y="2555126"/>
                    <a:chExt cx="1472760" cy="1784543"/>
                  </a:xfrm>
                </p:grpSpPr>
                <p:grpSp>
                  <p:nvGrpSpPr>
                    <p:cNvPr id="248" name="Group 247"/>
                    <p:cNvGrpSpPr/>
                    <p:nvPr/>
                  </p:nvGrpSpPr>
                  <p:grpSpPr>
                    <a:xfrm>
                      <a:off x="1701360" y="2555126"/>
                      <a:ext cx="1114905" cy="1102446"/>
                      <a:chOff x="1958055" y="1488354"/>
                      <a:chExt cx="1114905" cy="1102446"/>
                    </a:xfrm>
                  </p:grpSpPr>
                  <p:sp>
                    <p:nvSpPr>
                      <p:cNvPr id="25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1503758"/>
                        <a:ext cx="1114905" cy="108704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A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1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2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690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3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1325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4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690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6" name="Rectangle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1325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49" name="Straight Arrow Connector 248"/>
                    <p:cNvCxnSpPr>
                      <a:stCxn id="257" idx="3"/>
                      <a:endCxn id="250" idx="1"/>
                    </p:cNvCxnSpPr>
                    <p:nvPr/>
                  </p:nvCxnSpPr>
                  <p:spPr bwMode="auto">
                    <a:xfrm flipV="1">
                      <a:off x="1343505" y="3114051"/>
                      <a:ext cx="357855" cy="1225618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1343505" y="4339669"/>
                    <a:ext cx="1472761" cy="1825518"/>
                    <a:chOff x="1343505" y="4339669"/>
                    <a:chExt cx="1472761" cy="1825518"/>
                  </a:xfrm>
                </p:grpSpPr>
                <p:grpSp>
                  <p:nvGrpSpPr>
                    <p:cNvPr id="239" name="Group 2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2621" y="5088315"/>
                      <a:ext cx="1113645" cy="1076872"/>
                      <a:chOff x="1740" y="6848"/>
                      <a:chExt cx="2745" cy="2122"/>
                    </a:xfrm>
                  </p:grpSpPr>
                  <p:sp>
                    <p:nvSpPr>
                      <p:cNvPr id="241" name="Rectangle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48"/>
                        <a:ext cx="2745" cy="211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B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2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cs typeface="Times New Roman" pitchFamily="18" charset="0"/>
                          </a:rPr>
                          <a:t>3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4" name="Rectangle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5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6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7" name="Rectangle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40" name="Straight Arrow Connector 239"/>
                    <p:cNvCxnSpPr>
                      <a:stCxn id="257" idx="3"/>
                      <a:endCxn id="241" idx="1"/>
                    </p:cNvCxnSpPr>
                    <p:nvPr/>
                  </p:nvCxnSpPr>
                  <p:spPr bwMode="auto">
                    <a:xfrm>
                      <a:off x="1343505" y="4339669"/>
                      <a:ext cx="359116" cy="1285052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6" name="Group 175"/>
                  <p:cNvGrpSpPr/>
                  <p:nvPr/>
                </p:nvGrpSpPr>
                <p:grpSpPr>
                  <a:xfrm>
                    <a:off x="2816265" y="2555126"/>
                    <a:ext cx="1575240" cy="1102474"/>
                    <a:chOff x="2816265" y="2555126"/>
                    <a:chExt cx="1575240" cy="1102474"/>
                  </a:xfrm>
                </p:grpSpPr>
                <p:grpSp>
                  <p:nvGrpSpPr>
                    <p:cNvPr id="230" name="Group 2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600" y="2555126"/>
                      <a:ext cx="1114905" cy="1102474"/>
                      <a:chOff x="1740" y="6855"/>
                      <a:chExt cx="2745" cy="2176"/>
                    </a:xfrm>
                  </p:grpSpPr>
                  <p:sp>
                    <p:nvSpPr>
                      <p:cNvPr id="232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5"/>
                        <a:ext cx="2745" cy="21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C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3" name="Rectangle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4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6" name="Rectangle 2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7" name="Rectangle 2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8" name="Rectangle 2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1" name="Straight Arrow Connector 230"/>
                    <p:cNvCxnSpPr>
                      <a:stCxn id="250" idx="3"/>
                      <a:endCxn id="232" idx="1"/>
                    </p:cNvCxnSpPr>
                    <p:nvPr/>
                  </p:nvCxnSpPr>
                  <p:spPr bwMode="auto">
                    <a:xfrm flipV="1">
                      <a:off x="2816265" y="3106617"/>
                      <a:ext cx="460335" cy="7434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7" name="Group 176"/>
                  <p:cNvGrpSpPr/>
                  <p:nvPr/>
                </p:nvGrpSpPr>
                <p:grpSpPr>
                  <a:xfrm>
                    <a:off x="4391505" y="2569303"/>
                    <a:ext cx="1600200" cy="1072871"/>
                    <a:chOff x="4391505" y="2569303"/>
                    <a:chExt cx="1600200" cy="1072871"/>
                  </a:xfrm>
                </p:grpSpPr>
                <p:grpSp>
                  <p:nvGrpSpPr>
                    <p:cNvPr id="221" name="Group 1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76800" y="2569303"/>
                      <a:ext cx="1114905" cy="1072871"/>
                      <a:chOff x="1740" y="6855"/>
                      <a:chExt cx="2745" cy="2115"/>
                    </a:xfrm>
                  </p:grpSpPr>
                  <p:sp>
                    <p:nvSpPr>
                      <p:cNvPr id="223" name="Rectangle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9"/>
                        <a:ext cx="2745" cy="20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F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4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5" name="Rectangle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3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6" name="Rectangle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7" name="Rectangle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8" name="Rectangle 1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9" name="Rectangle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22" name="Straight Arrow Connector 221"/>
                    <p:cNvCxnSpPr>
                      <a:stCxn id="232" idx="3"/>
                      <a:endCxn id="223" idx="1"/>
                    </p:cNvCxnSpPr>
                    <p:nvPr/>
                  </p:nvCxnSpPr>
                  <p:spPr bwMode="auto">
                    <a:xfrm>
                      <a:off x="4391505" y="3106617"/>
                      <a:ext cx="485295" cy="5716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2816265" y="3114051"/>
                    <a:ext cx="1575240" cy="3051136"/>
                    <a:chOff x="2816265" y="3114051"/>
                    <a:chExt cx="1575240" cy="3051136"/>
                  </a:xfrm>
                </p:grpSpPr>
                <p:grpSp>
                  <p:nvGrpSpPr>
                    <p:cNvPr id="211" name="Group 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7860" y="5089874"/>
                      <a:ext cx="1113645" cy="1075313"/>
                      <a:chOff x="1740" y="6851"/>
                      <a:chExt cx="2745" cy="2119"/>
                    </a:xfrm>
                  </p:grpSpPr>
                  <p:sp>
                    <p:nvSpPr>
                      <p:cNvPr id="214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1"/>
                        <a:ext cx="2745" cy="21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D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5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6" name="Rectangle 2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4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7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8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9" name="Rectangle 2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0" name="Rectangle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12" name="Straight Arrow Connector 211"/>
                    <p:cNvCxnSpPr>
                      <a:stCxn id="241" idx="3"/>
                      <a:endCxn id="214" idx="1"/>
                    </p:cNvCxnSpPr>
                    <p:nvPr/>
                  </p:nvCxnSpPr>
                  <p:spPr bwMode="auto">
                    <a:xfrm>
                      <a:off x="2816266" y="5624721"/>
                      <a:ext cx="461594" cy="179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3" name="Straight Arrow Connector 212"/>
                    <p:cNvCxnSpPr>
                      <a:stCxn id="250" idx="3"/>
                      <a:endCxn id="214" idx="1"/>
                    </p:cNvCxnSpPr>
                    <p:nvPr/>
                  </p:nvCxnSpPr>
                  <p:spPr bwMode="auto">
                    <a:xfrm>
                      <a:off x="2816265" y="3114051"/>
                      <a:ext cx="461595" cy="251246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4391505" y="3106617"/>
                    <a:ext cx="1600200" cy="1903346"/>
                    <a:chOff x="4391505" y="3106617"/>
                    <a:chExt cx="1600200" cy="1903346"/>
                  </a:xfrm>
                </p:grpSpPr>
                <p:grpSp>
                  <p:nvGrpSpPr>
                    <p:cNvPr id="202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76800" y="3814391"/>
                      <a:ext cx="1114905" cy="1195572"/>
                      <a:chOff x="1740" y="6855"/>
                      <a:chExt cx="2745" cy="2115"/>
                    </a:xfrm>
                  </p:grpSpPr>
                  <p:sp>
                    <p:nvSpPr>
                      <p:cNvPr id="204" name="Rectangl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9"/>
                        <a:ext cx="2745" cy="208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E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5" name="Rectangle 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6" name="Rectangle 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4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Rectangle 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Rectangle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Rectangle 1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Rectangle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03" name="Straight Arrow Connector 202"/>
                    <p:cNvCxnSpPr>
                      <a:stCxn id="232" idx="3"/>
                      <a:endCxn id="204" idx="1"/>
                    </p:cNvCxnSpPr>
                    <p:nvPr/>
                  </p:nvCxnSpPr>
                  <p:spPr bwMode="auto">
                    <a:xfrm>
                      <a:off x="4391505" y="3106617"/>
                      <a:ext cx="485295" cy="131517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4391505" y="4421787"/>
                    <a:ext cx="3076095" cy="1750413"/>
                    <a:chOff x="4391505" y="4421787"/>
                    <a:chExt cx="3076095" cy="1750413"/>
                  </a:xfrm>
                </p:grpSpPr>
                <p:grpSp>
                  <p:nvGrpSpPr>
                    <p:cNvPr id="192" name="Group 1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53955" y="5088315"/>
                      <a:ext cx="1113645" cy="1083885"/>
                      <a:chOff x="1740" y="6837"/>
                      <a:chExt cx="2745" cy="2133"/>
                    </a:xfrm>
                  </p:grpSpPr>
                  <p:sp>
                    <p:nvSpPr>
                      <p:cNvPr id="195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37"/>
                        <a:ext cx="2745" cy="211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G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Rectangle 1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7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5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8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9" name="Rectangle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0" name="Rectangle 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1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193" name="Straight Arrow Connector 192"/>
                    <p:cNvCxnSpPr>
                      <a:stCxn id="214" idx="3"/>
                      <a:endCxn id="195" idx="1"/>
                    </p:cNvCxnSpPr>
                    <p:nvPr/>
                  </p:nvCxnSpPr>
                  <p:spPr bwMode="auto">
                    <a:xfrm flipV="1">
                      <a:off x="4391505" y="5624668"/>
                      <a:ext cx="1962450" cy="1848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4" name="Straight Arrow Connector 193"/>
                    <p:cNvCxnSpPr>
                      <a:stCxn id="204" idx="3"/>
                      <a:endCxn id="195" idx="1"/>
                    </p:cNvCxnSpPr>
                    <p:nvPr/>
                  </p:nvCxnSpPr>
                  <p:spPr bwMode="auto">
                    <a:xfrm>
                      <a:off x="5991705" y="4421787"/>
                      <a:ext cx="362250" cy="1202881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5991705" y="3112333"/>
                    <a:ext cx="2879237" cy="2512335"/>
                    <a:chOff x="5991705" y="3112333"/>
                    <a:chExt cx="2879237" cy="2512335"/>
                  </a:xfrm>
                </p:grpSpPr>
                <p:grpSp>
                  <p:nvGrpSpPr>
                    <p:cNvPr id="182" name="Group 1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7297" y="3540846"/>
                      <a:ext cx="1113645" cy="1075313"/>
                      <a:chOff x="1740" y="6851"/>
                      <a:chExt cx="2745" cy="2119"/>
                    </a:xfrm>
                  </p:grpSpPr>
                  <p:sp>
                    <p:nvSpPr>
                      <p:cNvPr id="185" name="Rectangle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1"/>
                        <a:ext cx="2745" cy="21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H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6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7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8" name="Rectangle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9" name="Rectangle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0" name="Rectangle 1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1" name="Rectangle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183" name="Straight Arrow Connector 182"/>
                    <p:cNvCxnSpPr>
                      <a:stCxn id="195" idx="3"/>
                      <a:endCxn id="185" idx="1"/>
                    </p:cNvCxnSpPr>
                    <p:nvPr/>
                  </p:nvCxnSpPr>
                  <p:spPr bwMode="auto">
                    <a:xfrm flipV="1">
                      <a:off x="7467600" y="4077488"/>
                      <a:ext cx="289697" cy="154718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4" name="Straight Arrow Connector 183"/>
                    <p:cNvCxnSpPr>
                      <a:stCxn id="223" idx="3"/>
                      <a:endCxn id="185" idx="1"/>
                    </p:cNvCxnSpPr>
                    <p:nvPr/>
                  </p:nvCxnSpPr>
                  <p:spPr bwMode="auto">
                    <a:xfrm>
                      <a:off x="5991705" y="3112333"/>
                      <a:ext cx="1765592" cy="96515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sp>
              <p:nvSpPr>
                <p:cNvPr id="153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8953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4" name="Text Box 263"/>
                <p:cNvSpPr txBox="1">
                  <a:spLocks noChangeArrowheads="1"/>
                </p:cNvSpPr>
                <p:nvPr/>
              </p:nvSpPr>
              <p:spPr bwMode="auto">
                <a:xfrm>
                  <a:off x="1016732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5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1744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6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06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7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33446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8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030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59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9448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60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5614212" y="2547854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161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902230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62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5630694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</a:p>
              </p:txBody>
            </p:sp>
            <p:sp>
              <p:nvSpPr>
                <p:cNvPr id="163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17444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64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064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65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3310727" y="5070698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66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042584" y="5075182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167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7086600" y="5086290"/>
                  <a:ext cx="50405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</a:p>
              </p:txBody>
            </p:sp>
            <p:sp>
              <p:nvSpPr>
                <p:cNvPr id="168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7704348" y="3505200"/>
                  <a:ext cx="52893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</a:p>
              </p:txBody>
            </p:sp>
            <p:sp>
              <p:nvSpPr>
                <p:cNvPr id="169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8487544" y="3505200"/>
                  <a:ext cx="50405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170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63926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134" name="Text Box 261"/>
              <p:cNvSpPr txBox="1">
                <a:spLocks noChangeArrowheads="1"/>
              </p:cNvSpPr>
              <p:nvPr/>
            </p:nvSpPr>
            <p:spPr bwMode="auto">
              <a:xfrm>
                <a:off x="1043608" y="44766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5" name="Text Box 263"/>
              <p:cNvSpPr txBox="1">
                <a:spLocks noChangeArrowheads="1"/>
              </p:cNvSpPr>
              <p:nvPr/>
            </p:nvSpPr>
            <p:spPr bwMode="auto">
              <a:xfrm>
                <a:off x="251520" y="44766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6" name="Text Box 261"/>
              <p:cNvSpPr txBox="1">
                <a:spLocks noChangeArrowheads="1"/>
              </p:cNvSpPr>
              <p:nvPr/>
            </p:nvSpPr>
            <p:spPr bwMode="auto">
              <a:xfrm>
                <a:off x="1739280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7" name="Text Box 261"/>
              <p:cNvSpPr txBox="1">
                <a:spLocks noChangeArrowheads="1"/>
              </p:cNvSpPr>
              <p:nvPr/>
            </p:nvSpPr>
            <p:spPr bwMode="auto">
              <a:xfrm>
                <a:off x="2506494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38" name="Text Box 261"/>
              <p:cNvSpPr txBox="1">
                <a:spLocks noChangeArrowheads="1"/>
              </p:cNvSpPr>
              <p:nvPr/>
            </p:nvSpPr>
            <p:spPr bwMode="auto">
              <a:xfrm>
                <a:off x="1752600" y="57720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39" name="Text Box 261"/>
              <p:cNvSpPr txBox="1">
                <a:spLocks noChangeArrowheads="1"/>
              </p:cNvSpPr>
              <p:nvPr/>
            </p:nvSpPr>
            <p:spPr bwMode="auto">
              <a:xfrm>
                <a:off x="2519814" y="57720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0" name="Text Box 261"/>
              <p:cNvSpPr txBox="1">
                <a:spLocks noChangeArrowheads="1"/>
              </p:cNvSpPr>
              <p:nvPr/>
            </p:nvSpPr>
            <p:spPr bwMode="auto">
              <a:xfrm>
                <a:off x="3344694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41" name="Text Box 261"/>
              <p:cNvSpPr txBox="1">
                <a:spLocks noChangeArrowheads="1"/>
              </p:cNvSpPr>
              <p:nvPr/>
            </p:nvSpPr>
            <p:spPr bwMode="auto">
              <a:xfrm>
                <a:off x="3310414" y="583127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2" name="Text Box 261"/>
              <p:cNvSpPr txBox="1">
                <a:spLocks noChangeArrowheads="1"/>
              </p:cNvSpPr>
              <p:nvPr/>
            </p:nvSpPr>
            <p:spPr bwMode="auto">
              <a:xfrm>
                <a:off x="4030494" y="57912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3" name="Text Box 261"/>
              <p:cNvSpPr txBox="1">
                <a:spLocks noChangeArrowheads="1"/>
              </p:cNvSpPr>
              <p:nvPr/>
            </p:nvSpPr>
            <p:spPr bwMode="auto">
              <a:xfrm>
                <a:off x="4910614" y="45720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4" name="Text Box 261"/>
              <p:cNvSpPr txBox="1">
                <a:spLocks noChangeArrowheads="1"/>
              </p:cNvSpPr>
              <p:nvPr/>
            </p:nvSpPr>
            <p:spPr bwMode="auto">
              <a:xfrm>
                <a:off x="5630694" y="45720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5" name="Text Box 261"/>
              <p:cNvSpPr txBox="1">
                <a:spLocks noChangeArrowheads="1"/>
              </p:cNvSpPr>
              <p:nvPr/>
            </p:nvSpPr>
            <p:spPr bwMode="auto">
              <a:xfrm>
                <a:off x="6392694" y="57912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6" name="Text Box 261"/>
              <p:cNvSpPr txBox="1">
                <a:spLocks noChangeArrowheads="1"/>
              </p:cNvSpPr>
              <p:nvPr/>
            </p:nvSpPr>
            <p:spPr bwMode="auto">
              <a:xfrm>
                <a:off x="7010400" y="57912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47" name="Text Box 261"/>
              <p:cNvSpPr txBox="1">
                <a:spLocks noChangeArrowheads="1"/>
              </p:cNvSpPr>
              <p:nvPr/>
            </p:nvSpPr>
            <p:spPr bwMode="auto">
              <a:xfrm>
                <a:off x="4795664" y="32766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48" name="Text Box 261"/>
              <p:cNvSpPr txBox="1">
                <a:spLocks noChangeArrowheads="1"/>
              </p:cNvSpPr>
              <p:nvPr/>
            </p:nvSpPr>
            <p:spPr bwMode="auto">
              <a:xfrm>
                <a:off x="5515744" y="32766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49" name="Text Box 155"/>
              <p:cNvSpPr txBox="1">
                <a:spLocks noChangeArrowheads="1"/>
              </p:cNvSpPr>
              <p:nvPr/>
            </p:nvSpPr>
            <p:spPr bwMode="auto">
              <a:xfrm>
                <a:off x="7712254" y="4248090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50" name="Text Box 261"/>
              <p:cNvSpPr txBox="1">
                <a:spLocks noChangeArrowheads="1"/>
              </p:cNvSpPr>
              <p:nvPr/>
            </p:nvSpPr>
            <p:spPr bwMode="auto">
              <a:xfrm>
                <a:off x="4030494" y="32766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51" name="Text Box 156"/>
              <p:cNvSpPr txBox="1">
                <a:spLocks noChangeArrowheads="1"/>
              </p:cNvSpPr>
              <p:nvPr/>
            </p:nvSpPr>
            <p:spPr bwMode="auto">
              <a:xfrm>
                <a:off x="8444011" y="4233054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15</a:t>
                </a:r>
              </a:p>
            </p:txBody>
          </p:sp>
        </p:grpSp>
        <p:sp>
          <p:nvSpPr>
            <p:cNvPr id="124" name="Text Box 261"/>
            <p:cNvSpPr txBox="1">
              <a:spLocks noChangeArrowheads="1"/>
            </p:cNvSpPr>
            <p:nvPr/>
          </p:nvSpPr>
          <p:spPr bwMode="auto">
            <a:xfrm>
              <a:off x="8145294" y="4248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5" name="Text Box 261"/>
            <p:cNvSpPr txBox="1">
              <a:spLocks noChangeArrowheads="1"/>
            </p:cNvSpPr>
            <p:nvPr/>
          </p:nvSpPr>
          <p:spPr bwMode="auto">
            <a:xfrm>
              <a:off x="6773694" y="5791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6" name="Text Box 261"/>
            <p:cNvSpPr txBox="1">
              <a:spLocks noChangeArrowheads="1"/>
            </p:cNvSpPr>
            <p:nvPr/>
          </p:nvSpPr>
          <p:spPr bwMode="auto">
            <a:xfrm>
              <a:off x="5257800" y="4629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7" name="Text Box 261"/>
            <p:cNvSpPr txBox="1">
              <a:spLocks noChangeArrowheads="1"/>
            </p:cNvSpPr>
            <p:nvPr/>
          </p:nvSpPr>
          <p:spPr bwMode="auto">
            <a:xfrm>
              <a:off x="3657600" y="3276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8" name="Text Box 261"/>
            <p:cNvSpPr txBox="1">
              <a:spLocks noChangeArrowheads="1"/>
            </p:cNvSpPr>
            <p:nvPr/>
          </p:nvSpPr>
          <p:spPr bwMode="auto">
            <a:xfrm>
              <a:off x="2125494" y="3276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9" name="Text Box 261"/>
            <p:cNvSpPr txBox="1">
              <a:spLocks noChangeArrowheads="1"/>
            </p:cNvSpPr>
            <p:nvPr/>
          </p:nvSpPr>
          <p:spPr bwMode="auto">
            <a:xfrm>
              <a:off x="609600" y="44766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30" name="Text Box 261"/>
            <p:cNvSpPr txBox="1">
              <a:spLocks noChangeArrowheads="1"/>
            </p:cNvSpPr>
            <p:nvPr/>
          </p:nvSpPr>
          <p:spPr bwMode="auto">
            <a:xfrm>
              <a:off x="3657600" y="5772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1" name="Text Box 261"/>
            <p:cNvSpPr txBox="1">
              <a:spLocks noChangeArrowheads="1"/>
            </p:cNvSpPr>
            <p:nvPr/>
          </p:nvSpPr>
          <p:spPr bwMode="auto">
            <a:xfrm>
              <a:off x="2133600" y="5772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2" name="Text Box 261"/>
            <p:cNvSpPr txBox="1">
              <a:spLocks noChangeArrowheads="1"/>
            </p:cNvSpPr>
            <p:nvPr/>
          </p:nvSpPr>
          <p:spPr bwMode="auto">
            <a:xfrm>
              <a:off x="5325894" y="3257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722574" y="2645618"/>
            <a:ext cx="6413792" cy="2518051"/>
            <a:chOff x="1451009" y="2420817"/>
            <a:chExt cx="6413792" cy="2518051"/>
          </a:xfrm>
        </p:grpSpPr>
        <p:cxnSp>
          <p:nvCxnSpPr>
            <p:cNvPr id="265" name="Straight Arrow Connector 264"/>
            <p:cNvCxnSpPr/>
            <p:nvPr/>
          </p:nvCxnSpPr>
          <p:spPr bwMode="auto">
            <a:xfrm flipV="1">
              <a:off x="1451009" y="2428251"/>
              <a:ext cx="357855" cy="122561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6" name="Straight Arrow Connector 265"/>
            <p:cNvCxnSpPr/>
            <p:nvPr/>
          </p:nvCxnSpPr>
          <p:spPr bwMode="auto">
            <a:xfrm flipV="1">
              <a:off x="2923769" y="2420817"/>
              <a:ext cx="460335" cy="743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Arrow Connector 266"/>
            <p:cNvCxnSpPr/>
            <p:nvPr/>
          </p:nvCxnSpPr>
          <p:spPr bwMode="auto">
            <a:xfrm>
              <a:off x="4499009" y="2420817"/>
              <a:ext cx="485295" cy="131517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8" name="Straight Arrow Connector 267"/>
            <p:cNvCxnSpPr/>
            <p:nvPr/>
          </p:nvCxnSpPr>
          <p:spPr bwMode="auto">
            <a:xfrm>
              <a:off x="6099209" y="3735987"/>
              <a:ext cx="362250" cy="120288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9" name="Straight Arrow Connector 268"/>
            <p:cNvCxnSpPr/>
            <p:nvPr/>
          </p:nvCxnSpPr>
          <p:spPr bwMode="auto">
            <a:xfrm flipV="1">
              <a:off x="7575104" y="3391688"/>
              <a:ext cx="289697" cy="154718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5719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22032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Project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419742" y="6420112"/>
            <a:ext cx="6408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A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A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3.16 (Frome </a:t>
            </a:r>
            <a:r>
              <a:rPr lang="en-A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Heizer</a:t>
            </a:r>
            <a:r>
              <a:rPr lang="en-A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/Render; Operation Management)</a:t>
            </a:r>
            <a:r>
              <a:rPr lang="en-AU" sz="16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A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783384" y="793705"/>
            <a:ext cx="7772400" cy="673053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CALCULATION OF CRAH COST/PERIOD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Crash and Normal Times and Costs for Activity B</a:t>
            </a:r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1419971" y="1551958"/>
            <a:ext cx="7294563" cy="4425950"/>
            <a:chOff x="742" y="1217"/>
            <a:chExt cx="4595" cy="2788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959" y="3601"/>
              <a:ext cx="33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8900" algn="ctr"/>
                  <a:tab pos="1346200" algn="ctr"/>
                  <a:tab pos="2514600" algn="ctr"/>
                  <a:tab pos="3594100" algn="l"/>
                </a:tabLst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	|	|	|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8900" algn="ctr"/>
                  <a:tab pos="1346200" algn="ctr"/>
                  <a:tab pos="2514600" algn="ctr"/>
                  <a:tab pos="3594100" algn="l"/>
                </a:tabLst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	1	2	3	Time (Weeks)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1360" y="1296"/>
              <a:ext cx="3696" cy="2504"/>
            </a:xfrm>
            <a:custGeom>
              <a:avLst/>
              <a:gdLst>
                <a:gd name="T0" fmla="*/ 0 w 3696"/>
                <a:gd name="T1" fmla="*/ 0 h 2504"/>
                <a:gd name="T2" fmla="*/ 0 w 3696"/>
                <a:gd name="T3" fmla="*/ 2504 h 2504"/>
                <a:gd name="T4" fmla="*/ 3696 w 3696"/>
                <a:gd name="T5" fmla="*/ 2504 h 2504"/>
                <a:gd name="T6" fmla="*/ 0 60000 65536"/>
                <a:gd name="T7" fmla="*/ 0 60000 65536"/>
                <a:gd name="T8" fmla="*/ 0 60000 65536"/>
                <a:gd name="T9" fmla="*/ 0 w 3696"/>
                <a:gd name="T10" fmla="*/ 0 h 2504"/>
                <a:gd name="T11" fmla="*/ 3696 w 3696"/>
                <a:gd name="T12" fmla="*/ 2504 h 2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96" h="2504">
                  <a:moveTo>
                    <a:pt x="0" y="0"/>
                  </a:moveTo>
                  <a:lnTo>
                    <a:pt x="0" y="2504"/>
                  </a:lnTo>
                  <a:lnTo>
                    <a:pt x="3696" y="2504"/>
                  </a:lnTo>
                </a:path>
              </a:pathLst>
            </a:custGeom>
            <a:noFill/>
            <a:ln w="38100" cmpd="sng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42" y="1642"/>
              <a:ext cx="814" cy="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$34,000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$33,000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$32,000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$31,000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$30,000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Arial" pitchFamily="34" charset="0"/>
                </a:rPr>
                <a:t>—</a:t>
              </a: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742" y="1217"/>
              <a:ext cx="69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Activity Cost</a:t>
              </a:r>
            </a:p>
          </p:txBody>
        </p:sp>
      </p:grp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2388346" y="2604470"/>
            <a:ext cx="3568700" cy="3060700"/>
            <a:chOff x="1352" y="1880"/>
            <a:chExt cx="2248" cy="1928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2072" y="1880"/>
              <a:ext cx="1520" cy="1264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1352" y="1888"/>
              <a:ext cx="728" cy="1912"/>
            </a:xfrm>
            <a:custGeom>
              <a:avLst/>
              <a:gdLst>
                <a:gd name="T0" fmla="*/ 0 w 744"/>
                <a:gd name="T1" fmla="*/ 0 h 1912"/>
                <a:gd name="T2" fmla="*/ 712 w 744"/>
                <a:gd name="T3" fmla="*/ 0 h 1912"/>
                <a:gd name="T4" fmla="*/ 712 w 744"/>
                <a:gd name="T5" fmla="*/ 1912 h 1912"/>
                <a:gd name="T6" fmla="*/ 0 60000 65536"/>
                <a:gd name="T7" fmla="*/ 0 60000 65536"/>
                <a:gd name="T8" fmla="*/ 0 60000 65536"/>
                <a:gd name="T9" fmla="*/ 0 w 744"/>
                <a:gd name="T10" fmla="*/ 0 h 1912"/>
                <a:gd name="T11" fmla="*/ 744 w 744"/>
                <a:gd name="T12" fmla="*/ 1912 h 1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1912">
                  <a:moveTo>
                    <a:pt x="0" y="0"/>
                  </a:moveTo>
                  <a:lnTo>
                    <a:pt x="744" y="0"/>
                  </a:lnTo>
                  <a:lnTo>
                    <a:pt x="744" y="1912"/>
                  </a:lnTo>
                </a:path>
              </a:pathLst>
            </a:custGeom>
            <a:noFill/>
            <a:ln w="38100" cap="flat" cmpd="sng">
              <a:solidFill>
                <a:sysClr val="windowText" lastClr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1368" y="3152"/>
              <a:ext cx="2232" cy="656"/>
            </a:xfrm>
            <a:custGeom>
              <a:avLst/>
              <a:gdLst>
                <a:gd name="T0" fmla="*/ 0 w 744"/>
                <a:gd name="T1" fmla="*/ 0 h 1912"/>
                <a:gd name="T2" fmla="*/ 6696 w 744"/>
                <a:gd name="T3" fmla="*/ 0 h 1912"/>
                <a:gd name="T4" fmla="*/ 6696 w 744"/>
                <a:gd name="T5" fmla="*/ 225 h 1912"/>
                <a:gd name="T6" fmla="*/ 0 60000 65536"/>
                <a:gd name="T7" fmla="*/ 0 60000 65536"/>
                <a:gd name="T8" fmla="*/ 0 60000 65536"/>
                <a:gd name="T9" fmla="*/ 0 w 744"/>
                <a:gd name="T10" fmla="*/ 0 h 1912"/>
                <a:gd name="T11" fmla="*/ 744 w 744"/>
                <a:gd name="T12" fmla="*/ 1912 h 1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1912">
                  <a:moveTo>
                    <a:pt x="0" y="0"/>
                  </a:moveTo>
                  <a:lnTo>
                    <a:pt x="744" y="0"/>
                  </a:lnTo>
                  <a:lnTo>
                    <a:pt x="744" y="1912"/>
                  </a:lnTo>
                </a:path>
              </a:pathLst>
            </a:custGeom>
            <a:noFill/>
            <a:ln w="38100" cap="flat" cmpd="sng">
              <a:solidFill>
                <a:sysClr val="windowText" lastClr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3620246" y="1920258"/>
            <a:ext cx="3836988" cy="3005137"/>
            <a:chOff x="2128" y="1449"/>
            <a:chExt cx="2417" cy="1893"/>
          </a:xfrm>
        </p:grpSpPr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2128" y="1449"/>
              <a:ext cx="712" cy="367"/>
              <a:chOff x="2128" y="1449"/>
              <a:chExt cx="712" cy="367"/>
            </a:xfrm>
          </p:grpSpPr>
          <p:sp>
            <p:nvSpPr>
              <p:cNvPr id="34" name="Text Box 14"/>
              <p:cNvSpPr txBox="1">
                <a:spLocks noChangeArrowheads="1"/>
              </p:cNvSpPr>
              <p:nvPr/>
            </p:nvSpPr>
            <p:spPr bwMode="auto">
              <a:xfrm>
                <a:off x="2239" y="1449"/>
                <a:ext cx="601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</a:t>
                </a: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 flipH="1">
                <a:off x="2128" y="1616"/>
                <a:ext cx="168" cy="200"/>
              </a:xfrm>
              <a:prstGeom prst="line">
                <a:avLst/>
              </a:prstGeom>
              <a:noFill/>
              <a:ln w="571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" name="Group 16"/>
            <p:cNvGrpSpPr>
              <a:grpSpLocks/>
            </p:cNvGrpSpPr>
            <p:nvPr/>
          </p:nvGrpSpPr>
          <p:grpSpPr bwMode="auto">
            <a:xfrm>
              <a:off x="3664" y="3137"/>
              <a:ext cx="881" cy="205"/>
              <a:chOff x="3664" y="3137"/>
              <a:chExt cx="881" cy="205"/>
            </a:xfrm>
          </p:grpSpPr>
          <p:sp>
            <p:nvSpPr>
              <p:cNvPr id="32" name="Text Box 17"/>
              <p:cNvSpPr txBox="1">
                <a:spLocks noChangeArrowheads="1"/>
              </p:cNvSpPr>
              <p:nvPr/>
            </p:nvSpPr>
            <p:spPr bwMode="auto">
              <a:xfrm>
                <a:off x="3895" y="3137"/>
                <a:ext cx="650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Normal</a:t>
                </a:r>
              </a:p>
            </p:txBody>
          </p:sp>
          <p:sp>
            <p:nvSpPr>
              <p:cNvPr id="33" name="Line 18"/>
              <p:cNvSpPr>
                <a:spLocks noChangeShapeType="1"/>
              </p:cNvSpPr>
              <p:nvPr/>
            </p:nvSpPr>
            <p:spPr bwMode="auto">
              <a:xfrm flipH="1" flipV="1">
                <a:off x="3664" y="3160"/>
                <a:ext cx="272" cy="40"/>
              </a:xfrm>
              <a:prstGeom prst="line">
                <a:avLst/>
              </a:prstGeom>
              <a:noFill/>
              <a:ln w="571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grpSp>
        <p:nvGrpSpPr>
          <p:cNvPr id="36" name="Group 19"/>
          <p:cNvGrpSpPr>
            <a:grpSpLocks/>
          </p:cNvGrpSpPr>
          <p:nvPr/>
        </p:nvGrpSpPr>
        <p:grpSpPr bwMode="auto">
          <a:xfrm>
            <a:off x="588121" y="2706070"/>
            <a:ext cx="6313488" cy="3582988"/>
            <a:chOff x="218" y="1944"/>
            <a:chExt cx="3977" cy="2257"/>
          </a:xfrm>
        </p:grpSpPr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606" y="3993"/>
              <a:ext cx="93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Crash Time, </a:t>
              </a:r>
              <a:r>
                <a:rPr kumimoji="0" lang="en-AU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alibri"/>
                </a:rPr>
                <a:t>d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102" y="3993"/>
              <a:ext cx="109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Normal Time, </a:t>
              </a:r>
              <a:r>
                <a:rPr kumimoji="0" lang="en-AU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alibri"/>
                </a:rPr>
                <a:t>D</a:t>
              </a:r>
            </a:p>
          </p:txBody>
        </p:sp>
        <p:grpSp>
          <p:nvGrpSpPr>
            <p:cNvPr id="39" name="Group 22"/>
            <p:cNvGrpSpPr>
              <a:grpSpLocks/>
            </p:cNvGrpSpPr>
            <p:nvPr/>
          </p:nvGrpSpPr>
          <p:grpSpPr bwMode="auto">
            <a:xfrm>
              <a:off x="218" y="1944"/>
              <a:ext cx="734" cy="1805"/>
              <a:chOff x="218" y="1944"/>
              <a:chExt cx="734" cy="1805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218" y="1944"/>
                <a:ext cx="622" cy="539"/>
                <a:chOff x="218" y="1944"/>
                <a:chExt cx="622" cy="539"/>
              </a:xfrm>
            </p:grpSpPr>
            <p:sp>
              <p:nvSpPr>
                <p:cNvPr id="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8" y="2128"/>
                  <a:ext cx="606" cy="3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rPr>
                    <a:t>Crash Cost, </a:t>
                  </a:r>
                  <a:r>
                    <a:rPr kumimoji="0" lang="en-AU" sz="1800" b="1" i="1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C</a:t>
                  </a:r>
                  <a:r>
                    <a:rPr kumimoji="0" lang="en-AU" sz="1800" b="1" i="1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d</a:t>
                  </a:r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600" y="1944"/>
                  <a:ext cx="240" cy="216"/>
                </a:xfrm>
                <a:prstGeom prst="line">
                  <a:avLst/>
                </a:prstGeom>
                <a:noFill/>
                <a:ln w="57150">
                  <a:solidFill>
                    <a:sysClr val="windowText" lastClr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41" name="Group 26"/>
              <p:cNvGrpSpPr>
                <a:grpSpLocks/>
              </p:cNvGrpSpPr>
              <p:nvPr/>
            </p:nvGrpSpPr>
            <p:grpSpPr bwMode="auto">
              <a:xfrm>
                <a:off x="254" y="3184"/>
                <a:ext cx="698" cy="565"/>
                <a:chOff x="254" y="3184"/>
                <a:chExt cx="698" cy="565"/>
              </a:xfrm>
            </p:grpSpPr>
            <p:sp>
              <p:nvSpPr>
                <p:cNvPr id="4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4" y="3393"/>
                  <a:ext cx="698" cy="3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rPr>
                    <a:t>Normal Cost, </a:t>
                  </a:r>
                  <a:r>
                    <a:rPr kumimoji="0" lang="en-AU" sz="1800" b="1" i="1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C</a:t>
                  </a:r>
                  <a:r>
                    <a:rPr kumimoji="0" lang="en-AU" sz="1800" b="1" i="1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D</a:t>
                  </a:r>
                </a:p>
              </p:txBody>
            </p:sp>
            <p:sp>
              <p:nvSpPr>
                <p:cNvPr id="4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68" y="3184"/>
                  <a:ext cx="240" cy="216"/>
                </a:xfrm>
                <a:prstGeom prst="line">
                  <a:avLst/>
                </a:prstGeom>
                <a:noFill/>
                <a:ln w="57150">
                  <a:solidFill>
                    <a:sysClr val="windowText" lastClr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grpSp>
        <p:nvGrpSpPr>
          <p:cNvPr id="46" name="Group 29"/>
          <p:cNvGrpSpPr>
            <a:grpSpLocks/>
          </p:cNvGrpSpPr>
          <p:nvPr/>
        </p:nvGrpSpPr>
        <p:grpSpPr bwMode="auto">
          <a:xfrm>
            <a:off x="4056809" y="2339358"/>
            <a:ext cx="5068887" cy="1844675"/>
            <a:chOff x="2403" y="1713"/>
            <a:chExt cx="3193" cy="1162"/>
          </a:xfrm>
        </p:grpSpPr>
        <p:grpSp>
          <p:nvGrpSpPr>
            <p:cNvPr id="47" name="Group 30"/>
            <p:cNvGrpSpPr>
              <a:grpSpLocks/>
            </p:cNvGrpSpPr>
            <p:nvPr/>
          </p:nvGrpSpPr>
          <p:grpSpPr bwMode="auto">
            <a:xfrm>
              <a:off x="2403" y="1713"/>
              <a:ext cx="3193" cy="404"/>
              <a:chOff x="2403" y="1713"/>
              <a:chExt cx="3193" cy="404"/>
            </a:xfrm>
          </p:grpSpPr>
          <p:sp>
            <p:nvSpPr>
              <p:cNvPr id="56" name="Text Box 31"/>
              <p:cNvSpPr txBox="1">
                <a:spLocks noChangeArrowheads="1"/>
              </p:cNvSpPr>
              <p:nvPr/>
            </p:nvSpPr>
            <p:spPr bwMode="auto">
              <a:xfrm>
                <a:off x="2403" y="1817"/>
                <a:ext cx="1197" cy="20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 Cost/</a:t>
                </a:r>
                <a:r>
                  <a:rPr kumimoji="0" lang="en-AU" sz="18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Wk</a:t>
                </a: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=</a:t>
                </a:r>
              </a:p>
            </p:txBody>
          </p:sp>
          <p:sp>
            <p:nvSpPr>
              <p:cNvPr id="57" name="Text Box 32"/>
              <p:cNvSpPr txBox="1">
                <a:spLocks noChangeArrowheads="1"/>
              </p:cNvSpPr>
              <p:nvPr/>
            </p:nvSpPr>
            <p:spPr bwMode="auto">
              <a:xfrm>
                <a:off x="3600" y="1713"/>
                <a:ext cx="1996" cy="40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 Cost – Normal Cost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Normal Time – Crash Time</a:t>
                </a: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3699" y="1920"/>
                <a:ext cx="183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48" name="Group 34"/>
            <p:cNvGrpSpPr>
              <a:grpSpLocks/>
            </p:cNvGrpSpPr>
            <p:nvPr/>
          </p:nvGrpSpPr>
          <p:grpSpPr bwMode="auto">
            <a:xfrm>
              <a:off x="3470" y="2124"/>
              <a:ext cx="1520" cy="404"/>
              <a:chOff x="3534" y="2063"/>
              <a:chExt cx="1520" cy="404"/>
            </a:xfrm>
          </p:grpSpPr>
          <p:sp>
            <p:nvSpPr>
              <p:cNvPr id="53" name="Text Box 35"/>
              <p:cNvSpPr txBox="1">
                <a:spLocks noChangeArrowheads="1"/>
              </p:cNvSpPr>
              <p:nvPr/>
            </p:nvSpPr>
            <p:spPr bwMode="auto">
              <a:xfrm>
                <a:off x="3534" y="2145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=</a:t>
                </a:r>
              </a:p>
            </p:txBody>
          </p:sp>
          <p:sp>
            <p:nvSpPr>
              <p:cNvPr id="54" name="Text Box 36"/>
              <p:cNvSpPr txBox="1">
                <a:spLocks noChangeArrowheads="1"/>
              </p:cNvSpPr>
              <p:nvPr/>
            </p:nvSpPr>
            <p:spPr bwMode="auto">
              <a:xfrm>
                <a:off x="3737" y="2063"/>
                <a:ext cx="13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$34,000 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Arial" pitchFamily="34" charset="0"/>
                  </a:rPr>
                  <a:t>–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$30,000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 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Arial" pitchFamily="34" charset="0"/>
                  </a:rPr>
                  <a:t>–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1</a:t>
                </a:r>
              </a:p>
            </p:txBody>
          </p:sp>
          <p:sp>
            <p:nvSpPr>
              <p:cNvPr id="55" name="Line 37"/>
              <p:cNvSpPr>
                <a:spLocks noChangeShapeType="1"/>
              </p:cNvSpPr>
              <p:nvPr/>
            </p:nvSpPr>
            <p:spPr bwMode="auto">
              <a:xfrm>
                <a:off x="3779" y="2272"/>
                <a:ext cx="123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49" name="Group 38"/>
            <p:cNvGrpSpPr>
              <a:grpSpLocks/>
            </p:cNvGrpSpPr>
            <p:nvPr/>
          </p:nvGrpSpPr>
          <p:grpSpPr bwMode="auto">
            <a:xfrm>
              <a:off x="3470" y="2471"/>
              <a:ext cx="1701" cy="404"/>
              <a:chOff x="3582" y="2559"/>
              <a:chExt cx="1701" cy="404"/>
            </a:xfrm>
          </p:grpSpPr>
          <p:sp>
            <p:nvSpPr>
              <p:cNvPr id="50" name="Text Box 39"/>
              <p:cNvSpPr txBox="1">
                <a:spLocks noChangeArrowheads="1"/>
              </p:cNvSpPr>
              <p:nvPr/>
            </p:nvSpPr>
            <p:spPr bwMode="auto">
              <a:xfrm>
                <a:off x="3582" y="2641"/>
                <a:ext cx="1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=                 = $2,000/Wk</a:t>
                </a:r>
              </a:p>
            </p:txBody>
          </p:sp>
          <p:sp>
            <p:nvSpPr>
              <p:cNvPr id="51" name="Text Box 40"/>
              <p:cNvSpPr txBox="1">
                <a:spLocks noChangeArrowheads="1"/>
              </p:cNvSpPr>
              <p:nvPr/>
            </p:nvSpPr>
            <p:spPr bwMode="auto">
              <a:xfrm>
                <a:off x="3805" y="2559"/>
                <a:ext cx="5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$4,000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 Wks</a:t>
                </a:r>
              </a:p>
            </p:txBody>
          </p:sp>
          <p:sp>
            <p:nvSpPr>
              <p:cNvPr id="52" name="Line 41"/>
              <p:cNvSpPr>
                <a:spLocks noChangeShapeType="1"/>
              </p:cNvSpPr>
              <p:nvPr/>
            </p:nvSpPr>
            <p:spPr bwMode="auto">
              <a:xfrm>
                <a:off x="3827" y="2768"/>
                <a:ext cx="52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312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22340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0" name="Group 12"/>
          <p:cNvGrpSpPr>
            <a:grpSpLocks/>
          </p:cNvGrpSpPr>
          <p:nvPr/>
        </p:nvGrpSpPr>
        <p:grpSpPr bwMode="auto">
          <a:xfrm>
            <a:off x="767279" y="1480347"/>
            <a:ext cx="8208963" cy="4165600"/>
            <a:chOff x="306" y="976"/>
            <a:chExt cx="5171" cy="2624"/>
          </a:xfrm>
        </p:grpSpPr>
        <p:sp>
          <p:nvSpPr>
            <p:cNvPr id="271" name="Text Box 4"/>
            <p:cNvSpPr txBox="1">
              <a:spLocks noChangeArrowheads="1"/>
            </p:cNvSpPr>
            <p:nvPr/>
          </p:nvSpPr>
          <p:spPr bwMode="auto">
            <a:xfrm>
              <a:off x="306" y="1022"/>
              <a:ext cx="517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25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44500" algn="ctr"/>
                  <a:tab pos="1079500" algn="l"/>
                  <a:tab pos="1968500" algn="ctr"/>
                  <a:tab pos="2514600" algn="ctr"/>
                  <a:tab pos="3683000" algn="ctr"/>
                  <a:tab pos="4305300" algn="ctr"/>
                  <a:tab pos="5029200" algn="ctr"/>
                  <a:tab pos="6273800" algn="ctr"/>
                  <a:tab pos="7531100" algn="ctr"/>
                </a:tabLst>
                <a:defRPr/>
              </a:pP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		Time (Wks)		Cost ($)</a:t>
              </a:r>
            </a:p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25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44500" algn="ctr"/>
                  <a:tab pos="1079500" algn="l"/>
                  <a:tab pos="1968500" algn="ctr"/>
                  <a:tab pos="2514600" algn="ctr"/>
                  <a:tab pos="3683000" algn="ctr"/>
                  <a:tab pos="4305300" algn="ctr"/>
                  <a:tab pos="5029200" algn="ctr"/>
                  <a:tab pos="6273800" algn="ctr"/>
                  <a:tab pos="7531100" algn="ctr"/>
                </a:tabLst>
                <a:defRPr/>
              </a:pP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							Crash Cost	Critical</a:t>
              </a:r>
              <a:b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Activity	Normal		Crash	Normal		Crash	Per Wk ($)	Path?</a:t>
              </a:r>
            </a:p>
          </p:txBody>
        </p:sp>
        <p:sp>
          <p:nvSpPr>
            <p:cNvPr id="272" name="Text Box 5"/>
            <p:cNvSpPr txBox="1">
              <a:spLocks noChangeArrowheads="1"/>
            </p:cNvSpPr>
            <p:nvPr/>
          </p:nvSpPr>
          <p:spPr bwMode="auto">
            <a:xfrm>
              <a:off x="430" y="1665"/>
              <a:ext cx="4948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22,000	22,750	750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B	3	1	30,000	34,000	2,000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C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26,000	27,000	1,000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D	4	2	48,000	49,000	1,000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4	2	56,000	58,000	1,000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F	3	2	30,000	30,500	500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5	2	80,000	84,500	1,500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16,000	19,000	3,000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  <p:sp>
          <p:nvSpPr>
            <p:cNvPr id="273" name="Line 6"/>
            <p:cNvSpPr>
              <a:spLocks noChangeShapeType="1"/>
            </p:cNvSpPr>
            <p:nvPr/>
          </p:nvSpPr>
          <p:spPr bwMode="auto">
            <a:xfrm>
              <a:off x="328" y="1648"/>
              <a:ext cx="5088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Line 8"/>
            <p:cNvSpPr>
              <a:spLocks noChangeShapeType="1"/>
            </p:cNvSpPr>
            <p:nvPr/>
          </p:nvSpPr>
          <p:spPr bwMode="auto">
            <a:xfrm>
              <a:off x="328" y="976"/>
              <a:ext cx="5088" cy="0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Line 9"/>
            <p:cNvSpPr>
              <a:spLocks noChangeShapeType="1"/>
            </p:cNvSpPr>
            <p:nvPr/>
          </p:nvSpPr>
          <p:spPr bwMode="auto">
            <a:xfrm>
              <a:off x="328" y="3600"/>
              <a:ext cx="5088" cy="0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Line 10"/>
            <p:cNvSpPr>
              <a:spLocks noChangeShapeType="1"/>
            </p:cNvSpPr>
            <p:nvPr/>
          </p:nvSpPr>
          <p:spPr bwMode="auto">
            <a:xfrm>
              <a:off x="1048" y="1248"/>
              <a:ext cx="1120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Line 11"/>
            <p:cNvSpPr>
              <a:spLocks noChangeShapeType="1"/>
            </p:cNvSpPr>
            <p:nvPr/>
          </p:nvSpPr>
          <p:spPr bwMode="auto">
            <a:xfrm>
              <a:off x="2408" y="1248"/>
              <a:ext cx="1336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8" name="Text Box 10"/>
          <p:cNvSpPr txBox="1">
            <a:spLocks noChangeArrowheads="1"/>
          </p:cNvSpPr>
          <p:nvPr/>
        </p:nvSpPr>
        <p:spPr bwMode="auto">
          <a:xfrm>
            <a:off x="3380296" y="6402150"/>
            <a:ext cx="6408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A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A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3.5 (Frome </a:t>
            </a:r>
            <a:r>
              <a:rPr lang="en-A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Heizer</a:t>
            </a:r>
            <a:r>
              <a:rPr lang="en-A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/Render; Operation Management)</a:t>
            </a:r>
            <a:r>
              <a:rPr lang="en-AU" sz="16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AU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5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189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89948"/>
              </p:ext>
            </p:extLst>
          </p:nvPr>
        </p:nvGraphicFramePr>
        <p:xfrm>
          <a:off x="1470802" y="2521867"/>
          <a:ext cx="6912768" cy="4161885"/>
        </p:xfrm>
        <a:graphic>
          <a:graphicData uri="http://schemas.openxmlformats.org/drawingml/2006/table">
            <a:tbl>
              <a:tblPr firstRow="1" bandRow="1"/>
              <a:tblGrid>
                <a:gridCol w="998549"/>
                <a:gridCol w="1305707"/>
                <a:gridCol w="1368152"/>
                <a:gridCol w="1080120"/>
                <a:gridCol w="1224136"/>
                <a:gridCol w="936104"/>
              </a:tblGrid>
              <a:tr h="37084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48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2983" y="914400"/>
            <a:ext cx="8690646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small project shown in the table, it is required to reduce the project duration. </a:t>
            </a:r>
          </a:p>
          <a:p>
            <a:pPr marL="798513" indent="-400050">
              <a:buAutoNum type="alphaU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by 2 periods.</a:t>
            </a:r>
          </a:p>
          <a:p>
            <a:pPr marL="798513" indent="-400050">
              <a:buAutoNum type="alphaU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by 5 periods. </a:t>
            </a:r>
          </a:p>
        </p:txBody>
      </p:sp>
    </p:spTree>
    <p:extLst>
      <p:ext uri="{BB962C8B-B14F-4D97-AF65-F5344CB8AC3E}">
        <p14:creationId xmlns:p14="http://schemas.microsoft.com/office/powerpoint/2010/main" val="60384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482" y="924355"/>
            <a:ext cx="25685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develop network</a:t>
            </a:r>
          </a:p>
        </p:txBody>
      </p:sp>
      <p:grpSp>
        <p:nvGrpSpPr>
          <p:cNvPr id="247" name="Group 246"/>
          <p:cNvGrpSpPr/>
          <p:nvPr/>
        </p:nvGrpSpPr>
        <p:grpSpPr>
          <a:xfrm>
            <a:off x="405389" y="3072408"/>
            <a:ext cx="8748588" cy="3094259"/>
            <a:chOff x="601116" y="1226675"/>
            <a:chExt cx="8748588" cy="3094259"/>
          </a:xfrm>
        </p:grpSpPr>
        <p:grpSp>
          <p:nvGrpSpPr>
            <p:cNvPr id="248" name="Group 21"/>
            <p:cNvGrpSpPr>
              <a:grpSpLocks/>
            </p:cNvGrpSpPr>
            <p:nvPr/>
          </p:nvGrpSpPr>
          <p:grpSpPr bwMode="auto">
            <a:xfrm>
              <a:off x="2004888" y="2378803"/>
              <a:ext cx="1080120" cy="720079"/>
              <a:chOff x="1929" y="6469"/>
              <a:chExt cx="1362" cy="1362"/>
            </a:xfrm>
          </p:grpSpPr>
          <p:sp>
            <p:nvSpPr>
              <p:cNvPr id="346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50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9" name="Group 13"/>
            <p:cNvGrpSpPr>
              <a:grpSpLocks/>
            </p:cNvGrpSpPr>
            <p:nvPr/>
          </p:nvGrpSpPr>
          <p:grpSpPr bwMode="auto">
            <a:xfrm>
              <a:off x="3517056" y="2378803"/>
              <a:ext cx="1089541" cy="720079"/>
              <a:chOff x="1929" y="6469"/>
              <a:chExt cx="1362" cy="1362"/>
            </a:xfrm>
          </p:grpSpPr>
          <p:sp>
            <p:nvSpPr>
              <p:cNvPr id="338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342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0" name="Group 22"/>
            <p:cNvGrpSpPr>
              <a:grpSpLocks/>
            </p:cNvGrpSpPr>
            <p:nvPr/>
          </p:nvGrpSpPr>
          <p:grpSpPr bwMode="auto">
            <a:xfrm>
              <a:off x="2004888" y="3602939"/>
              <a:ext cx="1008112" cy="717995"/>
              <a:chOff x="1929" y="6469"/>
              <a:chExt cx="1362" cy="1362"/>
            </a:xfrm>
          </p:grpSpPr>
          <p:sp>
            <p:nvSpPr>
              <p:cNvPr id="330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334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1" name="AutoShape 32"/>
            <p:cNvCxnSpPr>
              <a:cxnSpLocks noChangeShapeType="1"/>
            </p:cNvCxnSpPr>
            <p:nvPr/>
          </p:nvCxnSpPr>
          <p:spPr bwMode="auto">
            <a:xfrm>
              <a:off x="3085008" y="2738843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2" name="Group 34"/>
            <p:cNvGrpSpPr>
              <a:grpSpLocks/>
            </p:cNvGrpSpPr>
            <p:nvPr/>
          </p:nvGrpSpPr>
          <p:grpSpPr bwMode="auto">
            <a:xfrm>
              <a:off x="5027220" y="3602939"/>
              <a:ext cx="1082124" cy="717995"/>
              <a:chOff x="1929" y="6469"/>
              <a:chExt cx="1362" cy="1362"/>
            </a:xfrm>
          </p:grpSpPr>
          <p:sp>
            <p:nvSpPr>
              <p:cNvPr id="322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26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3" name="AutoShape 43"/>
            <p:cNvCxnSpPr>
              <a:cxnSpLocks noChangeShapeType="1"/>
            </p:cNvCxnSpPr>
            <p:nvPr/>
          </p:nvCxnSpPr>
          <p:spPr bwMode="auto">
            <a:xfrm>
              <a:off x="3013000" y="3961937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4" name="Group 44"/>
            <p:cNvGrpSpPr>
              <a:grpSpLocks/>
            </p:cNvGrpSpPr>
            <p:nvPr/>
          </p:nvGrpSpPr>
          <p:grpSpPr bwMode="auto">
            <a:xfrm>
              <a:off x="6702187" y="3602938"/>
              <a:ext cx="1063341" cy="717996"/>
              <a:chOff x="1929" y="6469"/>
              <a:chExt cx="1362" cy="1362"/>
            </a:xfrm>
          </p:grpSpPr>
          <p:sp>
            <p:nvSpPr>
              <p:cNvPr id="314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18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5" name="AutoShape 53"/>
            <p:cNvCxnSpPr>
              <a:cxnSpLocks noChangeShapeType="1"/>
            </p:cNvCxnSpPr>
            <p:nvPr/>
          </p:nvCxnSpPr>
          <p:spPr bwMode="auto">
            <a:xfrm flipV="1">
              <a:off x="6109344" y="3961936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6" name="Group 63"/>
            <p:cNvGrpSpPr>
              <a:grpSpLocks/>
            </p:cNvGrpSpPr>
            <p:nvPr/>
          </p:nvGrpSpPr>
          <p:grpSpPr bwMode="auto">
            <a:xfrm>
              <a:off x="5029225" y="2378802"/>
              <a:ext cx="1008111" cy="720080"/>
              <a:chOff x="1929" y="6469"/>
              <a:chExt cx="1362" cy="1362"/>
            </a:xfrm>
          </p:grpSpPr>
          <p:sp>
            <p:nvSpPr>
              <p:cNvPr id="306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10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7" name="Group 72"/>
            <p:cNvGrpSpPr>
              <a:grpSpLocks/>
            </p:cNvGrpSpPr>
            <p:nvPr/>
          </p:nvGrpSpPr>
          <p:grpSpPr bwMode="auto">
            <a:xfrm>
              <a:off x="6685408" y="2378802"/>
              <a:ext cx="1008112" cy="720080"/>
              <a:chOff x="1929" y="6469"/>
              <a:chExt cx="1362" cy="1362"/>
            </a:xfrm>
          </p:grpSpPr>
          <p:sp>
            <p:nvSpPr>
              <p:cNvPr id="298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302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601116" y="3026875"/>
              <a:ext cx="899716" cy="720079"/>
              <a:chOff x="215900" y="3068961"/>
              <a:chExt cx="899716" cy="720079"/>
            </a:xfrm>
          </p:grpSpPr>
          <p:grpSp>
            <p:nvGrpSpPr>
              <p:cNvPr id="288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290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1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2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4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5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6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7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9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9" name="AutoShape 92"/>
            <p:cNvCxnSpPr>
              <a:cxnSpLocks noChangeShapeType="1"/>
            </p:cNvCxnSpPr>
            <p:nvPr/>
          </p:nvCxnSpPr>
          <p:spPr bwMode="auto">
            <a:xfrm flipV="1">
              <a:off x="4606597" y="2738842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60" name="Group 81"/>
            <p:cNvGrpSpPr>
              <a:grpSpLocks/>
            </p:cNvGrpSpPr>
            <p:nvPr/>
          </p:nvGrpSpPr>
          <p:grpSpPr bwMode="auto">
            <a:xfrm>
              <a:off x="8269584" y="3026874"/>
              <a:ext cx="1080120" cy="720079"/>
              <a:chOff x="1248" y="4880"/>
              <a:chExt cx="1362" cy="1362"/>
            </a:xfrm>
          </p:grpSpPr>
          <p:grpSp>
            <p:nvGrpSpPr>
              <p:cNvPr id="278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280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1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2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3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4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5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9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1" name="AutoShape 92"/>
            <p:cNvCxnSpPr>
              <a:cxnSpLocks noChangeShapeType="1"/>
            </p:cNvCxnSpPr>
            <p:nvPr/>
          </p:nvCxnSpPr>
          <p:spPr bwMode="auto">
            <a:xfrm>
              <a:off x="6037336" y="2738842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62" name="Group 13"/>
            <p:cNvGrpSpPr>
              <a:grpSpLocks/>
            </p:cNvGrpSpPr>
            <p:nvPr/>
          </p:nvGrpSpPr>
          <p:grpSpPr bwMode="auto">
            <a:xfrm>
              <a:off x="4021112" y="1226675"/>
              <a:ext cx="1089541" cy="720079"/>
              <a:chOff x="1929" y="6469"/>
              <a:chExt cx="1362" cy="1362"/>
            </a:xfrm>
          </p:grpSpPr>
          <p:sp>
            <p:nvSpPr>
              <p:cNvPr id="270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274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3" name="AutoShape 92"/>
            <p:cNvCxnSpPr>
              <a:cxnSpLocks noChangeShapeType="1"/>
              <a:stCxn id="346" idx="3"/>
              <a:endCxn id="270" idx="1"/>
            </p:cNvCxnSpPr>
            <p:nvPr/>
          </p:nvCxnSpPr>
          <p:spPr bwMode="auto">
            <a:xfrm flipV="1">
              <a:off x="3085008" y="1586715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4" name="AutoShape 92"/>
            <p:cNvCxnSpPr>
              <a:cxnSpLocks noChangeShapeType="1"/>
              <a:stCxn id="338" idx="3"/>
              <a:endCxn id="322" idx="1"/>
            </p:cNvCxnSpPr>
            <p:nvPr/>
          </p:nvCxnSpPr>
          <p:spPr bwMode="auto">
            <a:xfrm>
              <a:off x="4606597" y="2738843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5" name="AutoShape 92"/>
            <p:cNvCxnSpPr>
              <a:cxnSpLocks noChangeShapeType="1"/>
              <a:stCxn id="270" idx="3"/>
              <a:endCxn id="298" idx="1"/>
            </p:cNvCxnSpPr>
            <p:nvPr/>
          </p:nvCxnSpPr>
          <p:spPr bwMode="auto">
            <a:xfrm>
              <a:off x="5110653" y="1586715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" name="AutoShape 92"/>
            <p:cNvCxnSpPr>
              <a:cxnSpLocks noChangeShapeType="1"/>
              <a:stCxn id="290" idx="3"/>
              <a:endCxn id="346" idx="1"/>
            </p:cNvCxnSpPr>
            <p:nvPr/>
          </p:nvCxnSpPr>
          <p:spPr bwMode="auto">
            <a:xfrm flipV="1">
              <a:off x="1500832" y="2738843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7" name="AutoShape 92"/>
            <p:cNvCxnSpPr>
              <a:cxnSpLocks noChangeShapeType="1"/>
              <a:stCxn id="290" idx="3"/>
              <a:endCxn id="330" idx="1"/>
            </p:cNvCxnSpPr>
            <p:nvPr/>
          </p:nvCxnSpPr>
          <p:spPr bwMode="auto">
            <a:xfrm>
              <a:off x="1500832" y="3386915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8" name="AutoShape 92"/>
            <p:cNvCxnSpPr>
              <a:cxnSpLocks noChangeShapeType="1"/>
              <a:stCxn id="298" idx="3"/>
              <a:endCxn id="279" idx="1"/>
            </p:cNvCxnSpPr>
            <p:nvPr/>
          </p:nvCxnSpPr>
          <p:spPr bwMode="auto">
            <a:xfrm>
              <a:off x="7693520" y="2738842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9" name="AutoShape 92"/>
            <p:cNvCxnSpPr>
              <a:cxnSpLocks noChangeShapeType="1"/>
              <a:stCxn id="314" idx="3"/>
              <a:endCxn id="280" idx="1"/>
            </p:cNvCxnSpPr>
            <p:nvPr/>
          </p:nvCxnSpPr>
          <p:spPr bwMode="auto">
            <a:xfrm flipV="1">
              <a:off x="7765528" y="3386914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354" name="Table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94045"/>
              </p:ext>
            </p:extLst>
          </p:nvPr>
        </p:nvGraphicFramePr>
        <p:xfrm>
          <a:off x="5505571" y="701382"/>
          <a:ext cx="4260880" cy="2346960"/>
        </p:xfrm>
        <a:graphic>
          <a:graphicData uri="http://schemas.openxmlformats.org/drawingml/2006/table">
            <a:tbl>
              <a:tblPr firstRow="1" bandRow="1"/>
              <a:tblGrid>
                <a:gridCol w="615484"/>
                <a:gridCol w="804810"/>
                <a:gridCol w="843299"/>
                <a:gridCol w="665761"/>
                <a:gridCol w="754531"/>
                <a:gridCol w="576995"/>
              </a:tblGrid>
              <a:tr h="155546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091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07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4183" y="2139942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483899" y="3660576"/>
            <a:ext cx="6768752" cy="648072"/>
            <a:chOff x="1040148" y="3883875"/>
            <a:chExt cx="6768752" cy="648072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1040148" y="38838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624324" y="38838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145913" y="38838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576652" y="38838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232836" y="38838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62312"/>
              </p:ext>
            </p:extLst>
          </p:nvPr>
        </p:nvGraphicFramePr>
        <p:xfrm>
          <a:off x="5194462" y="574573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747319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A,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16467" y="1075267"/>
            <a:ext cx="51848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calculate times, find critical path</a:t>
            </a:r>
          </a:p>
        </p:txBody>
      </p:sp>
    </p:spTree>
    <p:extLst>
      <p:ext uri="{BB962C8B-B14F-4D97-AF65-F5344CB8AC3E}">
        <p14:creationId xmlns:p14="http://schemas.microsoft.com/office/powerpoint/2010/main" val="7563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189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735225"/>
              </p:ext>
            </p:extLst>
          </p:nvPr>
        </p:nvGraphicFramePr>
        <p:xfrm>
          <a:off x="395536" y="1529408"/>
          <a:ext cx="6912768" cy="4079240"/>
        </p:xfrm>
        <a:graphic>
          <a:graphicData uri="http://schemas.openxmlformats.org/drawingml/2006/table">
            <a:tbl>
              <a:tblPr firstRow="1" bandRow="1"/>
              <a:tblGrid>
                <a:gridCol w="998549"/>
                <a:gridCol w="1305707"/>
                <a:gridCol w="1368152"/>
                <a:gridCol w="1080120"/>
                <a:gridCol w="1224136"/>
                <a:gridCol w="936104"/>
              </a:tblGrid>
              <a:tr h="37084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730463"/>
              </p:ext>
            </p:extLst>
          </p:nvPr>
        </p:nvGraphicFramePr>
        <p:xfrm>
          <a:off x="7329510" y="1529408"/>
          <a:ext cx="1512168" cy="3708400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</a:tblGrid>
              <a:tr h="74168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Cost Slope, $/day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**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68012" y="5699668"/>
            <a:ext cx="8626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Remarks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1- [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G </a:t>
            </a:r>
            <a:r>
              <a:rPr lang="en-US" b="1" i="1" u="sng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can not expedite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]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2- lowest slope and can be expedited on critical path is activity (C) WITH 2 periods</a:t>
            </a:r>
            <a:endParaRPr lang="en-US" b="1" dirty="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775" y="999067"/>
            <a:ext cx="3138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calculate cost slope</a:t>
            </a:r>
          </a:p>
        </p:txBody>
      </p:sp>
    </p:spTree>
    <p:extLst>
      <p:ext uri="{BB962C8B-B14F-4D97-AF65-F5344CB8AC3E}">
        <p14:creationId xmlns:p14="http://schemas.microsoft.com/office/powerpoint/2010/main" val="295631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34894" y="3329301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288479" y="4007706"/>
            <a:ext cx="6785378" cy="656537"/>
            <a:chOff x="946328" y="4154809"/>
            <a:chExt cx="6785378" cy="656537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946328" y="4154809"/>
              <a:ext cx="520682" cy="65638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5165"/>
              </p:ext>
            </p:extLst>
          </p:nvPr>
        </p:nvGraphicFramePr>
        <p:xfrm>
          <a:off x="5153268" y="591476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3730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914761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9628" y="789600"/>
            <a:ext cx="50336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2 periods of activity (C) with increase of cost (2*50) =100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133" name="AutoShape 99"/>
            <p:cNvCxnSpPr>
              <a:cxnSpLocks noChangeShapeType="1"/>
              <a:endCxn id="3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137" name="AutoShape 99"/>
            <p:cNvCxnSpPr>
              <a:cxnSpLocks noChangeShapeType="1"/>
              <a:endCxn id="6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70366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4" name="Group 133"/>
          <p:cNvGrpSpPr/>
          <p:nvPr/>
        </p:nvGrpSpPr>
        <p:grpSpPr>
          <a:xfrm>
            <a:off x="645159" y="1853171"/>
            <a:ext cx="1344022" cy="720079"/>
            <a:chOff x="465139" y="1860623"/>
            <a:chExt cx="1080120" cy="720079"/>
          </a:xfrm>
        </p:grpSpPr>
        <p:sp>
          <p:nvSpPr>
            <p:cNvPr id="135" name="Rectangle 83"/>
            <p:cNvSpPr>
              <a:spLocks noChangeArrowheads="1"/>
            </p:cNvSpPr>
            <p:nvPr/>
          </p:nvSpPr>
          <p:spPr bwMode="auto">
            <a:xfrm>
              <a:off x="465139" y="1860623"/>
              <a:ext cx="1080120" cy="7200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85"/>
            <p:cNvSpPr>
              <a:spLocks noChangeArrowheads="1"/>
            </p:cNvSpPr>
            <p:nvPr/>
          </p:nvSpPr>
          <p:spPr bwMode="auto">
            <a:xfrm>
              <a:off x="465139" y="1860623"/>
              <a:ext cx="360040" cy="2400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ES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87"/>
            <p:cNvSpPr>
              <a:spLocks noChangeArrowheads="1"/>
            </p:cNvSpPr>
            <p:nvPr/>
          </p:nvSpPr>
          <p:spPr bwMode="auto">
            <a:xfrm>
              <a:off x="1185219" y="1860623"/>
              <a:ext cx="360040" cy="240026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LS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88"/>
            <p:cNvSpPr>
              <a:spLocks noChangeArrowheads="1"/>
            </p:cNvSpPr>
            <p:nvPr/>
          </p:nvSpPr>
          <p:spPr bwMode="auto">
            <a:xfrm>
              <a:off x="465139" y="2340676"/>
              <a:ext cx="360040" cy="2400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EF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89"/>
            <p:cNvSpPr>
              <a:spLocks noChangeArrowheads="1"/>
            </p:cNvSpPr>
            <p:nvPr/>
          </p:nvSpPr>
          <p:spPr bwMode="auto">
            <a:xfrm>
              <a:off x="825179" y="2340676"/>
              <a:ext cx="360040" cy="240026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TF</a:t>
              </a: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90"/>
            <p:cNvSpPr>
              <a:spLocks noChangeArrowheads="1"/>
            </p:cNvSpPr>
            <p:nvPr/>
          </p:nvSpPr>
          <p:spPr bwMode="auto">
            <a:xfrm>
              <a:off x="1185219" y="2340676"/>
              <a:ext cx="360040" cy="240026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LF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 Box 91"/>
            <p:cNvSpPr txBox="1">
              <a:spLocks noChangeArrowheads="1"/>
            </p:cNvSpPr>
            <p:nvPr/>
          </p:nvSpPr>
          <p:spPr bwMode="auto">
            <a:xfrm>
              <a:off x="465139" y="2100649"/>
              <a:ext cx="1080120" cy="2400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Activity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4" name="Text Box 91"/>
          <p:cNvSpPr txBox="1">
            <a:spLocks noChangeArrowheads="1"/>
          </p:cNvSpPr>
          <p:nvPr/>
        </p:nvSpPr>
        <p:spPr bwMode="auto">
          <a:xfrm>
            <a:off x="521374" y="2608126"/>
            <a:ext cx="1554483" cy="302474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Arial" pitchFamily="34" charset="0"/>
                <a:cs typeface="Arial" pitchFamily="34" charset="0"/>
              </a:rPr>
              <a:t>Crash limit (d @ cost)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i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06703"/>
              </p:ext>
            </p:extLst>
          </p:nvPr>
        </p:nvGraphicFramePr>
        <p:xfrm>
          <a:off x="5153268" y="591476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3730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914761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9628" y="789600"/>
            <a:ext cx="50336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1 period of activity (A) with increase of cost =70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133" name="AutoShape 99"/>
            <p:cNvCxnSpPr>
              <a:cxnSpLocks noChangeShapeType="1"/>
              <a:endCxn id="3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137" name="AutoShape 99"/>
            <p:cNvCxnSpPr>
              <a:cxnSpLocks noChangeShapeType="1"/>
              <a:endCxn id="6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86689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5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45456"/>
              </p:ext>
            </p:extLst>
          </p:nvPr>
        </p:nvGraphicFramePr>
        <p:xfrm>
          <a:off x="5177528" y="5906592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188983" y="5908180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8135" y="975154"/>
            <a:ext cx="53567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educe farther 1 period of 2 activities (D,F) with increase of cost (30+90) =120</a:t>
            </a: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7415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36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22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21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22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21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1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20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0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19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i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9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18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19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17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16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16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7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5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15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i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6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2" name="AutoShape 92"/>
            <p:cNvCxnSpPr>
              <a:cxnSpLocks noChangeShapeType="1"/>
              <a:stCxn id="235" idx="3"/>
              <a:endCxn id="15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" name="AutoShape 92"/>
            <p:cNvCxnSpPr>
              <a:cxnSpLocks noChangeShapeType="1"/>
              <a:stCxn id="227" idx="3"/>
              <a:endCxn id="21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" name="AutoShape 92"/>
            <p:cNvCxnSpPr>
              <a:cxnSpLocks noChangeShapeType="1"/>
              <a:stCxn id="159" idx="3"/>
              <a:endCxn id="18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5" name="AutoShape 92"/>
            <p:cNvCxnSpPr>
              <a:cxnSpLocks noChangeShapeType="1"/>
              <a:stCxn id="179" idx="3"/>
              <a:endCxn id="23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6" name="AutoShape 92"/>
            <p:cNvCxnSpPr>
              <a:cxnSpLocks noChangeShapeType="1"/>
              <a:stCxn id="179" idx="3"/>
              <a:endCxn id="21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7" name="AutoShape 92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8" name="AutoShape 92"/>
            <p:cNvCxnSpPr>
              <a:cxnSpLocks noChangeShapeType="1"/>
              <a:stCxn id="203" idx="3"/>
              <a:endCxn id="16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3" name="Group 24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244" name="AutoShape 99"/>
            <p:cNvCxnSpPr>
              <a:cxnSpLocks noChangeShapeType="1"/>
              <a:stCxn id="178" idx="3"/>
              <a:endCxn id="23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5" name="AutoShape 99"/>
            <p:cNvCxnSpPr>
              <a:cxnSpLocks noChangeShapeType="1"/>
              <a:stCxn id="235" idx="3"/>
              <a:endCxn id="22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" name="AutoShape 99"/>
            <p:cNvCxnSpPr>
              <a:cxnSpLocks noChangeShapeType="1"/>
              <a:stCxn id="227" idx="3"/>
              <a:endCxn id="19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7" name="AutoShape 99"/>
            <p:cNvCxnSpPr>
              <a:cxnSpLocks noChangeShapeType="1"/>
              <a:stCxn id="195" idx="3"/>
              <a:endCxn id="18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8" name="AutoShape 99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9" name="Group 248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250" name="AutoShape 99"/>
            <p:cNvCxnSpPr>
              <a:cxnSpLocks noChangeShapeType="1"/>
              <a:endCxn id="15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251" name="AutoShape 99"/>
            <p:cNvCxnSpPr>
              <a:cxnSpLocks noChangeShapeType="1"/>
              <a:endCxn id="18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047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995545" y="54353"/>
            <a:ext cx="7899683" cy="517635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eaLnBrk="1" hangingPunct="1"/>
            <a:r>
              <a:rPr lang="en-US" sz="3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Reasons to Reduce Project Durations: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2288" y="5977612"/>
            <a:ext cx="8546528" cy="64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190125" tIns="0" rIns="190125" bIns="0" anchor="ctr" anchorCtr="0">
            <a:spAutoFit/>
          </a:bodyPr>
          <a:lstStyle/>
          <a:p>
            <a:pPr algn="ctr" defTabSz="742927"/>
            <a:r>
              <a:rPr lang="en-AU" sz="3033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Shortening the duration </a:t>
            </a:r>
            <a:r>
              <a:rPr lang="en-AU" sz="3033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called </a:t>
            </a:r>
            <a:r>
              <a:rPr lang="en-AU" sz="3033" b="1" i="1" u="sng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crashing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43" y="719437"/>
            <a:ext cx="9111792" cy="524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avoid late </a:t>
            </a:r>
            <a:r>
              <a:rPr lang="en-US" sz="2167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penalties</a:t>
            </a:r>
            <a:r>
              <a:rPr lang="en-US" sz="2167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67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avoid damaging the company’s relationship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realize </a:t>
            </a:r>
            <a:r>
              <a:rPr lang="en-US" sz="2167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incentive</a:t>
            </a: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pay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(monetary incentives for timely or early competition of a 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endParaRPr lang="en-US" sz="2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beat the competition to the </a:t>
            </a:r>
            <a:r>
              <a:rPr lang="en-US" sz="2167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fit within the contractually required time (</a:t>
            </a:r>
            <a:r>
              <a:rPr lang="en-US" sz="2167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influences </a:t>
            </a:r>
            <a:r>
              <a:rPr lang="en-US" sz="2167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Bid </a:t>
            </a:r>
            <a:r>
              <a:rPr lang="en-US" sz="2167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167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free resources </a:t>
            </a: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 use on other </a:t>
            </a:r>
            <a:r>
              <a:rPr lang="en-US" sz="2167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 a project early &amp; move on to another project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reduce the </a:t>
            </a:r>
            <a:r>
              <a:rPr lang="en-US" sz="2167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167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sz="2167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associated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running the 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endParaRPr lang="en-US" sz="2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complete a project when weather conditions make it </a:t>
            </a:r>
            <a:r>
              <a:rPr lang="en-US" sz="2167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less expensive</a:t>
            </a:r>
            <a:r>
              <a:rPr lang="en-US" sz="2167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(Avoid temporary 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avoid completing site work during raining season</a:t>
            </a:r>
            <a:r>
              <a:rPr lang="en-US" sz="2167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108" indent="-214108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spc="-6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Many things make crashing a way of life on some projects (i.e. last minutes changes in client specification, without permission to extend the project deadline by an appropriate increment)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02005"/>
              </p:ext>
            </p:extLst>
          </p:nvPr>
        </p:nvGraphicFramePr>
        <p:xfrm>
          <a:off x="5177528" y="5906592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188983" y="5908180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8135" y="975154"/>
            <a:ext cx="53567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farther 1 period of activity (H) with increase of cost =150</a:t>
            </a: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55492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36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22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21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22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21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1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20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0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19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9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18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400" b="1" i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19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17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16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16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7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5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15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kern="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6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2" name="AutoShape 92"/>
            <p:cNvCxnSpPr>
              <a:cxnSpLocks noChangeShapeType="1"/>
              <a:stCxn id="235" idx="3"/>
              <a:endCxn id="15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" name="AutoShape 92"/>
            <p:cNvCxnSpPr>
              <a:cxnSpLocks noChangeShapeType="1"/>
              <a:stCxn id="227" idx="3"/>
              <a:endCxn id="21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" name="AutoShape 92"/>
            <p:cNvCxnSpPr>
              <a:cxnSpLocks noChangeShapeType="1"/>
              <a:stCxn id="159" idx="3"/>
              <a:endCxn id="18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5" name="AutoShape 92"/>
            <p:cNvCxnSpPr>
              <a:cxnSpLocks noChangeShapeType="1"/>
              <a:stCxn id="179" idx="3"/>
              <a:endCxn id="23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6" name="AutoShape 92"/>
            <p:cNvCxnSpPr>
              <a:cxnSpLocks noChangeShapeType="1"/>
              <a:stCxn id="179" idx="3"/>
              <a:endCxn id="21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7" name="AutoShape 92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8" name="AutoShape 92"/>
            <p:cNvCxnSpPr>
              <a:cxnSpLocks noChangeShapeType="1"/>
              <a:stCxn id="203" idx="3"/>
              <a:endCxn id="16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3" name="Group 24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244" name="AutoShape 99"/>
            <p:cNvCxnSpPr>
              <a:cxnSpLocks noChangeShapeType="1"/>
              <a:stCxn id="178" idx="3"/>
              <a:endCxn id="23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5" name="AutoShape 99"/>
            <p:cNvCxnSpPr>
              <a:cxnSpLocks noChangeShapeType="1"/>
              <a:stCxn id="235" idx="3"/>
              <a:endCxn id="22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" name="AutoShape 99"/>
            <p:cNvCxnSpPr>
              <a:cxnSpLocks noChangeShapeType="1"/>
              <a:stCxn id="227" idx="3"/>
              <a:endCxn id="19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7" name="AutoShape 99"/>
            <p:cNvCxnSpPr>
              <a:cxnSpLocks noChangeShapeType="1"/>
              <a:stCxn id="195" idx="3"/>
              <a:endCxn id="18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8" name="AutoShape 99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9" name="Group 248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250" name="AutoShape 99"/>
            <p:cNvCxnSpPr>
              <a:cxnSpLocks noChangeShapeType="1"/>
              <a:endCxn id="15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251" name="AutoShape 99"/>
            <p:cNvCxnSpPr>
              <a:cxnSpLocks noChangeShapeType="1"/>
              <a:endCxn id="18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50147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20379" y="687119"/>
            <a:ext cx="550806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from 22 to 17 increase to 3490</a:t>
            </a:r>
            <a:endParaRPr lang="en-US" sz="20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3846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Chart 1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890286"/>
              </p:ext>
            </p:extLst>
          </p:nvPr>
        </p:nvGraphicFramePr>
        <p:xfrm>
          <a:off x="1903520" y="3431220"/>
          <a:ext cx="6098960" cy="342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61856"/>
              </p:ext>
            </p:extLst>
          </p:nvPr>
        </p:nvGraphicFramePr>
        <p:xfrm>
          <a:off x="186431" y="1200484"/>
          <a:ext cx="5335480" cy="2194560"/>
        </p:xfrm>
        <a:graphic>
          <a:graphicData uri="http://schemas.openxmlformats.org/drawingml/2006/table">
            <a:tbl>
              <a:tblPr/>
              <a:tblGrid>
                <a:gridCol w="754602"/>
                <a:gridCol w="855744"/>
                <a:gridCol w="689485"/>
                <a:gridCol w="718214"/>
                <a:gridCol w="1273631"/>
                <a:gridCol w="1043804"/>
              </a:tblGrid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D,F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30+90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3340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793375" y="926068"/>
            <a:ext cx="8229600" cy="49006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Accelerating the Critical and Noncritical path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BBB59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5398" y="1832785"/>
            <a:ext cx="5418668" cy="3496235"/>
          </a:xfrm>
          <a:prstGeom prst="rect">
            <a:avLst/>
          </a:prstGeom>
          <a:blipFill>
            <a:blip r:embed="rId3" cstate="print">
              <a:duotone>
                <a:prstClr val="black"/>
                <a:srgbClr val="9BBB59">
                  <a:tint val="45000"/>
                  <a:satMod val="400000"/>
                </a:srgbClr>
              </a:duotone>
            </a:blip>
            <a:tile tx="0" ty="0" sx="100000" sy="100000" flip="none" algn="tl"/>
          </a:blipFill>
          <a:ln>
            <a:noFill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30404"/>
              </p:ext>
            </p:extLst>
          </p:nvPr>
        </p:nvGraphicFramePr>
        <p:xfrm>
          <a:off x="5494867" y="1932190"/>
          <a:ext cx="4360331" cy="3185160"/>
        </p:xfrm>
        <a:graphic>
          <a:graphicData uri="http://schemas.openxmlformats.org/drawingml/2006/table">
            <a:tbl>
              <a:tblPr firstRow="1" bandRow="1"/>
              <a:tblGrid>
                <a:gridCol w="685798"/>
                <a:gridCol w="931333"/>
                <a:gridCol w="550333"/>
                <a:gridCol w="508000"/>
                <a:gridCol w="540324"/>
                <a:gridCol w="507358"/>
                <a:gridCol w="637185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150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51519" y="1739926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Normal project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80187" y="95886"/>
            <a:ext cx="9144000" cy="637744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050540" y="1060974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1519" y="2284674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Normal duration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Critical Path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0850" y="2842518"/>
            <a:ext cx="9269667" cy="176663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 network, using CRITICALITY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THEOREM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eliminate the noncritical paths that do not need to be crashed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>
              <a:spcBef>
                <a:spcPct val="20000"/>
              </a:spcBef>
              <a:buFont typeface="Symbol" panose="05050102010706020507" pitchFamily="18" charset="2"/>
              <a:buChar char="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Eliminate Activities with having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“TF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&gt; 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required project reduction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time”.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0849" y="4643808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slop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50540" y="5275461"/>
                <a:ext cx="6518564" cy="1142364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𝑪𝒓𝒂𝒔𝒉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𝑪𝒐𝒔𝒕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𝒑𝒆𝒓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𝒑𝒆𝒓𝒊𝒐𝒅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𝑪𝒐𝒔𝒕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𝑺𝒍𝒐𝒑𝒆</m:t>
                      </m:r>
                    </m:oMath>
                  </m:oMathPara>
                </a14:m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0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      </m:t>
                    </m:r>
                    <m:r>
                      <a:rPr lang="en-US" sz="2400" b="1" i="1" smtClean="0">
                        <a:latin typeface="Cambria Math"/>
                      </a:rPr>
                      <m:t>    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𝑪𝒓𝒂𝒔𝒉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𝒄𝒐𝒔𝒕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𝑵𝒐𝒓𝒎𝒂𝒍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𝒄𝒐𝒔𝒕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𝑵𝒐𝒓𝒎𝒂𝒍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𝒕𝒊𝒎𝒆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𝑪𝒓𝒂𝒔𝒉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𝒕𝒊𝒎𝒆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540" y="5275461"/>
                <a:ext cx="6518564" cy="11423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47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9" name="Rectangle 8"/>
          <p:cNvSpPr/>
          <p:nvPr/>
        </p:nvSpPr>
        <p:spPr>
          <a:xfrm>
            <a:off x="856635" y="1600954"/>
            <a:ext cx="835337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Shortening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CRITICAL ACTIVITIES beginning with the activity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having the lowest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cost-slope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56635" y="4141676"/>
            <a:ext cx="8229600" cy="43204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Organize the data as in the following table:</a:t>
            </a:r>
          </a:p>
          <a:p>
            <a:pPr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bright="-3000" contrast="21000"/>
          </a:blip>
          <a:srcRect l="4099" r="4099" b="9666"/>
          <a:stretch>
            <a:fillRect/>
          </a:stretch>
        </p:blipFill>
        <p:spPr bwMode="auto">
          <a:xfrm>
            <a:off x="1504707" y="4645732"/>
            <a:ext cx="7806382" cy="171650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56635" y="2485492"/>
            <a:ext cx="835337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compression limit (Nil)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80187" y="95886"/>
            <a:ext cx="9144000" cy="637744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 l="7143" r="25887" b="-9631"/>
          <a:stretch>
            <a:fillRect/>
          </a:stretch>
        </p:blipFill>
        <p:spPr bwMode="auto">
          <a:xfrm>
            <a:off x="1504707" y="3007986"/>
            <a:ext cx="6572862" cy="108193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558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08227" y="1588086"/>
            <a:ext cx="8029629" cy="49859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Update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the project network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8227" y="2109745"/>
            <a:ext cx="8029629" cy="268381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kern="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new Critical </a:t>
            </a:r>
            <a:r>
              <a:rPr lang="en-US" sz="2400" kern="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Path 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formed:</a:t>
            </a:r>
          </a:p>
          <a:p>
            <a:pPr marL="985838" lvl="1" indent="-355600">
              <a:lnSpc>
                <a:spcPct val="11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Shorten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the combination of activity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Falls on Both Critical Paths, OR</a:t>
            </a:r>
          </a:p>
          <a:p>
            <a:pPr marL="985838" lvl="1" indent="-355600">
              <a:lnSpc>
                <a:spcPct val="11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Shorten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one activity from each of the critical paths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the combined cost of shortening both activities when determining if it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cost-effective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shorten the project.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25414" y="4865565"/>
            <a:ext cx="8029629" cy="8754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each shortening cycle, compute the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new project duration and project cost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08227" y="5801669"/>
            <a:ext cx="806489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Continue until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further shortening is possible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0187" y="95886"/>
            <a:ext cx="9144000" cy="637744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93075" y="5804392"/>
            <a:ext cx="8208912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the total project cost-time curve to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find the optimum time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3075" y="1527321"/>
            <a:ext cx="8208912" cy="82068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Tabulate and Plot the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Indirect project Cost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the same time-cost graph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5000"/>
          </a:blip>
          <a:srcRect l="23955" r="24147" b="12585"/>
          <a:stretch>
            <a:fillRect/>
          </a:stretch>
        </p:blipFill>
        <p:spPr bwMode="auto">
          <a:xfrm>
            <a:off x="1698483" y="2428921"/>
            <a:ext cx="6453188" cy="243046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93075" y="4940296"/>
            <a:ext cx="8136904" cy="79208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Add direct and indirect cost to find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 project cost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each duration.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0187" y="95886"/>
            <a:ext cx="9144000" cy="637744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9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78" y="1054157"/>
            <a:ext cx="9859622" cy="120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797350" y="2381478"/>
            <a:ext cx="8229600" cy="4064831"/>
            <a:chOff x="662880" y="2260455"/>
            <a:chExt cx="8229600" cy="4064831"/>
          </a:xfrm>
        </p:grpSpPr>
        <p:pic>
          <p:nvPicPr>
            <p:cNvPr id="497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C0504D">
                  <a:tint val="45000"/>
                  <a:satMod val="400000"/>
                </a:srgbClr>
              </a:duotone>
              <a:lum contrast="14000"/>
            </a:blip>
            <a:srcRect/>
            <a:stretch>
              <a:fillRect/>
            </a:stretch>
          </p:blipFill>
          <p:spPr bwMode="auto">
            <a:xfrm>
              <a:off x="662880" y="2260455"/>
              <a:ext cx="8229600" cy="405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8" name="Rectangle 451"/>
            <p:cNvSpPr>
              <a:spLocks noChangeArrowheads="1"/>
            </p:cNvSpPr>
            <p:nvPr/>
          </p:nvSpPr>
          <p:spPr bwMode="auto">
            <a:xfrm>
              <a:off x="7349550" y="6017509"/>
              <a:ext cx="1092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38470</a:t>
              </a:r>
              <a:endParaRPr lang="en-US" sz="2000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ounded Rectangle 494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27492"/>
              </p:ext>
            </p:extLst>
          </p:nvPr>
        </p:nvGraphicFramePr>
        <p:xfrm>
          <a:off x="571752" y="5155565"/>
          <a:ext cx="8598007" cy="1116013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741371"/>
                <a:gridCol w="1067237"/>
                <a:gridCol w="1244407"/>
                <a:gridCol w="534673"/>
                <a:gridCol w="1067237"/>
                <a:gridCol w="890067"/>
                <a:gridCol w="1067237"/>
                <a:gridCol w="974434"/>
                <a:gridCol w="1011344"/>
              </a:tblGrid>
              <a:tr h="558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Cycle #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 to Shorten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Be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Weeks Shortened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per Week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for Cycle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9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9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35734" y="809220"/>
            <a:ext cx="8321899" cy="4203533"/>
            <a:chOff x="4047" y="2374"/>
            <a:chExt cx="6840" cy="3456"/>
          </a:xfrm>
        </p:grpSpPr>
        <p:sp>
          <p:nvSpPr>
            <p:cNvPr id="5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4047" y="2374"/>
              <a:ext cx="6840" cy="3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112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104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497" name="Text Box 11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8" name="Text Box 11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9" name="Text Box 10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0" name="Text Box 10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1" name="Text Box 10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2" name="Text Box 10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3" name="Text Box 10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4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487" name="Text Box 103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8" name="Group 95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89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27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0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1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2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29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3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34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6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93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3@200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5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480" name="Text Box 9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1" name="Text Box 9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2" name="Text Box 9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3" name="Text Box 8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4" name="Text Box 8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5" name="Text Box 8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6" name="Text Box 8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84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76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473" name="Text Box 8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4" name="Text Box 8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5" name="Text Box 8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6" name="Text Box 8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7" name="Text Box 7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8" name="Text Box 7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9" name="Text Box 7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75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466" name="Text Box 74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7" name="Text Box 73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8" name="Text Box 72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9" name="Text Box 71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0" name="Text Box 70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1" name="Text Box 69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2" name="Text Box 68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 Box 66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58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459" name="Text Box 65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0" name="Text Box 64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1" name="Text Box 63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2" name="Text Box 62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3" name="Text Box 61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Text Box 60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Text Box 59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 Box 57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5@60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9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452" name="Text Box 56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3" name="Text Box 55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4" name="Text Box 54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5" name="Text Box 53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6" name="Text Box 52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7" name="Text Box 51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8" name="Text Box 50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39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9" name="Text Box 48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2@75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0" name="Group 40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6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Group 29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50" name="Text Box 38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2@40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Group 30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13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34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47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11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41" name="Group 13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7791" y="5110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8727" y="2805"/>
              <a:ext cx="289" cy="3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9232" y="4606"/>
              <a:ext cx="287" cy="2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2"/>
            <p:cNvSpPr>
              <a:spLocks/>
            </p:cNvSpPr>
            <p:nvPr/>
          </p:nvSpPr>
          <p:spPr bwMode="auto">
            <a:xfrm>
              <a:off x="8872" y="2518"/>
              <a:ext cx="664" cy="3096"/>
            </a:xfrm>
            <a:custGeom>
              <a:avLst/>
              <a:gdLst>
                <a:gd name="T0" fmla="*/ 556 w 664"/>
                <a:gd name="T1" fmla="*/ 0 h 3096"/>
                <a:gd name="T2" fmla="*/ 511 w 664"/>
                <a:gd name="T3" fmla="*/ 864 h 3096"/>
                <a:gd name="T4" fmla="*/ 7 w 664"/>
                <a:gd name="T5" fmla="*/ 1440 h 3096"/>
                <a:gd name="T6" fmla="*/ 556 w 664"/>
                <a:gd name="T7" fmla="*/ 2018 h 3096"/>
                <a:gd name="T8" fmla="*/ 655 w 664"/>
                <a:gd name="T9" fmla="*/ 3096 h 3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4" h="3096">
                  <a:moveTo>
                    <a:pt x="556" y="0"/>
                  </a:moveTo>
                  <a:cubicBezTo>
                    <a:pt x="579" y="312"/>
                    <a:pt x="602" y="624"/>
                    <a:pt x="511" y="864"/>
                  </a:cubicBezTo>
                  <a:cubicBezTo>
                    <a:pt x="420" y="1104"/>
                    <a:pt x="0" y="1248"/>
                    <a:pt x="7" y="1440"/>
                  </a:cubicBezTo>
                  <a:cubicBezTo>
                    <a:pt x="14" y="1632"/>
                    <a:pt x="448" y="1742"/>
                    <a:pt x="556" y="2018"/>
                  </a:cubicBezTo>
                  <a:cubicBezTo>
                    <a:pt x="664" y="2294"/>
                    <a:pt x="607" y="2929"/>
                    <a:pt x="655" y="309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5723587" y="57899"/>
            <a:ext cx="40094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have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one critical path, A-C-G- I.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A 	at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 or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C 	at 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crash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75/week.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7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389963" y="127286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21785" y="1118314"/>
            <a:ext cx="8560854" cy="4236621"/>
            <a:chOff x="4047" y="2374"/>
            <a:chExt cx="6840" cy="3384"/>
          </a:xfrm>
        </p:grpSpPr>
        <p:sp>
          <p:nvSpPr>
            <p:cNvPr id="4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4047" y="2374"/>
              <a:ext cx="6840" cy="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10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02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555" name="Text Box 109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6" name="Text Box 108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7" name="Text Box 107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1" name="Text Box 106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2" name="Text Box 105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3" name="Text Box 104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4" name="Text Box 103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92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546" name="Text Box 101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47" name="Group 93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48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9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1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2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3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" name="Text Box 91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3@200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539" name="Text Box 90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0" name="Text Box 89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1" name="Text Box 88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2" name="Text Box 87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3" name="Text Box 86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4" name="Text Box 85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5" name="Text Box 84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 Box 82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74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532" name="Text Box 8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3" name="Text Box 8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4" name="Text Box 7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5" name="Text Box 7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6" name="Text Box 7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7" name="Text Box 7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8" name="Text Box 7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525" name="Text Box 7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6" name="Text Box 7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7" name="Text Box 7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8" name="Text Box 6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9" name="Text Box 6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0" name="Text Box 6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1" name="Text Box 6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Text Box 64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518" name="Text Box 6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9" name="Text Box 6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0" name="Text Box 6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1" name="Text Box 6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2" name="Text Box 5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3" name="Text Box 5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4" name="Text Box 5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Text Box 55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3@60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63" name="Text Box 54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2" name="Text Box 53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" name="Text Box 52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4" name="Text Box 51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5" name="Text Box 50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6" name="Text Box 49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7" name="Text Box 48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2@75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5" name="Group 38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2@40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6" name="Group 28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" name="Group 9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36" name="Group 11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3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7791" y="5110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3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reeform 2"/>
            <p:cNvSpPr>
              <a:spLocks/>
            </p:cNvSpPr>
            <p:nvPr/>
          </p:nvSpPr>
          <p:spPr bwMode="auto">
            <a:xfrm>
              <a:off x="10125" y="2518"/>
              <a:ext cx="664" cy="3096"/>
            </a:xfrm>
            <a:custGeom>
              <a:avLst/>
              <a:gdLst>
                <a:gd name="T0" fmla="*/ 556 w 664"/>
                <a:gd name="T1" fmla="*/ 0 h 3096"/>
                <a:gd name="T2" fmla="*/ 511 w 664"/>
                <a:gd name="T3" fmla="*/ 864 h 3096"/>
                <a:gd name="T4" fmla="*/ 7 w 664"/>
                <a:gd name="T5" fmla="*/ 1440 h 3096"/>
                <a:gd name="T6" fmla="*/ 556 w 664"/>
                <a:gd name="T7" fmla="*/ 2018 h 3096"/>
                <a:gd name="T8" fmla="*/ 655 w 664"/>
                <a:gd name="T9" fmla="*/ 3096 h 3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4" h="3096">
                  <a:moveTo>
                    <a:pt x="556" y="0"/>
                  </a:moveTo>
                  <a:cubicBezTo>
                    <a:pt x="579" y="312"/>
                    <a:pt x="602" y="624"/>
                    <a:pt x="511" y="864"/>
                  </a:cubicBezTo>
                  <a:cubicBezTo>
                    <a:pt x="420" y="1104"/>
                    <a:pt x="0" y="1248"/>
                    <a:pt x="7" y="1440"/>
                  </a:cubicBezTo>
                  <a:cubicBezTo>
                    <a:pt x="14" y="1632"/>
                    <a:pt x="448" y="1742"/>
                    <a:pt x="556" y="2018"/>
                  </a:cubicBezTo>
                  <a:cubicBezTo>
                    <a:pt x="664" y="2294"/>
                    <a:pt x="607" y="2929"/>
                    <a:pt x="655" y="309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65" name="Table 5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35989"/>
              </p:ext>
            </p:extLst>
          </p:nvPr>
        </p:nvGraphicFramePr>
        <p:xfrm>
          <a:off x="641256" y="5509483"/>
          <a:ext cx="8612028" cy="1219200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742581"/>
                <a:gridCol w="1068977"/>
                <a:gridCol w="1246436"/>
                <a:gridCol w="535545"/>
                <a:gridCol w="1068977"/>
                <a:gridCol w="891518"/>
                <a:gridCol w="1068977"/>
                <a:gridCol w="976023"/>
                <a:gridCol w="1012994"/>
              </a:tblGrid>
              <a:tr h="47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Cycle #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to Shorten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Be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Weeks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per Week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for Cycle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7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7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7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36,770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66" name="Rectangle 565"/>
          <p:cNvSpPr/>
          <p:nvPr/>
        </p:nvSpPr>
        <p:spPr>
          <a:xfrm>
            <a:off x="5723587" y="57899"/>
            <a:ext cx="40094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Now we have two critical paths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A-C-F-H-I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 A-C-G- I.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A 	at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 or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C 	at 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crash I 	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75/week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F and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360/week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H and G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6155051" y="1668272"/>
            <a:ext cx="351612" cy="3332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36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79120" y="219032"/>
            <a:ext cx="8747760" cy="702078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90570">
              <a:spcBef>
                <a:spcPct val="0"/>
              </a:spcBef>
              <a:defRPr/>
            </a:pPr>
            <a:r>
              <a:rPr lang="en-US" sz="4400" b="1" i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Methods to reduce durations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79957" y="1161034"/>
            <a:ext cx="9030744" cy="5090148"/>
          </a:xfrm>
          <a:prstGeom prst="rect">
            <a:avLst/>
          </a:prstGeom>
        </p:spPr>
        <p:txBody>
          <a:bodyPr vert="horz" lIns="99060" tIns="49530" rIns="99060" bIns="49530" rtlCol="0">
            <a:noAutofit/>
          </a:bodyPr>
          <a:lstStyle/>
          <a:p>
            <a:pPr marL="660380" indent="-660380"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Overtime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the existing crew work overtime. This increase the labor costs due to increase pay rate and decrease productivity.</a:t>
            </a:r>
          </a:p>
          <a:p>
            <a:pPr marL="660380" indent="-660380"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Hiring and/or Subcontracting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89025" lvl="1" indent="-403225">
              <a:spcBef>
                <a:spcPts val="650"/>
              </a:spcBef>
              <a:buFont typeface="+mj-lt"/>
              <a:buAutoNum type="alphaLcParenR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Bring in additional workers to enlarge crew size. This increases labor costs due to overcrowding and poor learning curve. </a:t>
            </a:r>
          </a:p>
          <a:p>
            <a:pPr marL="1089025" lvl="1" indent="-403225">
              <a:spcBef>
                <a:spcPts val="650"/>
              </a:spcBef>
              <a:buFont typeface="+mj-lt"/>
              <a:buAutoNum type="alphaLcParenR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Add subcontracted labor to the activity. This almost always increases the cost of an activity unless the subcontracted labor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efficient.</a:t>
            </a:r>
          </a:p>
          <a:p>
            <a:pPr marL="660380" indent="-660380"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of advanced technology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better/more advanced equipment. This will usually increase costs due to rental and transport fees. If labor costs (per unit) are reduced, this could reduce costs.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935211" y="728754"/>
            <a:ext cx="8542541" cy="4227559"/>
            <a:chOff x="4047" y="2374"/>
            <a:chExt cx="6840" cy="3384"/>
          </a:xfrm>
        </p:grpSpPr>
        <p:sp>
          <p:nvSpPr>
            <p:cNvPr id="4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4047" y="2374"/>
              <a:ext cx="6840" cy="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11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111" name="Text Box 110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09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Text Box 108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Text Box 107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 Box 106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105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Text Box 104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102" name="Text Box 102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" name="Group 94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104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27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92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3@200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4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95" name="Text Box 9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9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8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8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Text Box 8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Text Box 8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 Box 8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83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88" name="Text Box 8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 Box 8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kumimoji="0" lang="en-US" alt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7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7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 Box 7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7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74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7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7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6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6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 Box 65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63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62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60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 Box 59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58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3@60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67" name="Text Box 55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53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52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51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50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8" name="Text Box 4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9" name="Group 3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49" name="Text Box 3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2@40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2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32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40" name="Group 12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7791" y="5110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2"/>
            <p:cNvSpPr>
              <a:spLocks/>
            </p:cNvSpPr>
            <p:nvPr/>
          </p:nvSpPr>
          <p:spPr bwMode="auto">
            <a:xfrm>
              <a:off x="4755" y="2662"/>
              <a:ext cx="444" cy="2664"/>
            </a:xfrm>
            <a:custGeom>
              <a:avLst/>
              <a:gdLst>
                <a:gd name="T0" fmla="*/ 300 w 444"/>
                <a:gd name="T1" fmla="*/ 0 h 2664"/>
                <a:gd name="T2" fmla="*/ 300 w 444"/>
                <a:gd name="T3" fmla="*/ 504 h 2664"/>
                <a:gd name="T4" fmla="*/ 12 w 444"/>
                <a:gd name="T5" fmla="*/ 1297 h 2664"/>
                <a:gd name="T6" fmla="*/ 372 w 444"/>
                <a:gd name="T7" fmla="*/ 1947 h 2664"/>
                <a:gd name="T8" fmla="*/ 444 w 444"/>
                <a:gd name="T9" fmla="*/ 2664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2664">
                  <a:moveTo>
                    <a:pt x="300" y="0"/>
                  </a:moveTo>
                  <a:cubicBezTo>
                    <a:pt x="324" y="144"/>
                    <a:pt x="348" y="288"/>
                    <a:pt x="300" y="504"/>
                  </a:cubicBezTo>
                  <a:cubicBezTo>
                    <a:pt x="252" y="720"/>
                    <a:pt x="0" y="1057"/>
                    <a:pt x="12" y="1297"/>
                  </a:cubicBezTo>
                  <a:cubicBezTo>
                    <a:pt x="24" y="1537"/>
                    <a:pt x="300" y="1719"/>
                    <a:pt x="372" y="1947"/>
                  </a:cubicBezTo>
                  <a:cubicBezTo>
                    <a:pt x="444" y="2175"/>
                    <a:pt x="427" y="2545"/>
                    <a:pt x="444" y="266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81755"/>
              </p:ext>
            </p:extLst>
          </p:nvPr>
        </p:nvGraphicFramePr>
        <p:xfrm>
          <a:off x="709101" y="5131917"/>
          <a:ext cx="8434899" cy="1507421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727307"/>
                <a:gridCol w="1046991"/>
                <a:gridCol w="1220800"/>
                <a:gridCol w="524530"/>
                <a:gridCol w="1046991"/>
                <a:gridCol w="873182"/>
                <a:gridCol w="1046991"/>
                <a:gridCol w="955948"/>
                <a:gridCol w="992159"/>
              </a:tblGrid>
              <a:tr h="502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Cycle #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to Shorten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 Be Shortened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Weeks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per Week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for Cycle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36,770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36,970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5723587" y="57899"/>
            <a:ext cx="40094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Now we have two critical paths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A-C-F-H-I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 A-C-G- I.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crash A 	at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C 	at 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F and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360/week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H and G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5795007" y="1284565"/>
            <a:ext cx="351612" cy="3332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9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389962" y="886495"/>
            <a:ext cx="8367671" cy="4052327"/>
            <a:chOff x="4047" y="2446"/>
            <a:chExt cx="6840" cy="3312"/>
          </a:xfrm>
        </p:grpSpPr>
        <p:sp>
          <p:nvSpPr>
            <p:cNvPr id="4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4047" y="2446"/>
              <a:ext cx="6840" cy="3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11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111" name="Text Box 110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09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Text Box 108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Text Box 107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 Box 106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105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Text Box 104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102" name="Text Box 102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" name="Group 94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104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92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3@200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4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95" name="Text Box 9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9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8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8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Text Box 8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Text Box 8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 Box 8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83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88" name="Text Box 8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 Box 8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7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7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 Box 7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7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74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7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7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6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6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 Box 65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63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62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60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 Box 59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58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3@60</a:t>
              </a:r>
              <a:endPara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67" name="Text Box 55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53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52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51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50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8" name="Text Box 4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9" name="Group 3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49" name="Text Box 3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2@40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2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40" name="Group 12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 flipV="1">
              <a:off x="7791" y="5109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8729" y="2804"/>
              <a:ext cx="229" cy="3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2"/>
            <p:cNvSpPr>
              <a:spLocks/>
            </p:cNvSpPr>
            <p:nvPr/>
          </p:nvSpPr>
          <p:spPr bwMode="auto">
            <a:xfrm>
              <a:off x="8670" y="2590"/>
              <a:ext cx="633" cy="2951"/>
            </a:xfrm>
            <a:custGeom>
              <a:avLst/>
              <a:gdLst>
                <a:gd name="T0" fmla="*/ 490 w 633"/>
                <a:gd name="T1" fmla="*/ 0 h 2951"/>
                <a:gd name="T2" fmla="*/ 490 w 633"/>
                <a:gd name="T3" fmla="*/ 720 h 2951"/>
                <a:gd name="T4" fmla="*/ 90 w 633"/>
                <a:gd name="T5" fmla="*/ 1368 h 2951"/>
                <a:gd name="T6" fmla="*/ 90 w 633"/>
                <a:gd name="T7" fmla="*/ 2448 h 2951"/>
                <a:gd name="T8" fmla="*/ 633 w 633"/>
                <a:gd name="T9" fmla="*/ 2951 h 2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2951">
                  <a:moveTo>
                    <a:pt x="490" y="0"/>
                  </a:moveTo>
                  <a:cubicBezTo>
                    <a:pt x="523" y="246"/>
                    <a:pt x="557" y="492"/>
                    <a:pt x="490" y="720"/>
                  </a:cubicBezTo>
                  <a:cubicBezTo>
                    <a:pt x="423" y="948"/>
                    <a:pt x="157" y="1080"/>
                    <a:pt x="90" y="1368"/>
                  </a:cubicBezTo>
                  <a:cubicBezTo>
                    <a:pt x="23" y="1656"/>
                    <a:pt x="0" y="2184"/>
                    <a:pt x="90" y="2448"/>
                  </a:cubicBezTo>
                  <a:cubicBezTo>
                    <a:pt x="180" y="2712"/>
                    <a:pt x="531" y="2855"/>
                    <a:pt x="633" y="295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0748"/>
              </p:ext>
            </p:extLst>
          </p:nvPr>
        </p:nvGraphicFramePr>
        <p:xfrm>
          <a:off x="389963" y="4983513"/>
          <a:ext cx="8715399" cy="1706880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751494"/>
                <a:gridCol w="1081808"/>
                <a:gridCol w="1261397"/>
                <a:gridCol w="541973"/>
                <a:gridCol w="1081808"/>
                <a:gridCol w="902220"/>
                <a:gridCol w="1081808"/>
                <a:gridCol w="987738"/>
                <a:gridCol w="1025153"/>
              </a:tblGrid>
              <a:tr h="428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Cycle #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 to Shorten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Be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Weeks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per Week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for Cycle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36,770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36,970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H, 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60+40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37,170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5723587" y="57899"/>
            <a:ext cx="40094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Now we have two critical paths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A-C-F-H-I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 A-C-G- I.</a:t>
            </a:r>
          </a:p>
          <a:p>
            <a:pPr lvl="0">
              <a:tabLst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C 	at 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crash F and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	at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cost SR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360/week or</a:t>
            </a:r>
          </a:p>
          <a:p>
            <a:pPr lvl="0"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crash H and G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at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 SR 100/week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587977" y="675928"/>
            <a:ext cx="8311326" cy="4113134"/>
            <a:chOff x="4047" y="2374"/>
            <a:chExt cx="6840" cy="3384"/>
          </a:xfrm>
        </p:grpSpPr>
        <p:sp>
          <p:nvSpPr>
            <p:cNvPr id="4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4047" y="2374"/>
              <a:ext cx="6840" cy="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11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111" name="Text Box 110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09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Text Box 108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Text Box 107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 Box 106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105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Text Box 104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102" name="Text Box 102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" name="Group 94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104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25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25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92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3@200</a:t>
              </a:r>
              <a:endPara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4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95" name="Text Box 9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9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8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8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Text Box 8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Text Box 8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 Box 8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83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2@150</a:t>
              </a:r>
              <a:endPara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88" name="Text Box 8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 Box 8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kumimoji="0" lang="en-US" altLang="en-US" sz="4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7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7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 Box 7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7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74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7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7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6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6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 Box 65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63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62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60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 Box 59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58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1@60</a:t>
              </a:r>
              <a:endPara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67" name="Text Box 55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53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52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51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50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8" name="Text Box 4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9" name="Group 3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49" name="Text Box 37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29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41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40" name="Group 12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7791" y="5110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6537" y="3884"/>
              <a:ext cx="184" cy="2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2"/>
            <p:cNvSpPr>
              <a:spLocks/>
            </p:cNvSpPr>
            <p:nvPr/>
          </p:nvSpPr>
          <p:spPr bwMode="auto">
            <a:xfrm>
              <a:off x="6039" y="2518"/>
              <a:ext cx="779" cy="3096"/>
            </a:xfrm>
            <a:custGeom>
              <a:avLst/>
              <a:gdLst>
                <a:gd name="T0" fmla="*/ 682 w 779"/>
                <a:gd name="T1" fmla="*/ 0 h 3096"/>
                <a:gd name="T2" fmla="*/ 682 w 779"/>
                <a:gd name="T3" fmla="*/ 435 h 3096"/>
                <a:gd name="T4" fmla="*/ 97 w 779"/>
                <a:gd name="T5" fmla="*/ 1369 h 3096"/>
                <a:gd name="T6" fmla="*/ 97 w 779"/>
                <a:gd name="T7" fmla="*/ 2447 h 3096"/>
                <a:gd name="T8" fmla="*/ 312 w 779"/>
                <a:gd name="T9" fmla="*/ 3096 h 3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9" h="3096">
                  <a:moveTo>
                    <a:pt x="682" y="0"/>
                  </a:moveTo>
                  <a:cubicBezTo>
                    <a:pt x="730" y="103"/>
                    <a:pt x="779" y="207"/>
                    <a:pt x="682" y="435"/>
                  </a:cubicBezTo>
                  <a:cubicBezTo>
                    <a:pt x="585" y="663"/>
                    <a:pt x="194" y="1034"/>
                    <a:pt x="97" y="1369"/>
                  </a:cubicBezTo>
                  <a:cubicBezTo>
                    <a:pt x="0" y="1704"/>
                    <a:pt x="61" y="2159"/>
                    <a:pt x="97" y="2447"/>
                  </a:cubicBezTo>
                  <a:cubicBezTo>
                    <a:pt x="133" y="2735"/>
                    <a:pt x="245" y="2999"/>
                    <a:pt x="312" y="309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47207"/>
              </p:ext>
            </p:extLst>
          </p:nvPr>
        </p:nvGraphicFramePr>
        <p:xfrm>
          <a:off x="425297" y="4772347"/>
          <a:ext cx="8894676" cy="1969472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766952"/>
                <a:gridCol w="1104061"/>
                <a:gridCol w="1185884"/>
                <a:gridCol w="549849"/>
                <a:gridCol w="1099698"/>
                <a:gridCol w="1029875"/>
                <a:gridCol w="1104061"/>
                <a:gridCol w="1008056"/>
                <a:gridCol w="1046240"/>
              </a:tblGrid>
              <a:tr h="492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Cycle #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 to Shorten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Be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Weeks Shortened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per Week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for Cycle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36,770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36,970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G, 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60+40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37,170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B, 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150+200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37,870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4886983" y="23266"/>
            <a:ext cx="4953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Now we have three critical paths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tabLst>
                <a:tab pos="457200" algn="l"/>
              </a:tabLs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A-C-F-H-I, A-C-G- I, and A-B-D-I.</a:t>
            </a:r>
          </a:p>
          <a:p>
            <a:pPr lvl="0">
              <a:tabLst>
                <a:tab pos="457200" algn="l"/>
              </a:tabLs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Either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crash C and B 	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at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 SR 350/week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crash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F, G and B 	at cost SR 510/week.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309281" y="80682"/>
            <a:ext cx="3629194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0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34372" y="67235"/>
            <a:ext cx="702584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 – Final Results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109108" y="590288"/>
            <a:ext cx="7759498" cy="3840044"/>
            <a:chOff x="4047" y="2374"/>
            <a:chExt cx="6840" cy="3384"/>
          </a:xfrm>
        </p:grpSpPr>
        <p:sp>
          <p:nvSpPr>
            <p:cNvPr id="4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4047" y="2374"/>
              <a:ext cx="6840" cy="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09"/>
            <p:cNvSpPr txBox="1">
              <a:spLocks noChangeArrowheads="1"/>
            </p:cNvSpPr>
            <p:nvPr/>
          </p:nvSpPr>
          <p:spPr bwMode="auto">
            <a:xfrm>
              <a:off x="4190" y="431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01"/>
            <p:cNvGrpSpPr>
              <a:grpSpLocks/>
            </p:cNvGrpSpPr>
            <p:nvPr/>
          </p:nvGrpSpPr>
          <p:grpSpPr bwMode="auto">
            <a:xfrm>
              <a:off x="4190" y="3670"/>
              <a:ext cx="865" cy="649"/>
              <a:chOff x="2031" y="3382"/>
              <a:chExt cx="865" cy="649"/>
            </a:xfrm>
          </p:grpSpPr>
          <p:sp>
            <p:nvSpPr>
              <p:cNvPr id="109" name="Text Box 108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Text Box 107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Text Box 106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05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Text Box 104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Text Box 103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 Box 102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6926" y="4748"/>
              <a:ext cx="865" cy="866"/>
              <a:chOff x="1815" y="4102"/>
              <a:chExt cx="865" cy="866"/>
            </a:xfrm>
          </p:grpSpPr>
          <p:sp>
            <p:nvSpPr>
              <p:cNvPr id="100" name="Text Box 100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1@300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1" name="Group 92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102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23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90"/>
            <p:cNvSpPr txBox="1">
              <a:spLocks noChangeArrowheads="1"/>
            </p:cNvSpPr>
            <p:nvPr/>
          </p:nvSpPr>
          <p:spPr bwMode="auto">
            <a:xfrm>
              <a:off x="5559" y="5397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1@200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5559" y="4748"/>
              <a:ext cx="865" cy="649"/>
              <a:chOff x="2031" y="3382"/>
              <a:chExt cx="865" cy="649"/>
            </a:xfrm>
          </p:grpSpPr>
          <p:sp>
            <p:nvSpPr>
              <p:cNvPr id="93" name="Text Box 89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88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 Box 87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86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85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84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Text Box 83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81"/>
            <p:cNvSpPr txBox="1">
              <a:spLocks noChangeArrowheads="1"/>
            </p:cNvSpPr>
            <p:nvPr/>
          </p:nvSpPr>
          <p:spPr bwMode="auto">
            <a:xfrm>
              <a:off x="5559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73"/>
            <p:cNvGrpSpPr>
              <a:grpSpLocks/>
            </p:cNvGrpSpPr>
            <p:nvPr/>
          </p:nvGrpSpPr>
          <p:grpSpPr bwMode="auto">
            <a:xfrm>
              <a:off x="5559" y="3672"/>
              <a:ext cx="865" cy="649"/>
              <a:chOff x="2031" y="3382"/>
              <a:chExt cx="865" cy="649"/>
            </a:xfrm>
          </p:grpSpPr>
          <p:sp>
            <p:nvSpPr>
              <p:cNvPr id="86" name="Text Box 80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79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 Box 78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 Box 77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76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75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74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72"/>
            <p:cNvSpPr txBox="1">
              <a:spLocks noChangeArrowheads="1"/>
            </p:cNvSpPr>
            <p:nvPr/>
          </p:nvSpPr>
          <p:spPr bwMode="auto">
            <a:xfrm>
              <a:off x="6926" y="3239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64"/>
            <p:cNvGrpSpPr>
              <a:grpSpLocks/>
            </p:cNvGrpSpPr>
            <p:nvPr/>
          </p:nvGrpSpPr>
          <p:grpSpPr bwMode="auto">
            <a:xfrm>
              <a:off x="6926" y="2590"/>
              <a:ext cx="865" cy="649"/>
              <a:chOff x="2031" y="3382"/>
              <a:chExt cx="865" cy="649"/>
            </a:xfrm>
          </p:grpSpPr>
          <p:sp>
            <p:nvSpPr>
              <p:cNvPr id="79" name="Text Box 71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70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69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39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68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67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66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39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65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6926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1@50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6926" y="3672"/>
              <a:ext cx="865" cy="649"/>
              <a:chOff x="2031" y="3382"/>
              <a:chExt cx="865" cy="649"/>
            </a:xfrm>
          </p:grpSpPr>
          <p:sp>
            <p:nvSpPr>
              <p:cNvPr id="72" name="Text Box 62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61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 Box 60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21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59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58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57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56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8295" y="4321"/>
              <a:ext cx="86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1@60</a:t>
              </a:r>
              <a:endParaRPr kumimoji="0" lang="en-US" alt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6"/>
            <p:cNvGrpSpPr>
              <a:grpSpLocks/>
            </p:cNvGrpSpPr>
            <p:nvPr/>
          </p:nvGrpSpPr>
          <p:grpSpPr bwMode="auto">
            <a:xfrm>
              <a:off x="8295" y="3672"/>
              <a:ext cx="865" cy="649"/>
              <a:chOff x="2031" y="3382"/>
              <a:chExt cx="865" cy="649"/>
            </a:xfrm>
          </p:grpSpPr>
          <p:sp>
            <p:nvSpPr>
              <p:cNvPr id="65" name="Text Box 53"/>
              <p:cNvSpPr txBox="1">
                <a:spLocks noChangeArrowheads="1"/>
              </p:cNvSpPr>
              <p:nvPr/>
            </p:nvSpPr>
            <p:spPr bwMode="auto">
              <a:xfrm>
                <a:off x="2031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 Box 52"/>
              <p:cNvSpPr txBox="1">
                <a:spLocks noChangeArrowheads="1"/>
              </p:cNvSpPr>
              <p:nvPr/>
            </p:nvSpPr>
            <p:spPr bwMode="auto">
              <a:xfrm>
                <a:off x="2319" y="3382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 Box 51"/>
              <p:cNvSpPr txBox="1">
                <a:spLocks noChangeArrowheads="1"/>
              </p:cNvSpPr>
              <p:nvPr/>
            </p:nvSpPr>
            <p:spPr bwMode="auto">
              <a:xfrm>
                <a:off x="2608" y="3382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39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50"/>
              <p:cNvSpPr txBox="1">
                <a:spLocks noChangeArrowheads="1"/>
              </p:cNvSpPr>
              <p:nvPr/>
            </p:nvSpPr>
            <p:spPr bwMode="auto">
              <a:xfrm>
                <a:off x="2031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2319" y="3814"/>
                <a:ext cx="289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48"/>
              <p:cNvSpPr txBox="1">
                <a:spLocks noChangeArrowheads="1"/>
              </p:cNvSpPr>
              <p:nvPr/>
            </p:nvSpPr>
            <p:spPr bwMode="auto">
              <a:xfrm>
                <a:off x="2608" y="3814"/>
                <a:ext cx="288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39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/>
            </p:nvSpPr>
            <p:spPr bwMode="auto">
              <a:xfrm>
                <a:off x="2031" y="3599"/>
                <a:ext cx="865" cy="2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36"/>
            <p:cNvGrpSpPr>
              <a:grpSpLocks/>
            </p:cNvGrpSpPr>
            <p:nvPr/>
          </p:nvGrpSpPr>
          <p:grpSpPr bwMode="auto">
            <a:xfrm>
              <a:off x="9662" y="3672"/>
              <a:ext cx="865" cy="866"/>
              <a:chOff x="1815" y="4102"/>
              <a:chExt cx="865" cy="866"/>
            </a:xfrm>
          </p:grpSpPr>
          <p:sp>
            <p:nvSpPr>
              <p:cNvPr id="56" name="Text Box 45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Group 37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5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8295" y="4748"/>
              <a:ext cx="865" cy="866"/>
              <a:chOff x="1815" y="4102"/>
              <a:chExt cx="865" cy="866"/>
            </a:xfrm>
          </p:grpSpPr>
          <p:sp>
            <p:nvSpPr>
              <p:cNvPr id="47" name="Text Box 35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Group 27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11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39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kumimoji="0" lang="en-US" altLang="en-US" sz="4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V="1">
              <a:off x="6424" y="2953"/>
              <a:ext cx="502" cy="9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5055" y="4029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5055" y="4102"/>
              <a:ext cx="504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6424" y="510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9160" y="2953"/>
              <a:ext cx="502" cy="9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6424" y="4029"/>
              <a:ext cx="5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7791" y="4029"/>
              <a:ext cx="5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9160" y="4029"/>
              <a:ext cx="5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8"/>
            <p:cNvGrpSpPr>
              <a:grpSpLocks/>
            </p:cNvGrpSpPr>
            <p:nvPr/>
          </p:nvGrpSpPr>
          <p:grpSpPr bwMode="auto">
            <a:xfrm>
              <a:off x="9734" y="4892"/>
              <a:ext cx="865" cy="866"/>
              <a:chOff x="1815" y="4102"/>
              <a:chExt cx="865" cy="866"/>
            </a:xfrm>
          </p:grpSpPr>
          <p:grpSp>
            <p:nvGrpSpPr>
              <p:cNvPr id="38" name="Group 10"/>
              <p:cNvGrpSpPr>
                <a:grpSpLocks/>
              </p:cNvGrpSpPr>
              <p:nvPr/>
            </p:nvGrpSpPr>
            <p:grpSpPr bwMode="auto">
              <a:xfrm>
                <a:off x="1815" y="4102"/>
                <a:ext cx="865" cy="649"/>
                <a:chOff x="2031" y="3382"/>
                <a:chExt cx="865" cy="649"/>
              </a:xfrm>
            </p:grpSpPr>
            <p:sp>
              <p:nvSpPr>
                <p:cNvPr id="4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031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19" y="3382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08" y="3382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031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19" y="3814"/>
                  <a:ext cx="289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TF</a:t>
                  </a:r>
                  <a:endParaRPr kumimoji="0" lang="en-US" altLang="en-US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08" y="3814"/>
                  <a:ext cx="288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LF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31" y="3599"/>
                  <a:ext cx="865" cy="2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Activity</a:t>
                  </a:r>
                  <a:endParaRPr kumimoji="0" lang="en-US" altLang="en-US" sz="4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9" name="Text Box 9"/>
              <p:cNvSpPr txBox="1">
                <a:spLocks noChangeArrowheads="1"/>
              </p:cNvSpPr>
              <p:nvPr/>
            </p:nvSpPr>
            <p:spPr bwMode="auto">
              <a:xfrm>
                <a:off x="1815" y="4751"/>
                <a:ext cx="86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Crash limit</a:t>
                </a:r>
                <a:endParaRPr kumimoji="0" lang="en-US" alt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7791" y="2952"/>
              <a:ext cx="136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7791" y="5110"/>
              <a:ext cx="50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V="1">
              <a:off x="9160" y="4106"/>
              <a:ext cx="502" cy="10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4"/>
            <p:cNvSpPr>
              <a:spLocks noChangeShapeType="1"/>
            </p:cNvSpPr>
            <p:nvPr/>
          </p:nvSpPr>
          <p:spPr bwMode="auto">
            <a:xfrm flipV="1">
              <a:off x="6424" y="4606"/>
              <a:ext cx="502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6926" y="4605"/>
              <a:ext cx="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 flipV="1">
              <a:off x="7791" y="4102"/>
              <a:ext cx="504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76250"/>
              </p:ext>
            </p:extLst>
          </p:nvPr>
        </p:nvGraphicFramePr>
        <p:xfrm>
          <a:off x="2337953" y="4551105"/>
          <a:ext cx="5363610" cy="2149880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33446"/>
                <a:gridCol w="1132541"/>
                <a:gridCol w="1132541"/>
                <a:gridCol w="1132541"/>
                <a:gridCol w="1132541"/>
              </a:tblGrid>
              <a:tr h="537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Cycle #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Duration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Direct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Indirect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43875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7125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43745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36770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43645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36970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43595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37170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43545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8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37870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43995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Left Arrow 1"/>
          <p:cNvSpPr/>
          <p:nvPr/>
        </p:nvSpPr>
        <p:spPr>
          <a:xfrm>
            <a:off x="7846382" y="6168788"/>
            <a:ext cx="695510" cy="257402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>
          <a:xfrm>
            <a:off x="2251260" y="953216"/>
            <a:ext cx="5475194" cy="71753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Optimal Duration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16" y="1737986"/>
            <a:ext cx="9129418" cy="478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434372" y="67235"/>
            <a:ext cx="702584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 – Final Results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40586" y="185769"/>
            <a:ext cx="4816178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CASE WORK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60041"/>
              </p:ext>
            </p:extLst>
          </p:nvPr>
        </p:nvGraphicFramePr>
        <p:xfrm>
          <a:off x="770262" y="2804490"/>
          <a:ext cx="8180555" cy="3352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29231"/>
                <a:gridCol w="1403441"/>
                <a:gridCol w="1341236"/>
                <a:gridCol w="1437272"/>
                <a:gridCol w="1232103"/>
                <a:gridCol w="1437272"/>
              </a:tblGrid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Activity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Depends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Normal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Crash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Time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SR700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SR800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 days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D, 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  <a:tr h="27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F, 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058" y="1100821"/>
            <a:ext cx="86111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on small maintenance project is given as below: On completion, the project will give a return of SR110/day. Using time-cost trade-off method, how much would you like to compress the project for maximizing the return (ignore the Indirect cost effect)? Show all calculations.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9281" y="443753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cost is estimated?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09281" y="1478622"/>
            <a:ext cx="9250355" cy="4656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Practices to Estimate the Project 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endParaRPr lang="en-US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company assigns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Overhead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office as % of direct cost.</a:t>
            </a:r>
          </a:p>
          <a:p>
            <a:pPr marL="355600" indent="-35560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 companies don’t consider profit as a cost of the job. </a:t>
            </a:r>
          </a:p>
          <a:p>
            <a:pPr marL="355600" indent="-35560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Cost analysis are completed by using: </a:t>
            </a:r>
          </a:p>
          <a:p>
            <a:pPr marL="914400" lvl="1" indent="-457200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Direct costs + Indirect costs + Company overhead]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Budgeted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(estimated costs)</a:t>
            </a:r>
          </a:p>
          <a:p>
            <a:pPr marL="355600" indent="-35560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Similar to each activity, the project as a whole has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 ideal (least expensive) duration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9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9281" y="443753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cost is estimated?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814" y="1364737"/>
            <a:ext cx="7272808" cy="528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43753" y="1891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534" y="748112"/>
            <a:ext cx="9787466" cy="132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n-US" sz="24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pecify 2 activity times and 2 costs</a:t>
            </a:r>
          </a:p>
          <a:p>
            <a:pPr marL="182563" indent="-182563" algn="just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time/cost combination (</a:t>
            </a:r>
            <a:r>
              <a:rPr lang="en-US" sz="20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D, C</a:t>
            </a:r>
            <a:r>
              <a:rPr lang="en-US" sz="2000" b="1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)- called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[Normal – usual ‘average’ time, resources]</a:t>
            </a:r>
          </a:p>
          <a:p>
            <a:pPr marL="182563" indent="-182563" algn="just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time/cost combination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d, C</a:t>
            </a:r>
            <a:r>
              <a:rPr lang="en-US" sz="2000" b="1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)- called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Crash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[Expedite by applying additional resources]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064A2">
                <a:tint val="45000"/>
                <a:satMod val="400000"/>
              </a:srgbClr>
            </a:duotone>
            <a:lum bright="-5000" contrast="21000"/>
          </a:blip>
          <a:srcRect/>
          <a:stretch>
            <a:fillRect/>
          </a:stretch>
        </p:blipFill>
        <p:spPr bwMode="auto">
          <a:xfrm>
            <a:off x="1909482" y="2204713"/>
            <a:ext cx="6194612" cy="4591744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4F81BD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2047" y="231751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General 2 Steps </a:t>
            </a:r>
            <a:r>
              <a:rPr lang="en-US" sz="4400" b="1" i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Project Crashing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1805" y="1272115"/>
            <a:ext cx="9037371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282575" defTabSz="836613">
              <a:spcAft>
                <a:spcPts val="1800"/>
              </a:spcAft>
              <a:buClr>
                <a:srgbClr val="BF092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order to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speed up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 project schedule with a minimum cost, you need to follow these two general steps:</a:t>
            </a:r>
          </a:p>
          <a:p>
            <a:pPr marL="990600" lvl="1" indent="-533400" defTabSz="836613">
              <a:spcAft>
                <a:spcPts val="1800"/>
              </a:spcAft>
              <a:buClr>
                <a:srgbClr val="BF092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Select the </a:t>
            </a: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Critical Path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Activities.</a:t>
            </a:r>
          </a:p>
          <a:p>
            <a:pPr marL="990600" lvl="1" indent="-533400" defTabSz="836613">
              <a:spcAft>
                <a:spcPts val="1800"/>
              </a:spcAft>
              <a:buClr>
                <a:srgbClr val="BF092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Within the critical path activities, select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reduction cost rate “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Slope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to reduce it.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2575" indent="-282575" defTabSz="836613">
              <a:spcAft>
                <a:spcPts val="1800"/>
              </a:spcAft>
              <a:buClr>
                <a:srgbClr val="BF092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following slides more details on these 2 General Steps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86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2047" y="231751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Steps in Project Crashing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8676" y="2166550"/>
            <a:ext cx="9161084" cy="79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defTabSz="836613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 the crash cost per time period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crash costs are linear over time:</a:t>
            </a:r>
            <a:b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9552" y="4684763"/>
            <a:ext cx="8970208" cy="10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defTabSz="836613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Tx/>
              <a:buAutoNum type="arabicPeriod" startAt="2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Using current activity times, find the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critical path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identify the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critical activities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1179644"/>
            <a:ext cx="2448272" cy="584775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Basic Steps</a:t>
            </a:r>
            <a:endParaRPr kumimoji="0" lang="en-US" sz="3200" b="1" i="1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22217" y="3105834"/>
                <a:ext cx="6084917" cy="1142364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𝑪𝒓𝒂𝒔𝒉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𝑪𝒐𝒔𝒕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𝒑𝒆𝒓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𝒑𝒆𝒓𝒊𝒐𝒅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𝑪𝒐𝒔𝒕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𝑺𝒍𝒐𝒑𝒆</m:t>
                      </m:r>
                    </m:oMath>
                  </m:oMathPara>
                </a14:m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0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      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𝑪𝒓𝒂𝒔𝒉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𝒄𝒐𝒔𝒕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𝑵𝒐𝒓𝒎𝒂𝒍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𝒄𝒐𝒔𝒕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𝑵𝒐𝒓𝒎𝒂𝒍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𝒕𝒊𝒎𝒆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𝑪𝒓𝒂𝒔𝒉</m:t>
                        </m:r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𝒕𝒊𝒎𝒆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17" y="3105834"/>
                <a:ext cx="6084917" cy="11423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19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2047" y="231751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Steps in Project Crashing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09937" y="1225265"/>
            <a:ext cx="8876110" cy="3549936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vert="horz" lIns="91440" tIns="45720" rIns="91440" bIns="45720" rtlCol="0">
            <a:noAutofit/>
          </a:bodyPr>
          <a:lstStyle/>
          <a:p>
            <a:pPr marL="447675" indent="-447675" defTabSz="836613">
              <a:spcBef>
                <a:spcPct val="20000"/>
              </a:spcBef>
              <a:buClr>
                <a:srgbClr val="BF0922"/>
              </a:buClr>
              <a:buFontTx/>
              <a:buAutoNum type="arabicPeriod" startAt="3"/>
              <a:defRPr/>
            </a:pP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only one critical path, then select the activity on this critical path that 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(a) can still be crashed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(b) has the </a:t>
            </a:r>
            <a:r>
              <a:rPr lang="en-US" sz="2400" b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smallest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crash cost per period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447675" defTabSz="836613">
              <a:spcBef>
                <a:spcPct val="20000"/>
              </a:spcBef>
              <a:buClr>
                <a:srgbClr val="BF0922"/>
              </a:buClr>
              <a:defRPr/>
            </a:pP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than one critical path,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 select one activity from each critical path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such that (a) each selected activity can still be crashed, and (b) the total crash cost of all selected activities is the smallest. </a:t>
            </a:r>
          </a:p>
          <a:p>
            <a:pPr marL="447675" defTabSz="836613">
              <a:spcBef>
                <a:spcPct val="20000"/>
              </a:spcBef>
              <a:buClr>
                <a:srgbClr val="BF0922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 that the </a:t>
            </a:r>
            <a:r>
              <a:rPr lang="en-US" sz="24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same activity may be common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more than one critical path.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09937" y="5050156"/>
            <a:ext cx="887611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 defTabSz="836613">
              <a:spcBef>
                <a:spcPct val="20000"/>
              </a:spcBef>
              <a:buClr>
                <a:srgbClr val="BF0922"/>
              </a:buClr>
              <a:buFontTx/>
              <a:buAutoNum type="arabicPeriod" startAt="4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Update all activity times. If the desired due date has been reached, stop. If not, return to Step 2.</a:t>
            </a:r>
          </a:p>
        </p:txBody>
      </p:sp>
    </p:spTree>
    <p:extLst>
      <p:ext uri="{BB962C8B-B14F-4D97-AF65-F5344CB8AC3E}">
        <p14:creationId xmlns:p14="http://schemas.microsoft.com/office/powerpoint/2010/main" val="259290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A4D308-350B-4ECB-9999-50995031CE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511EC0-3598-4C61-9116-41AFFA8BCF7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6A00B3-E4E6-4D04-9973-C2F6E6B63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3682</Words>
  <Application>Microsoft Office PowerPoint</Application>
  <PresentationFormat>A4 Paper (210x297 mm)</PresentationFormat>
  <Paragraphs>2230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Presentation on brainstorming</vt:lpstr>
      <vt:lpstr>PowerPoint Presentation</vt:lpstr>
      <vt:lpstr>Reasons to Reduce Project Durations: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Optimal Duration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2013-06-13T10:35:28Z</dcterms:created>
  <dcterms:modified xsi:type="dcterms:W3CDTF">2015-03-26T14:05:17Z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0x010100BF86085EB6EF8A468533B5E264E46EF1</vt:lpwstr>
  </property>
</Properties>
</file>