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58" r:id="rId7"/>
    <p:sldId id="279" r:id="rId8"/>
    <p:sldId id="280" r:id="rId9"/>
    <p:sldId id="260" r:id="rId10"/>
    <p:sldId id="261" r:id="rId11"/>
    <p:sldId id="259" r:id="rId12"/>
    <p:sldId id="263" r:id="rId13"/>
    <p:sldId id="282" r:id="rId14"/>
    <p:sldId id="281" r:id="rId15"/>
    <p:sldId id="283" r:id="rId16"/>
    <p:sldId id="284" r:id="rId17"/>
    <p:sldId id="285" r:id="rId18"/>
    <p:sldId id="264" r:id="rId19"/>
    <p:sldId id="265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</p:sldIdLst>
  <p:sldSz cx="9144000" cy="6858000" type="screen4x3"/>
  <p:notesSz cx="9363075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1" autoAdjust="0"/>
    <p:restoredTop sz="94660"/>
  </p:normalViewPr>
  <p:slideViewPr>
    <p:cSldViewPr showGuides="1">
      <p:cViewPr varScale="1">
        <p:scale>
          <a:sx n="106" d="100"/>
          <a:sy n="106" d="100"/>
        </p:scale>
        <p:origin x="-132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TOPIC-9- PROJECT ORGANIZATION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0CEEBAAA-F7E8-475D-9F7E-1DD012A320D3}" type="datetime3">
              <a:rPr lang="en-US" smtClean="0"/>
              <a:t>4 April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A50BBA7-95DC-4AE1-B76E-1BBD22B6EA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0056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r>
              <a:rPr lang="en-US" smtClean="0"/>
              <a:t>TOPIC-9- PROJECT ORGANIZATION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3576" y="0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338BE51B-9B25-4999-9328-CC657D43668D}" type="datetime3">
              <a:rPr lang="en-US" smtClean="0"/>
              <a:t>4 April 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530225"/>
            <a:ext cx="3536950" cy="2654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308" y="3361611"/>
            <a:ext cx="7490460" cy="31846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3576" y="6721993"/>
            <a:ext cx="4057333" cy="3538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7B933D3-BF93-46A5-8C47-D065E1CF38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894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7AD65A60-5947-42F3-9DB4-1A18580819F7}" type="datetime3">
              <a:rPr lang="en-US" smtClean="0"/>
              <a:t>4 April 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B933D3-BF93-46A5-8C47-D065E1CF386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TOPIC-9- PROJECT ORGANIZATION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76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B933D3-BF93-46A5-8C47-D065E1CF3863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C0750D7-B035-4189-A660-17BED70B15BB}" type="datetime3">
              <a:rPr lang="en-US" smtClean="0"/>
              <a:t>4 April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GE404 ENGINEERING MANAGEMENT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TOPIC-9- PROJECT ORGANIZATION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58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4DEB-3ADD-4D77-949E-FB8649C54C20}" type="datetime3">
              <a:rPr lang="en-US" smtClean="0"/>
              <a:t>4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F438B-5B1F-4541-B9DA-3056DF47559E}" type="datetime3">
              <a:rPr lang="en-US" smtClean="0"/>
              <a:t>4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F8FD9-F45B-448F-B73C-9C6DAB802215}" type="datetime3">
              <a:rPr lang="en-US" smtClean="0"/>
              <a:t>4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21196-E12C-46AF-A74B-21B11EAE2674}" type="datetime3">
              <a:rPr lang="en-US" smtClean="0"/>
              <a:t>4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25A13-CE92-47CB-9E46-BB9CA7640AE1}" type="datetime3">
              <a:rPr lang="en-US" smtClean="0"/>
              <a:t>4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045F5-9D4A-41EF-97A0-A7520CE6399D}" type="datetime3">
              <a:rPr lang="en-US" smtClean="0"/>
              <a:t>4 April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9906-0BBD-4372-9FE9-F14339E6E4D4}" type="datetime3">
              <a:rPr lang="en-US" smtClean="0"/>
              <a:t>4 April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8B347-D089-42F4-97E6-F7085F95379D}" type="datetime3">
              <a:rPr lang="en-US" smtClean="0"/>
              <a:t>4 April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F002-4BC4-4517-9133-9E6987D033ED}" type="datetime3">
              <a:rPr lang="en-US" smtClean="0"/>
              <a:t>4 April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B1524-850C-4195-96BC-DA3585330C48}" type="datetime3">
              <a:rPr lang="en-US" smtClean="0"/>
              <a:t>4 April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86D87-9220-468D-A593-B69AE482A00B}" type="datetime3">
              <a:rPr lang="en-US" smtClean="0"/>
              <a:t>4 April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C2107-1F7E-4993-90B6-8D8765A22757}" type="datetime3">
              <a:rPr lang="en-US" smtClean="0"/>
              <a:t>4 April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72463-CD94-4115-89F4-4EBDA54143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d"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0000"/>
            <a:duotone>
              <a:prstClr val="black"/>
              <a:schemeClr val="accent3">
                <a:tint val="45000"/>
                <a:satMod val="400000"/>
              </a:schemeClr>
            </a:duotone>
            <a:lum bright="7000" contrast="50000"/>
          </a:blip>
          <a:srcRect/>
          <a:stretch>
            <a:fillRect l="-8000" t="7000" r="-4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Project 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Organization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>
          <a:xfrm>
            <a:off x="647700" y="1498600"/>
            <a:ext cx="7772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46088" marR="0" lvl="0" indent="-446088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Each staff member is a member of 2 distinct organizations</a:t>
            </a:r>
          </a:p>
          <a:p>
            <a:pPr marL="811213" marR="0" lvl="1" indent="-354013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Functional – Electronics, SDD, etc.</a:t>
            </a:r>
          </a:p>
          <a:p>
            <a:pPr marL="811213" marR="0" lvl="1" indent="-354013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Project – PTCS, Ka Band Receiver, etc.</a:t>
            </a:r>
          </a:p>
          <a:p>
            <a:pPr marL="446088" marR="0" lvl="0" indent="-446088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Different types of Matrix organizations</a:t>
            </a:r>
          </a:p>
          <a:p>
            <a:pPr marL="892175" marR="0" lvl="1" indent="-434975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Strong Matrix</a:t>
            </a:r>
          </a:p>
          <a:p>
            <a:pPr marL="892175" marR="0" lvl="1" indent="-434975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Weak Matrix</a:t>
            </a:r>
          </a:p>
          <a:p>
            <a:pPr marL="892175" marR="0" lvl="1" indent="-434975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Balanced Matrix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  <a:p>
            <a:pPr lvl="1"/>
            <a:r>
              <a:rPr lang="en-US" sz="2400" dirty="0" smtClean="0"/>
              <a:t>Personnel organized in </a:t>
            </a:r>
            <a:r>
              <a:rPr lang="en-US" sz="2400" b="1" i="1" dirty="0" smtClean="0"/>
              <a:t>BOTH</a:t>
            </a:r>
            <a:r>
              <a:rPr lang="en-US" sz="2400" dirty="0" smtClean="0"/>
              <a:t> ways</a:t>
            </a:r>
          </a:p>
        </p:txBody>
      </p:sp>
      <p:pic>
        <p:nvPicPr>
          <p:cNvPr id="9" name="Picture 5" descr="C:\dnld\strong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44824"/>
            <a:ext cx="624840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  <a:p>
            <a:pPr lvl="1"/>
            <a:r>
              <a:rPr lang="en-US" sz="2400" dirty="0" smtClean="0"/>
              <a:t>Personnel organized in </a:t>
            </a:r>
            <a:r>
              <a:rPr lang="en-US" sz="2400" b="1" i="1" dirty="0" smtClean="0"/>
              <a:t>BOTH</a:t>
            </a:r>
            <a:r>
              <a:rPr lang="en-US" sz="2400" dirty="0" smtClean="0"/>
              <a:t> ways</a:t>
            </a:r>
          </a:p>
        </p:txBody>
      </p:sp>
      <p:pic>
        <p:nvPicPr>
          <p:cNvPr id="7" name="Picture 3" descr="C:\dnld\weakorg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8456" y="1700808"/>
            <a:ext cx="6321896" cy="4741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  <a:p>
            <a:pPr lvl="1"/>
            <a:r>
              <a:rPr lang="en-US" sz="2400" dirty="0" smtClean="0"/>
              <a:t>Personnel organized in </a:t>
            </a:r>
            <a:r>
              <a:rPr lang="en-US" sz="2400" b="1" i="1" dirty="0" smtClean="0"/>
              <a:t>BOTH</a:t>
            </a:r>
            <a:r>
              <a:rPr lang="en-US" sz="2400" dirty="0" smtClean="0"/>
              <a:t> ways</a:t>
            </a:r>
          </a:p>
        </p:txBody>
      </p:sp>
      <p:pic>
        <p:nvPicPr>
          <p:cNvPr id="9" name="Picture 3" descr="C:\dnld\balanced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1688" y="1700808"/>
            <a:ext cx="6266656" cy="469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400" b="1" i="1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Balanced Matrix VS Strong Matrix Organization</a:t>
            </a:r>
          </a:p>
        </p:txBody>
      </p:sp>
      <p:pic>
        <p:nvPicPr>
          <p:cNvPr id="7" name="Picture 3" descr="C:\dnld\strong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857350"/>
            <a:ext cx="4495800" cy="337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C:\dnld\balancedor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933550"/>
            <a:ext cx="4343400" cy="325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Project Participants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764704"/>
            <a:ext cx="8229600" cy="73895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main participants of a project are: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711349"/>
            <a:ext cx="8229600" cy="38058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54013" marR="0" lvl="0" indent="-3540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Owner: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construction manager</a:t>
            </a:r>
          </a:p>
          <a:p>
            <a:pPr marL="354013" marR="0" lvl="0" indent="-3540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Contractor: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general and subcontractors,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material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and equipment supplier</a:t>
            </a:r>
          </a:p>
          <a:p>
            <a:pPr marL="354013" marR="0" lvl="0" indent="-3540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Designer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892175" marR="0" lvl="1" indent="-434975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consultant and architecture engineer A/E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11560" y="1340768"/>
            <a:ext cx="7920880" cy="3816424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9863">
              <a:lnSpc>
                <a:spcPct val="1200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Four principal structures of contractual relationship between the project participants: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Traditional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Owner-Builder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Turnkey</a:t>
            </a:r>
            <a:endParaRPr lang="en-US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120000"/>
              </a:lnSpc>
              <a:spcBef>
                <a:spcPts val="1200"/>
              </a:spcBef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Professional </a:t>
            </a: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Construction Manager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8" descr="chart"/>
          <p:cNvPicPr>
            <a:picLocks noChangeAspect="1" noChangeArrowheads="1"/>
          </p:cNvPicPr>
          <p:nvPr/>
        </p:nvPicPr>
        <p:blipFill>
          <a:blip r:embed="rId2" cstate="print"/>
          <a:srcRect l="3162" t="4153" r="65660" b="49352"/>
          <a:stretch>
            <a:fillRect/>
          </a:stretch>
        </p:blipFill>
        <p:spPr bwMode="auto">
          <a:xfrm>
            <a:off x="1768375" y="776639"/>
            <a:ext cx="5683945" cy="5460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8003232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1. Traditional</a:t>
            </a: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39552" y="1340768"/>
            <a:ext cx="8003232" cy="244827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Widely accepted and historically supported.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Using lump-sum the overall cost can be determined before awarding the contract.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Minimal involvement of the owner during construction</a:t>
            </a: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Design-construct time can be reduced using phased construction.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49896" y="3861049"/>
            <a:ext cx="7992888" cy="216023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Design may not benefit from construction expertise.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Overall design-construct time is usually the longest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owner and the designer are usually in an adversary position with general contractor (maximum vs. minimum quality).</a:t>
            </a:r>
          </a:p>
          <a:p>
            <a:pPr marR="0" lvl="1" indent="-457200" defTabSz="914400" rtl="0" eaLnBrk="1" fontAlgn="auto" latinLnBrk="0" hangingPunct="1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Change orders will often end in disputes and may drive-up costs.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chart"/>
          <p:cNvPicPr>
            <a:picLocks noChangeAspect="1" noChangeArrowheads="1"/>
          </p:cNvPicPr>
          <p:nvPr/>
        </p:nvPicPr>
        <p:blipFill>
          <a:blip r:embed="rId2" cstate="print"/>
          <a:srcRect l="2591" t="53215" r="65251" b="53"/>
          <a:stretch>
            <a:fillRect/>
          </a:stretch>
        </p:blipFill>
        <p:spPr bwMode="auto">
          <a:xfrm>
            <a:off x="1763688" y="879593"/>
            <a:ext cx="5616624" cy="525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Contractual and Organizational Approaches</a:t>
            </a:r>
            <a:endParaRPr lang="en-US" sz="36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467544" y="1484784"/>
            <a:ext cx="8136904" cy="3001847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main objective of Project organization is to establish the relationship among:</a:t>
            </a:r>
          </a:p>
          <a:p>
            <a:pPr marL="892175" lvl="1" indent="-434975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work to be done</a:t>
            </a:r>
          </a:p>
          <a:p>
            <a:pPr marL="892175" lvl="1" indent="-434975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people doing the work</a:t>
            </a:r>
          </a:p>
          <a:p>
            <a:pPr marL="892175" lvl="1" indent="-434975">
              <a:lnSpc>
                <a:spcPct val="120000"/>
              </a:lnSpc>
              <a:spcBef>
                <a:spcPts val="120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work place(s)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7992888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2. The Owner-Builder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39552" y="1340768"/>
            <a:ext cx="8003232" cy="280831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354013" lvl="1" indent="-354013">
              <a:lnSpc>
                <a:spcPct val="120000"/>
              </a:lnSpc>
              <a:spcBef>
                <a:spcPts val="3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Justified 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when the volume of work is </a:t>
            </a:r>
            <a:r>
              <a:rPr lang="en-US" sz="20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relatively large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relatively constant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over a period of time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4013" lvl="1" indent="-354013">
              <a:lnSpc>
                <a:spcPct val="120000"/>
              </a:lnSpc>
              <a:spcBef>
                <a:spcPts val="3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Justified 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where the project management can be </a:t>
            </a:r>
            <a:r>
              <a:rPr lang="en-US" sz="2000" u="sng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separated from operation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al management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54013" lvl="1" indent="-354013">
              <a:lnSpc>
                <a:spcPct val="120000"/>
              </a:lnSpc>
              <a:spcBef>
                <a:spcPts val="3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The owner-builder can employ all techniques of the design-constructor, the professional construction manager, and the traditional approach.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4" descr="chart"/>
          <p:cNvPicPr>
            <a:picLocks noChangeAspect="1" noChangeArrowheads="1"/>
          </p:cNvPicPr>
          <p:nvPr/>
        </p:nvPicPr>
        <p:blipFill>
          <a:blip r:embed="rId2" cstate="print"/>
          <a:srcRect l="35567" t="3281" r="920" b="48717"/>
          <a:stretch>
            <a:fillRect/>
          </a:stretch>
        </p:blipFill>
        <p:spPr bwMode="auto">
          <a:xfrm>
            <a:off x="174625" y="692696"/>
            <a:ext cx="8794750" cy="523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8003232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3. Turnkey 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539552" y="1340768"/>
            <a:ext cx="8003232" cy="3096344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Only one contract for the owner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Design, construction, and know-how are furnished by a single organization.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Minimal owner coordination 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- dealing 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with a single organization.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Appropriate for unknowledgeable owner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Design-construct time can be reduced through using phased construction.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Construction expertise can be utilized during design phased construction.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spcAft>
                <a:spcPts val="1200"/>
              </a:spcAft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Change orders are easy to handle. 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39552" y="4509120"/>
            <a:ext cx="7992888" cy="216024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Disadvantages: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Usually cost cannot be determined before construction.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If the project cost is fixed price, the overall quality and performance may be affected to ensure profit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The owner may not be informed if there is a design or construction 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problem 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that may affect the schedule or the cost.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hart"/>
          <p:cNvPicPr>
            <a:picLocks noChangeAspect="1" noChangeArrowheads="1"/>
          </p:cNvPicPr>
          <p:nvPr/>
        </p:nvPicPr>
        <p:blipFill>
          <a:blip r:embed="rId2" cstate="print"/>
          <a:srcRect l="36131" t="53842" r="920"/>
          <a:stretch>
            <a:fillRect/>
          </a:stretch>
        </p:blipFill>
        <p:spPr bwMode="auto">
          <a:xfrm>
            <a:off x="323528" y="764704"/>
            <a:ext cx="8488362" cy="560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Organizational Types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39552" y="764704"/>
            <a:ext cx="7992888" cy="490066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4. Professional Construction Manager</a:t>
            </a:r>
            <a:endParaRPr kumimoji="0" lang="en-US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07504" y="1340768"/>
            <a:ext cx="8964488" cy="518457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FontTx/>
              <a:buAutoNum type="arabicPeriod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Special construction skills may be utilized at all stages of the project with no conflicts of interest between the owner and the designer.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FontTx/>
              <a:buAutoNum type="arabicPeriod"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Independent evaluation 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of costs, schedules, and overall construction performance, including similar evaluation for changes or modifications </a:t>
            </a: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helps assure decisions in the best interest of the owner.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FontTx/>
              <a:buAutoNum type="arabicPeriod"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Full-time coordination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between design and the construction contractors is available.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FontTx/>
              <a:buAutoNum type="arabicPeriod" startAt="4"/>
            </a:pP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Minimum design-construction time can be achieved through use of phased construction.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FontTx/>
              <a:buAutoNum type="arabicPeriod" startAt="4"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 professional construction manager approach 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allows price competition from local contractors akin to the traditional lump-sum or unit-price methods.</a:t>
            </a:r>
          </a:p>
          <a:p>
            <a:pPr marL="263525" lvl="1" indent="-263525">
              <a:lnSpc>
                <a:spcPct val="110000"/>
              </a:lnSpc>
              <a:spcBef>
                <a:spcPts val="200"/>
              </a:spcBef>
              <a:spcAft>
                <a:spcPts val="600"/>
              </a:spcAft>
              <a:buFontTx/>
              <a:buAutoNum type="arabicPeriod" startAt="4"/>
            </a:pPr>
            <a:r>
              <a:rPr 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Significant opportunities are provided </a:t>
            </a:r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for value engineering in the design, bidding, and award phases.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899592" y="1492910"/>
            <a:ext cx="7344816" cy="3016210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446088" indent="-446088"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within the firm 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involves internal organization of personnel.</a:t>
            </a:r>
          </a:p>
          <a:p>
            <a:pPr marL="446088" indent="-446088">
              <a:buFontTx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other firms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number of organizations involved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relationship between the organizations</a:t>
            </a:r>
          </a:p>
          <a:p>
            <a:pPr marL="990600" lvl="1" indent="-361950">
              <a:buClr>
                <a:srgbClr val="FF0000"/>
              </a:buClr>
              <a:buFont typeface="Wingdings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when each organization be involved in the project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1" u="sng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Functional Organization</a:t>
            </a:r>
          </a:p>
          <a:p>
            <a:pPr marL="457200" marR="0" lvl="1" indent="0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Personnel organized by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FUNCTION,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i.e. electronics, software, operations, etc. </a:t>
            </a:r>
          </a:p>
        </p:txBody>
      </p:sp>
      <p:pic>
        <p:nvPicPr>
          <p:cNvPr id="9" name="Picture 4" descr="C:\dnld\functional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722462"/>
            <a:ext cx="6019800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Defining The Organization</a:t>
            </a:r>
            <a:endParaRPr lang="en-US" sz="40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3568" y="908720"/>
            <a:ext cx="7342584" cy="939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Project Organization</a:t>
            </a:r>
          </a:p>
          <a:p>
            <a:pPr lvl="1"/>
            <a:r>
              <a:rPr lang="en-US" sz="2400" dirty="0" smtClean="0"/>
              <a:t>Personnel organized by Projects, i.e.  Ka Band receiver, Spectrometer, etc</a:t>
            </a:r>
            <a:r>
              <a:rPr lang="en-US" dirty="0" smtClean="0"/>
              <a:t>.</a:t>
            </a:r>
          </a:p>
        </p:txBody>
      </p:sp>
      <p:pic>
        <p:nvPicPr>
          <p:cNvPr id="7" name="Picture 4" descr="C:\dnld\project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8300" y="1844824"/>
            <a:ext cx="58674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Sample Project Organization</a:t>
            </a:r>
          </a:p>
        </p:txBody>
      </p:sp>
      <p:grpSp>
        <p:nvGrpSpPr>
          <p:cNvPr id="6" name="Group 71"/>
          <p:cNvGrpSpPr>
            <a:grpSpLocks/>
          </p:cNvGrpSpPr>
          <p:nvPr/>
        </p:nvGrpSpPr>
        <p:grpSpPr bwMode="auto">
          <a:xfrm>
            <a:off x="1582738" y="1651794"/>
            <a:ext cx="7032625" cy="2066925"/>
            <a:chOff x="1150" y="1557"/>
            <a:chExt cx="4430" cy="1302"/>
          </a:xfrm>
        </p:grpSpPr>
        <p:sp>
          <p:nvSpPr>
            <p:cNvPr id="7" name="Freeform 69"/>
            <p:cNvSpPr>
              <a:spLocks/>
            </p:cNvSpPr>
            <p:nvPr/>
          </p:nvSpPr>
          <p:spPr bwMode="auto">
            <a:xfrm>
              <a:off x="5444" y="1812"/>
              <a:ext cx="136" cy="876"/>
            </a:xfrm>
            <a:custGeom>
              <a:avLst/>
              <a:gdLst>
                <a:gd name="T0" fmla="*/ 12 w 136"/>
                <a:gd name="T1" fmla="*/ 0 h 876"/>
                <a:gd name="T2" fmla="*/ 136 w 136"/>
                <a:gd name="T3" fmla="*/ 0 h 876"/>
                <a:gd name="T4" fmla="*/ 136 w 136"/>
                <a:gd name="T5" fmla="*/ 876 h 876"/>
                <a:gd name="T6" fmla="*/ 0 w 136"/>
                <a:gd name="T7" fmla="*/ 876 h 8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876"/>
                <a:gd name="T14" fmla="*/ 136 w 136"/>
                <a:gd name="T15" fmla="*/ 876 h 8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876">
                  <a:moveTo>
                    <a:pt x="12" y="0"/>
                  </a:moveTo>
                  <a:lnTo>
                    <a:pt x="136" y="0"/>
                  </a:lnTo>
                  <a:lnTo>
                    <a:pt x="136" y="876"/>
                  </a:lnTo>
                  <a:lnTo>
                    <a:pt x="0" y="87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65"/>
            <p:cNvSpPr>
              <a:spLocks/>
            </p:cNvSpPr>
            <p:nvPr/>
          </p:nvSpPr>
          <p:spPr bwMode="auto">
            <a:xfrm>
              <a:off x="3612" y="1816"/>
              <a:ext cx="136" cy="876"/>
            </a:xfrm>
            <a:custGeom>
              <a:avLst/>
              <a:gdLst>
                <a:gd name="T0" fmla="*/ 12 w 136"/>
                <a:gd name="T1" fmla="*/ 0 h 876"/>
                <a:gd name="T2" fmla="*/ 136 w 136"/>
                <a:gd name="T3" fmla="*/ 0 h 876"/>
                <a:gd name="T4" fmla="*/ 136 w 136"/>
                <a:gd name="T5" fmla="*/ 876 h 876"/>
                <a:gd name="T6" fmla="*/ 0 w 136"/>
                <a:gd name="T7" fmla="*/ 876 h 8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876"/>
                <a:gd name="T14" fmla="*/ 136 w 136"/>
                <a:gd name="T15" fmla="*/ 876 h 8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876">
                  <a:moveTo>
                    <a:pt x="12" y="0"/>
                  </a:moveTo>
                  <a:lnTo>
                    <a:pt x="136" y="0"/>
                  </a:lnTo>
                  <a:lnTo>
                    <a:pt x="136" y="876"/>
                  </a:lnTo>
                  <a:lnTo>
                    <a:pt x="0" y="87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67"/>
            <p:cNvSpPr>
              <a:spLocks/>
            </p:cNvSpPr>
            <p:nvPr/>
          </p:nvSpPr>
          <p:spPr bwMode="auto">
            <a:xfrm>
              <a:off x="4522" y="1814"/>
              <a:ext cx="136" cy="876"/>
            </a:xfrm>
            <a:custGeom>
              <a:avLst/>
              <a:gdLst>
                <a:gd name="T0" fmla="*/ 12 w 136"/>
                <a:gd name="T1" fmla="*/ 0 h 876"/>
                <a:gd name="T2" fmla="*/ 136 w 136"/>
                <a:gd name="T3" fmla="*/ 0 h 876"/>
                <a:gd name="T4" fmla="*/ 136 w 136"/>
                <a:gd name="T5" fmla="*/ 876 h 876"/>
                <a:gd name="T6" fmla="*/ 0 w 136"/>
                <a:gd name="T7" fmla="*/ 876 h 8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6"/>
                <a:gd name="T13" fmla="*/ 0 h 876"/>
                <a:gd name="T14" fmla="*/ 136 w 136"/>
                <a:gd name="T15" fmla="*/ 876 h 8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6" h="876">
                  <a:moveTo>
                    <a:pt x="12" y="0"/>
                  </a:moveTo>
                  <a:lnTo>
                    <a:pt x="136" y="0"/>
                  </a:lnTo>
                  <a:lnTo>
                    <a:pt x="136" y="876"/>
                  </a:lnTo>
                  <a:lnTo>
                    <a:pt x="0" y="876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63"/>
            <p:cNvGrpSpPr>
              <a:grpSpLocks/>
            </p:cNvGrpSpPr>
            <p:nvPr/>
          </p:nvGrpSpPr>
          <p:grpSpPr bwMode="auto">
            <a:xfrm>
              <a:off x="1150" y="1557"/>
              <a:ext cx="4335" cy="1302"/>
              <a:chOff x="1150" y="1557"/>
              <a:chExt cx="4335" cy="1302"/>
            </a:xfrm>
          </p:grpSpPr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3813" y="2531"/>
                <a:ext cx="760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Test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2901" y="2531"/>
                <a:ext cx="760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Mechanical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  <p:sp>
            <p:nvSpPr>
              <p:cNvPr id="13" name="Freeform 17"/>
              <p:cNvSpPr>
                <a:spLocks/>
              </p:cNvSpPr>
              <p:nvPr/>
            </p:nvSpPr>
            <p:spPr bwMode="auto">
              <a:xfrm>
                <a:off x="2744" y="1557"/>
                <a:ext cx="49" cy="769"/>
              </a:xfrm>
              <a:custGeom>
                <a:avLst/>
                <a:gdLst>
                  <a:gd name="T0" fmla="*/ 0 w 49"/>
                  <a:gd name="T1" fmla="*/ 768 h 769"/>
                  <a:gd name="T2" fmla="*/ 48 w 49"/>
                  <a:gd name="T3" fmla="*/ 768 h 769"/>
                  <a:gd name="T4" fmla="*/ 48 w 49"/>
                  <a:gd name="T5" fmla="*/ 0 h 769"/>
                  <a:gd name="T6" fmla="*/ 0 60000 65536"/>
                  <a:gd name="T7" fmla="*/ 0 60000 65536"/>
                  <a:gd name="T8" fmla="*/ 0 60000 65536"/>
                  <a:gd name="T9" fmla="*/ 0 w 49"/>
                  <a:gd name="T10" fmla="*/ 0 h 769"/>
                  <a:gd name="T11" fmla="*/ 49 w 49"/>
                  <a:gd name="T12" fmla="*/ 769 h 769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9" h="769">
                    <a:moveTo>
                      <a:pt x="0" y="768"/>
                    </a:moveTo>
                    <a:lnTo>
                      <a:pt x="48" y="768"/>
                    </a:lnTo>
                    <a:lnTo>
                      <a:pt x="48" y="0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9"/>
              <p:cNvSpPr>
                <a:spLocks/>
              </p:cNvSpPr>
              <p:nvPr/>
            </p:nvSpPr>
            <p:spPr bwMode="auto">
              <a:xfrm>
                <a:off x="2726" y="2428"/>
                <a:ext cx="2380" cy="138"/>
              </a:xfrm>
              <a:custGeom>
                <a:avLst/>
                <a:gdLst>
                  <a:gd name="T0" fmla="*/ 3360 w 3361"/>
                  <a:gd name="T1" fmla="*/ 96 h 97"/>
                  <a:gd name="T2" fmla="*/ 3360 w 3361"/>
                  <a:gd name="T3" fmla="*/ 0 h 97"/>
                  <a:gd name="T4" fmla="*/ 0 w 3361"/>
                  <a:gd name="T5" fmla="*/ 0 h 97"/>
                  <a:gd name="T6" fmla="*/ 0 60000 65536"/>
                  <a:gd name="T7" fmla="*/ 0 60000 65536"/>
                  <a:gd name="T8" fmla="*/ 0 60000 65536"/>
                  <a:gd name="T9" fmla="*/ 0 w 3361"/>
                  <a:gd name="T10" fmla="*/ 0 h 97"/>
                  <a:gd name="T11" fmla="*/ 3361 w 3361"/>
                  <a:gd name="T12" fmla="*/ 97 h 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1" h="97">
                    <a:moveTo>
                      <a:pt x="3360" y="96"/>
                    </a:moveTo>
                    <a:lnTo>
                      <a:pt x="3360" y="0"/>
                    </a:lnTo>
                    <a:lnTo>
                      <a:pt x="0" y="0"/>
                    </a:lnTo>
                  </a:path>
                </a:pathLst>
              </a:custGeom>
              <a:noFill/>
              <a:ln w="28575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Rectangle 25"/>
              <p:cNvSpPr>
                <a:spLocks noChangeArrowheads="1"/>
              </p:cNvSpPr>
              <p:nvPr/>
            </p:nvSpPr>
            <p:spPr bwMode="auto">
              <a:xfrm>
                <a:off x="1150" y="2277"/>
                <a:ext cx="613" cy="20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lIns="90475" tIns="44444" rIns="90475" bIns="44444">
                <a:spAutoFit/>
              </a:bodyPr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Project 1</a:t>
                </a: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/>
            </p:nvSpPr>
            <p:spPr bwMode="auto">
              <a:xfrm>
                <a:off x="2111" y="2233"/>
                <a:ext cx="615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Project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Manager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4725" y="2531"/>
                <a:ext cx="760" cy="328"/>
              </a:xfrm>
              <a:prstGeom prst="rect">
                <a:avLst/>
              </a:prstGeom>
              <a:solidFill>
                <a:schemeClr val="accent2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Technician</a:t>
                </a:r>
              </a:p>
            </p:txBody>
          </p:sp>
          <p:sp>
            <p:nvSpPr>
              <p:cNvPr id="18" name="Line 31"/>
              <p:cNvSpPr>
                <a:spLocks noChangeShapeType="1"/>
              </p:cNvSpPr>
              <p:nvPr/>
            </p:nvSpPr>
            <p:spPr bwMode="auto">
              <a:xfrm>
                <a:off x="4193" y="2428"/>
                <a:ext cx="0" cy="10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Line 32"/>
              <p:cNvSpPr>
                <a:spLocks noChangeShapeType="1"/>
              </p:cNvSpPr>
              <p:nvPr/>
            </p:nvSpPr>
            <p:spPr bwMode="auto">
              <a:xfrm>
                <a:off x="3286" y="2428"/>
                <a:ext cx="0" cy="10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80"/>
          <p:cNvGrpSpPr>
            <a:grpSpLocks/>
          </p:cNvGrpSpPr>
          <p:nvPr/>
        </p:nvGrpSpPr>
        <p:grpSpPr bwMode="auto">
          <a:xfrm>
            <a:off x="1582738" y="1651794"/>
            <a:ext cx="7032625" cy="3421062"/>
            <a:chOff x="997" y="1647"/>
            <a:chExt cx="4430" cy="2155"/>
          </a:xfrm>
        </p:grpSpPr>
        <p:grpSp>
          <p:nvGrpSpPr>
            <p:cNvPr id="21" name="Group 79"/>
            <p:cNvGrpSpPr>
              <a:grpSpLocks/>
            </p:cNvGrpSpPr>
            <p:nvPr/>
          </p:nvGrpSpPr>
          <p:grpSpPr bwMode="auto">
            <a:xfrm>
              <a:off x="3483" y="2762"/>
              <a:ext cx="1944" cy="876"/>
              <a:chOff x="3483" y="2762"/>
              <a:chExt cx="1944" cy="876"/>
            </a:xfrm>
          </p:grpSpPr>
          <p:sp>
            <p:nvSpPr>
              <p:cNvPr id="32" name="Freeform 70"/>
              <p:cNvSpPr>
                <a:spLocks/>
              </p:cNvSpPr>
              <p:nvPr/>
            </p:nvSpPr>
            <p:spPr bwMode="auto">
              <a:xfrm>
                <a:off x="5315" y="2762"/>
                <a:ext cx="112" cy="872"/>
              </a:xfrm>
              <a:custGeom>
                <a:avLst/>
                <a:gdLst>
                  <a:gd name="T0" fmla="*/ 112 w 112"/>
                  <a:gd name="T1" fmla="*/ 0 h 872"/>
                  <a:gd name="T2" fmla="*/ 112 w 112"/>
                  <a:gd name="T3" fmla="*/ 872 h 872"/>
                  <a:gd name="T4" fmla="*/ 0 w 112"/>
                  <a:gd name="T5" fmla="*/ 872 h 872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872"/>
                  <a:gd name="T11" fmla="*/ 112 w 112"/>
                  <a:gd name="T12" fmla="*/ 872 h 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872">
                    <a:moveTo>
                      <a:pt x="112" y="0"/>
                    </a:moveTo>
                    <a:lnTo>
                      <a:pt x="112" y="872"/>
                    </a:lnTo>
                    <a:lnTo>
                      <a:pt x="0" y="872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Freeform 66"/>
              <p:cNvSpPr>
                <a:spLocks/>
              </p:cNvSpPr>
              <p:nvPr/>
            </p:nvSpPr>
            <p:spPr bwMode="auto">
              <a:xfrm>
                <a:off x="3483" y="2766"/>
                <a:ext cx="112" cy="872"/>
              </a:xfrm>
              <a:custGeom>
                <a:avLst/>
                <a:gdLst>
                  <a:gd name="T0" fmla="*/ 112 w 112"/>
                  <a:gd name="T1" fmla="*/ 0 h 872"/>
                  <a:gd name="T2" fmla="*/ 112 w 112"/>
                  <a:gd name="T3" fmla="*/ 872 h 872"/>
                  <a:gd name="T4" fmla="*/ 0 w 112"/>
                  <a:gd name="T5" fmla="*/ 872 h 872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872"/>
                  <a:gd name="T11" fmla="*/ 112 w 112"/>
                  <a:gd name="T12" fmla="*/ 872 h 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872">
                    <a:moveTo>
                      <a:pt x="112" y="0"/>
                    </a:moveTo>
                    <a:lnTo>
                      <a:pt x="112" y="872"/>
                    </a:lnTo>
                    <a:lnTo>
                      <a:pt x="0" y="872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Freeform 68"/>
              <p:cNvSpPr>
                <a:spLocks/>
              </p:cNvSpPr>
              <p:nvPr/>
            </p:nvSpPr>
            <p:spPr bwMode="auto">
              <a:xfrm>
                <a:off x="4393" y="2764"/>
                <a:ext cx="112" cy="872"/>
              </a:xfrm>
              <a:custGeom>
                <a:avLst/>
                <a:gdLst>
                  <a:gd name="T0" fmla="*/ 112 w 112"/>
                  <a:gd name="T1" fmla="*/ 0 h 872"/>
                  <a:gd name="T2" fmla="*/ 112 w 112"/>
                  <a:gd name="T3" fmla="*/ 872 h 872"/>
                  <a:gd name="T4" fmla="*/ 0 w 112"/>
                  <a:gd name="T5" fmla="*/ 872 h 872"/>
                  <a:gd name="T6" fmla="*/ 0 60000 65536"/>
                  <a:gd name="T7" fmla="*/ 0 60000 65536"/>
                  <a:gd name="T8" fmla="*/ 0 60000 65536"/>
                  <a:gd name="T9" fmla="*/ 0 w 112"/>
                  <a:gd name="T10" fmla="*/ 0 h 872"/>
                  <a:gd name="T11" fmla="*/ 112 w 112"/>
                  <a:gd name="T12" fmla="*/ 872 h 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12" h="872">
                    <a:moveTo>
                      <a:pt x="112" y="0"/>
                    </a:moveTo>
                    <a:lnTo>
                      <a:pt x="112" y="872"/>
                    </a:lnTo>
                    <a:lnTo>
                      <a:pt x="0" y="872"/>
                    </a:lnTo>
                  </a:path>
                </a:pathLst>
              </a:custGeom>
              <a:noFill/>
              <a:ln w="38100" cmpd="sng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2" name="Group 78"/>
            <p:cNvGrpSpPr>
              <a:grpSpLocks/>
            </p:cNvGrpSpPr>
            <p:nvPr/>
          </p:nvGrpSpPr>
          <p:grpSpPr bwMode="auto">
            <a:xfrm>
              <a:off x="997" y="1647"/>
              <a:ext cx="4335" cy="2155"/>
              <a:chOff x="997" y="1647"/>
              <a:chExt cx="4335" cy="2155"/>
            </a:xfrm>
          </p:grpSpPr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>
                <a:off x="4572" y="3475"/>
                <a:ext cx="760" cy="327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Technician</a:t>
                </a: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auto">
              <a:xfrm>
                <a:off x="2553" y="1647"/>
                <a:ext cx="145" cy="1633"/>
              </a:xfrm>
              <a:custGeom>
                <a:avLst/>
                <a:gdLst>
                  <a:gd name="T0" fmla="*/ 0 w 145"/>
                  <a:gd name="T1" fmla="*/ 1632 h 1633"/>
                  <a:gd name="T2" fmla="*/ 144 w 145"/>
                  <a:gd name="T3" fmla="*/ 1632 h 1633"/>
                  <a:gd name="T4" fmla="*/ 144 w 145"/>
                  <a:gd name="T5" fmla="*/ 0 h 1633"/>
                  <a:gd name="T6" fmla="*/ 0 60000 65536"/>
                  <a:gd name="T7" fmla="*/ 0 60000 65536"/>
                  <a:gd name="T8" fmla="*/ 0 60000 65536"/>
                  <a:gd name="T9" fmla="*/ 0 w 145"/>
                  <a:gd name="T10" fmla="*/ 0 h 1633"/>
                  <a:gd name="T11" fmla="*/ 145 w 145"/>
                  <a:gd name="T12" fmla="*/ 1633 h 1633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45" h="1633">
                    <a:moveTo>
                      <a:pt x="0" y="1632"/>
                    </a:moveTo>
                    <a:lnTo>
                      <a:pt x="144" y="1632"/>
                    </a:lnTo>
                    <a:lnTo>
                      <a:pt x="144" y="0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auto">
              <a:xfrm>
                <a:off x="2520" y="3379"/>
                <a:ext cx="2454" cy="81"/>
              </a:xfrm>
              <a:custGeom>
                <a:avLst/>
                <a:gdLst>
                  <a:gd name="T0" fmla="*/ 0 w 3361"/>
                  <a:gd name="T1" fmla="*/ 0 h 97"/>
                  <a:gd name="T2" fmla="*/ 3360 w 3361"/>
                  <a:gd name="T3" fmla="*/ 0 h 97"/>
                  <a:gd name="T4" fmla="*/ 3360 w 3361"/>
                  <a:gd name="T5" fmla="*/ 96 h 97"/>
                  <a:gd name="T6" fmla="*/ 0 60000 65536"/>
                  <a:gd name="T7" fmla="*/ 0 60000 65536"/>
                  <a:gd name="T8" fmla="*/ 0 60000 65536"/>
                  <a:gd name="T9" fmla="*/ 0 w 3361"/>
                  <a:gd name="T10" fmla="*/ 0 h 97"/>
                  <a:gd name="T11" fmla="*/ 3361 w 3361"/>
                  <a:gd name="T12" fmla="*/ 97 h 9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361" h="97">
                    <a:moveTo>
                      <a:pt x="0" y="0"/>
                    </a:moveTo>
                    <a:lnTo>
                      <a:pt x="3360" y="0"/>
                    </a:lnTo>
                    <a:lnTo>
                      <a:pt x="3360" y="96"/>
                    </a:lnTo>
                  </a:path>
                </a:pathLst>
              </a:custGeom>
              <a:noFill/>
              <a:ln w="38100" cap="rnd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Rectangle 26"/>
              <p:cNvSpPr>
                <a:spLocks noChangeArrowheads="1"/>
              </p:cNvSpPr>
              <p:nvPr/>
            </p:nvSpPr>
            <p:spPr bwMode="auto">
              <a:xfrm>
                <a:off x="997" y="3231"/>
                <a:ext cx="613" cy="20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 lIns="90475" tIns="44444" rIns="90475" bIns="44444">
                <a:spAutoFit/>
              </a:bodyPr>
              <a:lstStyle/>
              <a:p>
                <a:pPr algn="ctr">
                  <a:lnSpc>
                    <a:spcPct val="85000"/>
                  </a:lnSpc>
                  <a:defRPr/>
                </a:pPr>
                <a:r>
                  <a:rPr lang="en-US" sz="18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 Narrow" pitchFamily="34" charset="0"/>
                  </a:rPr>
                  <a:t>Project 2</a:t>
                </a:r>
              </a:p>
            </p:txBody>
          </p:sp>
          <p:sp>
            <p:nvSpPr>
              <p:cNvPr id="27" name="Line 28"/>
              <p:cNvSpPr>
                <a:spLocks noChangeShapeType="1"/>
              </p:cNvSpPr>
              <p:nvPr/>
            </p:nvSpPr>
            <p:spPr bwMode="auto">
              <a:xfrm>
                <a:off x="3107" y="3375"/>
                <a:ext cx="0" cy="1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29"/>
              <p:cNvSpPr>
                <a:spLocks noChangeShapeType="1"/>
              </p:cNvSpPr>
              <p:nvPr/>
            </p:nvSpPr>
            <p:spPr bwMode="auto">
              <a:xfrm>
                <a:off x="4013" y="3392"/>
                <a:ext cx="0" cy="10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33"/>
              <p:cNvSpPr>
                <a:spLocks noChangeArrowheads="1"/>
              </p:cNvSpPr>
              <p:nvPr/>
            </p:nvSpPr>
            <p:spPr bwMode="auto">
              <a:xfrm>
                <a:off x="1931" y="3187"/>
                <a:ext cx="616" cy="328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Project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Manager</a:t>
                </a:r>
              </a:p>
            </p:txBody>
          </p:sp>
          <p:sp>
            <p:nvSpPr>
              <p:cNvPr id="30" name="Rectangle 34"/>
              <p:cNvSpPr>
                <a:spLocks noChangeArrowheads="1"/>
              </p:cNvSpPr>
              <p:nvPr/>
            </p:nvSpPr>
            <p:spPr bwMode="auto">
              <a:xfrm>
                <a:off x="2748" y="3475"/>
                <a:ext cx="760" cy="327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Electrical</a:t>
                </a:r>
              </a:p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  <p:sp>
            <p:nvSpPr>
              <p:cNvPr id="31" name="Rectangle 35"/>
              <p:cNvSpPr>
                <a:spLocks noChangeArrowheads="1"/>
              </p:cNvSpPr>
              <p:nvPr/>
            </p:nvSpPr>
            <p:spPr bwMode="auto">
              <a:xfrm>
                <a:off x="3660" y="3475"/>
                <a:ext cx="760" cy="327"/>
              </a:xfrm>
              <a:prstGeom prst="rect">
                <a:avLst/>
              </a:prstGeom>
              <a:solidFill>
                <a:srgbClr val="CCCC99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5" tIns="44444" rIns="90475" bIns="44444" anchor="ctr"/>
              <a:lstStyle/>
              <a:p>
                <a:pPr algn="ctr">
                  <a:lnSpc>
                    <a:spcPct val="85000"/>
                  </a:lnSpc>
                </a:pPr>
                <a:r>
                  <a:rPr lang="en-US" sz="1600">
                    <a:latin typeface="Arial Narrow" pitchFamily="42" charset="0"/>
                  </a:rPr>
                  <a:t>Computer </a:t>
                </a:r>
                <a:br>
                  <a:rPr lang="en-US" sz="1600">
                    <a:latin typeface="Arial Narrow" pitchFamily="42" charset="0"/>
                  </a:rPr>
                </a:br>
                <a:r>
                  <a:rPr lang="en-US" sz="1600">
                    <a:latin typeface="Arial Narrow" pitchFamily="42" charset="0"/>
                  </a:rPr>
                  <a:t>Engineer</a:t>
                </a:r>
              </a:p>
            </p:txBody>
          </p:sp>
        </p:grpSp>
      </p:grpSp>
      <p:grpSp>
        <p:nvGrpSpPr>
          <p:cNvPr id="35" name="Group 77"/>
          <p:cNvGrpSpPr>
            <a:grpSpLocks/>
          </p:cNvGrpSpPr>
          <p:nvPr/>
        </p:nvGrpSpPr>
        <p:grpSpPr bwMode="auto">
          <a:xfrm>
            <a:off x="592138" y="1124744"/>
            <a:ext cx="7872412" cy="1206500"/>
            <a:chOff x="373" y="1315"/>
            <a:chExt cx="4959" cy="760"/>
          </a:xfrm>
        </p:grpSpPr>
        <p:sp>
          <p:nvSpPr>
            <p:cNvPr id="36" name="Rectangle 3"/>
            <p:cNvSpPr>
              <a:spLocks noChangeArrowheads="1"/>
            </p:cNvSpPr>
            <p:nvPr/>
          </p:nvSpPr>
          <p:spPr bwMode="auto">
            <a:xfrm>
              <a:off x="1272" y="1747"/>
              <a:ext cx="568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Marketing</a:t>
              </a:r>
            </a:p>
          </p:txBody>
        </p:sp>
        <p:sp>
          <p:nvSpPr>
            <p:cNvPr id="37" name="Rectangle 4"/>
            <p:cNvSpPr>
              <a:spLocks noChangeArrowheads="1"/>
            </p:cNvSpPr>
            <p:nvPr/>
          </p:nvSpPr>
          <p:spPr bwMode="auto">
            <a:xfrm>
              <a:off x="1973" y="1746"/>
              <a:ext cx="616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Finance</a:t>
              </a:r>
            </a:p>
          </p:txBody>
        </p:sp>
        <p:sp>
          <p:nvSpPr>
            <p:cNvPr id="38" name="Rectangle 5"/>
            <p:cNvSpPr>
              <a:spLocks noChangeArrowheads="1"/>
            </p:cNvSpPr>
            <p:nvPr/>
          </p:nvSpPr>
          <p:spPr bwMode="auto">
            <a:xfrm>
              <a:off x="373" y="1740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Human</a:t>
              </a:r>
            </a:p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Resources</a:t>
              </a:r>
            </a:p>
          </p:txBody>
        </p:sp>
        <p:sp>
          <p:nvSpPr>
            <p:cNvPr id="39" name="Rectangle 6"/>
            <p:cNvSpPr>
              <a:spLocks noChangeArrowheads="1"/>
            </p:cNvSpPr>
            <p:nvPr/>
          </p:nvSpPr>
          <p:spPr bwMode="auto">
            <a:xfrm>
              <a:off x="2748" y="1747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Design</a:t>
              </a:r>
            </a:p>
          </p:txBody>
        </p:sp>
        <p:sp>
          <p:nvSpPr>
            <p:cNvPr id="40" name="Rectangle 7"/>
            <p:cNvSpPr>
              <a:spLocks noChangeArrowheads="1"/>
            </p:cNvSpPr>
            <p:nvPr/>
          </p:nvSpPr>
          <p:spPr bwMode="auto">
            <a:xfrm>
              <a:off x="3660" y="1747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Quality</a:t>
              </a:r>
            </a:p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Mgt</a:t>
              </a:r>
            </a:p>
          </p:txBody>
        </p:sp>
        <p:sp>
          <p:nvSpPr>
            <p:cNvPr id="41" name="Rectangle 8"/>
            <p:cNvSpPr>
              <a:spLocks noChangeArrowheads="1"/>
            </p:cNvSpPr>
            <p:nvPr/>
          </p:nvSpPr>
          <p:spPr bwMode="auto">
            <a:xfrm>
              <a:off x="4572" y="1747"/>
              <a:ext cx="760" cy="32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latin typeface="Arial Narrow" pitchFamily="42" charset="0"/>
                </a:rPr>
                <a:t>Production</a:t>
              </a:r>
            </a:p>
          </p:txBody>
        </p:sp>
        <p:sp>
          <p:nvSpPr>
            <p:cNvPr id="42" name="Freeform 12"/>
            <p:cNvSpPr>
              <a:spLocks/>
            </p:cNvSpPr>
            <p:nvPr/>
          </p:nvSpPr>
          <p:spPr bwMode="auto">
            <a:xfrm>
              <a:off x="737" y="1647"/>
              <a:ext cx="4216" cy="97"/>
            </a:xfrm>
            <a:custGeom>
              <a:avLst/>
              <a:gdLst>
                <a:gd name="T0" fmla="*/ 0 w 4417"/>
                <a:gd name="T1" fmla="*/ 96 h 97"/>
                <a:gd name="T2" fmla="*/ 0 w 4417"/>
                <a:gd name="T3" fmla="*/ 0 h 97"/>
                <a:gd name="T4" fmla="*/ 4416 w 4417"/>
                <a:gd name="T5" fmla="*/ 0 h 97"/>
                <a:gd name="T6" fmla="*/ 4416 w 4417"/>
                <a:gd name="T7" fmla="*/ 96 h 9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417"/>
                <a:gd name="T13" fmla="*/ 0 h 97"/>
                <a:gd name="T14" fmla="*/ 4417 w 4417"/>
                <a:gd name="T15" fmla="*/ 97 h 9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417" h="97">
                  <a:moveTo>
                    <a:pt x="0" y="96"/>
                  </a:moveTo>
                  <a:lnTo>
                    <a:pt x="0" y="0"/>
                  </a:lnTo>
                  <a:lnTo>
                    <a:pt x="4416" y="0"/>
                  </a:lnTo>
                  <a:lnTo>
                    <a:pt x="4416" y="96"/>
                  </a:lnTo>
                </a:path>
              </a:pathLst>
            </a:custGeom>
            <a:noFill/>
            <a:ln w="381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 flipV="1">
              <a:off x="2253" y="1644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V="1">
              <a:off x="1560" y="1644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 flipV="1">
              <a:off x="3128" y="1642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16"/>
            <p:cNvSpPr>
              <a:spLocks noChangeShapeType="1"/>
            </p:cNvSpPr>
            <p:nvPr/>
          </p:nvSpPr>
          <p:spPr bwMode="auto">
            <a:xfrm flipV="1">
              <a:off x="2701" y="1547"/>
              <a:ext cx="0" cy="10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18"/>
            <p:cNvSpPr>
              <a:spLocks noChangeShapeType="1"/>
            </p:cNvSpPr>
            <p:nvPr/>
          </p:nvSpPr>
          <p:spPr bwMode="auto">
            <a:xfrm flipV="1">
              <a:off x="4040" y="1642"/>
              <a:ext cx="0" cy="10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36"/>
            <p:cNvSpPr>
              <a:spLocks noChangeArrowheads="1"/>
            </p:cNvSpPr>
            <p:nvPr/>
          </p:nvSpPr>
          <p:spPr bwMode="auto">
            <a:xfrm>
              <a:off x="2348" y="1315"/>
              <a:ext cx="760" cy="232"/>
            </a:xfrm>
            <a:prstGeom prst="rect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475" tIns="44444" rIns="90475" bIns="44444" anchor="ctr"/>
            <a:lstStyle/>
            <a:p>
              <a:pPr algn="ctr">
                <a:lnSpc>
                  <a:spcPct val="85000"/>
                </a:lnSpc>
              </a:pPr>
              <a:r>
                <a:rPr lang="en-US" sz="1600">
                  <a:solidFill>
                    <a:schemeClr val="bg1"/>
                  </a:solidFill>
                  <a:latin typeface="Arial Narrow" pitchFamily="42" charset="0"/>
                </a:rPr>
                <a:t>President</a:t>
              </a:r>
            </a:p>
          </p:txBody>
        </p:sp>
      </p:grpSp>
      <p:sp>
        <p:nvSpPr>
          <p:cNvPr id="49" name="Text Box 74"/>
          <p:cNvSpPr txBox="1">
            <a:spLocks noChangeArrowheads="1"/>
          </p:cNvSpPr>
          <p:nvPr/>
        </p:nvSpPr>
        <p:spPr bwMode="auto">
          <a:xfrm>
            <a:off x="395536" y="5301208"/>
            <a:ext cx="604867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AU" sz="1600" i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Figure </a:t>
            </a:r>
            <a:r>
              <a:rPr lang="en-AU" sz="160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3.2 (from </a:t>
            </a:r>
            <a:r>
              <a:rPr lang="en-AU" sz="1600" i="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Heizer</a:t>
            </a:r>
            <a:r>
              <a:rPr lang="en-AU" sz="1600" i="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/Render; Operation Management)</a:t>
            </a:r>
            <a:endParaRPr lang="en-AU" sz="1600" i="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lnSpc>
                <a:spcPct val="80000"/>
              </a:lnSpc>
              <a:spcBef>
                <a:spcPct val="0"/>
              </a:spcBef>
              <a:defRPr/>
            </a:pPr>
            <a:r>
              <a:rPr lang="en-US" sz="3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Project Organization Works Best When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7544" y="1234281"/>
            <a:ext cx="8280920" cy="4389437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 fontScale="92500"/>
          </a:bodyPr>
          <a:lstStyle/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Work can be defined with a specific goal and deadline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job is unique or somewhat unfamiliar to the existing organization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work contains complex interrelated tasks requiring specialized skills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project is temporary but critical to the organization</a:t>
            </a:r>
          </a:p>
          <a:p>
            <a:pPr marL="533400" marR="0" lvl="0" indent="-533400" defTabSz="914400" rtl="0" eaLnBrk="1" fontAlgn="auto" latinLnBrk="0" hangingPunct="1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Wingdings" pitchFamily="2" charset="2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 project cuts across organizational lines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marL="381000" lvl="0" indent="-381000" algn="ctr">
              <a:spcBef>
                <a:spcPct val="20000"/>
              </a:spcBef>
              <a:buClr>
                <a:srgbClr val="990000"/>
              </a:buClr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Project Organization Characteristics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7544" y="1268760"/>
            <a:ext cx="7488832" cy="4395787"/>
          </a:xfrm>
          <a:prstGeom prst="rect">
            <a:avLst/>
          </a:prstGeom>
        </p:spPr>
        <p:txBody>
          <a:bodyPr vert="horz" lIns="90475" tIns="44444" rIns="90475" bIns="44444" rtlCol="0">
            <a:normAutofit/>
          </a:bodyPr>
          <a:lstStyle/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Often temporary structure</a:t>
            </a: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Uses specialists from entire company</a:t>
            </a: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Headed by project manager</a:t>
            </a:r>
          </a:p>
          <a:p>
            <a:pPr marL="10858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Coordinates activities </a:t>
            </a:r>
          </a:p>
          <a:p>
            <a:pPr marL="1085850" marR="0" lvl="1" indent="-4572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Monitors schedule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</a:b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and costs</a:t>
            </a:r>
          </a:p>
          <a:p>
            <a:pPr marL="449263" marR="0" lvl="0" indent="-44926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þ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If a project organization has a Permanent structure, then it is call</a:t>
            </a:r>
            <a:r>
              <a:rPr lang="en-US" sz="2800" noProof="0" dirty="0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‘matrix organization’</a:t>
            </a:r>
          </a:p>
        </p:txBody>
      </p:sp>
      <p:pic>
        <p:nvPicPr>
          <p:cNvPr id="7" name="Picture 2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8150" y="2518321"/>
            <a:ext cx="3625850" cy="278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0" y="0"/>
            <a:ext cx="9144000" cy="692696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 w="9525">
            <a:noFill/>
            <a:round/>
            <a:headEnd/>
            <a:tailEnd/>
          </a:ln>
          <a:effectLst/>
        </p:spPr>
        <p:txBody>
          <a:bodyPr wrap="none" lIns="0" tIns="0" rIns="0" bIns="0" anchor="ctr"/>
          <a:lstStyle/>
          <a:p>
            <a:pPr lvl="0" algn="ctr">
              <a:spcBef>
                <a:spcPct val="0"/>
              </a:spcBef>
              <a:defRPr/>
            </a:pPr>
            <a:r>
              <a:rPr lang="en-US" sz="40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Matrix Organization</a:t>
            </a:r>
          </a:p>
        </p:txBody>
      </p:sp>
      <p:grpSp>
        <p:nvGrpSpPr>
          <p:cNvPr id="8" name="Group 3"/>
          <p:cNvGrpSpPr>
            <a:grpSpLocks/>
          </p:cNvGrpSpPr>
          <p:nvPr/>
        </p:nvGrpSpPr>
        <p:grpSpPr bwMode="auto">
          <a:xfrm>
            <a:off x="620713" y="1052736"/>
            <a:ext cx="7862887" cy="4635500"/>
            <a:chOff x="391" y="1104"/>
            <a:chExt cx="4953" cy="2920"/>
          </a:xfrm>
        </p:grpSpPr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391" y="1120"/>
              <a:ext cx="48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tabLst>
                  <a:tab pos="1435100" algn="l"/>
                  <a:tab pos="2959100" algn="l"/>
                  <a:tab pos="4660900" algn="l"/>
                  <a:tab pos="6553200" algn="l"/>
                </a:tabLst>
                <a:defRPr/>
              </a:pPr>
              <a:r>
                <a:rPr lang="en-AU" sz="2000" dirty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	Marketing	Operations	Engineering	Finance</a:t>
              </a:r>
            </a:p>
          </p:txBody>
        </p:sp>
        <p:grpSp>
          <p:nvGrpSpPr>
            <p:cNvPr id="10" name="Group 5"/>
            <p:cNvGrpSpPr>
              <a:grpSpLocks/>
            </p:cNvGrpSpPr>
            <p:nvPr/>
          </p:nvGrpSpPr>
          <p:grpSpPr bwMode="auto">
            <a:xfrm>
              <a:off x="448" y="1104"/>
              <a:ext cx="4896" cy="2920"/>
              <a:chOff x="448" y="1104"/>
              <a:chExt cx="4896" cy="2920"/>
            </a:xfrm>
          </p:grpSpPr>
          <p:sp>
            <p:nvSpPr>
              <p:cNvPr id="12" name="Line 6"/>
              <p:cNvSpPr>
                <a:spLocks noChangeShapeType="1"/>
              </p:cNvSpPr>
              <p:nvPr/>
            </p:nvSpPr>
            <p:spPr bwMode="auto">
              <a:xfrm>
                <a:off x="448" y="1416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7"/>
              <p:cNvSpPr>
                <a:spLocks noChangeShapeType="1"/>
              </p:cNvSpPr>
              <p:nvPr/>
            </p:nvSpPr>
            <p:spPr bwMode="auto">
              <a:xfrm>
                <a:off x="448" y="2068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8"/>
              <p:cNvSpPr>
                <a:spLocks noChangeShapeType="1"/>
              </p:cNvSpPr>
              <p:nvPr/>
            </p:nvSpPr>
            <p:spPr bwMode="auto">
              <a:xfrm>
                <a:off x="448" y="2720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9"/>
              <p:cNvSpPr>
                <a:spLocks noChangeShapeType="1"/>
              </p:cNvSpPr>
              <p:nvPr/>
            </p:nvSpPr>
            <p:spPr bwMode="auto">
              <a:xfrm>
                <a:off x="448" y="3372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0"/>
              <p:cNvSpPr>
                <a:spLocks noChangeShapeType="1"/>
              </p:cNvSpPr>
              <p:nvPr/>
            </p:nvSpPr>
            <p:spPr bwMode="auto">
              <a:xfrm>
                <a:off x="448" y="4024"/>
                <a:ext cx="48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7" name="Group 16"/>
              <p:cNvGrpSpPr>
                <a:grpSpLocks/>
              </p:cNvGrpSpPr>
              <p:nvPr/>
            </p:nvGrpSpPr>
            <p:grpSpPr bwMode="auto">
              <a:xfrm>
                <a:off x="1232" y="1104"/>
                <a:ext cx="4105" cy="2912"/>
                <a:chOff x="1232" y="1544"/>
                <a:chExt cx="4105" cy="1664"/>
              </a:xfrm>
            </p:grpSpPr>
            <p:sp>
              <p:nvSpPr>
                <p:cNvPr id="18" name="Line 12"/>
                <p:cNvSpPr>
                  <a:spLocks noChangeShapeType="1"/>
                </p:cNvSpPr>
                <p:nvPr/>
              </p:nvSpPr>
              <p:spPr bwMode="auto">
                <a:xfrm>
                  <a:off x="1232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Line 13"/>
                <p:cNvSpPr>
                  <a:spLocks noChangeShapeType="1"/>
                </p:cNvSpPr>
                <p:nvPr/>
              </p:nvSpPr>
              <p:spPr bwMode="auto">
                <a:xfrm>
                  <a:off x="2242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0" name="Line 14"/>
                <p:cNvSpPr>
                  <a:spLocks noChangeShapeType="1"/>
                </p:cNvSpPr>
                <p:nvPr/>
              </p:nvSpPr>
              <p:spPr bwMode="auto">
                <a:xfrm>
                  <a:off x="3276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Line 15"/>
                <p:cNvSpPr>
                  <a:spLocks noChangeShapeType="1"/>
                </p:cNvSpPr>
                <p:nvPr/>
              </p:nvSpPr>
              <p:spPr bwMode="auto">
                <a:xfrm>
                  <a:off x="4454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2" name="Line 16"/>
                <p:cNvSpPr>
                  <a:spLocks noChangeShapeType="1"/>
                </p:cNvSpPr>
                <p:nvPr/>
              </p:nvSpPr>
              <p:spPr bwMode="auto">
                <a:xfrm>
                  <a:off x="5337" y="1544"/>
                  <a:ext cx="0" cy="166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" name="Text Box 17"/>
            <p:cNvSpPr txBox="1">
              <a:spLocks noChangeArrowheads="1"/>
            </p:cNvSpPr>
            <p:nvPr/>
          </p:nvSpPr>
          <p:spPr bwMode="auto">
            <a:xfrm>
              <a:off x="398" y="1240"/>
              <a:ext cx="792" cy="26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1</a:t>
              </a:r>
            </a:p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2</a:t>
              </a:r>
            </a:p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3</a:t>
              </a:r>
            </a:p>
            <a:p>
              <a:pPr>
                <a:lnSpc>
                  <a:spcPct val="335000"/>
                </a:lnSpc>
                <a:defRPr/>
              </a:pPr>
              <a:r>
                <a:rPr lang="en-AU" sz="200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Project 4</a:t>
              </a:r>
              <a:endParaRPr lang="en-AU" sz="2000"/>
            </a:p>
          </p:txBody>
        </p:sp>
      </p:grp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2430463" y="1608361"/>
            <a:ext cx="5768975" cy="928688"/>
            <a:chOff x="1531" y="1454"/>
            <a:chExt cx="3634" cy="585"/>
          </a:xfrm>
        </p:grpSpPr>
        <p:pic>
          <p:nvPicPr>
            <p:cNvPr id="24" name="Picture 1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1" y="1524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61" y="1468"/>
              <a:ext cx="795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1" y="1454"/>
              <a:ext cx="491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7" name="Group 22"/>
            <p:cNvGrpSpPr>
              <a:grpSpLocks/>
            </p:cNvGrpSpPr>
            <p:nvPr/>
          </p:nvGrpSpPr>
          <p:grpSpPr bwMode="auto">
            <a:xfrm>
              <a:off x="3485" y="1470"/>
              <a:ext cx="790" cy="552"/>
              <a:chOff x="3447" y="1459"/>
              <a:chExt cx="790" cy="552"/>
            </a:xfrm>
          </p:grpSpPr>
          <p:pic>
            <p:nvPicPr>
              <p:cNvPr id="28" name="Picture 23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61" y="1460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9" name="Picture 24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47" y="1459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30" name="Group 25"/>
          <p:cNvGrpSpPr>
            <a:grpSpLocks/>
          </p:cNvGrpSpPr>
          <p:nvPr/>
        </p:nvGrpSpPr>
        <p:grpSpPr bwMode="auto">
          <a:xfrm>
            <a:off x="2430463" y="4665886"/>
            <a:ext cx="5768975" cy="1004888"/>
            <a:chOff x="1531" y="3380"/>
            <a:chExt cx="3634" cy="633"/>
          </a:xfrm>
        </p:grpSpPr>
        <p:pic>
          <p:nvPicPr>
            <p:cNvPr id="31" name="Picture 2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1" y="3404"/>
              <a:ext cx="491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2" name="Group 27"/>
            <p:cNvGrpSpPr>
              <a:grpSpLocks/>
            </p:cNvGrpSpPr>
            <p:nvPr/>
          </p:nvGrpSpPr>
          <p:grpSpPr bwMode="auto">
            <a:xfrm>
              <a:off x="3471" y="3421"/>
              <a:ext cx="817" cy="551"/>
              <a:chOff x="3429" y="3416"/>
              <a:chExt cx="817" cy="551"/>
            </a:xfrm>
          </p:grpSpPr>
          <p:pic>
            <p:nvPicPr>
              <p:cNvPr id="37" name="Picture 28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429" y="3416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29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870" y="3416"/>
                <a:ext cx="376" cy="55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33" name="Group 30"/>
            <p:cNvGrpSpPr>
              <a:grpSpLocks/>
            </p:cNvGrpSpPr>
            <p:nvPr/>
          </p:nvGrpSpPr>
          <p:grpSpPr bwMode="auto">
            <a:xfrm>
              <a:off x="2261" y="3380"/>
              <a:ext cx="994" cy="633"/>
              <a:chOff x="2264" y="3392"/>
              <a:chExt cx="994" cy="633"/>
            </a:xfrm>
          </p:grpSpPr>
          <p:pic>
            <p:nvPicPr>
              <p:cNvPr id="35" name="Picture 3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64" y="3392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6" name="Picture 3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94" y="3630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34" name="Picture 3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1" y="3473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" name="Group 34"/>
          <p:cNvGrpSpPr>
            <a:grpSpLocks/>
          </p:cNvGrpSpPr>
          <p:nvPr/>
        </p:nvGrpSpPr>
        <p:grpSpPr bwMode="auto">
          <a:xfrm>
            <a:off x="2027238" y="2660874"/>
            <a:ext cx="6172200" cy="874712"/>
            <a:chOff x="1277" y="2141"/>
            <a:chExt cx="3888" cy="551"/>
          </a:xfrm>
        </p:grpSpPr>
        <p:grpSp>
          <p:nvGrpSpPr>
            <p:cNvPr id="40" name="Group 35"/>
            <p:cNvGrpSpPr>
              <a:grpSpLocks/>
            </p:cNvGrpSpPr>
            <p:nvPr/>
          </p:nvGrpSpPr>
          <p:grpSpPr bwMode="auto">
            <a:xfrm>
              <a:off x="1277" y="2154"/>
              <a:ext cx="925" cy="525"/>
              <a:chOff x="223" y="2159"/>
              <a:chExt cx="998" cy="585"/>
            </a:xfrm>
          </p:grpSpPr>
          <p:pic>
            <p:nvPicPr>
              <p:cNvPr id="44" name="Picture 3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223" y="2159"/>
                <a:ext cx="491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5" name="Picture 37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730" y="2159"/>
                <a:ext cx="491" cy="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41" name="Picture 3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2" y="2141"/>
              <a:ext cx="376" cy="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3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371" y="2145"/>
              <a:ext cx="775" cy="5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4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1" y="2193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6" name="Group 41"/>
          <p:cNvGrpSpPr>
            <a:grpSpLocks/>
          </p:cNvGrpSpPr>
          <p:nvPr/>
        </p:nvGrpSpPr>
        <p:grpSpPr bwMode="auto">
          <a:xfrm>
            <a:off x="2430463" y="3630836"/>
            <a:ext cx="5767387" cy="979488"/>
            <a:chOff x="1531" y="2728"/>
            <a:chExt cx="3633" cy="617"/>
          </a:xfrm>
        </p:grpSpPr>
        <p:pic>
          <p:nvPicPr>
            <p:cNvPr id="47" name="Picture 4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692" y="2761"/>
              <a:ext cx="376" cy="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" name="Picture 4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1" y="2744"/>
              <a:ext cx="491" cy="5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9" name="Picture 4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600" y="2814"/>
              <a:ext cx="564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0" name="Group 45"/>
            <p:cNvGrpSpPr>
              <a:grpSpLocks/>
            </p:cNvGrpSpPr>
            <p:nvPr/>
          </p:nvGrpSpPr>
          <p:grpSpPr bwMode="auto">
            <a:xfrm>
              <a:off x="2259" y="2728"/>
              <a:ext cx="998" cy="617"/>
              <a:chOff x="2260" y="2740"/>
              <a:chExt cx="998" cy="617"/>
            </a:xfrm>
          </p:grpSpPr>
          <p:pic>
            <p:nvPicPr>
              <p:cNvPr id="51" name="Picture 46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260" y="2740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2" name="Picture 47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2694" y="2962"/>
                <a:ext cx="564" cy="3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86085EB6EF8A468533B5E264E46EF1" ma:contentTypeVersion="0" ma:contentTypeDescription="Create a new document." ma:contentTypeScope="" ma:versionID="0ff94189cd42df72cdfb57eaf031f65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FD9779-D82E-4EF3-B581-75CE86C626F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552F633-A2A6-4E98-A19E-4A97093372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06C468-34BD-4CE9-A7C7-F6A7AF9CB2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494</TotalTime>
  <Words>773</Words>
  <Application>Microsoft Office PowerPoint</Application>
  <PresentationFormat>On-screen Show (4:3)</PresentationFormat>
  <Paragraphs>150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 Abdulaziz</dc:creator>
  <cp:lastModifiedBy>User</cp:lastModifiedBy>
  <cp:revision>57</cp:revision>
  <cp:lastPrinted>2013-06-14T08:50:19Z</cp:lastPrinted>
  <dcterms:created xsi:type="dcterms:W3CDTF">2011-07-01T04:21:05Z</dcterms:created>
  <dcterms:modified xsi:type="dcterms:W3CDTF">2015-04-04T11:26:08Z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0x010100BF86085EB6EF8A468533B5E264E46EF1</vt:lpwstr>
  </property>
</Properties>
</file>