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39"/>
  </p:notesMasterIdLst>
  <p:handoutMasterIdLst>
    <p:handoutMasterId r:id="rId40"/>
  </p:handoutMasterIdLst>
  <p:sldIdLst>
    <p:sldId id="272"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2" r:id="rId33"/>
    <p:sldId id="308" r:id="rId34"/>
    <p:sldId id="314" r:id="rId35"/>
    <p:sldId id="309" r:id="rId36"/>
    <p:sldId id="310" r:id="rId37"/>
    <p:sldId id="313" r:id="rId38"/>
  </p:sldIdLst>
  <p:sldSz cx="9906000" cy="6858000" type="A4"/>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8" autoAdjust="0"/>
    <p:restoredTop sz="94660" autoAdjust="0"/>
  </p:normalViewPr>
  <p:slideViewPr>
    <p:cSldViewPr snapToGrid="0">
      <p:cViewPr varScale="1">
        <p:scale>
          <a:sx n="113" d="100"/>
          <a:sy n="113" d="100"/>
        </p:scale>
        <p:origin x="-888" y="-96"/>
      </p:cViewPr>
      <p:guideLst>
        <p:guide orient="horz"/>
        <p:guide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Dr%20Abdulaziz\Desktop\Book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r%20Abdulaziz\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7934008248969"/>
          <c:y val="3.1031862952614793E-2"/>
          <c:w val="0.86638732658417694"/>
          <c:h val="0.83242762396635905"/>
        </c:manualLayout>
      </c:layout>
      <c:scatterChart>
        <c:scatterStyle val="lineMarker"/>
        <c:varyColors val="0"/>
        <c:ser>
          <c:idx val="0"/>
          <c:order val="0"/>
          <c:tx>
            <c:v>Cash out = Expences</c:v>
          </c:tx>
          <c:spPr>
            <a:ln w="19050" cap="rnd">
              <a:solidFill>
                <a:sysClr val="windowText" lastClr="000000"/>
              </a:solidFill>
              <a:round/>
            </a:ln>
            <a:effectLst/>
          </c:spPr>
          <c:marker>
            <c:symbol val="none"/>
          </c:marker>
          <c:xVal>
            <c:numRef>
              <c:f>Sheet1!$D$31:$Z$31</c:f>
              <c:numCache>
                <c:formatCode>General</c:formatCode>
                <c:ptCount val="23"/>
                <c:pt idx="0">
                  <c:v>0</c:v>
                </c:pt>
                <c:pt idx="1">
                  <c:v>1</c:v>
                </c:pt>
                <c:pt idx="2">
                  <c:v>2</c:v>
                </c:pt>
                <c:pt idx="3">
                  <c:v>3</c:v>
                </c:pt>
                <c:pt idx="4">
                  <c:v>4</c:v>
                </c:pt>
                <c:pt idx="5">
                  <c:v>5</c:v>
                </c:pt>
                <c:pt idx="6">
                  <c:v>5</c:v>
                </c:pt>
                <c:pt idx="7">
                  <c:v>6</c:v>
                </c:pt>
                <c:pt idx="8">
                  <c:v>6</c:v>
                </c:pt>
                <c:pt idx="9">
                  <c:v>7</c:v>
                </c:pt>
                <c:pt idx="10">
                  <c:v>7</c:v>
                </c:pt>
                <c:pt idx="11">
                  <c:v>8</c:v>
                </c:pt>
                <c:pt idx="12">
                  <c:v>8</c:v>
                </c:pt>
                <c:pt idx="13">
                  <c:v>9</c:v>
                </c:pt>
                <c:pt idx="14">
                  <c:v>9</c:v>
                </c:pt>
                <c:pt idx="15">
                  <c:v>10</c:v>
                </c:pt>
                <c:pt idx="16">
                  <c:v>10</c:v>
                </c:pt>
                <c:pt idx="17">
                  <c:v>11</c:v>
                </c:pt>
                <c:pt idx="18">
                  <c:v>11</c:v>
                </c:pt>
                <c:pt idx="19">
                  <c:v>12</c:v>
                </c:pt>
                <c:pt idx="20">
                  <c:v>12</c:v>
                </c:pt>
                <c:pt idx="21">
                  <c:v>13</c:v>
                </c:pt>
                <c:pt idx="22">
                  <c:v>13</c:v>
                </c:pt>
              </c:numCache>
            </c:numRef>
          </c:xVal>
          <c:yVal>
            <c:numRef>
              <c:f>Sheet1!$D$32:$Z$32</c:f>
              <c:numCache>
                <c:formatCode>General</c:formatCode>
                <c:ptCount val="23"/>
                <c:pt idx="0">
                  <c:v>0</c:v>
                </c:pt>
                <c:pt idx="1">
                  <c:v>1.2</c:v>
                </c:pt>
                <c:pt idx="2">
                  <c:v>2</c:v>
                </c:pt>
                <c:pt idx="3">
                  <c:v>5.4</c:v>
                </c:pt>
                <c:pt idx="4">
                  <c:v>9</c:v>
                </c:pt>
                <c:pt idx="5">
                  <c:v>13</c:v>
                </c:pt>
                <c:pt idx="6">
                  <c:v>13</c:v>
                </c:pt>
                <c:pt idx="7">
                  <c:v>18</c:v>
                </c:pt>
                <c:pt idx="8">
                  <c:v>18</c:v>
                </c:pt>
                <c:pt idx="9">
                  <c:v>22</c:v>
                </c:pt>
                <c:pt idx="10">
                  <c:v>22</c:v>
                </c:pt>
                <c:pt idx="11">
                  <c:v>24</c:v>
                </c:pt>
                <c:pt idx="12">
                  <c:v>24</c:v>
                </c:pt>
                <c:pt idx="13">
                  <c:v>26</c:v>
                </c:pt>
                <c:pt idx="14">
                  <c:v>26</c:v>
                </c:pt>
                <c:pt idx="15">
                  <c:v>29</c:v>
                </c:pt>
                <c:pt idx="16">
                  <c:v>29</c:v>
                </c:pt>
                <c:pt idx="17">
                  <c:v>29</c:v>
                </c:pt>
                <c:pt idx="18">
                  <c:v>29</c:v>
                </c:pt>
                <c:pt idx="19">
                  <c:v>29</c:v>
                </c:pt>
                <c:pt idx="20">
                  <c:v>29</c:v>
                </c:pt>
                <c:pt idx="21">
                  <c:v>29</c:v>
                </c:pt>
                <c:pt idx="22">
                  <c:v>29</c:v>
                </c:pt>
              </c:numCache>
            </c:numRef>
          </c:yVal>
          <c:smooth val="0"/>
        </c:ser>
        <c:ser>
          <c:idx val="1"/>
          <c:order val="1"/>
          <c:tx>
            <c:v>Cash In Month Later</c:v>
          </c:tx>
          <c:spPr>
            <a:ln w="19050" cap="rnd">
              <a:solidFill>
                <a:srgbClr val="FF0000"/>
              </a:solidFill>
              <a:prstDash val="sysDash"/>
              <a:round/>
            </a:ln>
            <a:effectLst/>
          </c:spPr>
          <c:marker>
            <c:symbol val="none"/>
          </c:marker>
          <c:dPt>
            <c:idx val="14"/>
            <c:bubble3D val="0"/>
            <c:spPr>
              <a:ln w="28575" cap="rnd">
                <a:solidFill>
                  <a:srgbClr val="FF0000"/>
                </a:solidFill>
                <a:prstDash val="sysDash"/>
                <a:round/>
              </a:ln>
              <a:effectLst/>
            </c:spPr>
          </c:dPt>
          <c:dLbls>
            <c:dLbl>
              <c:idx val="5"/>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1"/>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1" i="1"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Sheet1!$D$31:$Z$31</c:f>
              <c:numCache>
                <c:formatCode>General</c:formatCode>
                <c:ptCount val="23"/>
                <c:pt idx="0">
                  <c:v>0</c:v>
                </c:pt>
                <c:pt idx="1">
                  <c:v>1</c:v>
                </c:pt>
                <c:pt idx="2">
                  <c:v>2</c:v>
                </c:pt>
                <c:pt idx="3">
                  <c:v>3</c:v>
                </c:pt>
                <c:pt idx="4">
                  <c:v>4</c:v>
                </c:pt>
                <c:pt idx="5">
                  <c:v>5</c:v>
                </c:pt>
                <c:pt idx="6">
                  <c:v>5</c:v>
                </c:pt>
                <c:pt idx="7">
                  <c:v>6</c:v>
                </c:pt>
                <c:pt idx="8">
                  <c:v>6</c:v>
                </c:pt>
                <c:pt idx="9">
                  <c:v>7</c:v>
                </c:pt>
                <c:pt idx="10">
                  <c:v>7</c:v>
                </c:pt>
                <c:pt idx="11">
                  <c:v>8</c:v>
                </c:pt>
                <c:pt idx="12">
                  <c:v>8</c:v>
                </c:pt>
                <c:pt idx="13">
                  <c:v>9</c:v>
                </c:pt>
                <c:pt idx="14">
                  <c:v>9</c:v>
                </c:pt>
                <c:pt idx="15">
                  <c:v>10</c:v>
                </c:pt>
                <c:pt idx="16">
                  <c:v>10</c:v>
                </c:pt>
                <c:pt idx="17">
                  <c:v>11</c:v>
                </c:pt>
                <c:pt idx="18">
                  <c:v>11</c:v>
                </c:pt>
                <c:pt idx="19">
                  <c:v>12</c:v>
                </c:pt>
                <c:pt idx="20">
                  <c:v>12</c:v>
                </c:pt>
                <c:pt idx="21">
                  <c:v>13</c:v>
                </c:pt>
                <c:pt idx="22">
                  <c:v>13</c:v>
                </c:pt>
              </c:numCache>
            </c:numRef>
          </c:xVal>
          <c:yVal>
            <c:numRef>
              <c:f>Sheet1!$D$33:$Z$33</c:f>
              <c:numCache>
                <c:formatCode>General</c:formatCode>
                <c:ptCount val="23"/>
                <c:pt idx="0">
                  <c:v>0</c:v>
                </c:pt>
                <c:pt idx="1">
                  <c:v>0</c:v>
                </c:pt>
                <c:pt idx="2">
                  <c:v>0</c:v>
                </c:pt>
                <c:pt idx="3">
                  <c:v>0</c:v>
                </c:pt>
                <c:pt idx="4">
                  <c:v>0</c:v>
                </c:pt>
                <c:pt idx="5">
                  <c:v>0</c:v>
                </c:pt>
                <c:pt idx="6">
                  <c:v>1.4</c:v>
                </c:pt>
                <c:pt idx="7">
                  <c:v>1.4</c:v>
                </c:pt>
                <c:pt idx="8">
                  <c:v>4</c:v>
                </c:pt>
                <c:pt idx="9">
                  <c:v>4</c:v>
                </c:pt>
                <c:pt idx="10">
                  <c:v>10</c:v>
                </c:pt>
                <c:pt idx="11">
                  <c:v>10</c:v>
                </c:pt>
                <c:pt idx="12">
                  <c:v>13</c:v>
                </c:pt>
                <c:pt idx="13">
                  <c:v>13</c:v>
                </c:pt>
                <c:pt idx="14">
                  <c:v>19</c:v>
                </c:pt>
                <c:pt idx="15">
                  <c:v>19</c:v>
                </c:pt>
                <c:pt idx="16">
                  <c:v>21</c:v>
                </c:pt>
                <c:pt idx="17">
                  <c:v>21</c:v>
                </c:pt>
                <c:pt idx="18">
                  <c:v>30</c:v>
                </c:pt>
                <c:pt idx="19">
                  <c:v>30</c:v>
                </c:pt>
                <c:pt idx="20">
                  <c:v>32</c:v>
                </c:pt>
                <c:pt idx="21">
                  <c:v>32</c:v>
                </c:pt>
                <c:pt idx="22">
                  <c:v>34</c:v>
                </c:pt>
              </c:numCache>
            </c:numRef>
          </c:yVal>
          <c:smooth val="0"/>
        </c:ser>
        <c:dLbls>
          <c:showLegendKey val="0"/>
          <c:showVal val="0"/>
          <c:showCatName val="0"/>
          <c:showSerName val="0"/>
          <c:showPercent val="0"/>
          <c:showBubbleSize val="0"/>
        </c:dLbls>
        <c:axId val="83647488"/>
        <c:axId val="83649664"/>
      </c:scatterChart>
      <c:valAx>
        <c:axId val="836474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6350" cap="flat" cmpd="sng" algn="ctr">
              <a:noFill/>
              <a:round/>
            </a:ln>
            <a:effectLst/>
          </c:spPr>
        </c:minorGridlines>
        <c:title>
          <c:tx>
            <c:rich>
              <a:bodyPr rot="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Time, month</a:t>
                </a:r>
              </a:p>
            </c:rich>
          </c:tx>
          <c:layout>
            <c:manualLayout>
              <c:xMode val="edge"/>
              <c:yMode val="edge"/>
              <c:x val="0.43852062242219725"/>
              <c:y val="0.91277351621369918"/>
            </c:manualLayout>
          </c:layout>
          <c:overlay val="0"/>
          <c:spPr>
            <a:noFill/>
            <a:ln>
              <a:noFill/>
            </a:ln>
            <a:effectLst/>
          </c:sp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649664"/>
        <c:crosses val="autoZero"/>
        <c:crossBetween val="midCat"/>
        <c:majorUnit val="1"/>
      </c:valAx>
      <c:valAx>
        <c:axId val="83649664"/>
        <c:scaling>
          <c:orientation val="minMax"/>
          <c:max val="36"/>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Cost, SR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647488"/>
        <c:crosses val="autoZero"/>
        <c:crossBetween val="midCat"/>
        <c:majorUnit val="2"/>
      </c:valAx>
      <c:spPr>
        <a:noFill/>
        <a:ln>
          <a:noFill/>
        </a:ln>
        <a:effectLst/>
      </c:spPr>
    </c:plotArea>
    <c:legend>
      <c:legendPos val="r"/>
      <c:layout>
        <c:manualLayout>
          <c:xMode val="edge"/>
          <c:yMode val="edge"/>
          <c:x val="0.62546400449943762"/>
          <c:y val="0.67761104055541443"/>
          <c:w val="0.31739313835770522"/>
          <c:h val="0.14083504078119266"/>
        </c:manualLayout>
      </c:layout>
      <c:overlay val="1"/>
      <c:spPr>
        <a:noFill/>
        <a:ln>
          <a:noFill/>
        </a:ln>
        <a:effectLst/>
      </c:spPr>
      <c:txPr>
        <a:bodyPr rot="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100" b="1" i="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7963341598875"/>
          <c:y val="8.6946639525654915E-2"/>
          <c:w val="0.85053116979162124"/>
          <c:h val="0.78345938103898394"/>
        </c:manualLayout>
      </c:layout>
      <c:scatterChart>
        <c:scatterStyle val="lineMarker"/>
        <c:varyColors val="0"/>
        <c:ser>
          <c:idx val="1"/>
          <c:order val="0"/>
          <c:tx>
            <c:v>Cash Inn</c:v>
          </c:tx>
          <c:spPr>
            <a:ln w="28575" cap="rnd">
              <a:solidFill>
                <a:srgbClr val="C00000"/>
              </a:solidFill>
              <a:round/>
            </a:ln>
            <a:effectLst/>
          </c:spPr>
          <c:marker>
            <c:symbol val="none"/>
          </c:marker>
          <c:dLbls>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1.111111111111121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Sheet1!$D$25:$Z$25</c:f>
              <c:numCache>
                <c:formatCode>General</c:formatCode>
                <c:ptCount val="23"/>
                <c:pt idx="0">
                  <c:v>0</c:v>
                </c:pt>
                <c:pt idx="1">
                  <c:v>1</c:v>
                </c:pt>
                <c:pt idx="2">
                  <c:v>2</c:v>
                </c:pt>
                <c:pt idx="3">
                  <c:v>3</c:v>
                </c:pt>
                <c:pt idx="4">
                  <c:v>4</c:v>
                </c:pt>
                <c:pt idx="5">
                  <c:v>4</c:v>
                </c:pt>
                <c:pt idx="6">
                  <c:v>5</c:v>
                </c:pt>
                <c:pt idx="7">
                  <c:v>5</c:v>
                </c:pt>
                <c:pt idx="8">
                  <c:v>6</c:v>
                </c:pt>
                <c:pt idx="9">
                  <c:v>6</c:v>
                </c:pt>
                <c:pt idx="10">
                  <c:v>7</c:v>
                </c:pt>
                <c:pt idx="11">
                  <c:v>7</c:v>
                </c:pt>
                <c:pt idx="12">
                  <c:v>8</c:v>
                </c:pt>
                <c:pt idx="13">
                  <c:v>8</c:v>
                </c:pt>
                <c:pt idx="14">
                  <c:v>9</c:v>
                </c:pt>
                <c:pt idx="15">
                  <c:v>9</c:v>
                </c:pt>
                <c:pt idx="16">
                  <c:v>10</c:v>
                </c:pt>
                <c:pt idx="17">
                  <c:v>10</c:v>
                </c:pt>
                <c:pt idx="18">
                  <c:v>11</c:v>
                </c:pt>
                <c:pt idx="19">
                  <c:v>11</c:v>
                </c:pt>
                <c:pt idx="20">
                  <c:v>12</c:v>
                </c:pt>
                <c:pt idx="21">
                  <c:v>12</c:v>
                </c:pt>
              </c:numCache>
            </c:numRef>
          </c:xVal>
          <c:yVal>
            <c:numRef>
              <c:f>Sheet1!$D$27:$Z$27</c:f>
              <c:numCache>
                <c:formatCode>General</c:formatCode>
                <c:ptCount val="23"/>
                <c:pt idx="0">
                  <c:v>0</c:v>
                </c:pt>
                <c:pt idx="1">
                  <c:v>0</c:v>
                </c:pt>
                <c:pt idx="2">
                  <c:v>0</c:v>
                </c:pt>
                <c:pt idx="3">
                  <c:v>0</c:v>
                </c:pt>
                <c:pt idx="4">
                  <c:v>0</c:v>
                </c:pt>
                <c:pt idx="5">
                  <c:v>1.4</c:v>
                </c:pt>
                <c:pt idx="6">
                  <c:v>1.4</c:v>
                </c:pt>
                <c:pt idx="7">
                  <c:v>4</c:v>
                </c:pt>
                <c:pt idx="8">
                  <c:v>4</c:v>
                </c:pt>
                <c:pt idx="9">
                  <c:v>10</c:v>
                </c:pt>
                <c:pt idx="10">
                  <c:v>10</c:v>
                </c:pt>
                <c:pt idx="11">
                  <c:v>13</c:v>
                </c:pt>
                <c:pt idx="12">
                  <c:v>13</c:v>
                </c:pt>
                <c:pt idx="13">
                  <c:v>19</c:v>
                </c:pt>
                <c:pt idx="14">
                  <c:v>19</c:v>
                </c:pt>
                <c:pt idx="15">
                  <c:v>21</c:v>
                </c:pt>
                <c:pt idx="16">
                  <c:v>21</c:v>
                </c:pt>
                <c:pt idx="17">
                  <c:v>30</c:v>
                </c:pt>
                <c:pt idx="18">
                  <c:v>30</c:v>
                </c:pt>
                <c:pt idx="19">
                  <c:v>32</c:v>
                </c:pt>
                <c:pt idx="20">
                  <c:v>32</c:v>
                </c:pt>
                <c:pt idx="21">
                  <c:v>34</c:v>
                </c:pt>
              </c:numCache>
            </c:numRef>
          </c:yVal>
          <c:smooth val="0"/>
        </c:ser>
        <c:dLbls>
          <c:showLegendKey val="0"/>
          <c:showVal val="0"/>
          <c:showCatName val="0"/>
          <c:showSerName val="0"/>
          <c:showPercent val="0"/>
          <c:showBubbleSize val="0"/>
        </c:dLbls>
        <c:axId val="86070016"/>
        <c:axId val="86071552"/>
      </c:scatterChart>
      <c:valAx>
        <c:axId val="8607001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86071552"/>
        <c:crosses val="autoZero"/>
        <c:crossBetween val="midCat"/>
      </c:valAx>
      <c:valAx>
        <c:axId val="8607155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6070016"/>
        <c:crosses val="autoZero"/>
        <c:crossBetween val="midCat"/>
      </c:valAx>
      <c:spPr>
        <a:noFill/>
        <a:ln>
          <a:noFill/>
        </a:ln>
        <a:effectLst/>
      </c:spPr>
    </c:plotArea>
    <c:legend>
      <c:legendPos val="r"/>
      <c:layout>
        <c:manualLayout>
          <c:xMode val="edge"/>
          <c:yMode val="edge"/>
          <c:x val="0.65017763663519956"/>
          <c:y val="0.80390145961678738"/>
          <c:w val="0.13352677600382826"/>
          <c:h val="3.7503857285899986E-2"/>
        </c:manualLayout>
      </c:layout>
      <c:overlay val="1"/>
      <c:spPr>
        <a:noFill/>
        <a:ln w="12700">
          <a:solidFill>
            <a:schemeClr val="tx1"/>
          </a:solidFill>
          <a:prstDash val="sysDash"/>
        </a:ln>
        <a:effectLst/>
      </c:spPr>
      <c:txPr>
        <a:bodyPr rot="0" spcFirstLastPara="1" vertOverflow="ellipsis" vert="horz" wrap="square" anchor="ctr" anchorCtr="1"/>
        <a:lstStyle/>
        <a:p>
          <a:pPr>
            <a:defRPr sz="11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36" tIns="46968" rIns="93936" bIns="46968" rtlCol="0"/>
          <a:lstStyle>
            <a:lvl1pPr algn="l">
              <a:defRPr sz="1200"/>
            </a:lvl1pPr>
          </a:lstStyle>
          <a:p>
            <a:r>
              <a:rPr lang="en-US" smtClean="0"/>
              <a:t>TOPIC-7- PROJECT CASH FLOW</a:t>
            </a:r>
            <a:endParaRPr lang="en-US"/>
          </a:p>
        </p:txBody>
      </p:sp>
      <p:sp>
        <p:nvSpPr>
          <p:cNvPr id="3" name="Date Placeholder 2"/>
          <p:cNvSpPr>
            <a:spLocks noGrp="1"/>
          </p:cNvSpPr>
          <p:nvPr>
            <p:ph type="dt" sz="quarter" idx="1"/>
          </p:nvPr>
        </p:nvSpPr>
        <p:spPr>
          <a:xfrm>
            <a:off x="4008705" y="1"/>
            <a:ext cx="3066733" cy="469780"/>
          </a:xfrm>
          <a:prstGeom prst="rect">
            <a:avLst/>
          </a:prstGeom>
        </p:spPr>
        <p:txBody>
          <a:bodyPr vert="horz" lIns="93936" tIns="46968" rIns="93936" bIns="46968" rtlCol="0"/>
          <a:lstStyle>
            <a:lvl1pPr algn="r">
              <a:defRPr sz="1200"/>
            </a:lvl1pPr>
          </a:lstStyle>
          <a:p>
            <a:r>
              <a:rPr lang="en-US" smtClean="0"/>
              <a:t>13 June 2013</a:t>
            </a:r>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r>
              <a:rPr lang="en-US" smtClean="0"/>
              <a:t>GE404 ENGINEERING MANAGEMENT</a:t>
            </a:r>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B720990-FD42-4515-B53D-02AB01773ADE}" type="slidenum">
              <a:rPr lang="en-US" smtClean="0"/>
              <a:t>‹#›</a:t>
            </a:fld>
            <a:endParaRPr lang="en-US"/>
          </a:p>
        </p:txBody>
      </p:sp>
    </p:spTree>
    <p:extLst>
      <p:ext uri="{BB962C8B-B14F-4D97-AF65-F5344CB8AC3E}">
        <p14:creationId xmlns:p14="http://schemas.microsoft.com/office/powerpoint/2010/main" val="259602944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36" tIns="46968" rIns="93936" bIns="46968" rtlCol="0"/>
          <a:lstStyle>
            <a:lvl1pPr algn="l">
              <a:defRPr sz="1200"/>
            </a:lvl1pPr>
          </a:lstStyle>
          <a:p>
            <a:r>
              <a:rPr lang="en-US" smtClean="0"/>
              <a:t>TOPIC-7- PROJECT CASH FLOW</a:t>
            </a:r>
            <a:endParaRPr lang="en-US"/>
          </a:p>
        </p:txBody>
      </p:sp>
      <p:sp>
        <p:nvSpPr>
          <p:cNvPr id="3" name="Date Placeholder 2"/>
          <p:cNvSpPr>
            <a:spLocks noGrp="1"/>
          </p:cNvSpPr>
          <p:nvPr>
            <p:ph type="dt" idx="1"/>
          </p:nvPr>
        </p:nvSpPr>
        <p:spPr>
          <a:xfrm>
            <a:off x="4008705" y="1"/>
            <a:ext cx="3066733" cy="469780"/>
          </a:xfrm>
          <a:prstGeom prst="rect">
            <a:avLst/>
          </a:prstGeom>
        </p:spPr>
        <p:txBody>
          <a:bodyPr vert="horz" lIns="93936" tIns="46968" rIns="93936" bIns="46968" rtlCol="0"/>
          <a:lstStyle>
            <a:lvl1pPr algn="r">
              <a:defRPr sz="1200"/>
            </a:lvl1pPr>
          </a:lstStyle>
          <a:p>
            <a:r>
              <a:rPr lang="en-US" smtClean="0"/>
              <a:t>13 June 2013</a:t>
            </a:r>
            <a:endParaRPr lang="en-US"/>
          </a:p>
        </p:txBody>
      </p:sp>
      <p:sp>
        <p:nvSpPr>
          <p:cNvPr id="4" name="Slide Image Placeholder 3"/>
          <p:cNvSpPr>
            <a:spLocks noGrp="1" noRot="1" noChangeAspect="1"/>
          </p:cNvSpPr>
          <p:nvPr>
            <p:ph type="sldImg" idx="2"/>
          </p:nvPr>
        </p:nvSpPr>
        <p:spPr>
          <a:xfrm>
            <a:off x="1255713" y="1169988"/>
            <a:ext cx="45656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79"/>
            <a:ext cx="5661660" cy="3686712"/>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r>
              <a:rPr lang="en-US" smtClean="0"/>
              <a:t>GE404 ENGINEERING MANAGEMENT</a:t>
            </a:r>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t>1</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t>2</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val="123418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t>21</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val="307660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69988"/>
            <a:ext cx="4565650" cy="3160712"/>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r>
              <a:rPr lang="en-US" smtClean="0"/>
              <a:t>13 June 2013</a:t>
            </a:r>
            <a:endParaRPr lang="en-US"/>
          </a:p>
        </p:txBody>
      </p:sp>
      <p:sp>
        <p:nvSpPr>
          <p:cNvPr id="6" name="Footer Placeholder 5"/>
          <p:cNvSpPr>
            <a:spLocks noGrp="1"/>
          </p:cNvSpPr>
          <p:nvPr>
            <p:ph type="ftr" sz="quarter" idx="11"/>
          </p:nvPr>
        </p:nvSpPr>
        <p:spPr/>
        <p:txBody>
          <a:bodyPr/>
          <a:lstStyle/>
          <a:p>
            <a:r>
              <a:rPr lang="en-US" smtClean="0"/>
              <a:t>GE404 ENGINEERING MANAGEMENT</a:t>
            </a:r>
            <a:endParaRPr lang="en-US"/>
          </a:p>
        </p:txBody>
      </p:sp>
      <p:sp>
        <p:nvSpPr>
          <p:cNvPr id="7" name="Slide Number Placeholder 6"/>
          <p:cNvSpPr>
            <a:spLocks noGrp="1"/>
          </p:cNvSpPr>
          <p:nvPr>
            <p:ph type="sldNum" sz="quarter" idx="12"/>
          </p:nvPr>
        </p:nvSpPr>
        <p:spPr/>
        <p:txBody>
          <a:bodyPr/>
          <a:lstStyle/>
          <a:p>
            <a:fld id="{893B0CF2-7F87-4E02-A248-870047730F99}" type="slidenum">
              <a:rPr lang="en-US" smtClean="0"/>
              <a:t>22</a:t>
            </a:fld>
            <a:endParaRPr lang="en-US"/>
          </a:p>
        </p:txBody>
      </p:sp>
      <p:sp>
        <p:nvSpPr>
          <p:cNvPr id="8" name="Header Placeholder 7"/>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val="307660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13 June 2013</a:t>
            </a:r>
            <a:endParaRPr lang="en-US"/>
          </a:p>
        </p:txBody>
      </p:sp>
      <p:sp>
        <p:nvSpPr>
          <p:cNvPr id="5" name="Footer Placeholder 4"/>
          <p:cNvSpPr>
            <a:spLocks noGrp="1"/>
          </p:cNvSpPr>
          <p:nvPr>
            <p:ph type="ftr" sz="quarter" idx="11"/>
          </p:nvPr>
        </p:nvSpPr>
        <p:spPr/>
        <p:txBody>
          <a:bodyPr/>
          <a:lstStyle/>
          <a:p>
            <a:r>
              <a:rPr lang="en-US" smtClean="0"/>
              <a:t>GE404 ENGINEERING MANAGEMENT</a:t>
            </a:r>
            <a:endParaRPr lang="en-US"/>
          </a:p>
        </p:txBody>
      </p:sp>
      <p:sp>
        <p:nvSpPr>
          <p:cNvPr id="6" name="Slide Number Placeholder 5"/>
          <p:cNvSpPr>
            <a:spLocks noGrp="1"/>
          </p:cNvSpPr>
          <p:nvPr>
            <p:ph type="sldNum" sz="quarter" idx="12"/>
          </p:nvPr>
        </p:nvSpPr>
        <p:spPr/>
        <p:txBody>
          <a:bodyPr/>
          <a:lstStyle/>
          <a:p>
            <a:fld id="{893B0CF2-7F87-4E02-A248-870047730F99}" type="slidenum">
              <a:rPr lang="en-US" smtClean="0"/>
              <a:t>34</a:t>
            </a:fld>
            <a:endParaRPr lang="en-US"/>
          </a:p>
        </p:txBody>
      </p:sp>
      <p:sp>
        <p:nvSpPr>
          <p:cNvPr id="7" name="Header Placeholder 6"/>
          <p:cNvSpPr>
            <a:spLocks noGrp="1"/>
          </p:cNvSpPr>
          <p:nvPr>
            <p:ph type="hdr" sz="quarter" idx="13"/>
          </p:nvPr>
        </p:nvSpPr>
        <p:spPr/>
        <p:txBody>
          <a:bodyPr/>
          <a:lstStyle/>
          <a:p>
            <a:r>
              <a:rPr lang="en-US" smtClean="0"/>
              <a:t>TOPIC-7- PROJECT CASH FLOW</a:t>
            </a:r>
            <a:endParaRPr lang="en-US"/>
          </a:p>
        </p:txBody>
      </p:sp>
    </p:spTree>
    <p:extLst>
      <p:ext uri="{BB962C8B-B14F-4D97-AF65-F5344CB8AC3E}">
        <p14:creationId xmlns:p14="http://schemas.microsoft.com/office/powerpoint/2010/main" val="251482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577850" y="3228536"/>
            <a:ext cx="8509254" cy="1752600"/>
          </a:xfrm>
        </p:spPr>
        <p:txBody>
          <a:bodyPr lIns="0" rIns="18288"/>
          <a:lstStyle>
            <a:lvl1pPr marL="0" marR="49528" indent="0" algn="r">
              <a:buNone/>
              <a:defRPr>
                <a:solidFill>
                  <a:schemeClr val="tx1"/>
                </a:solidFill>
              </a:defRPr>
            </a:lvl1pPr>
            <a:lvl2pPr marL="495285" indent="0" algn="ctr">
              <a:buNone/>
            </a:lvl2pPr>
            <a:lvl3pPr marL="990570" indent="0" algn="ctr">
              <a:buNone/>
            </a:lvl3pPr>
            <a:lvl4pPr marL="1485854" indent="0" algn="ctr">
              <a:buNone/>
            </a:lvl4pPr>
            <a:lvl5pPr marL="1981139" indent="0" algn="ctr">
              <a:buNone/>
            </a:lvl5pPr>
            <a:lvl6pPr marL="2476424" indent="0" algn="ctr">
              <a:buNone/>
            </a:lvl6pPr>
            <a:lvl7pPr marL="2971709" indent="0" algn="ctr">
              <a:buNone/>
            </a:lvl7pPr>
            <a:lvl8pPr marL="3466993" indent="0" algn="ctr">
              <a:buNone/>
            </a:lvl8pPr>
            <a:lvl9pPr marL="3962278"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066"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2477" y="5937956"/>
            <a:ext cx="6696"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9906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95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2477" y="5937956"/>
            <a:ext cx="6696"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7181850" y="914402"/>
            <a:ext cx="222885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383">
                <a:solidFill>
                  <a:schemeClr val="tx1"/>
                </a:solidFill>
              </a:defRPr>
            </a:lvl1pPr>
            <a:lvl2pPr>
              <a:buNone/>
              <a:defRPr sz="1950">
                <a:solidFill>
                  <a:schemeClr val="tx1">
                    <a:tint val="75000"/>
                  </a:schemeClr>
                </a:solidFill>
              </a:defRPr>
            </a:lvl2pPr>
            <a:lvl3pPr>
              <a:buNone/>
              <a:defRPr sz="1733">
                <a:solidFill>
                  <a:schemeClr val="tx1">
                    <a:tint val="75000"/>
                  </a:schemeClr>
                </a:solidFill>
              </a:defRPr>
            </a:lvl3pPr>
            <a:lvl4pPr>
              <a:buNone/>
              <a:defRPr sz="1517">
                <a:solidFill>
                  <a:schemeClr val="tx1">
                    <a:tint val="75000"/>
                  </a:schemeClr>
                </a:solidFill>
              </a:defRPr>
            </a:lvl4pPr>
            <a:lvl5pPr>
              <a:buNone/>
              <a:defRPr sz="1517">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066"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5035550" y="1920085"/>
            <a:ext cx="4375150" cy="4434840"/>
          </a:xfrm>
        </p:spPr>
        <p:txBody>
          <a:bodyPr/>
          <a:lstStyle>
            <a:lvl1pPr>
              <a:defRPr sz="2817"/>
            </a:lvl1pPr>
            <a:lvl2pPr>
              <a:defRPr sz="2600"/>
            </a:lvl2pPr>
            <a:lvl3pPr>
              <a:defRPr sz="2167"/>
            </a:lvl3pPr>
            <a:lvl4pPr>
              <a:defRPr sz="1950"/>
            </a:lvl4pPr>
            <a:lvl5pPr>
              <a:defRPr sz="19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817"/>
            </a:lvl1pPr>
            <a:lvl2pPr>
              <a:defRPr sz="2600"/>
            </a:lvl2pPr>
            <a:lvl3pPr>
              <a:defRPr sz="2167"/>
            </a:lvl3pPr>
            <a:lvl4pPr>
              <a:defRPr sz="1950"/>
            </a:lvl4pPr>
            <a:lvl5pPr>
              <a:defRPr sz="19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95300" y="704088"/>
            <a:ext cx="89154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5032112" y="2514600"/>
            <a:ext cx="4378590" cy="3845720"/>
          </a:xfrm>
        </p:spPr>
        <p:txBody>
          <a:bodyPr tIns="0"/>
          <a:lstStyle>
            <a:lvl1pPr>
              <a:defRPr sz="2383"/>
            </a:lvl1pPr>
            <a:lvl2pPr>
              <a:defRPr sz="2167"/>
            </a:lvl2pPr>
            <a:lvl3pPr>
              <a:defRPr sz="1950"/>
            </a:lvl3pPr>
            <a:lvl4pPr>
              <a:defRPr sz="1733"/>
            </a:lvl4pPr>
            <a:lvl5pPr>
              <a:defRPr sz="1733"/>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5032112" y="1859760"/>
            <a:ext cx="4378590" cy="654843"/>
          </a:xfrm>
        </p:spPr>
        <p:txBody>
          <a:bodyPr lIns="45720" tIns="0" rIns="45720" bIns="0" anchor="ctr"/>
          <a:lstStyle>
            <a:lvl1pPr marL="0" indent="0">
              <a:buNone/>
              <a:defRPr sz="2600" b="1" cap="none" baseline="0">
                <a:solidFill>
                  <a:schemeClr val="tx1"/>
                </a:solidFill>
                <a:effectLst/>
              </a:defRPr>
            </a:lvl1pPr>
            <a:lvl2pPr>
              <a:buNone/>
              <a:defRPr sz="2167" b="1"/>
            </a:lvl2pPr>
            <a:lvl3pPr>
              <a:buNone/>
              <a:defRPr sz="1950" b="1"/>
            </a:lvl3pPr>
            <a:lvl4pPr>
              <a:buNone/>
              <a:defRPr sz="1733" b="1"/>
            </a:lvl4pPr>
            <a:lvl5pPr>
              <a:buNone/>
              <a:defRPr sz="1733"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383"/>
            </a:lvl1pPr>
            <a:lvl2pPr>
              <a:defRPr sz="2167"/>
            </a:lvl2pPr>
            <a:lvl3pPr>
              <a:defRPr sz="1950"/>
            </a:lvl3pPr>
            <a:lvl4pPr>
              <a:defRPr sz="1733"/>
            </a:lvl4pPr>
            <a:lvl5pPr>
              <a:defRPr sz="1733"/>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600" b="1" cap="none" baseline="0">
                <a:solidFill>
                  <a:schemeClr val="tx1"/>
                </a:solidFill>
                <a:effectLst/>
              </a:defRPr>
            </a:lvl1pPr>
            <a:lvl2pPr>
              <a:buNone/>
              <a:defRPr sz="2167" b="1"/>
            </a:lvl2pPr>
            <a:lvl3pPr>
              <a:buNone/>
              <a:defRPr sz="1950" b="1"/>
            </a:lvl3pPr>
            <a:lvl4pPr>
              <a:buNone/>
              <a:defRPr sz="1733" b="1"/>
            </a:lvl4pPr>
            <a:lvl5pPr>
              <a:buNone/>
              <a:defRPr sz="1733"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417"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3872971" y="1676400"/>
            <a:ext cx="5537729" cy="4572000"/>
          </a:xfrm>
        </p:spPr>
        <p:txBody>
          <a:bodyPr tIns="0"/>
          <a:lstStyle>
            <a:lvl1pPr>
              <a:defRPr sz="3033"/>
            </a:lvl1pPr>
            <a:lvl2pPr>
              <a:defRPr sz="2817"/>
            </a:lvl2pPr>
            <a:lvl3pPr>
              <a:defRPr sz="2600"/>
            </a:lvl3pPr>
            <a:lvl4pPr>
              <a:defRPr sz="2167"/>
            </a:lvl4pPr>
            <a:lvl5pPr>
              <a:defRPr sz="19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517"/>
            </a:lvl1pPr>
            <a:lvl2pPr indent="0" algn="l">
              <a:buNone/>
              <a:defRPr sz="1300"/>
            </a:lvl2pPr>
            <a:lvl3pPr indent="0" algn="l">
              <a:buNone/>
              <a:defRPr sz="1083"/>
            </a:lvl3pPr>
            <a:lvl4pPr indent="0" algn="l">
              <a:buNone/>
              <a:defRPr sz="975"/>
            </a:lvl4pPr>
            <a:lvl5pPr indent="0" algn="l">
              <a:buNone/>
              <a:defRPr sz="975"/>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817"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950"/>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95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50300" y="6356353"/>
            <a:ext cx="6604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9060" tIns="49530" rIns="99060" bIns="49530" anchor="t" compatLnSpc="1"/>
          <a:lstStyle/>
          <a:p>
            <a:pPr marL="0" algn="l" rtl="0" eaLnBrk="1" latinLnBrk="0" hangingPunct="1"/>
            <a:endParaRPr kumimoji="0" lang="en-US" sz="1950">
              <a:solidFill>
                <a:schemeClr val="tx1"/>
              </a:solidFill>
              <a:latin typeface="+mn-lt"/>
              <a:ea typeface="+mn-ea"/>
              <a:cs typeface="+mn-cs"/>
            </a:endParaRPr>
          </a:p>
        </p:txBody>
      </p:sp>
      <p:sp>
        <p:nvSpPr>
          <p:cNvPr id="11" name="Freeform 10"/>
          <p:cNvSpPr>
            <a:spLocks/>
          </p:cNvSpPr>
          <p:nvPr/>
        </p:nvSpPr>
        <p:spPr bwMode="auto">
          <a:xfrm flipV="1">
            <a:off x="4746625" y="6219828"/>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9060" tIns="49530" rIns="99060" bIns="49530" anchor="t" compatLnSpc="1"/>
          <a:lstStyle/>
          <a:p>
            <a:pPr marL="0" algn="l" rtl="0" eaLnBrk="1" latinLnBrk="0" hangingPunct="1"/>
            <a:endParaRPr kumimoji="0" lang="en-US" sz="1950">
              <a:solidFill>
                <a:schemeClr val="tx1"/>
              </a:solidFill>
              <a:latin typeface="+mn-lt"/>
              <a:ea typeface="+mn-ea"/>
              <a:cs typeface="+mn-cs"/>
            </a:endParaRPr>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467"/>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71"/>
              </a:spcBef>
              <a:buFontTx/>
              <a:buNone/>
              <a:defRPr sz="1408"/>
            </a:lvl1pPr>
            <a:lvl2pPr>
              <a:defRPr sz="1300"/>
            </a:lvl2pPr>
            <a:lvl3pPr>
              <a:defRPr sz="1083"/>
            </a:lvl3pPr>
            <a:lvl4pPr>
              <a:defRPr sz="975"/>
            </a:lvl4pPr>
            <a:lvl5pPr>
              <a:defRPr sz="975"/>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60400" y="1176999"/>
            <a:ext cx="2397252" cy="1582621"/>
          </a:xfrm>
        </p:spPr>
        <p:txBody>
          <a:bodyPr vert="horz" lIns="45720" tIns="45720" rIns="45720" bIns="45720" anchor="b"/>
          <a:lstStyle>
            <a:lvl1pPr algn="l">
              <a:buNone/>
              <a:defRPr sz="2167"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3585" y="-7144"/>
            <a:ext cx="9945594"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95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95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95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950"/>
                </a:p>
              </p:txBody>
            </p:sp>
          </p:grpSp>
        </p:grpSp>
      </p:grpSp>
      <p:sp>
        <p:nvSpPr>
          <p:cNvPr id="10" name="Date Placeholder 9"/>
          <p:cNvSpPr>
            <a:spLocks noGrp="1"/>
          </p:cNvSpPr>
          <p:nvPr>
            <p:ph type="dt" sz="half" idx="2"/>
          </p:nvPr>
        </p:nvSpPr>
        <p:spPr>
          <a:xfrm>
            <a:off x="495300" y="6356353"/>
            <a:ext cx="2311400" cy="365125"/>
          </a:xfrm>
          <a:prstGeom prst="rect">
            <a:avLst/>
          </a:prstGeom>
        </p:spPr>
        <p:txBody>
          <a:bodyPr vert="horz" lIns="0" tIns="0" rIns="0" bIns="0" anchor="b"/>
          <a:lstStyle>
            <a:lvl1pPr algn="l" eaLnBrk="1" latinLnBrk="0" hangingPunct="1">
              <a:defRPr kumimoji="0" sz="1300">
                <a:solidFill>
                  <a:schemeClr val="tx1"/>
                </a:solidFill>
              </a:defRPr>
            </a:lvl1pPr>
          </a:lstStyle>
          <a:p>
            <a:endParaRPr lang="en-US"/>
          </a:p>
        </p:txBody>
      </p:sp>
      <p:sp>
        <p:nvSpPr>
          <p:cNvPr id="22" name="Footer Placeholder 21"/>
          <p:cNvSpPr>
            <a:spLocks noGrp="1"/>
          </p:cNvSpPr>
          <p:nvPr>
            <p:ph type="ftr" sz="quarter" idx="3"/>
          </p:nvPr>
        </p:nvSpPr>
        <p:spPr>
          <a:xfrm>
            <a:off x="2889250" y="6356353"/>
            <a:ext cx="3632200" cy="365125"/>
          </a:xfrm>
          <a:prstGeom prst="rect">
            <a:avLst/>
          </a:prstGeom>
        </p:spPr>
        <p:txBody>
          <a:bodyPr vert="horz" lIns="0" tIns="0" rIns="0" bIns="0" anchor="b"/>
          <a:lstStyle>
            <a:lvl1pPr algn="l" eaLnBrk="1" latinLnBrk="0" hangingPunct="1">
              <a:defRPr kumimoji="0" sz="1300">
                <a:solidFill>
                  <a:schemeClr val="tx1"/>
                </a:solidFill>
              </a:defRPr>
            </a:lvl1pPr>
          </a:lstStyle>
          <a:p>
            <a:endParaRPr lang="en-US"/>
          </a:p>
        </p:txBody>
      </p:sp>
      <p:sp>
        <p:nvSpPr>
          <p:cNvPr id="18" name="Slide Number Placeholder 17"/>
          <p:cNvSpPr>
            <a:spLocks noGrp="1"/>
          </p:cNvSpPr>
          <p:nvPr>
            <p:ph type="sldNum" sz="quarter" idx="4"/>
          </p:nvPr>
        </p:nvSpPr>
        <p:spPr>
          <a:xfrm>
            <a:off x="8585200" y="6356353"/>
            <a:ext cx="825500" cy="365125"/>
          </a:xfrm>
          <a:prstGeom prst="rect">
            <a:avLst/>
          </a:prstGeom>
        </p:spPr>
        <p:txBody>
          <a:bodyPr vert="horz" lIns="0" tIns="0" rIns="0" bIns="0" anchor="b"/>
          <a:lstStyle>
            <a:lvl1pPr algn="r" eaLnBrk="1" latinLnBrk="0" hangingPunct="1">
              <a:defRPr kumimoji="0" sz="13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417" b="0" kern="1200">
          <a:ln>
            <a:noFill/>
          </a:ln>
          <a:solidFill>
            <a:schemeClr val="tx2"/>
          </a:solidFill>
          <a:effectLst/>
          <a:latin typeface="+mj-lt"/>
          <a:ea typeface="+mj-ea"/>
          <a:cs typeface="+mj-cs"/>
        </a:defRPr>
      </a:lvl1pPr>
    </p:titleStyle>
    <p:bodyStyle>
      <a:lvl1pPr marL="297171" indent="-297171" algn="l" rtl="0" eaLnBrk="1" latinLnBrk="0" hangingPunct="1">
        <a:spcBef>
          <a:spcPct val="20000"/>
        </a:spcBef>
        <a:buClr>
          <a:schemeClr val="accent3"/>
        </a:buClr>
        <a:buSzPct val="95000"/>
        <a:buFont typeface="Wingdings 2"/>
        <a:buChar char=""/>
        <a:defRPr kumimoji="0" sz="2817" kern="1200">
          <a:solidFill>
            <a:schemeClr val="tx1"/>
          </a:solidFill>
          <a:latin typeface="+mn-lt"/>
          <a:ea typeface="+mn-ea"/>
          <a:cs typeface="+mn-cs"/>
        </a:defRPr>
      </a:lvl1pPr>
      <a:lvl2pPr marL="693399" indent="-267454"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990570" indent="-267454" algn="l" rtl="0" eaLnBrk="1" latinLnBrk="0" hangingPunct="1">
        <a:spcBef>
          <a:spcPct val="20000"/>
        </a:spcBef>
        <a:buClr>
          <a:schemeClr val="accent2"/>
        </a:buClr>
        <a:buSzPct val="70000"/>
        <a:buFont typeface="Wingdings 2"/>
        <a:buChar char=""/>
        <a:defRPr kumimoji="0" sz="2275" kern="1200">
          <a:solidFill>
            <a:schemeClr val="tx1"/>
          </a:solidFill>
          <a:latin typeface="+mn-lt"/>
          <a:ea typeface="+mn-ea"/>
          <a:cs typeface="+mn-cs"/>
        </a:defRPr>
      </a:lvl3pPr>
      <a:lvl4pPr marL="1287740" indent="-227831" algn="l" rtl="0" eaLnBrk="1" latinLnBrk="0" hangingPunct="1">
        <a:spcBef>
          <a:spcPct val="20000"/>
        </a:spcBef>
        <a:buClr>
          <a:schemeClr val="accent3"/>
        </a:buClr>
        <a:buSzPct val="65000"/>
        <a:buFont typeface="Wingdings 2"/>
        <a:buChar char=""/>
        <a:defRPr kumimoji="0" sz="2167" kern="1200">
          <a:solidFill>
            <a:schemeClr val="tx1"/>
          </a:solidFill>
          <a:latin typeface="+mn-lt"/>
          <a:ea typeface="+mn-ea"/>
          <a:cs typeface="+mn-cs"/>
        </a:defRPr>
      </a:lvl4pPr>
      <a:lvl5pPr marL="1584911" indent="-227831" algn="l" rtl="0" eaLnBrk="1" latinLnBrk="0" hangingPunct="1">
        <a:spcBef>
          <a:spcPct val="20000"/>
        </a:spcBef>
        <a:buClr>
          <a:schemeClr val="accent4"/>
        </a:buClr>
        <a:buSzPct val="65000"/>
        <a:buFont typeface="Wingdings 2"/>
        <a:buChar char=""/>
        <a:defRPr kumimoji="0" sz="2167" kern="1200">
          <a:solidFill>
            <a:schemeClr val="tx1"/>
          </a:solidFill>
          <a:latin typeface="+mn-lt"/>
          <a:ea typeface="+mn-ea"/>
          <a:cs typeface="+mn-cs"/>
        </a:defRPr>
      </a:lvl5pPr>
      <a:lvl6pPr marL="1882082" indent="-227831" algn="l" rtl="0" eaLnBrk="1" latinLnBrk="0" hangingPunct="1">
        <a:spcBef>
          <a:spcPct val="20000"/>
        </a:spcBef>
        <a:buClr>
          <a:schemeClr val="accent5"/>
        </a:buClr>
        <a:buSzPct val="80000"/>
        <a:buFont typeface="Wingdings 2"/>
        <a:buChar char=""/>
        <a:defRPr kumimoji="0" sz="1950" kern="1200">
          <a:solidFill>
            <a:schemeClr val="tx1"/>
          </a:solidFill>
          <a:latin typeface="+mn-lt"/>
          <a:ea typeface="+mn-ea"/>
          <a:cs typeface="+mn-cs"/>
        </a:defRPr>
      </a:lvl6pPr>
      <a:lvl7pPr marL="2080196" indent="-198114" algn="l" rtl="0" eaLnBrk="1" latinLnBrk="0" hangingPunct="1">
        <a:spcBef>
          <a:spcPct val="20000"/>
        </a:spcBef>
        <a:buClr>
          <a:schemeClr val="accent6"/>
        </a:buClr>
        <a:buSzPct val="80000"/>
        <a:buFont typeface="Wingdings 2"/>
        <a:buChar char=""/>
        <a:defRPr kumimoji="0" sz="1733" kern="1200" baseline="0">
          <a:solidFill>
            <a:schemeClr val="tx1"/>
          </a:solidFill>
          <a:latin typeface="+mn-lt"/>
          <a:ea typeface="+mn-ea"/>
          <a:cs typeface="+mn-cs"/>
        </a:defRPr>
      </a:lvl7pPr>
      <a:lvl8pPr marL="2377367" indent="-198114" algn="l" rtl="0" eaLnBrk="1" latinLnBrk="0" hangingPunct="1">
        <a:spcBef>
          <a:spcPct val="20000"/>
        </a:spcBef>
        <a:buClr>
          <a:schemeClr val="tx2"/>
        </a:buClr>
        <a:buChar char="•"/>
        <a:defRPr kumimoji="0" sz="1733" kern="1200">
          <a:solidFill>
            <a:schemeClr val="tx1"/>
          </a:solidFill>
          <a:latin typeface="+mn-lt"/>
          <a:ea typeface="+mn-ea"/>
          <a:cs typeface="+mn-cs"/>
        </a:defRPr>
      </a:lvl8pPr>
      <a:lvl9pPr marL="2674538" indent="-198114" algn="l" rtl="0" eaLnBrk="1" latinLnBrk="0" hangingPunct="1">
        <a:spcBef>
          <a:spcPct val="20000"/>
        </a:spcBef>
        <a:buClr>
          <a:schemeClr val="tx2"/>
        </a:buClr>
        <a:buFontTx/>
        <a:buChar char="•"/>
        <a:defRPr kumimoji="0" sz="1517"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95285" algn="l" rtl="0" eaLnBrk="1" latinLnBrk="0" hangingPunct="1">
        <a:defRPr kumimoji="0" kern="1200">
          <a:solidFill>
            <a:schemeClr val="tx1"/>
          </a:solidFill>
          <a:latin typeface="+mn-lt"/>
          <a:ea typeface="+mn-ea"/>
          <a:cs typeface="+mn-cs"/>
        </a:defRPr>
      </a:lvl2pPr>
      <a:lvl3pPr marL="990570" algn="l" rtl="0" eaLnBrk="1" latinLnBrk="0" hangingPunct="1">
        <a:defRPr kumimoji="0" kern="1200">
          <a:solidFill>
            <a:schemeClr val="tx1"/>
          </a:solidFill>
          <a:latin typeface="+mn-lt"/>
          <a:ea typeface="+mn-ea"/>
          <a:cs typeface="+mn-cs"/>
        </a:defRPr>
      </a:lvl3pPr>
      <a:lvl4pPr marL="1485854" algn="l" rtl="0" eaLnBrk="1" latinLnBrk="0" hangingPunct="1">
        <a:defRPr kumimoji="0" kern="1200">
          <a:solidFill>
            <a:schemeClr val="tx1"/>
          </a:solidFill>
          <a:latin typeface="+mn-lt"/>
          <a:ea typeface="+mn-ea"/>
          <a:cs typeface="+mn-cs"/>
        </a:defRPr>
      </a:lvl4pPr>
      <a:lvl5pPr marL="1981139" algn="l" rtl="0" eaLnBrk="1" latinLnBrk="0" hangingPunct="1">
        <a:defRPr kumimoji="0" kern="1200">
          <a:solidFill>
            <a:schemeClr val="tx1"/>
          </a:solidFill>
          <a:latin typeface="+mn-lt"/>
          <a:ea typeface="+mn-ea"/>
          <a:cs typeface="+mn-cs"/>
        </a:defRPr>
      </a:lvl5pPr>
      <a:lvl6pPr marL="2476424" algn="l" rtl="0" eaLnBrk="1" latinLnBrk="0" hangingPunct="1">
        <a:defRPr kumimoji="0" kern="1200">
          <a:solidFill>
            <a:schemeClr val="tx1"/>
          </a:solidFill>
          <a:latin typeface="+mn-lt"/>
          <a:ea typeface="+mn-ea"/>
          <a:cs typeface="+mn-cs"/>
        </a:defRPr>
      </a:lvl6pPr>
      <a:lvl7pPr marL="2971709" algn="l" rtl="0" eaLnBrk="1" latinLnBrk="0" hangingPunct="1">
        <a:defRPr kumimoji="0" kern="1200">
          <a:solidFill>
            <a:schemeClr val="tx1"/>
          </a:solidFill>
          <a:latin typeface="+mn-lt"/>
          <a:ea typeface="+mn-ea"/>
          <a:cs typeface="+mn-cs"/>
        </a:defRPr>
      </a:lvl7pPr>
      <a:lvl8pPr marL="3466993" algn="l" rtl="0" eaLnBrk="1" latinLnBrk="0" hangingPunct="1">
        <a:defRPr kumimoji="0" kern="1200">
          <a:solidFill>
            <a:schemeClr val="tx1"/>
          </a:solidFill>
          <a:latin typeface="+mn-lt"/>
          <a:ea typeface="+mn-ea"/>
          <a:cs typeface="+mn-cs"/>
        </a:defRPr>
      </a:lvl8pPr>
      <a:lvl9pPr marL="39622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2045406" y="1851379"/>
            <a:ext cx="6191250" cy="2228850"/>
          </a:xfrm>
          <a:prstGeom prst="roundRect">
            <a:avLst>
              <a:gd name="adj" fmla="val 16667"/>
            </a:avLst>
          </a:prstGeom>
          <a:solidFill>
            <a:srgbClr val="3333FF"/>
          </a:solidFill>
          <a:ln w="9525">
            <a:noFill/>
            <a:round/>
            <a:headEnd/>
            <a:tailEnd/>
          </a:ln>
          <a:effectLst>
            <a:outerShdw dist="107763" dir="2700000" algn="ctr" rotWithShape="0">
              <a:schemeClr val="bg2"/>
            </a:outerShdw>
          </a:effectLst>
        </p:spPr>
        <p:txBody>
          <a:bodyPr wrap="none" lIns="0" tIns="0" rIns="0" bIns="0" anchor="ctr"/>
          <a:lstStyle/>
          <a:p>
            <a:pPr algn="ctr">
              <a:defRPr/>
            </a:pPr>
            <a:r>
              <a:rPr lang="de-DE" sz="5850" dirty="0">
                <a:solidFill>
                  <a:prstClr val="white"/>
                </a:solidFill>
                <a:latin typeface="Times New Roman" panose="02020603050405020304" pitchFamily="18" charset="0"/>
                <a:cs typeface="Times New Roman" panose="02020603050405020304" pitchFamily="18" charset="0"/>
              </a:rPr>
              <a:t>Project Cash Flow</a:t>
            </a:r>
            <a:endParaRPr lang="en-US" sz="58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304800" y="1007533"/>
            <a:ext cx="9249948" cy="5291667"/>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93821" indent="-393821">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After the </a:t>
            </a:r>
            <a:r>
              <a:rPr lang="en-US" sz="2400" dirty="0">
                <a:solidFill>
                  <a:srgbClr val="3333FF"/>
                </a:solidFill>
                <a:latin typeface="Times New Roman" panose="02020603050405020304" pitchFamily="18" charset="0"/>
                <a:cs typeface="Times New Roman" panose="02020603050405020304" pitchFamily="18" charset="0"/>
              </a:rPr>
              <a:t>work</a:t>
            </a:r>
            <a:r>
              <a:rPr lang="en-US" sz="2400" dirty="0">
                <a:latin typeface="Times New Roman" panose="02020603050405020304" pitchFamily="18" charset="0"/>
                <a:cs typeface="Times New Roman" panose="02020603050405020304" pitchFamily="18" charset="0"/>
              </a:rPr>
              <a:t> has been </a:t>
            </a:r>
            <a:r>
              <a:rPr lang="en-US" sz="2400" dirty="0">
                <a:solidFill>
                  <a:srgbClr val="3333FF"/>
                </a:solidFill>
                <a:latin typeface="Times New Roman" panose="02020603050405020304" pitchFamily="18" charset="0"/>
                <a:cs typeface="Times New Roman" panose="02020603050405020304" pitchFamily="18" charset="0"/>
              </a:rPr>
              <a:t>finalized</a:t>
            </a:r>
            <a:r>
              <a:rPr lang="en-US" sz="2400" dirty="0">
                <a:latin typeface="Times New Roman" panose="02020603050405020304" pitchFamily="18" charset="0"/>
                <a:cs typeface="Times New Roman" panose="02020603050405020304" pitchFamily="18" charset="0"/>
              </a:rPr>
              <a:t> and all </a:t>
            </a:r>
            <a:r>
              <a:rPr lang="en-US" sz="2400" dirty="0">
                <a:solidFill>
                  <a:srgbClr val="3333FF"/>
                </a:solidFill>
                <a:latin typeface="Times New Roman" panose="02020603050405020304" pitchFamily="18" charset="0"/>
                <a:cs typeface="Times New Roman" panose="02020603050405020304" pitchFamily="18" charset="0"/>
              </a:rPr>
              <a:t>deficiencies</a:t>
            </a:r>
            <a:r>
              <a:rPr lang="en-US" sz="2400" dirty="0">
                <a:latin typeface="Times New Roman" panose="02020603050405020304" pitchFamily="18" charset="0"/>
                <a:cs typeface="Times New Roman" panose="02020603050405020304" pitchFamily="18" charset="0"/>
              </a:rPr>
              <a:t> </a:t>
            </a:r>
            <a:r>
              <a:rPr lang="en-US" sz="2400" dirty="0">
                <a:solidFill>
                  <a:srgbClr val="3333FF"/>
                </a:solidFill>
                <a:latin typeface="Times New Roman" panose="02020603050405020304" pitchFamily="18" charset="0"/>
                <a:cs typeface="Times New Roman" panose="02020603050405020304" pitchFamily="18" charset="0"/>
              </a:rPr>
              <a:t>remedied</a:t>
            </a:r>
            <a:r>
              <a:rPr lang="en-US" sz="2400" dirty="0">
                <a:latin typeface="Times New Roman" panose="02020603050405020304" pitchFamily="18" charset="0"/>
                <a:cs typeface="Times New Roman" panose="02020603050405020304" pitchFamily="18" charset="0"/>
              </a:rPr>
              <a:t>, the owner makes </a:t>
            </a:r>
            <a:r>
              <a:rPr lang="en-US" sz="2400" dirty="0">
                <a:solidFill>
                  <a:srgbClr val="3333FF"/>
                </a:solidFill>
                <a:latin typeface="Times New Roman" panose="02020603050405020304" pitchFamily="18" charset="0"/>
                <a:cs typeface="Times New Roman" panose="02020603050405020304" pitchFamily="18" charset="0"/>
              </a:rPr>
              <a:t>formal written acceptance of the project </a:t>
            </a:r>
            <a:r>
              <a:rPr lang="en-US" sz="2400" dirty="0">
                <a:latin typeface="Times New Roman" panose="02020603050405020304" pitchFamily="18" charset="0"/>
                <a:cs typeface="Times New Roman" panose="02020603050405020304" pitchFamily="18" charset="0"/>
              </a:rPr>
              <a:t>and the contractor presents his </a:t>
            </a:r>
            <a:r>
              <a:rPr lang="en-US" sz="2400" dirty="0">
                <a:solidFill>
                  <a:srgbClr val="3333FF"/>
                </a:solidFill>
                <a:latin typeface="Times New Roman" panose="02020603050405020304" pitchFamily="18" charset="0"/>
                <a:cs typeface="Times New Roman" panose="02020603050405020304" pitchFamily="18" charset="0"/>
              </a:rPr>
              <a:t>application for final payment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spcBef>
                <a:spcPts val="18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Under </a:t>
            </a:r>
            <a:r>
              <a:rPr lang="en-US" sz="2400" u="sng" dirty="0">
                <a:latin typeface="Times New Roman" panose="02020603050405020304" pitchFamily="18" charset="0"/>
                <a:cs typeface="Times New Roman" panose="02020603050405020304" pitchFamily="18" charset="0"/>
              </a:rPr>
              <a:t>a lump-sum form </a:t>
            </a:r>
            <a:r>
              <a:rPr lang="en-US" sz="2400" dirty="0">
                <a:latin typeface="Times New Roman" panose="02020603050405020304" pitchFamily="18" charset="0"/>
                <a:cs typeface="Times New Roman" panose="02020603050405020304" pitchFamily="18" charset="0"/>
              </a:rPr>
              <a:t>of contract, the final payment is the final contract price </a:t>
            </a:r>
            <a:r>
              <a:rPr lang="en-US" sz="2400" dirty="0" smtClean="0">
                <a:latin typeface="Times New Roman" panose="02020603050405020304" pitchFamily="18" charset="0"/>
                <a:cs typeface="Times New Roman" panose="02020603050405020304" pitchFamily="18" charset="0"/>
              </a:rPr>
              <a:t>less (minus) </a:t>
            </a:r>
            <a:r>
              <a:rPr lang="en-US" sz="2400" dirty="0">
                <a:latin typeface="Times New Roman" panose="02020603050405020304" pitchFamily="18" charset="0"/>
                <a:cs typeface="Times New Roman" panose="02020603050405020304" pitchFamily="18" charset="0"/>
              </a:rPr>
              <a:t>the total of all previous payment installments made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spcBef>
                <a:spcPts val="18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With </a:t>
            </a:r>
            <a:r>
              <a:rPr lang="en-US" sz="2400" u="sng" dirty="0">
                <a:latin typeface="Times New Roman" panose="02020603050405020304" pitchFamily="18" charset="0"/>
                <a:cs typeface="Times New Roman" panose="02020603050405020304" pitchFamily="18" charset="0"/>
              </a:rPr>
              <a:t>a unit-price contract</a:t>
            </a:r>
            <a:r>
              <a:rPr lang="en-US" sz="2400" dirty="0">
                <a:latin typeface="Times New Roman" panose="02020603050405020304" pitchFamily="18" charset="0"/>
                <a:cs typeface="Times New Roman" panose="02020603050405020304" pitchFamily="18" charset="0"/>
              </a:rPr>
              <a:t>, the final total quantities of all payment items are measured and the exact final contract price is determined. Final payment is again equal to the contract price less the sum of all progress payments previously made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spcBef>
                <a:spcPts val="18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In all cases, final payment by the owner </a:t>
            </a:r>
            <a:r>
              <a:rPr lang="en-US" sz="2400" dirty="0">
                <a:solidFill>
                  <a:srgbClr val="3333FF"/>
                </a:solidFill>
                <a:latin typeface="Times New Roman" panose="02020603050405020304" pitchFamily="18" charset="0"/>
                <a:cs typeface="Times New Roman" panose="02020603050405020304" pitchFamily="18" charset="0"/>
              </a:rPr>
              <a:t>includes all </a:t>
            </a:r>
            <a:r>
              <a:rPr lang="en-US" sz="24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retainage</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has been held by him.</a:t>
            </a:r>
          </a:p>
        </p:txBody>
      </p:sp>
      <p:sp>
        <p:nvSpPr>
          <p:cNvPr id="537603" name="Rectangle 3"/>
          <p:cNvSpPr>
            <a:spLocks noChangeArrowheads="1"/>
          </p:cNvSpPr>
          <p:nvPr/>
        </p:nvSpPr>
        <p:spPr bwMode="auto">
          <a:xfrm>
            <a:off x="311798" y="63371"/>
            <a:ext cx="5479992" cy="638758"/>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Final Payment</a:t>
            </a:r>
            <a:endParaRPr lang="de-DE"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293914" y="821868"/>
            <a:ext cx="9281886" cy="5562000"/>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30190" indent="-330190" algn="just">
              <a:spcBef>
                <a:spcPts val="2400"/>
              </a:spcBef>
              <a:buClr>
                <a:srgbClr val="FF0000"/>
              </a:buClr>
              <a:buSzPct val="100000"/>
              <a:buFont typeface="Wingdings" pitchFamily="2" charset="2"/>
              <a:buChar char="q"/>
              <a:defRPr/>
            </a:pPr>
            <a:r>
              <a:rPr lang="en-US" sz="2200" dirty="0">
                <a:latin typeface="Times New Roman" panose="02020603050405020304" pitchFamily="18" charset="0"/>
                <a:cs typeface="Times New Roman" panose="02020603050405020304" pitchFamily="18" charset="0"/>
              </a:rPr>
              <a:t>Engineering projects can make substantial demands on a contractor's cash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30190" indent="-330190" algn="just">
              <a:spcBef>
                <a:spcPts val="2400"/>
              </a:spcBef>
              <a:buClr>
                <a:srgbClr val="FF0000"/>
              </a:buClr>
              <a:buSzPct val="100000"/>
              <a:buFont typeface="Wingdings" pitchFamily="2" charset="2"/>
              <a:buChar char="q"/>
              <a:defRPr/>
            </a:pPr>
            <a:r>
              <a:rPr lang="en-US" sz="22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out = payment of costs = expense</a:t>
            </a:r>
          </a:p>
          <a:p>
            <a:pPr marL="330190" indent="-330190" algn="just">
              <a:spcBef>
                <a:spcPts val="2400"/>
              </a:spcBef>
              <a:buClr>
                <a:srgbClr val="FF0000"/>
              </a:buClr>
              <a:buSzPct val="100000"/>
              <a:buFont typeface="Wingdings" pitchFamily="2" charset="2"/>
              <a:buChar char="q"/>
              <a:defRPr/>
            </a:pPr>
            <a:r>
              <a:rPr lang="en-US" sz="2200" b="1" i="1" u="sng"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 components of cash out</a:t>
            </a:r>
          </a:p>
          <a:p>
            <a:pPr marL="750888" indent="-342900" algn="just">
              <a:spcBef>
                <a:spcPts val="1200"/>
              </a:spcBef>
              <a:buClr>
                <a:schemeClr val="accent2"/>
              </a:buClr>
              <a:buSzPct val="100000"/>
              <a:buFont typeface="Wingdings" pitchFamily="2" charset="2"/>
              <a:buChar char="Ø"/>
              <a:defRPr/>
            </a:pPr>
            <a:r>
              <a:rPr lang="en-US" sz="2200" i="1" dirty="0">
                <a:solidFill>
                  <a:srgbClr val="FF0000"/>
                </a:solidFill>
                <a:latin typeface="Times New Roman" panose="02020603050405020304" pitchFamily="18" charset="0"/>
                <a:cs typeface="Times New Roman" panose="02020603050405020304" pitchFamily="18" charset="0"/>
              </a:rPr>
              <a:t>"</a:t>
            </a:r>
            <a:r>
              <a:rPr lang="en-US" sz="22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Up-front</a:t>
            </a:r>
            <a:r>
              <a:rPr lang="en-US" sz="2200" i="1" dirty="0">
                <a:solidFill>
                  <a:srgbClr val="FF0000"/>
                </a:solidFill>
                <a:latin typeface="Times New Roman" panose="02020603050405020304" pitchFamily="18" charset="0"/>
                <a:cs typeface="Times New Roman" panose="02020603050405020304" pitchFamily="18" charset="0"/>
              </a:rPr>
              <a:t>"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expenses</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start-up</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are costs necessary to start the project such as costs of moving in workers and equipment; erecting field offices, storage sheds, fences; job layout; installation of temporary </a:t>
            </a:r>
            <a:r>
              <a:rPr lang="en-US" sz="2200" dirty="0" smtClean="0">
                <a:latin typeface="Times New Roman" panose="02020603050405020304" pitchFamily="18" charset="0"/>
                <a:cs typeface="Times New Roman" panose="02020603050405020304" pitchFamily="18" charset="0"/>
              </a:rPr>
              <a:t>electricity, </a:t>
            </a:r>
            <a:r>
              <a:rPr lang="en-US" sz="2200" dirty="0">
                <a:latin typeface="Times New Roman" panose="02020603050405020304" pitchFamily="18" charset="0"/>
                <a:cs typeface="Times New Roman" panose="02020603050405020304" pitchFamily="18" charset="0"/>
              </a:rPr>
              <a:t>water, telephone, sanitary, and other services; bonds; permits and project insurance.</a:t>
            </a:r>
          </a:p>
          <a:p>
            <a:pPr marL="750888" indent="-342900" algn="just">
              <a:spcBef>
                <a:spcPts val="1200"/>
              </a:spcBef>
              <a:buClr>
                <a:schemeClr val="accent2"/>
              </a:buClr>
              <a:buSzPct val="100000"/>
              <a:buFont typeface="Wingdings" pitchFamily="2" charset="2"/>
              <a:buChar char="Ø"/>
              <a:defRPr/>
            </a:pPr>
            <a:r>
              <a:rPr lang="en-US" sz="2200" i="1" dirty="0">
                <a:latin typeface="Times New Roman" panose="02020603050405020304" pitchFamily="18" charset="0"/>
                <a:cs typeface="Times New Roman" panose="02020603050405020304" pitchFamily="18" charset="0"/>
              </a:rPr>
              <a:t>Payment of </a:t>
            </a:r>
            <a:r>
              <a:rPr lang="en-US" sz="22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 job costs</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These include costs associated with payrolls, materials, equipment, and subcontractor payments.</a:t>
            </a:r>
          </a:p>
          <a:p>
            <a:pPr marL="750888" indent="-342900" algn="just">
              <a:spcBef>
                <a:spcPts val="1200"/>
              </a:spcBef>
              <a:buClr>
                <a:schemeClr val="accent2"/>
              </a:buClr>
              <a:buSzPct val="100000"/>
              <a:buFont typeface="Wingdings" pitchFamily="2" charset="2"/>
              <a:buChar char="Ø"/>
              <a:defRPr/>
            </a:pPr>
            <a:r>
              <a:rPr lang="en-US" sz="2200" i="1" dirty="0">
                <a:latin typeface="Times New Roman" panose="02020603050405020304" pitchFamily="18" charset="0"/>
                <a:cs typeface="Times New Roman" panose="02020603050405020304" pitchFamily="18" charset="0"/>
              </a:rPr>
              <a:t>Payments for filed </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overhead</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expense and </a:t>
            </a:r>
            <a:r>
              <a:rPr lang="en-US" sz="2200" i="1" dirty="0" smtClean="0">
                <a:latin typeface="Times New Roman" panose="02020603050405020304" pitchFamily="18" charset="0"/>
                <a:cs typeface="Times New Roman" panose="02020603050405020304" pitchFamily="18" charset="0"/>
              </a:rPr>
              <a:t>tax.</a:t>
            </a:r>
          </a:p>
          <a:p>
            <a:pPr marL="330190" indent="-330190" algn="just">
              <a:spcBef>
                <a:spcPts val="2400"/>
              </a:spcBef>
              <a:buClr>
                <a:srgbClr val="FF0000"/>
              </a:buClr>
              <a:buSzPct val="100000"/>
              <a:buFont typeface="Wingdings" pitchFamily="2" charset="2"/>
              <a:buChar char="q"/>
              <a:defRPr/>
            </a:pPr>
            <a:r>
              <a:rPr lang="en-US" sz="2200" i="1" dirty="0" smtClean="0">
                <a:latin typeface="Times New Roman" panose="02020603050405020304" pitchFamily="18" charset="0"/>
                <a:cs typeface="Times New Roman" panose="02020603050405020304" pitchFamily="18" charset="0"/>
              </a:rPr>
              <a:t>An </a:t>
            </a:r>
            <a:r>
              <a:rPr lang="en-US" sz="22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S-curve</a:t>
            </a:r>
            <a:r>
              <a:rPr lang="en-US" sz="2200" i="1" dirty="0">
                <a:latin typeface="Times New Roman" panose="02020603050405020304" pitchFamily="18" charset="0"/>
                <a:cs typeface="Times New Roman" panose="02020603050405020304" pitchFamily="18" charset="0"/>
              </a:rPr>
              <a:t> (a smooth curve) is used to represent contract cash out.</a:t>
            </a:r>
          </a:p>
        </p:txBody>
      </p:sp>
      <p:sp>
        <p:nvSpPr>
          <p:cNvPr id="537603" name="Rectangle 3"/>
          <p:cNvSpPr>
            <a:spLocks noChangeArrowheads="1"/>
          </p:cNvSpPr>
          <p:nvPr/>
        </p:nvSpPr>
        <p:spPr bwMode="auto">
          <a:xfrm>
            <a:off x="311798" y="63370"/>
            <a:ext cx="3308292" cy="655087"/>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out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293916" y="803387"/>
            <a:ext cx="9297308" cy="884316"/>
          </a:xfrm>
          <a:solidFill>
            <a:srgbClr val="C00000"/>
          </a:solidFill>
          <a:ln>
            <a:solidFill>
              <a:schemeClr val="bg1"/>
            </a:solidFill>
          </a:ln>
          <a:effectLst>
            <a:outerShdw dist="107763" dir="18900000" algn="ctr" rotWithShape="0">
              <a:schemeClr val="bg2">
                <a:alpha val="50000"/>
              </a:schemeClr>
            </a:outerShdw>
          </a:effectLst>
        </p:spPr>
        <p:txBody>
          <a:bodyPr>
            <a:noAutofit/>
          </a:bodyPr>
          <a:lstStyle/>
          <a:p>
            <a:pPr marL="0" indent="0" algn="just">
              <a:buClr>
                <a:srgbClr val="FF0000"/>
              </a:buClr>
              <a:buSzPct val="100000"/>
              <a:buNone/>
              <a:defRPr/>
            </a:pPr>
            <a:r>
              <a:rPr lang="en-US" sz="2400" dirty="0">
                <a:solidFill>
                  <a:schemeClr val="bg1"/>
                </a:solidFill>
                <a:latin typeface="Times New Roman" panose="02020603050405020304" pitchFamily="18" charset="0"/>
                <a:cs typeface="Times New Roman" panose="02020603050405020304" pitchFamily="18" charset="0"/>
              </a:rPr>
              <a:t>An </a:t>
            </a:r>
            <a:r>
              <a:rPr lang="en-US" sz="2400" b="1" i="1" u="sng"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expense</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is the actual payment of </a:t>
            </a:r>
            <a:r>
              <a:rPr lang="en-US" sz="2400" b="1" i="1" u="sng"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It takes into account the delays between incurring a commitment and making a money transaction.</a:t>
            </a:r>
          </a:p>
        </p:txBody>
      </p:sp>
      <p:sp>
        <p:nvSpPr>
          <p:cNvPr id="537603" name="Rectangle 3"/>
          <p:cNvSpPr>
            <a:spLocks noChangeArrowheads="1"/>
          </p:cNvSpPr>
          <p:nvPr/>
        </p:nvSpPr>
        <p:spPr bwMode="auto">
          <a:xfrm>
            <a:off x="306014" y="63371"/>
            <a:ext cx="9295186" cy="65837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3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out (Payment of Cost = Expense) and Cost</a:t>
            </a:r>
          </a:p>
        </p:txBody>
      </p:sp>
      <p:grpSp>
        <p:nvGrpSpPr>
          <p:cNvPr id="9" name="Group 10"/>
          <p:cNvGrpSpPr>
            <a:grpSpLocks/>
          </p:cNvGrpSpPr>
          <p:nvPr/>
        </p:nvGrpSpPr>
        <p:grpSpPr bwMode="auto">
          <a:xfrm>
            <a:off x="859971" y="1736690"/>
            <a:ext cx="8388350" cy="4984508"/>
            <a:chOff x="1447800" y="1920240"/>
            <a:chExt cx="6934200" cy="4073546"/>
          </a:xfrm>
        </p:grpSpPr>
        <p:pic>
          <p:nvPicPr>
            <p:cNvPr id="11" name="Picture 8" descr="Cash-Flow3"/>
            <p:cNvPicPr>
              <a:picLocks noChangeAspect="1" noChangeArrowheads="1"/>
            </p:cNvPicPr>
            <p:nvPr/>
          </p:nvPicPr>
          <p:blipFill>
            <a:blip r:embed="rId2" cstate="print">
              <a:duotone>
                <a:prstClr val="black"/>
                <a:srgbClr val="9BBB59">
                  <a:tint val="45000"/>
                  <a:satMod val="400000"/>
                </a:srgbClr>
              </a:duotone>
            </a:blip>
            <a:srcRect l="9583" t="57156" r="4765" b="-1848"/>
            <a:stretch>
              <a:fillRect/>
            </a:stretch>
          </p:blipFill>
          <p:spPr bwMode="auto">
            <a:xfrm>
              <a:off x="1447800" y="1920240"/>
              <a:ext cx="6934200" cy="3870960"/>
            </a:xfrm>
            <a:prstGeom prst="rect">
              <a:avLst/>
            </a:prstGeom>
            <a:noFill/>
            <a:ln w="9525">
              <a:noFill/>
              <a:miter lim="800000"/>
              <a:headEnd/>
              <a:tailEnd/>
            </a:ln>
          </p:spPr>
        </p:pic>
        <p:sp>
          <p:nvSpPr>
            <p:cNvPr id="12" name="Rectangle 2"/>
            <p:cNvSpPr txBox="1">
              <a:spLocks noChangeArrowheads="1"/>
            </p:cNvSpPr>
            <p:nvPr/>
          </p:nvSpPr>
          <p:spPr bwMode="auto">
            <a:xfrm>
              <a:off x="1447800" y="5679376"/>
              <a:ext cx="6934200" cy="314410"/>
            </a:xfrm>
            <a:prstGeom prst="rect">
              <a:avLst/>
            </a:prstGeom>
            <a:solidFill>
              <a:sysClr val="window" lastClr="FFFFFF"/>
            </a:solidFill>
            <a:ln w="9525">
              <a:solidFill>
                <a:sysClr val="window" lastClr="FFFFFF"/>
              </a:solidFill>
              <a:miter lim="800000"/>
              <a:headEnd/>
              <a:tailEnd/>
            </a:ln>
            <a:effectLst/>
          </p:spPr>
          <p:txBody>
            <a:bodyPr lIns="0" tIns="0" rIns="0" bIns="0">
              <a:spAutoFit/>
            </a:bodyPr>
            <a:lstStyle/>
            <a:p>
              <a:pPr marL="304800" marR="0" lvl="0" indent="-304800" algn="ctr" defTabSz="914400" eaLnBrk="1" fontAlgn="auto" latinLnBrk="0" hangingPunct="1">
                <a:lnSpc>
                  <a:spcPct val="125000"/>
                </a:lnSpc>
                <a:spcBef>
                  <a:spcPct val="25000"/>
                </a:spcBef>
                <a:spcAft>
                  <a:spcPts val="0"/>
                </a:spcAft>
                <a:buClr>
                  <a:srgbClr val="FF0000"/>
                </a:buClr>
                <a:buSzPct val="100000"/>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Contract cost and expense curves</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675879" y="1789642"/>
            <a:ext cx="8667750" cy="3860044"/>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3821" indent="-393821"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contractor's expense on a project will typically exceed his monthly progress payment income over an appreciable part of the construction period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cash shortage on the project must be made up </a:t>
            </a:r>
            <a:r>
              <a:rPr lang="en-US" sz="2400" dirty="0" smtClean="0">
                <a:latin typeface="Times New Roman" panose="02020603050405020304" pitchFamily="18" charset="0"/>
                <a:cs typeface="Times New Roman" panose="02020603050405020304" pitchFamily="18" charset="0"/>
              </a:rPr>
              <a:t>from the </a:t>
            </a:r>
            <a:r>
              <a:rPr lang="en-US" sz="2400" dirty="0">
                <a:latin typeface="Times New Roman" panose="02020603050405020304" pitchFamily="18" charset="0"/>
                <a:cs typeface="Times New Roman" panose="02020603050405020304" pitchFamily="18" charset="0"/>
              </a:rPr>
              <a:t>contractor's working capital, or money must be borrowed to provide the necessary operating funds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3000"/>
              </a:spcBef>
              <a:buClr>
                <a:srgbClr val="FF0000"/>
              </a:buClr>
              <a:buSzPct val="100000"/>
              <a:buFont typeface="Wingdings" pitchFamily="2" charset="2"/>
              <a:buChar char="q"/>
              <a:defRPr/>
            </a:pP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flow" </a:t>
            </a:r>
            <a:r>
              <a:rPr lang="en-US" sz="2400" b="1" dirty="0">
                <a:solidFill>
                  <a:srgbClr val="3333FF"/>
                </a:solidFill>
                <a:latin typeface="Times New Roman" panose="02020603050405020304" pitchFamily="18" charset="0"/>
                <a:cs typeface="Times New Roman" panose="02020603050405020304" pitchFamily="18" charset="0"/>
              </a:rPr>
              <a:t>refers to  a contractor's income and outgo of cash.</a:t>
            </a:r>
          </a:p>
        </p:txBody>
      </p:sp>
      <p:sp>
        <p:nvSpPr>
          <p:cNvPr id="537603" name="Rectangle 3"/>
          <p:cNvSpPr>
            <a:spLocks noChangeArrowheads="1"/>
          </p:cNvSpPr>
          <p:nvPr/>
        </p:nvSpPr>
        <p:spPr bwMode="auto">
          <a:xfrm>
            <a:off x="675879" y="541353"/>
            <a:ext cx="4010421" cy="638758"/>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Flow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675879" y="1550397"/>
            <a:ext cx="8667750" cy="3092031"/>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2100" indent="-392100"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 cash flow </a:t>
            </a:r>
            <a:r>
              <a:rPr lang="en-US" sz="2400" dirty="0">
                <a:latin typeface="Times New Roman" panose="02020603050405020304" pitchFamily="18" charset="0"/>
                <a:cs typeface="Times New Roman" panose="02020603050405020304" pitchFamily="18" charset="0"/>
              </a:rPr>
              <a:t>is the difference between cash out and income at any point in time. </a:t>
            </a:r>
            <a:r>
              <a:rPr lang="en-US" sz="2400" i="1" dirty="0">
                <a:solidFill>
                  <a:srgbClr val="3333FF"/>
                </a:solidFill>
                <a:latin typeface="Times New Roman" panose="02020603050405020304" pitchFamily="18" charset="0"/>
                <a:cs typeface="Times New Roman" panose="02020603050405020304" pitchFamily="18" charset="0"/>
              </a:rPr>
              <a:t>A </a:t>
            </a:r>
            <a:r>
              <a:rPr lang="en-US" sz="24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a:t>
            </a:r>
            <a:r>
              <a:rPr lang="en-US" sz="2400" i="1" dirty="0">
                <a:solidFill>
                  <a:srgbClr val="3333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net flow means expense are exceeding income, a normal situation on even a highly profitable project during the greater part of its duration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2100" indent="-392100" algn="just">
              <a:spcBef>
                <a:spcPts val="30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A determination of the future rates of cash outs and cash income  together with their combined effect on the project cash balance is called a </a:t>
            </a:r>
            <a:r>
              <a:rPr lang="en-US" sz="2400" i="1" dirty="0">
                <a:solidFill>
                  <a:srgbClr val="3333FF"/>
                </a:solidFill>
                <a:latin typeface="Times New Roman" panose="02020603050405020304" pitchFamily="18" charset="0"/>
                <a:cs typeface="Times New Roman" panose="02020603050405020304" pitchFamily="18" charset="0"/>
              </a:rPr>
              <a:t>"</a:t>
            </a:r>
            <a:r>
              <a:rPr lang="en-US" sz="24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flow forecast</a:t>
            </a:r>
            <a:r>
              <a:rPr lang="en-US" sz="2400" i="1" dirty="0">
                <a:solidFill>
                  <a:srgbClr val="3333FF"/>
                </a:solidFill>
                <a:latin typeface="Times New Roman" panose="02020603050405020304" pitchFamily="18" charset="0"/>
                <a:cs typeface="Times New Roman" panose="02020603050405020304" pitchFamily="18" charset="0"/>
              </a:rPr>
              <a:t>".</a:t>
            </a:r>
          </a:p>
        </p:txBody>
      </p:sp>
      <p:sp>
        <p:nvSpPr>
          <p:cNvPr id="538627" name="Rectangle 3"/>
          <p:cNvSpPr>
            <a:spLocks noChangeArrowheads="1"/>
          </p:cNvSpPr>
          <p:nvPr/>
        </p:nvSpPr>
        <p:spPr bwMode="auto">
          <a:xfrm>
            <a:off x="675879" y="374584"/>
            <a:ext cx="4892164" cy="622429"/>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Net Cash Flow</a:t>
            </a:r>
            <a:endParaRPr lang="de-DE"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675879" y="1497033"/>
            <a:ext cx="8667750" cy="2173927"/>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3821" indent="-393821" algn="just">
              <a:spcBef>
                <a:spcPts val="2400"/>
              </a:spcBef>
              <a:buClr>
                <a:srgbClr val="FF0000"/>
              </a:buClr>
              <a:buSzPct val="100000"/>
              <a:buFont typeface="Wingdings" pitchFamily="2" charset="2"/>
              <a:buChar char="q"/>
              <a:defRPr/>
            </a:pPr>
            <a:r>
              <a:rPr lang="en-US" sz="2800" dirty="0">
                <a:latin typeface="Times New Roman" panose="02020603050405020304" pitchFamily="18" charset="0"/>
                <a:cs typeface="Times New Roman" panose="02020603050405020304" pitchFamily="18" charset="0"/>
              </a:rPr>
              <a:t>To determine the negative cash flow and how to cover it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800" dirty="0">
                <a:latin typeface="Times New Roman" panose="02020603050405020304" pitchFamily="18" charset="0"/>
                <a:cs typeface="Times New Roman" panose="02020603050405020304" pitchFamily="18" charset="0"/>
              </a:rPr>
              <a:t>To determine the positive cash flow and how to use it (the positive cash flow of one contract may be used to handle the negative cash flow of another).</a:t>
            </a:r>
          </a:p>
        </p:txBody>
      </p:sp>
      <p:sp>
        <p:nvSpPr>
          <p:cNvPr id="538627" name="Rectangle 3"/>
          <p:cNvSpPr>
            <a:spLocks noChangeArrowheads="1"/>
          </p:cNvSpPr>
          <p:nvPr/>
        </p:nvSpPr>
        <p:spPr bwMode="auto">
          <a:xfrm>
            <a:off x="675879" y="439900"/>
            <a:ext cx="8076235" cy="58977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Need to Forecast Contract Cash Flow</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179615" y="1255976"/>
            <a:ext cx="9252402" cy="5271164"/>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457200" indent="-457200" algn="just">
              <a:spcBef>
                <a:spcPts val="2400"/>
              </a:spcBef>
              <a:buClr>
                <a:srgbClr val="FF0000"/>
              </a:buClr>
              <a:buSzPct val="100000"/>
              <a:buFont typeface="+mj-lt"/>
              <a:buAutoNum type="arabicParenR"/>
              <a:defRPr/>
            </a:pPr>
            <a:r>
              <a:rPr lang="en-US" sz="2200" dirty="0" smtClean="0">
                <a:latin typeface="Times New Roman" panose="02020603050405020304" pitchFamily="18" charset="0"/>
                <a:cs typeface="Times New Roman" panose="02020603050405020304" pitchFamily="18" charset="0"/>
              </a:rPr>
              <a:t>Produce </a:t>
            </a:r>
            <a:r>
              <a:rPr lang="en-US" sz="2200" dirty="0">
                <a:latin typeface="Times New Roman" panose="02020603050405020304" pitchFamily="18" charset="0"/>
                <a:cs typeface="Times New Roman" panose="02020603050405020304" pitchFamily="18" charset="0"/>
              </a:rPr>
              <a:t>an activity schedule in bar chart or time-scaled form. If adjustments have been made to effect allocation or leveling of resources, the schedule should reflect these adjustments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Determine the value/price of each activity per week</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Sum up the activities weekly and then the monthly revenue in case of the admeasurement contract, or sum up the activities weekly and then the periodic revenue in case of lump sum contract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Adjust the revenue for advanced payment and retention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Draw cumulative adjusted revenue versus time curve</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71464" indent="-371464" algn="just">
              <a:spcBef>
                <a:spcPts val="24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Shift the above curve by the lag between submitting payment requests and receiving revenue to get the income curve.</a:t>
            </a:r>
          </a:p>
        </p:txBody>
      </p:sp>
      <p:sp>
        <p:nvSpPr>
          <p:cNvPr id="538627" name="Rectangle 3"/>
          <p:cNvSpPr>
            <a:spLocks noChangeArrowheads="1"/>
          </p:cNvSpPr>
          <p:nvPr/>
        </p:nvSpPr>
        <p:spPr bwMode="auto">
          <a:xfrm>
            <a:off x="179615" y="63371"/>
            <a:ext cx="9396186" cy="55893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Simplified Approach to Forecast Contract Cash Flow</a:t>
            </a:r>
            <a:endParaRPr lang="de-DE" sz="3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267909" y="717678"/>
            <a:ext cx="5933621" cy="430887"/>
          </a:xfrm>
          <a:prstGeom prst="rect">
            <a:avLst/>
          </a:prstGeom>
          <a:solidFill>
            <a:srgbClr val="C00000"/>
          </a:solidFill>
          <a:ln w="9525">
            <a:solidFill>
              <a:schemeClr val="bg1"/>
            </a:solidFill>
            <a:miter lim="800000"/>
            <a:headEnd/>
            <a:tailEnd/>
          </a:ln>
          <a:effectLst>
            <a:glow rad="63500">
              <a:schemeClr val="accent1">
                <a:satMod val="175000"/>
                <a:alpha val="40000"/>
              </a:schemeClr>
            </a:glow>
          </a:effectLst>
        </p:spPr>
        <p:txBody>
          <a:bodyPr wrap="square" lIns="0" tIns="0" rIns="0" bIns="0">
            <a:spAutoFit/>
          </a:bodyPr>
          <a:lstStyle/>
          <a:p>
            <a:pPr algn="l">
              <a:defRPr/>
            </a:pPr>
            <a:r>
              <a:rPr lang="en-US" sz="2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 Revenue / Income Curve</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62970" y="91131"/>
            <a:ext cx="9344217" cy="515937"/>
          </a:xfrm>
          <a:prstGeom prst="rect">
            <a:avLst/>
          </a:prstGeom>
          <a:solidFill>
            <a:srgbClr val="FFFF00"/>
          </a:solidFill>
          <a:ln w="9525">
            <a:solidFill>
              <a:srgbClr val="1F497D"/>
            </a:solidFill>
            <a:miter lim="800000"/>
            <a:headEnd/>
            <a:tailEnd/>
          </a:ln>
          <a:effectLst/>
          <a:scene3d>
            <a:camera prst="orthographicFront"/>
            <a:lightRig rig="threePt" dir="t"/>
          </a:scene3d>
          <a:sp3d>
            <a:bevelT w="165100" prst="coolSlant"/>
          </a:sp3d>
        </p:spPr>
        <p:txBody>
          <a:bodyPr lIns="0" tIns="0" rIns="0" bIns="0"/>
          <a:lstStyle/>
          <a:p>
            <a:pPr marL="381000" marR="0" lvl="0" indent="-381000" defTabSz="914400" eaLnBrk="1" fontAlgn="auto" latinLnBrk="0" hangingPunct="1">
              <a:lnSpc>
                <a:spcPct val="100000"/>
              </a:lnSpc>
              <a:spcBef>
                <a:spcPct val="20000"/>
              </a:spcBef>
              <a:spcAft>
                <a:spcPts val="0"/>
              </a:spcAft>
              <a:buClr>
                <a:srgbClr val="CC3300"/>
              </a:buClr>
              <a:buSzPct val="120000"/>
              <a:buFont typeface="Webdings" pitchFamily="18" charset="2"/>
              <a:buChar char="&lt;"/>
              <a:tabLst/>
              <a:defRPr/>
            </a:pPr>
            <a:r>
              <a:rPr kumimoji="0" lang="en-US" sz="30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rPr>
              <a:t>Simplified Approach to Forecast Contract Cash Flow</a:t>
            </a:r>
            <a:endParaRPr kumimoji="0" lang="de-DE" sz="30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endParaRPr>
          </a:p>
        </p:txBody>
      </p:sp>
      <p:sp>
        <p:nvSpPr>
          <p:cNvPr id="9" name="Rectangle 2"/>
          <p:cNvSpPr txBox="1">
            <a:spLocks noChangeArrowheads="1"/>
          </p:cNvSpPr>
          <p:nvPr/>
        </p:nvSpPr>
        <p:spPr>
          <a:xfrm>
            <a:off x="332307" y="1256233"/>
            <a:ext cx="9140350" cy="5114322"/>
          </a:xfrm>
          <a:prstGeom prst="rect">
            <a:avLst/>
          </a:prstGeom>
          <a:solidFill>
            <a:sysClr val="window" lastClr="FFFFFF"/>
          </a:solidFill>
          <a:ln>
            <a:solidFill>
              <a:srgbClr val="1F497D"/>
            </a:solidFill>
          </a:ln>
          <a:effectLst>
            <a:outerShdw dist="107763" dir="18900000" algn="ctr" rotWithShape="0">
              <a:srgbClr val="EEECE1">
                <a:alpha val="50000"/>
              </a:srgbClr>
            </a:outerShdw>
          </a:effectLst>
        </p:spPr>
        <p:txBody>
          <a:bodyPr vert="horz" lIns="91440" tIns="45720" rIns="91440" bIns="45720" rtlCol="0">
            <a:noAutofit/>
          </a:bodyPr>
          <a:lstStyle/>
          <a:p>
            <a:pPr marL="0" marR="0" lvl="0" indent="0" algn="just" defTabSz="914400" eaLnBrk="1" fontAlgn="auto" latinLnBrk="0" hangingPunct="1">
              <a:lnSpc>
                <a:spcPct val="110000"/>
              </a:lnSpc>
              <a:spcBef>
                <a:spcPts val="1200"/>
              </a:spcBef>
              <a:spcAft>
                <a:spcPts val="0"/>
              </a:spcAft>
              <a:buClr>
                <a:srgbClr val="FF0000"/>
              </a:buClr>
              <a:buSzPct val="100000"/>
              <a:buFontTx/>
              <a:buNone/>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When the mark-up is uniformly spread throughout the contract, the cost/expense curve can be derived as follows:</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If the mark-up; </a:t>
            </a:r>
            <a:r>
              <a:rPr kumimoji="0" lang="en-US" sz="20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M</a:t>
            </a: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is expressed as a percentage of tender price, then:</a:t>
            </a:r>
          </a:p>
          <a:p>
            <a:pPr marL="342900" marR="0" lvl="0" indent="-342900" algn="ctr" defTabSz="914400" eaLnBrk="1" fontAlgn="auto" latinLnBrk="0" hangingPunct="1">
              <a:lnSpc>
                <a:spcPct val="110000"/>
              </a:lnSpc>
              <a:spcBef>
                <a:spcPts val="1000"/>
              </a:spcBef>
              <a:spcAft>
                <a:spcPts val="0"/>
              </a:spcAft>
              <a:buClr>
                <a:srgbClr val="FF0000"/>
              </a:buClr>
              <a:buSzPct val="100000"/>
              <a:buFontTx/>
              <a:buNone/>
              <a:tabLst/>
              <a:defRPr/>
            </a:pPr>
            <a:r>
              <a:rPr kumimoji="0" lang="en-US" sz="2000" b="1" i="1" u="sng" strike="noStrike" kern="0" cap="none" spc="0" normalizeH="0" baseline="0" noProof="0" dirty="0" smtClean="0">
                <a:ln>
                  <a:noFill/>
                </a:ln>
                <a:solidFill>
                  <a:srgbClr val="FF0000"/>
                </a:solidFill>
                <a:effectLst/>
                <a:uLnTx/>
                <a:uFillTx/>
                <a:latin typeface="Times New Roman" pitchFamily="18" charset="0"/>
                <a:cs typeface="Times New Roman" pitchFamily="18" charset="0"/>
              </a:rPr>
              <a:t>Cumulative cost = cumulative revenue * (1- M)</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Draw cumulative cost versus time curve.</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Group cost headings that have the same payment delay between incurring the cost and making the payment.</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Calculate the proportion of costs due to each group.</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Shift the cumulative cost of each group by the specified amount to get its cumulative expense.</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Sum up contract cumulative expenses.</a:t>
            </a:r>
          </a:p>
          <a:p>
            <a:pPr marL="342900" marR="0" lvl="0" indent="-342900" algn="just" defTabSz="914400" eaLnBrk="1" fontAlgn="auto" latinLnBrk="0" hangingPunct="1">
              <a:lnSpc>
                <a:spcPct val="110000"/>
              </a:lnSpc>
              <a:spcBef>
                <a:spcPts val="1000"/>
              </a:spcBef>
              <a:spcAft>
                <a:spcPts val="0"/>
              </a:spcAft>
              <a:buClr>
                <a:srgbClr val="FF0000"/>
              </a:buClr>
              <a:buSzPct val="100000"/>
              <a:buFontTx/>
              <a:buAutoNum type="arabicParenR" startAt="2"/>
              <a:tabLst/>
              <a:defRPr/>
            </a:pPr>
            <a:r>
              <a:rPr kumimoji="0" lang="en-U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Draw cumulative expense curve.</a:t>
            </a:r>
          </a:p>
        </p:txBody>
      </p:sp>
      <p:sp>
        <p:nvSpPr>
          <p:cNvPr id="10" name="Rectangle 2"/>
          <p:cNvSpPr txBox="1">
            <a:spLocks noChangeArrowheads="1"/>
          </p:cNvSpPr>
          <p:nvPr/>
        </p:nvSpPr>
        <p:spPr bwMode="auto">
          <a:xfrm>
            <a:off x="162970" y="716207"/>
            <a:ext cx="5141404" cy="430887"/>
          </a:xfrm>
          <a:prstGeom prst="rect">
            <a:avLst/>
          </a:prstGeom>
          <a:solidFill>
            <a:srgbClr val="C0504D"/>
          </a:solidFill>
          <a:ln w="9525">
            <a:solidFill>
              <a:sysClr val="window" lastClr="FFFFFF"/>
            </a:solidFill>
            <a:miter lim="800000"/>
            <a:headEnd/>
            <a:tailEnd/>
          </a:ln>
          <a:effectLst>
            <a:glow rad="63500">
              <a:srgbClr val="4F81BD">
                <a:satMod val="175000"/>
                <a:alpha val="40000"/>
              </a:srgbClr>
            </a:glow>
          </a:effectLst>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Contract Cost / Expense Curve</a:t>
            </a:r>
            <a:endPar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242207" y="783771"/>
            <a:ext cx="9421585" cy="1208315"/>
          </a:xfrm>
          <a:solidFill>
            <a:srgbClr val="C00000"/>
          </a:solidFill>
          <a:ln>
            <a:solidFill>
              <a:schemeClr val="bg1"/>
            </a:solidFill>
          </a:ln>
          <a:effectLst>
            <a:outerShdw dist="107763" dir="18900000" algn="ctr" rotWithShape="0">
              <a:schemeClr val="bg2">
                <a:alpha val="50000"/>
              </a:schemeClr>
            </a:outerShdw>
          </a:effectLst>
        </p:spPr>
        <p:txBody>
          <a:bodyPr>
            <a:noAutofit/>
          </a:bodyPr>
          <a:lstStyle/>
          <a:p>
            <a:pPr marL="0" indent="0" algn="just">
              <a:buClr>
                <a:srgbClr val="FF0000"/>
              </a:buClr>
              <a:buSzPct val="100000"/>
              <a:buNone/>
              <a:defRPr/>
            </a:pPr>
            <a:r>
              <a:rPr lang="en-US" sz="2400" dirty="0">
                <a:solidFill>
                  <a:schemeClr val="bg1"/>
                </a:solidFill>
                <a:latin typeface="Times New Roman" panose="02020603050405020304" pitchFamily="18" charset="0"/>
                <a:cs typeface="Times New Roman" panose="02020603050405020304" pitchFamily="18" charset="0"/>
              </a:rPr>
              <a:t>Having determined the contract cumulative income and expense curves, one can combine them on one graph to represent the contract cumulative cash flow curves. </a:t>
            </a:r>
          </a:p>
        </p:txBody>
      </p:sp>
      <p:sp>
        <p:nvSpPr>
          <p:cNvPr id="538627" name="Rectangle 3"/>
          <p:cNvSpPr>
            <a:spLocks noChangeArrowheads="1"/>
          </p:cNvSpPr>
          <p:nvPr/>
        </p:nvSpPr>
        <p:spPr bwMode="auto">
          <a:xfrm>
            <a:off x="675879" y="63371"/>
            <a:ext cx="7826771" cy="55893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Contract Cash Flow Curves</a:t>
            </a:r>
            <a:endParaRPr lang="de-DE" sz="40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7" name="Picture 7" descr="fig7_1"/>
          <p:cNvPicPr>
            <a:picLocks noChangeAspect="1" noChangeArrowheads="1"/>
          </p:cNvPicPr>
          <p:nvPr/>
        </p:nvPicPr>
        <p:blipFill>
          <a:blip r:embed="rId2" cstate="print">
            <a:duotone>
              <a:prstClr val="black"/>
              <a:srgbClr val="9BBB59">
                <a:tint val="45000"/>
                <a:satMod val="400000"/>
              </a:srgbClr>
            </a:duotone>
          </a:blip>
          <a:srcRect r="1659" b="46057"/>
          <a:stretch>
            <a:fillRect/>
          </a:stretch>
        </p:blipFill>
        <p:spPr bwMode="auto">
          <a:xfrm>
            <a:off x="1175658" y="2086372"/>
            <a:ext cx="7446842" cy="47552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79512" y="184264"/>
            <a:ext cx="8215312" cy="583179"/>
          </a:xfrm>
          <a:prstGeom prst="rect">
            <a:avLst/>
          </a:prstGeom>
          <a:solidFill>
            <a:srgbClr val="FFFF00"/>
          </a:solidFill>
          <a:ln w="9525">
            <a:solidFill>
              <a:srgbClr val="1F497D"/>
            </a:solidFill>
            <a:miter lim="800000"/>
            <a:headEnd/>
            <a:tailEnd/>
          </a:ln>
          <a:effectLst/>
          <a:scene3d>
            <a:camera prst="orthographicFront"/>
            <a:lightRig rig="threePt" dir="t"/>
          </a:scene3d>
          <a:sp3d>
            <a:bevelT w="165100" prst="coolSlant"/>
          </a:sp3d>
        </p:spPr>
        <p:txBody>
          <a:bodyPr lIns="0" tIns="0" rIns="0" bIns="0"/>
          <a:lstStyle/>
          <a:p>
            <a:pPr marL="381000" marR="0" lvl="0" indent="-381000" defTabSz="914400" eaLnBrk="1" fontAlgn="auto" latinLnBrk="0" hangingPunct="1">
              <a:lnSpc>
                <a:spcPct val="100000"/>
              </a:lnSpc>
              <a:spcBef>
                <a:spcPct val="20000"/>
              </a:spcBef>
              <a:spcAft>
                <a:spcPts val="0"/>
              </a:spcAft>
              <a:buClr>
                <a:srgbClr val="CC3300"/>
              </a:buClr>
              <a:buSzPct val="120000"/>
              <a:buFont typeface="Webdings" pitchFamily="18" charset="2"/>
              <a:buChar char="&lt;"/>
              <a:tabLst/>
              <a:defRPr/>
            </a:pPr>
            <a:r>
              <a:rPr kumimoji="0" lang="en-US" sz="36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rPr>
              <a:t>Contract </a:t>
            </a:r>
            <a:r>
              <a:rPr kumimoji="0" lang="en-US" sz="3600" b="1" i="1" u="none" strike="noStrike" kern="0" cap="none" spc="0" normalizeH="0" baseline="0" noProof="0" dirty="0" smtClean="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rPr>
              <a:t>Net Cash Flow</a:t>
            </a:r>
            <a:endParaRPr kumimoji="0" lang="de-DE" sz="3600" b="1" i="1" u="none" strike="noStrike" kern="0" cap="none" spc="0" normalizeH="0" baseline="0" noProof="0" dirty="0">
              <a:ln>
                <a:noFill/>
              </a:ln>
              <a:solidFill>
                <a:srgbClr val="CC3300"/>
              </a:solidFill>
              <a:effectLst>
                <a:outerShdw blurRad="38100" dist="38100" dir="2700000" algn="tl">
                  <a:srgbClr val="C0C0C0"/>
                </a:outerShdw>
              </a:effectLst>
              <a:uLnTx/>
              <a:uFillTx/>
              <a:latin typeface="Times New Roman" pitchFamily="18" charset="0"/>
              <a:cs typeface="Times New Roman" pitchFamily="18" charset="0"/>
            </a:endParaRPr>
          </a:p>
        </p:txBody>
      </p:sp>
      <p:sp>
        <p:nvSpPr>
          <p:cNvPr id="9" name="Rectangle 2"/>
          <p:cNvSpPr txBox="1">
            <a:spLocks noChangeArrowheads="1"/>
          </p:cNvSpPr>
          <p:nvPr/>
        </p:nvSpPr>
        <p:spPr>
          <a:xfrm>
            <a:off x="179512" y="957412"/>
            <a:ext cx="9160431" cy="959420"/>
          </a:xfrm>
          <a:prstGeom prst="rect">
            <a:avLst/>
          </a:prstGeom>
          <a:solidFill>
            <a:srgbClr val="C0504D"/>
          </a:solidFill>
          <a:ln>
            <a:solidFill>
              <a:sysClr val="window" lastClr="FFFFFF"/>
            </a:solidFill>
          </a:ln>
          <a:effectLst>
            <a:outerShdw dist="107763" dir="18900000" algn="ctr" rotWithShape="0">
              <a:srgbClr val="EEECE1">
                <a:alpha val="50000"/>
              </a:srgbClr>
            </a:outerShdw>
          </a:effectLst>
        </p:spPr>
        <p:txBody>
          <a:bodyPr vert="horz" lIns="91440" tIns="45720" rIns="91440" bIns="45720" rtlCol="0">
            <a:noAutofit/>
          </a:bodyPr>
          <a:lstStyle/>
          <a:p>
            <a:pPr marL="0" marR="0" lvl="0" indent="0" algn="just" defTabSz="914400" eaLnBrk="1" fontAlgn="auto" latinLnBrk="0" hangingPunct="1">
              <a:lnSpc>
                <a:spcPct val="100000"/>
              </a:lnSpc>
              <a:spcBef>
                <a:spcPct val="20000"/>
              </a:spcBef>
              <a:spcAft>
                <a:spcPts val="0"/>
              </a:spcAft>
              <a:buClr>
                <a:srgbClr val="FF0000"/>
              </a:buClr>
              <a:buSzPct val="100000"/>
              <a:buFontTx/>
              <a:buNone/>
              <a:tabLst/>
              <a:defRPr/>
            </a:pPr>
            <a:r>
              <a:rPr kumimoji="0" lang="en-US" sz="2400" b="0" i="0" u="none" strike="noStrike" kern="0" cap="none" spc="0" normalizeH="0" baseline="0" noProof="0" dirty="0" smtClean="0">
                <a:ln>
                  <a:noFill/>
                </a:ln>
                <a:solidFill>
                  <a:prstClr val="white"/>
                </a:solidFill>
                <a:effectLst/>
                <a:uLnTx/>
                <a:uFillTx/>
                <a:latin typeface="Times New Roman" pitchFamily="18" charset="0"/>
                <a:cs typeface="Times New Roman" pitchFamily="18" charset="0"/>
              </a:rPr>
              <a:t>The difference between contract cumulative income and expense curves can be drawn to represent the contract cumulative </a:t>
            </a:r>
            <a:r>
              <a:rPr kumimoji="0" lang="en-US" sz="2400" b="1" i="1" u="none" strike="noStrike" kern="0" cap="none" spc="0" normalizeH="0" baseline="0" noProof="0" dirty="0" smtClean="0">
                <a:ln>
                  <a:noFill/>
                </a:ln>
                <a:solidFill>
                  <a:prstClr val="white"/>
                </a:solidFill>
                <a:effectLst/>
                <a:uLnTx/>
                <a:uFillTx/>
                <a:latin typeface="Times New Roman" pitchFamily="18" charset="0"/>
                <a:cs typeface="Times New Roman" pitchFamily="18" charset="0"/>
              </a:rPr>
              <a:t>net cash flow.</a:t>
            </a:r>
            <a:endParaRPr kumimoji="0" lang="en-US" sz="2400" b="0" i="0" u="none" strike="noStrike" kern="0" cap="none" spc="0" normalizeH="0" baseline="0" noProof="0" dirty="0" smtClean="0">
              <a:ln>
                <a:noFill/>
              </a:ln>
              <a:solidFill>
                <a:prstClr val="white"/>
              </a:solidFill>
              <a:effectLst/>
              <a:uLnTx/>
              <a:uFillTx/>
              <a:latin typeface="Times New Roman" pitchFamily="18" charset="0"/>
              <a:cs typeface="Times New Roman" pitchFamily="18" charset="0"/>
            </a:endParaRPr>
          </a:p>
        </p:txBody>
      </p:sp>
      <p:pic>
        <p:nvPicPr>
          <p:cNvPr id="10" name="Picture 6" descr="fig7_1"/>
          <p:cNvPicPr>
            <a:picLocks noChangeAspect="1" noChangeArrowheads="1"/>
          </p:cNvPicPr>
          <p:nvPr/>
        </p:nvPicPr>
        <p:blipFill>
          <a:blip r:embed="rId2" cstate="print">
            <a:duotone>
              <a:prstClr val="black"/>
              <a:srgbClr val="9BBB59">
                <a:tint val="45000"/>
                <a:satMod val="400000"/>
              </a:srgbClr>
            </a:duotone>
          </a:blip>
          <a:srcRect t="59499" r="1659" b="-1018"/>
          <a:stretch>
            <a:fillRect/>
          </a:stretch>
        </p:blipFill>
        <p:spPr bwMode="auto">
          <a:xfrm>
            <a:off x="915920" y="2041485"/>
            <a:ext cx="8023236" cy="47778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Grp="1" noChangeArrowheads="1"/>
          </p:cNvSpPr>
          <p:nvPr>
            <p:ph type="body" idx="1"/>
          </p:nvPr>
        </p:nvSpPr>
        <p:spPr>
          <a:xfrm>
            <a:off x="300942" y="1056535"/>
            <a:ext cx="4127131" cy="5200332"/>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30190" indent="-330190">
              <a:spcBef>
                <a:spcPts val="1950"/>
              </a:spcBef>
              <a:buClr>
                <a:srgbClr val="FF0000"/>
              </a:buClr>
              <a:buSzPct val="100000"/>
              <a:buFont typeface="Wingdings" pitchFamily="2" charset="2"/>
              <a:buChar char="q"/>
              <a:defRPr/>
            </a:pPr>
            <a:r>
              <a:rPr lang="en-US" sz="2000" dirty="0">
                <a:latin typeface="Times New Roman" panose="02020603050405020304" pitchFamily="18" charset="0"/>
                <a:cs typeface="Times New Roman" panose="02020603050405020304" pitchFamily="18" charset="0"/>
              </a:rPr>
              <a:t>In order to make a workable project plan, the </a:t>
            </a:r>
            <a:r>
              <a:rPr lang="en-US" sz="2000" dirty="0">
                <a:solidFill>
                  <a:srgbClr val="0000CC"/>
                </a:solidFill>
                <a:latin typeface="Times New Roman" panose="02020603050405020304" pitchFamily="18" charset="0"/>
                <a:cs typeface="Times New Roman" panose="02020603050405020304" pitchFamily="18" charset="0"/>
              </a:rPr>
              <a:t>resources</a:t>
            </a:r>
            <a:r>
              <a:rPr lang="en-US" sz="2000" dirty="0">
                <a:latin typeface="Times New Roman" panose="02020603050405020304" pitchFamily="18" charset="0"/>
                <a:cs typeface="Times New Roman" panose="02020603050405020304" pitchFamily="18" charset="0"/>
              </a:rPr>
              <a:t> needed for the project and their availability must be checked.</a:t>
            </a:r>
          </a:p>
          <a:p>
            <a:pPr marL="330190" indent="-330190">
              <a:spcBef>
                <a:spcPts val="1950"/>
              </a:spcBef>
              <a:buClr>
                <a:srgbClr val="FF0000"/>
              </a:buClr>
              <a:buSzPct val="100000"/>
              <a:buFont typeface="Wingdings" pitchFamily="2" charset="2"/>
              <a:buChar char="q"/>
              <a:defRPr/>
            </a:pPr>
            <a:r>
              <a:rPr lang="en-US" sz="2000" dirty="0">
                <a:solidFill>
                  <a:srgbClr val="0000CC"/>
                </a:solidFill>
                <a:latin typeface="Times New Roman" panose="02020603050405020304" pitchFamily="18" charset="0"/>
                <a:cs typeface="Times New Roman" panose="02020603050405020304" pitchFamily="18" charset="0"/>
              </a:rPr>
              <a:t>Money</a:t>
            </a:r>
            <a:r>
              <a:rPr lang="en-US" sz="2000" dirty="0">
                <a:latin typeface="Times New Roman" panose="02020603050405020304" pitchFamily="18" charset="0"/>
                <a:cs typeface="Times New Roman" panose="02020603050405020304" pitchFamily="18" charset="0"/>
              </a:rPr>
              <a:t> is one of the most important resources.</a:t>
            </a:r>
          </a:p>
          <a:p>
            <a:pPr marL="330190" indent="-330190">
              <a:spcBef>
                <a:spcPts val="1950"/>
              </a:spcBef>
              <a:buClr>
                <a:srgbClr val="FF0000"/>
              </a:buClr>
              <a:buSzPct val="100000"/>
              <a:buFont typeface="Wingdings" pitchFamily="2" charset="2"/>
              <a:buChar char="q"/>
              <a:defRPr/>
            </a:pPr>
            <a:r>
              <a:rPr lang="en-US" sz="2000" dirty="0">
                <a:solidFill>
                  <a:srgbClr val="0000CC"/>
                </a:solidFill>
                <a:latin typeface="Times New Roman" panose="02020603050405020304" pitchFamily="18" charset="0"/>
                <a:cs typeface="Times New Roman" panose="02020603050405020304" pitchFamily="18" charset="0"/>
              </a:rPr>
              <a:t>Cash flow forecasting </a:t>
            </a:r>
            <a:r>
              <a:rPr lang="en-US" sz="2000" dirty="0">
                <a:latin typeface="Times New Roman" panose="02020603050405020304" pitchFamily="18" charset="0"/>
                <a:cs typeface="Times New Roman" panose="02020603050405020304" pitchFamily="18" charset="0"/>
              </a:rPr>
              <a:t>is required to determine whether or not the </a:t>
            </a:r>
            <a:r>
              <a:rPr lang="en-US" sz="2000" dirty="0">
                <a:solidFill>
                  <a:srgbClr val="0000CC"/>
                </a:solidFill>
                <a:latin typeface="Times New Roman" panose="02020603050405020304" pitchFamily="18" charset="0"/>
                <a:cs typeface="Times New Roman" panose="02020603050405020304" pitchFamily="18" charset="0"/>
              </a:rPr>
              <a:t>funds</a:t>
            </a:r>
            <a:r>
              <a:rPr lang="en-US" sz="2000" dirty="0">
                <a:latin typeface="Times New Roman" panose="02020603050405020304" pitchFamily="18" charset="0"/>
                <a:cs typeface="Times New Roman" panose="02020603050405020304" pitchFamily="18" charset="0"/>
              </a:rPr>
              <a:t> to execute the plan are available.</a:t>
            </a:r>
          </a:p>
          <a:p>
            <a:pPr marL="330190" indent="-330190">
              <a:spcBef>
                <a:spcPts val="1950"/>
              </a:spcBef>
              <a:buClr>
                <a:srgbClr val="FF0000"/>
              </a:buClr>
              <a:buSzPct val="100000"/>
              <a:buFont typeface="Wingdings" pitchFamily="2" charset="2"/>
              <a:buChar char="q"/>
              <a:defRPr/>
            </a:pPr>
            <a:r>
              <a:rPr lang="en-US" sz="2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flow</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forecasting is the forecasting of both </a:t>
            </a:r>
            <a:r>
              <a:rPr lang="en-US" sz="2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in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out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the project.</a:t>
            </a:r>
            <a:endParaRPr lang="de-DE" sz="2000" dirty="0">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304812" y="32658"/>
            <a:ext cx="5192486" cy="55154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Flow Forecasting</a:t>
            </a:r>
          </a:p>
        </p:txBody>
      </p:sp>
      <p:pic>
        <p:nvPicPr>
          <p:cNvPr id="7" name="Picture 2"/>
          <p:cNvPicPr>
            <a:picLocks noChangeAspect="1" noChangeArrowheads="1"/>
          </p:cNvPicPr>
          <p:nvPr/>
        </p:nvPicPr>
        <p:blipFill>
          <a:blip r:embed="rId3" cstate="print"/>
          <a:srcRect/>
          <a:stretch>
            <a:fillRect/>
          </a:stretch>
        </p:blipFill>
        <p:spPr bwMode="auto">
          <a:xfrm>
            <a:off x="4583789" y="1419092"/>
            <a:ext cx="5133273" cy="4050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293913" y="589236"/>
            <a:ext cx="9297311" cy="6082497"/>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Front end rate loading: earlier items in bill of quantities carry a higher mark-up than later items. This reduces negative cash flows in contract early stages.</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Reduction of delays in receiving revenue.</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Adjustment of work schedule to late start timing. </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Coinciding the timing of delivery of large materials orders with the submittal of the contractor's monthly pay estimate.</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Delay in paying labor, plant hirers, materials suppliers, and subcontractors. This would reduce negative cash flows but undermine commercial confidence in the company.</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Increasing the mark-up and reducing the retentions. </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Increasing advance payment.</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Achievement of maximum production in the field.</a:t>
            </a:r>
          </a:p>
          <a:p>
            <a:pPr marL="371464" indent="-371464" algn="just">
              <a:spcBef>
                <a:spcPts val="1600"/>
              </a:spcBef>
              <a:buClr>
                <a:srgbClr val="FF0000"/>
              </a:buClr>
              <a:buSzPct val="100000"/>
              <a:buFontTx/>
              <a:buAutoNum type="arabicParenR"/>
              <a:defRPr/>
            </a:pPr>
            <a:r>
              <a:rPr lang="en-US" sz="2200" dirty="0">
                <a:latin typeface="Times New Roman" panose="02020603050405020304" pitchFamily="18" charset="0"/>
                <a:cs typeface="Times New Roman" panose="02020603050405020304" pitchFamily="18" charset="0"/>
              </a:rPr>
              <a:t>Quick settlement or claims. </a:t>
            </a:r>
          </a:p>
        </p:txBody>
      </p:sp>
      <p:sp>
        <p:nvSpPr>
          <p:cNvPr id="538627" name="Rectangle 3"/>
          <p:cNvSpPr>
            <a:spLocks noChangeArrowheads="1"/>
          </p:cNvSpPr>
          <p:nvPr/>
        </p:nvSpPr>
        <p:spPr bwMode="auto">
          <a:xfrm>
            <a:off x="71669" y="81645"/>
            <a:ext cx="9552213" cy="46022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Factors That Minimize Contractor's Negative Cash Flow</a:t>
            </a:r>
          </a:p>
          <a:p>
            <a:pPr marL="412737" indent="-412737">
              <a:spcBef>
                <a:spcPct val="20000"/>
              </a:spcBef>
              <a:buClr>
                <a:srgbClr val="CC3300"/>
              </a:buClr>
              <a:buSzPct val="120000"/>
              <a:buFont typeface="Webdings" pitchFamily="18" charset="2"/>
              <a:buChar char="&lt;"/>
              <a:defRPr/>
            </a:pPr>
            <a:endParaRPr lang="de-DE"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Rectangle 3"/>
          <p:cNvSpPr>
            <a:spLocks noChangeArrowheads="1"/>
          </p:cNvSpPr>
          <p:nvPr/>
        </p:nvSpPr>
        <p:spPr bwMode="auto">
          <a:xfrm>
            <a:off x="412750" y="43610"/>
            <a:ext cx="3277507" cy="515190"/>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12750" y="675216"/>
            <a:ext cx="9080500" cy="1192442"/>
          </a:xfrm>
          <a:prstGeom prst="rect">
            <a:avLst/>
          </a:prstGeom>
          <a:solidFill>
            <a:schemeClr val="accent6">
              <a:lumMod val="20000"/>
              <a:lumOff val="80000"/>
            </a:schemeClr>
          </a:solidFill>
        </p:spPr>
        <p:txBody>
          <a:bodyPr wrap="square">
            <a:spAutoFit/>
          </a:bodyPr>
          <a:lstStyle/>
          <a:p>
            <a:pPr marL="371464" indent="-371464">
              <a:buSzPct val="125000"/>
              <a:buFont typeface="Arial" pitchFamily="34" charset="0"/>
              <a:buChar char="•"/>
            </a:pPr>
            <a:r>
              <a:rPr lang="en-US" sz="2400" b="1" dirty="0">
                <a:latin typeface="Times New Roman" panose="02020603050405020304" pitchFamily="18" charset="0"/>
                <a:cs typeface="Times New Roman" panose="02020603050405020304" pitchFamily="18" charset="0"/>
              </a:rPr>
              <a:t>The following network shows the activates of small project.</a:t>
            </a:r>
          </a:p>
          <a:p>
            <a:pPr marL="866748" lvl="1" indent="-371464">
              <a:buSzPct val="100000"/>
              <a:buFont typeface="Arial" pitchFamily="34" charset="0"/>
              <a:buChar char="−"/>
            </a:pPr>
            <a:r>
              <a:rPr lang="en-US" sz="2400" b="1" dirty="0">
                <a:latin typeface="Times New Roman" panose="02020603050405020304" pitchFamily="18" charset="0"/>
                <a:cs typeface="Times New Roman" panose="02020603050405020304" pitchFamily="18" charset="0"/>
              </a:rPr>
              <a:t>The </a:t>
            </a:r>
            <a:r>
              <a:rPr lang="en-US" sz="2400" b="1" dirty="0" err="1" smtClean="0">
                <a:latin typeface="Times New Roman" panose="02020603050405020304" pitchFamily="18" charset="0"/>
                <a:cs typeface="Times New Roman" panose="02020603050405020304" pitchFamily="18" charset="0"/>
              </a:rPr>
              <a:t>activaties</a:t>
            </a:r>
            <a:r>
              <a:rPr lang="en-US" sz="2400" b="1" dirty="0">
                <a:latin typeface="Times New Roman" panose="02020603050405020304" pitchFamily="18" charset="0"/>
                <a:cs typeface="Times New Roman" panose="02020603050405020304" pitchFamily="18" charset="0"/>
              </a:rPr>
              <a:t>’ durations are in weeks.</a:t>
            </a:r>
          </a:p>
          <a:p>
            <a:pPr marL="866748" lvl="1" indent="-371464">
              <a:buSzPct val="100000"/>
              <a:buFont typeface="Arial" pitchFamily="34" charset="0"/>
              <a:buChar char="−"/>
            </a:pPr>
            <a:r>
              <a:rPr lang="en-US" sz="2400" b="1" dirty="0">
                <a:latin typeface="Times New Roman" panose="02020603050405020304" pitchFamily="18" charset="0"/>
                <a:cs typeface="Times New Roman" panose="02020603050405020304" pitchFamily="18" charset="0"/>
              </a:rPr>
              <a:t>The price of each activity is shown in below table.</a:t>
            </a:r>
          </a:p>
        </p:txBody>
      </p:sp>
      <p:graphicFrame>
        <p:nvGraphicFramePr>
          <p:cNvPr id="9" name="Table 8"/>
          <p:cNvGraphicFramePr>
            <a:graphicFrameLocks noGrp="1"/>
          </p:cNvGraphicFramePr>
          <p:nvPr>
            <p:extLst>
              <p:ext uri="{D42A27DB-BD31-4B8C-83A1-F6EECF244321}">
                <p14:modId xmlns:p14="http://schemas.microsoft.com/office/powerpoint/2010/main" val="2582000409"/>
              </p:ext>
            </p:extLst>
          </p:nvPr>
        </p:nvGraphicFramePr>
        <p:xfrm>
          <a:off x="412750" y="5981726"/>
          <a:ext cx="8829219" cy="779272"/>
        </p:xfrm>
        <a:graphic>
          <a:graphicData uri="http://schemas.openxmlformats.org/drawingml/2006/table">
            <a:tbl>
              <a:tblPr rtl="1" firstRow="1" firstCol="1" bandRow="1"/>
              <a:tblGrid>
                <a:gridCol w="1186310"/>
                <a:gridCol w="1186310"/>
                <a:gridCol w="1186310"/>
                <a:gridCol w="1186310"/>
                <a:gridCol w="1186310"/>
                <a:gridCol w="1262118"/>
                <a:gridCol w="1635551"/>
              </a:tblGrid>
              <a:tr h="371475">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F</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E</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D</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C</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B</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A</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 Activity</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07797">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30000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16000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30000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20000</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a:solidFill>
                            <a:srgbClr val="000000"/>
                          </a:solidFill>
                          <a:effectLst/>
                          <a:latin typeface="Times New Roman" panose="02020603050405020304" pitchFamily="18" charset="0"/>
                          <a:ea typeface="Times New Roman"/>
                          <a:cs typeface="Times New Roman" panose="02020603050405020304" pitchFamily="18" charset="0"/>
                        </a:rPr>
                        <a:t>45000</a:t>
                      </a:r>
                      <a:endParaRPr lang="en-US" sz="240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a:solidFill>
                            <a:srgbClr val="000000"/>
                          </a:solidFill>
                          <a:effectLst/>
                          <a:latin typeface="Times New Roman" panose="02020603050405020304" pitchFamily="18" charset="0"/>
                          <a:ea typeface="Times New Roman"/>
                          <a:cs typeface="Times New Roman" panose="02020603050405020304" pitchFamily="18" charset="0"/>
                        </a:rPr>
                        <a:t>20000</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spcBef>
                          <a:spcPts val="0"/>
                        </a:spcBef>
                        <a:spcAft>
                          <a:spcPts val="0"/>
                        </a:spcAft>
                      </a:pPr>
                      <a:r>
                        <a:rPr lang="en-US" sz="2400" dirty="0" smtClean="0">
                          <a:solidFill>
                            <a:srgbClr val="000000"/>
                          </a:solidFill>
                          <a:effectLst/>
                          <a:latin typeface="Times New Roman" panose="02020603050405020304" pitchFamily="18" charset="0"/>
                          <a:ea typeface="Times New Roman"/>
                          <a:cs typeface="Times New Roman" panose="02020603050405020304" pitchFamily="18" charset="0"/>
                        </a:rPr>
                        <a:t>Price </a:t>
                      </a:r>
                      <a:r>
                        <a:rPr lang="en-US" sz="2400" dirty="0">
                          <a:solidFill>
                            <a:srgbClr val="000000"/>
                          </a:solidFill>
                          <a:effectLst/>
                          <a:latin typeface="Times New Roman" panose="02020603050405020304" pitchFamily="18" charset="0"/>
                          <a:ea typeface="Times New Roman"/>
                          <a:cs typeface="Times New Roman" panose="02020603050405020304" pitchFamily="18" charset="0"/>
                        </a:rPr>
                        <a:t>(SR)</a:t>
                      </a:r>
                      <a:endParaRPr lang="en-US" sz="2400" dirty="0">
                        <a:effectLst/>
                        <a:latin typeface="Times New Roman" panose="02020603050405020304" pitchFamily="18" charset="0"/>
                        <a:ea typeface="Calibri"/>
                        <a:cs typeface="Times New Roman" panose="02020603050405020304"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233" y="1984074"/>
            <a:ext cx="7594600" cy="3827718"/>
          </a:xfrm>
          <a:prstGeom prst="rect">
            <a:avLst/>
          </a:prstGeom>
          <a:solidFill>
            <a:schemeClr val="accent3">
              <a:lumMod val="20000"/>
              <a:lumOff val="80000"/>
            </a:schemeClr>
          </a:solidFill>
          <a:ln>
            <a:solidFill>
              <a:srgbClr val="FF0000"/>
            </a:solidFill>
          </a:ln>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750" y="758064"/>
            <a:ext cx="9052983" cy="5878532"/>
          </a:xfrm>
          <a:prstGeom prst="rect">
            <a:avLst/>
          </a:prstGeom>
        </p:spPr>
        <p:txBody>
          <a:bodyPr wrap="square">
            <a:spAutoFit/>
          </a:bodyPr>
          <a:lstStyle/>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According to contract conditions, </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the contractor will receive advanced payment of 20%.</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This will be deduced from each monthly revenue.</a:t>
            </a:r>
          </a:p>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Applications of payments </a:t>
            </a:r>
            <a:r>
              <a:rPr lang="en-US" sz="2400" dirty="0">
                <a:latin typeface="Times New Roman" panose="02020603050405020304" pitchFamily="18" charset="0"/>
                <a:cs typeface="Times New Roman" panose="02020603050405020304" pitchFamily="18" charset="0"/>
              </a:rPr>
              <a:t>will be submitted by the contractor to the client every 4 weeks and payment will be after 2 weeks from the submission of the application. </a:t>
            </a:r>
          </a:p>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The client will deduct </a:t>
            </a:r>
            <a:r>
              <a:rPr lang="en-US" sz="2400" dirty="0">
                <a:latin typeface="Times New Roman" panose="02020603050405020304" pitchFamily="18" charset="0"/>
                <a:cs typeface="Times New Roman" panose="02020603050405020304" pitchFamily="18" charset="0"/>
              </a:rPr>
              <a:t>10% from each payment as</a:t>
            </a:r>
            <a:r>
              <a:rPr lang="en-US" sz="2400" b="1" i="1" u="sng" dirty="0">
                <a:solidFill>
                  <a:srgbClr val="FF0000"/>
                </a:solidFill>
                <a:latin typeface="Times New Roman" panose="02020603050405020304" pitchFamily="18" charset="0"/>
                <a:cs typeface="Times New Roman" panose="02020603050405020304" pitchFamily="18" charset="0"/>
              </a:rPr>
              <a:t> retention</a:t>
            </a:r>
            <a:r>
              <a:rPr lang="en-US" sz="2400" dirty="0">
                <a:latin typeface="Times New Roman" panose="02020603050405020304" pitchFamily="18" charset="0"/>
                <a:cs typeface="Times New Roman" panose="02020603050405020304" pitchFamily="18" charset="0"/>
              </a:rPr>
              <a:t>.</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All retentions will be paid to the contractor with the last payment. </a:t>
            </a:r>
          </a:p>
          <a:p>
            <a:pPr marL="371464" indent="-371464">
              <a:spcBef>
                <a:spcPts val="1200"/>
              </a:spcBef>
              <a:buSzPct val="125000"/>
              <a:buFont typeface="Arial" pitchFamily="34" charset="0"/>
              <a:buChar char="•"/>
            </a:pPr>
            <a:r>
              <a:rPr lang="en-US" sz="2400" b="1" i="1" dirty="0">
                <a:solidFill>
                  <a:srgbClr val="3333FF"/>
                </a:solidFill>
                <a:latin typeface="Times New Roman" panose="02020603050405020304" pitchFamily="18" charset="0"/>
                <a:cs typeface="Times New Roman" panose="02020603050405020304" pitchFamily="18" charset="0"/>
              </a:rPr>
              <a:t>The ratio between project price to project cost </a:t>
            </a:r>
            <a:r>
              <a:rPr lang="en-US" sz="2400" dirty="0">
                <a:latin typeface="Times New Roman" panose="02020603050405020304" pitchFamily="18" charset="0"/>
                <a:cs typeface="Times New Roman" panose="02020603050405020304" pitchFamily="18" charset="0"/>
              </a:rPr>
              <a:t>is 1.1 (project price /project cost = 1.1) </a:t>
            </a:r>
          </a:p>
          <a:p>
            <a:pPr marL="866748" lvl="1" indent="-371464">
              <a:buSzPct val="100000"/>
              <a:buFont typeface="Arial" pitchFamily="34" charset="0"/>
              <a:buChar char="−"/>
            </a:pPr>
            <a:r>
              <a:rPr lang="en-US" sz="2400" dirty="0">
                <a:latin typeface="Times New Roman" panose="02020603050405020304" pitchFamily="18" charset="0"/>
                <a:cs typeface="Times New Roman" panose="02020603050405020304" pitchFamily="18" charset="0"/>
              </a:rPr>
              <a:t>there is no delay in paying the costs by the contractor.</a:t>
            </a:r>
          </a:p>
          <a:p>
            <a:pPr marL="371464" indent="-371464">
              <a:spcBef>
                <a:spcPts val="1200"/>
              </a:spcBef>
              <a:buSzPct val="125000"/>
              <a:buFont typeface="Arial" pitchFamily="34" charset="0"/>
              <a:buChar char="•"/>
            </a:pPr>
            <a:r>
              <a:rPr lang="en-US" sz="2400" b="1" i="1" dirty="0">
                <a:solidFill>
                  <a:srgbClr val="FF0000"/>
                </a:solidFill>
                <a:latin typeface="Times New Roman" panose="02020603050405020304" pitchFamily="18" charset="0"/>
                <a:cs typeface="Times New Roman" panose="02020603050405020304" pitchFamily="18" charset="0"/>
              </a:rPr>
              <a:t>Calculate and draw the cash flow curves (cash-in and cash-out) based on early start time</a:t>
            </a:r>
            <a:r>
              <a:rPr lang="en-US" sz="2400" dirty="0">
                <a:latin typeface="Times New Roman" panose="02020603050405020304" pitchFamily="18" charset="0"/>
                <a:cs typeface="Times New Roman" panose="02020603050405020304" pitchFamily="18" charset="0"/>
              </a:rPr>
              <a:t>.</a:t>
            </a:r>
          </a:p>
        </p:txBody>
      </p:sp>
      <p:sp>
        <p:nvSpPr>
          <p:cNvPr id="7" name="Rectangle 3"/>
          <p:cNvSpPr>
            <a:spLocks noChangeArrowheads="1"/>
          </p:cNvSpPr>
          <p:nvPr/>
        </p:nvSpPr>
        <p:spPr bwMode="auto">
          <a:xfrm>
            <a:off x="412750" y="43610"/>
            <a:ext cx="3277507" cy="532123"/>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06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5463" y="812805"/>
            <a:ext cx="7658098" cy="2878676"/>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35463" y="5665308"/>
            <a:ext cx="7658098" cy="1013411"/>
          </a:xfrm>
          <a:prstGeom prst="rect">
            <a:avLst/>
          </a:prstGeom>
          <a:noFill/>
          <a:ln>
            <a:noFill/>
          </a:ln>
        </p:spPr>
      </p:pic>
      <p:sp>
        <p:nvSpPr>
          <p:cNvPr id="2" name="TextBox 1"/>
          <p:cNvSpPr txBox="1"/>
          <p:nvPr/>
        </p:nvSpPr>
        <p:spPr>
          <a:xfrm>
            <a:off x="7810493" y="4000730"/>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 =161</a:t>
            </a:r>
          </a:p>
        </p:txBody>
      </p:sp>
      <p:sp>
        <p:nvSpPr>
          <p:cNvPr id="9" name="TextBox 8"/>
          <p:cNvSpPr txBox="1"/>
          <p:nvPr/>
        </p:nvSpPr>
        <p:spPr>
          <a:xfrm>
            <a:off x="7810493" y="4344000"/>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20%*161</a:t>
            </a:r>
          </a:p>
        </p:txBody>
      </p:sp>
      <p:sp>
        <p:nvSpPr>
          <p:cNvPr id="10" name="TextBox 9"/>
          <p:cNvSpPr txBox="1"/>
          <p:nvPr/>
        </p:nvSpPr>
        <p:spPr>
          <a:xfrm>
            <a:off x="7810493" y="4653731"/>
            <a:ext cx="973668" cy="307777"/>
          </a:xfrm>
          <a:prstGeom prst="rect">
            <a:avLst/>
          </a:prstGeom>
          <a:noFill/>
          <a:ln>
            <a:solidFill>
              <a:schemeClr val="bg2"/>
            </a:solidFill>
          </a:ln>
        </p:spPr>
        <p:txBody>
          <a:bodyPr wrap="square" rtlCol="0">
            <a:spAutoFit/>
          </a:bodyPr>
          <a:lstStyle/>
          <a:p>
            <a:r>
              <a:rPr lang="en-US" sz="1400" b="1" i="1" dirty="0" smtClean="0">
                <a:solidFill>
                  <a:srgbClr val="FF0000"/>
                </a:solidFill>
                <a:latin typeface="Times New Roman" panose="02020603050405020304" pitchFamily="18" charset="0"/>
                <a:cs typeface="Times New Roman" panose="02020603050405020304" pitchFamily="18" charset="0"/>
              </a:rPr>
              <a:t>10%*161</a:t>
            </a:r>
          </a:p>
        </p:txBody>
      </p:sp>
      <p:sp>
        <p:nvSpPr>
          <p:cNvPr id="12" name="Oval Callout 11"/>
          <p:cNvSpPr/>
          <p:nvPr/>
        </p:nvSpPr>
        <p:spPr>
          <a:xfrm>
            <a:off x="7975599" y="5867584"/>
            <a:ext cx="1346201" cy="412195"/>
          </a:xfrm>
          <a:prstGeom prst="wedgeEllipseCallout">
            <a:avLst>
              <a:gd name="adj1" fmla="val -372948"/>
              <a:gd name="adj2" fmla="val -1621"/>
            </a:avLst>
          </a:prstGeom>
          <a:noFill/>
          <a:ln>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i="1" dirty="0" smtClean="0">
                <a:solidFill>
                  <a:srgbClr val="FF0000"/>
                </a:solidFill>
                <a:latin typeface="Times New Roman" panose="02020603050405020304" pitchFamily="18" charset="0"/>
                <a:cs typeface="Times New Roman" panose="02020603050405020304" pitchFamily="18" charset="0"/>
              </a:rPr>
              <a:t>(72/1.1)</a:t>
            </a:r>
            <a:endParaRPr lang="en-US" sz="1400" b="1" i="1" dirty="0">
              <a:solidFill>
                <a:srgbClr val="FF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35463" y="3679112"/>
            <a:ext cx="7658098" cy="998724"/>
            <a:chOff x="135463" y="3679112"/>
            <a:chExt cx="7658098" cy="998724"/>
          </a:xfrm>
        </p:grpSpPr>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35463" y="3679112"/>
              <a:ext cx="7658098" cy="998724"/>
            </a:xfrm>
            <a:prstGeom prst="rect">
              <a:avLst/>
            </a:prstGeom>
            <a:solidFill>
              <a:schemeClr val="accent6">
                <a:lumMod val="20000"/>
                <a:lumOff val="80000"/>
              </a:schemeClr>
            </a:solidFill>
            <a:ln>
              <a:noFill/>
            </a:ln>
          </p:spPr>
        </p:pic>
        <p:sp>
          <p:nvSpPr>
            <p:cNvPr id="11" name="TextBox 10"/>
            <p:cNvSpPr txBox="1"/>
            <p:nvPr/>
          </p:nvSpPr>
          <p:spPr>
            <a:xfrm>
              <a:off x="1596980" y="4356879"/>
              <a:ext cx="386367" cy="274320"/>
            </a:xfrm>
            <a:prstGeom prst="rect">
              <a:avLst/>
            </a:prstGeom>
            <a:solidFill>
              <a:srgbClr val="FFFF00"/>
            </a:solidFill>
            <a:ln>
              <a:solidFill>
                <a:schemeClr val="bg2"/>
              </a:solidFill>
            </a:ln>
          </p:spPr>
          <p:txBody>
            <a:bodyPr wrap="square" lIns="0" rIns="0" rtlCol="0">
              <a:spAutoFit/>
            </a:bodyPr>
            <a:lstStyle/>
            <a:p>
              <a:pPr algn="ctr"/>
              <a:r>
                <a:rPr lang="en-US" sz="1500" dirty="0" smtClean="0">
                  <a:latin typeface="Arial" panose="020B0604020202020204" pitchFamily="34" charset="0"/>
                  <a:cs typeface="Arial" panose="020B0604020202020204" pitchFamily="34" charset="0"/>
                </a:rPr>
                <a:t>32.2</a:t>
              </a:r>
            </a:p>
          </p:txBody>
        </p:sp>
      </p:grpSp>
      <p:grpSp>
        <p:nvGrpSpPr>
          <p:cNvPr id="15" name="مجموعة 14"/>
          <p:cNvGrpSpPr/>
          <p:nvPr/>
        </p:nvGrpSpPr>
        <p:grpSpPr>
          <a:xfrm>
            <a:off x="135463" y="4661868"/>
            <a:ext cx="7658098" cy="998724"/>
            <a:chOff x="135463" y="4661868"/>
            <a:chExt cx="7658098" cy="998724"/>
          </a:xfrm>
        </p:grpSpPr>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35463" y="4661868"/>
              <a:ext cx="7658098" cy="998724"/>
            </a:xfrm>
            <a:prstGeom prst="rect">
              <a:avLst/>
            </a:prstGeom>
            <a:noFill/>
            <a:ln>
              <a:noFill/>
            </a:ln>
          </p:spPr>
        </p:pic>
        <p:sp>
          <p:nvSpPr>
            <p:cNvPr id="13" name="TextBox 12"/>
            <p:cNvSpPr txBox="1"/>
            <p:nvPr/>
          </p:nvSpPr>
          <p:spPr>
            <a:xfrm>
              <a:off x="1596980" y="5342933"/>
              <a:ext cx="386367" cy="274320"/>
            </a:xfrm>
            <a:prstGeom prst="rect">
              <a:avLst/>
            </a:prstGeom>
            <a:solidFill>
              <a:srgbClr val="FFFF00"/>
            </a:solidFill>
            <a:ln>
              <a:solidFill>
                <a:schemeClr val="bg2"/>
              </a:solidFill>
            </a:ln>
          </p:spPr>
          <p:txBody>
            <a:bodyPr wrap="square" lIns="0" rIns="0" rtlCol="0">
              <a:spAutoFit/>
            </a:bodyPr>
            <a:lstStyle/>
            <a:p>
              <a:pPr algn="ctr"/>
              <a:r>
                <a:rPr lang="en-US" sz="1500" dirty="0" smtClean="0">
                  <a:latin typeface="Arial" panose="020B0604020202020204" pitchFamily="34" charset="0"/>
                  <a:cs typeface="Arial" panose="020B0604020202020204" pitchFamily="34" charset="0"/>
                </a:rPr>
                <a:t>32.2</a:t>
              </a:r>
            </a:p>
          </p:txBody>
        </p:sp>
      </p:grpSp>
      <p:sp>
        <p:nvSpPr>
          <p:cNvPr id="3" name="Oval Callout 2"/>
          <p:cNvSpPr/>
          <p:nvPr/>
        </p:nvSpPr>
        <p:spPr>
          <a:xfrm>
            <a:off x="7907866" y="5053583"/>
            <a:ext cx="1346201" cy="412195"/>
          </a:xfrm>
          <a:prstGeom prst="wedgeEllipseCallout">
            <a:avLst>
              <a:gd name="adj1" fmla="val -372948"/>
              <a:gd name="adj2" fmla="val -1621"/>
            </a:avLst>
          </a:prstGeom>
          <a:noFill/>
          <a:ln>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i="1" dirty="0" smtClean="0">
                <a:solidFill>
                  <a:srgbClr val="FF0000"/>
                </a:solidFill>
                <a:latin typeface="Times New Roman" panose="02020603050405020304" pitchFamily="18" charset="0"/>
                <a:cs typeface="Times New Roman" panose="02020603050405020304" pitchFamily="18" charset="0"/>
              </a:rPr>
              <a:t>(72-.1*72-.2*72)</a:t>
            </a:r>
            <a:endParaRPr lang="en-US" sz="1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98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8334" y="2405742"/>
            <a:ext cx="7344232" cy="4306105"/>
          </a:xfrm>
          <a:prstGeom prst="rect">
            <a:avLst/>
          </a:prstGeom>
          <a:solidFill>
            <a:srgbClr val="FFFF00"/>
          </a:solidFill>
          <a:ln>
            <a:noFill/>
          </a:ln>
          <a:effectLst/>
          <a:extLst/>
        </p:spPr>
      </p:pic>
      <p:sp>
        <p:nvSpPr>
          <p:cNvPr id="7"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729400" y="833293"/>
            <a:ext cx="7924800" cy="1523462"/>
            <a:chOff x="729400" y="833293"/>
            <a:chExt cx="7924800" cy="1523462"/>
          </a:xfrm>
        </p:grpSpPr>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00" y="833293"/>
              <a:ext cx="7924800" cy="1523462"/>
            </a:xfrm>
            <a:prstGeom prst="rect">
              <a:avLst/>
            </a:prstGeom>
            <a:solidFill>
              <a:schemeClr val="accent3">
                <a:lumMod val="20000"/>
                <a:lumOff val="80000"/>
              </a:schemeClr>
            </a:solidFill>
            <a:ln>
              <a:noFill/>
            </a:ln>
            <a:effectLst/>
            <a:extLst/>
          </p:spPr>
        </p:pic>
        <p:sp>
          <p:nvSpPr>
            <p:cNvPr id="5" name="TextBox 4"/>
            <p:cNvSpPr txBox="1"/>
            <p:nvPr/>
          </p:nvSpPr>
          <p:spPr>
            <a:xfrm>
              <a:off x="2240923" y="884809"/>
              <a:ext cx="386367" cy="274320"/>
            </a:xfrm>
            <a:prstGeom prst="rect">
              <a:avLst/>
            </a:prstGeom>
            <a:solidFill>
              <a:schemeClr val="bg1">
                <a:lumMod val="95000"/>
              </a:schemeClr>
            </a:solidFill>
            <a:ln>
              <a:solidFill>
                <a:schemeClr val="bg2"/>
              </a:solidFill>
            </a:ln>
          </p:spPr>
          <p:txBody>
            <a:bodyPr wrap="square" lIns="0" rIns="0" rtlCol="0">
              <a:spAutoFit/>
            </a:bodyPr>
            <a:lstStyle/>
            <a:p>
              <a:pPr algn="ctr"/>
              <a:r>
                <a:rPr lang="en-US" sz="1500" dirty="0" smtClean="0">
                  <a:latin typeface="Arial" panose="020B0604020202020204" pitchFamily="34" charset="0"/>
                  <a:cs typeface="Arial" panose="020B0604020202020204" pitchFamily="34" charset="0"/>
                </a:rPr>
                <a:t>32.2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929" y="970346"/>
            <a:ext cx="9534071" cy="769441"/>
          </a:xfrm>
          <a:prstGeom prst="rect">
            <a:avLst/>
          </a:prstGeom>
        </p:spPr>
        <p:txBody>
          <a:bodyPr wrap="square">
            <a:spAutoFit/>
          </a:bodyPr>
          <a:lstStyle/>
          <a:p>
            <a:pPr marL="371464" indent="-371464">
              <a:spcBef>
                <a:spcPts val="1200"/>
              </a:spcBef>
              <a:buFont typeface="Arial" pitchFamily="34" charset="0"/>
              <a:buChar char="•"/>
            </a:pPr>
            <a:r>
              <a:rPr lang="en-US" sz="2200" dirty="0">
                <a:latin typeface="Times New Roman" panose="02020603050405020304" pitchFamily="18" charset="0"/>
                <a:cs typeface="Times New Roman" panose="02020603050405020304" pitchFamily="18" charset="0"/>
              </a:rPr>
              <a:t>The actives involved in a small engineering project are given in table 1 the value of the work involved in each activity is listed in the table. </a:t>
            </a:r>
          </a:p>
        </p:txBody>
      </p:sp>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82288331"/>
              </p:ext>
            </p:extLst>
          </p:nvPr>
        </p:nvGraphicFramePr>
        <p:xfrm>
          <a:off x="679450" y="1799054"/>
          <a:ext cx="8667753" cy="4754880"/>
        </p:xfrm>
        <a:graphic>
          <a:graphicData uri="http://schemas.openxmlformats.org/drawingml/2006/table">
            <a:tbl>
              <a:tblPr firstRow="1" firstCol="1" bandRow="1"/>
              <a:tblGrid>
                <a:gridCol w="1269564"/>
                <a:gridCol w="1849006"/>
                <a:gridCol w="1957514"/>
                <a:gridCol w="1741579"/>
                <a:gridCol w="1850090"/>
              </a:tblGrid>
              <a:tr h="79248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Activity</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Duration (Week)</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Preceding Activity</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Value of Lag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Value (SR)</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30000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B</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4</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20000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C</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15000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D</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A</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15000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E</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5</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B</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25000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F</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4</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B,C</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16000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6</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D</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18000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H</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4</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E</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-1</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8000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I</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3</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F,G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 with G</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9000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J</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2</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a:effectLst/>
                          <a:latin typeface="Times New Roman" panose="02020603050405020304" pitchFamily="18" charset="0"/>
                          <a:ea typeface="Calibri"/>
                          <a:cs typeface="Times New Roman" panose="02020603050405020304" pitchFamily="18" charset="0"/>
                        </a:rPr>
                        <a:t>H,I</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 </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r>
                        <a:rPr lang="en-US" sz="2600" dirty="0">
                          <a:effectLst/>
                          <a:latin typeface="Times New Roman" panose="02020603050405020304" pitchFamily="18" charset="0"/>
                          <a:ea typeface="Calibri"/>
                          <a:cs typeface="Times New Roman" panose="02020603050405020304" pitchFamily="18" charset="0"/>
                        </a:rPr>
                        <a:t>4000</a:t>
                      </a:r>
                    </a:p>
                  </a:txBody>
                  <a:tcPr marL="65724" marR="65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556682" y="1312883"/>
            <a:ext cx="8959851" cy="4555093"/>
          </a:xfrm>
          <a:prstGeom prst="rect">
            <a:avLst/>
          </a:prstGeom>
        </p:spPr>
        <p:txBody>
          <a:bodyPr wrap="square">
            <a:spAutoFit/>
          </a:bodyPr>
          <a:lstStyle/>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The mark-up is 10% of tender value </a:t>
            </a:r>
            <a:r>
              <a:rPr lang="en-US" sz="2200" dirty="0">
                <a:latin typeface="Times New Roman" panose="02020603050405020304" pitchFamily="18" charset="0"/>
                <a:cs typeface="Times New Roman" panose="02020603050405020304" pitchFamily="18" charset="0"/>
              </a:rPr>
              <a:t>and is assumed to be uniformly distributed over the contract. </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The contractor will receive an advanced payment of 10% </a:t>
            </a:r>
            <a:r>
              <a:rPr lang="en-US" sz="2200" dirty="0">
                <a:latin typeface="Times New Roman" panose="02020603050405020304" pitchFamily="18" charset="0"/>
                <a:cs typeface="Times New Roman" panose="02020603050405020304" pitchFamily="18" charset="0"/>
              </a:rPr>
              <a:t>of tender value. </a:t>
            </a:r>
          </a:p>
          <a:p>
            <a:pPr marL="866748" lvl="1" indent="-371464">
              <a:spcBef>
                <a:spcPts val="600"/>
              </a:spcBef>
              <a:buFont typeface="Courier New" pitchFamily="49" charset="0"/>
              <a:buChar char="o"/>
            </a:pPr>
            <a:r>
              <a:rPr lang="en-US" sz="2200" dirty="0">
                <a:latin typeface="Times New Roman" panose="02020603050405020304" pitchFamily="18" charset="0"/>
                <a:cs typeface="Times New Roman" panose="02020603050405020304" pitchFamily="18" charset="0"/>
              </a:rPr>
              <a:t>This will be deduced from each monthly revenue. </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Retention is 5% </a:t>
            </a:r>
            <a:r>
              <a:rPr lang="en-US" sz="2200" dirty="0">
                <a:latin typeface="Times New Roman" panose="02020603050405020304" pitchFamily="18" charset="0"/>
                <a:cs typeface="Times New Roman" panose="02020603050405020304" pitchFamily="18" charset="0"/>
              </a:rPr>
              <a:t>and is paid on contract completion.</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Labor cost is assumed to be 30% </a:t>
            </a:r>
            <a:r>
              <a:rPr lang="en-US" sz="2200" dirty="0">
                <a:latin typeface="Times New Roman" panose="02020603050405020304" pitchFamily="18" charset="0"/>
                <a:cs typeface="Times New Roman" panose="02020603050405020304" pitchFamily="18" charset="0"/>
              </a:rPr>
              <a:t>of total contract cost.</a:t>
            </a:r>
          </a:p>
          <a:p>
            <a:pPr marL="865188" lvl="1" indent="-349250">
              <a:spcBef>
                <a:spcPts val="600"/>
              </a:spcBef>
              <a:buFont typeface="Arial" pitchFamily="34" charset="0"/>
              <a:buChar char="•"/>
            </a:pPr>
            <a:r>
              <a:rPr lang="en-US" sz="2200" dirty="0">
                <a:latin typeface="Times New Roman" panose="02020603050405020304" pitchFamily="18" charset="0"/>
                <a:cs typeface="Times New Roman" panose="02020603050405020304" pitchFamily="18" charset="0"/>
              </a:rPr>
              <a:t>The delay for other payment is one month.</a:t>
            </a:r>
          </a:p>
          <a:p>
            <a:pPr marL="371464" indent="-371464">
              <a:spcBef>
                <a:spcPts val="1200"/>
              </a:spcBef>
              <a:buFont typeface="Arial" pitchFamily="34" charset="0"/>
              <a:buChar char="•"/>
            </a:pPr>
            <a:r>
              <a:rPr lang="en-US" sz="2200" b="1" i="1" dirty="0">
                <a:solidFill>
                  <a:srgbClr val="3333FF"/>
                </a:solidFill>
                <a:latin typeface="Times New Roman" panose="02020603050405020304" pitchFamily="18" charset="0"/>
                <a:cs typeface="Times New Roman" panose="02020603050405020304" pitchFamily="18" charset="0"/>
              </a:rPr>
              <a:t>Revenue is received after 4 weeks </a:t>
            </a:r>
            <a:r>
              <a:rPr lang="en-US" sz="2200" dirty="0">
                <a:latin typeface="Times New Roman" panose="02020603050405020304" pitchFamily="18" charset="0"/>
                <a:cs typeface="Times New Roman" panose="02020603050405020304" pitchFamily="18" charset="0"/>
              </a:rPr>
              <a:t>from submitting invoices.</a:t>
            </a:r>
          </a:p>
          <a:p>
            <a:pPr marL="855663" indent="-339725">
              <a:spcBef>
                <a:spcPts val="1200"/>
              </a:spcBef>
              <a:buFont typeface="Arial" pitchFamily="34" charset="0"/>
              <a:buChar char="•"/>
            </a:pPr>
            <a:r>
              <a:rPr lang="en-US" sz="2200" dirty="0">
                <a:latin typeface="Times New Roman" panose="02020603050405020304" pitchFamily="18" charset="0"/>
                <a:cs typeface="Times New Roman" panose="02020603050405020304" pitchFamily="18" charset="0"/>
              </a:rPr>
              <a:t>Assuming all the activities are scheduled on their early start timings</a:t>
            </a:r>
          </a:p>
          <a:p>
            <a:pPr marL="371464" indent="-371464">
              <a:spcBef>
                <a:spcPts val="1200"/>
              </a:spcBef>
              <a:buFont typeface="Arial" pitchFamily="34" charset="0"/>
              <a:buChar char="•"/>
            </a:pPr>
            <a:r>
              <a:rPr lang="en-US" sz="2200" b="1" i="1" dirty="0">
                <a:solidFill>
                  <a:srgbClr val="FF0000"/>
                </a:solidFill>
                <a:latin typeface="Times New Roman" panose="02020603050405020304" pitchFamily="18" charset="0"/>
                <a:cs typeface="Times New Roman" panose="02020603050405020304" pitchFamily="18" charset="0"/>
              </a:rPr>
              <a:t>derive income and expanse curve and contract cash flow curves.</a:t>
            </a:r>
          </a:p>
        </p:txBody>
      </p:sp>
    </p:spTree>
    <p:extLst>
      <p:ext uri="{BB962C8B-B14F-4D97-AF65-F5344CB8AC3E}">
        <p14:creationId xmlns:p14="http://schemas.microsoft.com/office/powerpoint/2010/main" val="367738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1035050"/>
            <a:ext cx="9109858" cy="4705350"/>
          </a:xfrm>
          <a:prstGeom prst="rect">
            <a:avLst/>
          </a:prstGeom>
          <a:solidFill>
            <a:srgbClr val="FFFF00"/>
          </a:solidFill>
          <a:ln>
            <a:noFill/>
          </a:ln>
          <a:effectLst/>
          <a:extLst/>
        </p:spPr>
      </p:pic>
      <p:sp>
        <p:nvSpPr>
          <p:cNvPr id="6"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1</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38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0867" y="776812"/>
            <a:ext cx="9144000" cy="3238500"/>
          </a:xfrm>
          <a:prstGeom prst="rect">
            <a:avLst/>
          </a:prstGeom>
        </p:spPr>
      </p:pic>
      <p:pic>
        <p:nvPicPr>
          <p:cNvPr id="3" name="Picture 2"/>
          <p:cNvPicPr>
            <a:picLocks noChangeAspect="1"/>
          </p:cNvPicPr>
          <p:nvPr/>
        </p:nvPicPr>
        <p:blipFill>
          <a:blip r:embed="rId3"/>
          <a:stretch>
            <a:fillRect/>
          </a:stretch>
        </p:blipFill>
        <p:spPr>
          <a:xfrm>
            <a:off x="135466" y="4015312"/>
            <a:ext cx="9172575" cy="2438400"/>
          </a:xfrm>
          <a:prstGeom prst="rect">
            <a:avLst/>
          </a:prstGeom>
        </p:spPr>
      </p:pic>
    </p:spTree>
    <p:extLst>
      <p:ext uri="{BB962C8B-B14F-4D97-AF65-F5344CB8AC3E}">
        <p14:creationId xmlns:p14="http://schemas.microsoft.com/office/powerpoint/2010/main" val="249671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10" descr="C:\Users\TOSHIBA\Desktop\08-06-34 12-32-18 ص.jpg"/>
          <p:cNvPicPr/>
          <p:nvPr/>
        </p:nvPicPr>
        <p:blipFill rotWithShape="1">
          <a:blip r:embed="rId2" cstate="print"/>
          <a:srcRect t="1022" r="3287" b="28401"/>
          <a:stretch/>
        </p:blipFill>
        <p:spPr bwMode="auto">
          <a:xfrm>
            <a:off x="281517" y="620486"/>
            <a:ext cx="9245600" cy="5695950"/>
          </a:xfrm>
          <a:prstGeom prst="rect">
            <a:avLst/>
          </a:prstGeom>
          <a:noFill/>
          <a:ln w="9525">
            <a:noFill/>
            <a:miter lim="800000"/>
            <a:headEnd/>
            <a:tailEnd/>
          </a:ln>
        </p:spPr>
      </p:pic>
      <p:sp>
        <p:nvSpPr>
          <p:cNvPr id="7"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53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308616" y="846908"/>
            <a:ext cx="9174045" cy="5731692"/>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457200" indent="-457200">
              <a:spcBef>
                <a:spcPts val="1800"/>
              </a:spcBef>
              <a:buClr>
                <a:srgbClr val="FF0000"/>
              </a:buClr>
              <a:buSzPct val="100000"/>
              <a:buFont typeface="Wingdings" pitchFamily="2" charset="2"/>
              <a:buChar char="q"/>
              <a:defRPr/>
            </a:pPr>
            <a:r>
              <a:rPr lang="en-US" sz="2800" dirty="0" smtClean="0">
                <a:latin typeface="Times New Roman" panose="02020603050405020304" pitchFamily="18" charset="0"/>
                <a:cs typeface="Times New Roman" panose="02020603050405020304" pitchFamily="18" charset="0"/>
              </a:rPr>
              <a:t>Engineering </a:t>
            </a:r>
            <a:r>
              <a:rPr lang="en-US" sz="2800" dirty="0">
                <a:latin typeface="Times New Roman" panose="02020603050405020304" pitchFamily="18" charset="0"/>
                <a:cs typeface="Times New Roman" panose="02020603050405020304" pitchFamily="18" charset="0"/>
              </a:rPr>
              <a:t>project contracts typically provide that the owner shall make </a:t>
            </a:r>
            <a:r>
              <a:rPr lang="en-US" sz="2800" u="sng" dirty="0">
                <a:latin typeface="Times New Roman" panose="02020603050405020304" pitchFamily="18" charset="0"/>
                <a:cs typeface="Times New Roman" panose="02020603050405020304" pitchFamily="18" charset="0"/>
              </a:rPr>
              <a:t>progress payments of the contract amount</a:t>
            </a:r>
            <a:r>
              <a:rPr lang="en-US" sz="2800" dirty="0">
                <a:latin typeface="Times New Roman" panose="02020603050405020304" pitchFamily="18" charset="0"/>
                <a:cs typeface="Times New Roman" panose="02020603050405020304" pitchFamily="18" charset="0"/>
              </a:rPr>
              <a:t> to the prime contractor as the work progresses.</a:t>
            </a:r>
          </a:p>
          <a:p>
            <a:pPr marL="457200" indent="-457200">
              <a:spcBef>
                <a:spcPts val="1800"/>
              </a:spcBef>
              <a:buClr>
                <a:srgbClr val="FF0000"/>
              </a:buClr>
              <a:buSzPct val="100000"/>
              <a:buFont typeface="Wingdings" pitchFamily="2" charset="2"/>
              <a:buChar char="q"/>
              <a:defRPr/>
            </a:pPr>
            <a:r>
              <a:rPr lang="en-US" sz="28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Cash in = Cash receipt = </a:t>
            </a:r>
            <a:r>
              <a:rPr lang="en-US" sz="28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Income</a:t>
            </a:r>
            <a:endParaRPr lang="en-US" sz="28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spcBef>
                <a:spcPts val="1800"/>
              </a:spcBef>
              <a:buClr>
                <a:srgbClr val="FF0000"/>
              </a:buClr>
              <a:buSzPct val="100000"/>
              <a:buFont typeface="Wingdings" pitchFamily="2" charset="2"/>
              <a:buChar char="q"/>
              <a:defRPr/>
            </a:pPr>
            <a:r>
              <a:rPr lang="en-US" sz="28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 components of cash in</a:t>
            </a:r>
          </a:p>
          <a:p>
            <a:pPr marL="968213" indent="-484966">
              <a:buClr>
                <a:schemeClr val="accent2"/>
              </a:buClr>
              <a:buSzPct val="100000"/>
              <a:buFont typeface="Wingdings" pitchFamily="2" charset="2"/>
              <a:buChar char="Ø"/>
              <a:defRPr/>
            </a:pP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 of work</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actually performed in the field. The total value of work done to date is obtained in different ways, depending on the </a:t>
            </a:r>
            <a:r>
              <a:rPr lang="en-US" sz="2400" b="1" i="1" dirty="0">
                <a:latin typeface="Times New Roman" panose="02020603050405020304" pitchFamily="18" charset="0"/>
                <a:cs typeface="Times New Roman" panose="02020603050405020304" pitchFamily="18" charset="0"/>
              </a:rPr>
              <a:t>type of contract</a:t>
            </a:r>
            <a:r>
              <a:rPr lang="en-US" sz="2400" dirty="0">
                <a:latin typeface="Times New Roman" panose="02020603050405020304" pitchFamily="18" charset="0"/>
                <a:cs typeface="Times New Roman" panose="02020603050405020304" pitchFamily="18" charset="0"/>
              </a:rPr>
              <a:t>, and </a:t>
            </a:r>
          </a:p>
          <a:p>
            <a:pPr marL="968213" indent="-484966">
              <a:buClr>
                <a:schemeClr val="accent2"/>
              </a:buClr>
              <a:buSzPct val="100000"/>
              <a:buFont typeface="Wingdings" pitchFamily="2" charset="2"/>
              <a:buChar char="Ø"/>
              <a:defRPr/>
            </a:pP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stored</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 the site, but not yet incorporated into work, as well as any </a:t>
            </a:r>
            <a:r>
              <a:rPr lang="en-US" sz="2400" b="1" i="1" u="sng"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prefabrication or </a:t>
            </a:r>
            <a:r>
              <a:rPr lang="en-US" sz="2400" b="1" i="1" u="sng"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preassembly </a:t>
            </a:r>
            <a:r>
              <a:rPr lang="en-US" sz="2400" b="1" i="1" u="sng"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a:t>
            </a:r>
            <a:r>
              <a:rPr lang="en-US" sz="24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the contractor may have done at some location other than the job site.</a:t>
            </a:r>
          </a:p>
          <a:p>
            <a:pPr marL="457200" indent="-457200">
              <a:spcBef>
                <a:spcPts val="1800"/>
              </a:spcBef>
              <a:buClr>
                <a:srgbClr val="FF0000"/>
              </a:buClr>
              <a:buSzPct val="100000"/>
              <a:buFont typeface="Wingdings" pitchFamily="2" charset="2"/>
              <a:buChar char="q"/>
              <a:defRPr/>
            </a:pPr>
            <a:r>
              <a:rPr lang="en-US" sz="2800" b="1" dirty="0">
                <a:solidFill>
                  <a:srgbClr val="FF0000"/>
                </a:solidFill>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curve</a:t>
            </a:r>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used to represent contract cash income.</a:t>
            </a:r>
          </a:p>
        </p:txBody>
      </p:sp>
      <p:sp>
        <p:nvSpPr>
          <p:cNvPr id="537603" name="Rectangle 3"/>
          <p:cNvSpPr>
            <a:spLocks noChangeArrowheads="1"/>
          </p:cNvSpPr>
          <p:nvPr/>
        </p:nvSpPr>
        <p:spPr bwMode="auto">
          <a:xfrm>
            <a:off x="304383" y="65316"/>
            <a:ext cx="3508656" cy="578151"/>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Cash in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10" descr="C:\Users\TOSHIBA\Desktop\08-06-34 12-32-18 ص.jpg"/>
          <p:cNvPicPr/>
          <p:nvPr/>
        </p:nvPicPr>
        <p:blipFill rotWithShape="1">
          <a:blip r:embed="rId2" cstate="print"/>
          <a:srcRect t="71686" b="-885"/>
          <a:stretch/>
        </p:blipFill>
        <p:spPr bwMode="auto">
          <a:xfrm>
            <a:off x="330200" y="704850"/>
            <a:ext cx="9163050" cy="2724150"/>
          </a:xfrm>
          <a:prstGeom prst="rect">
            <a:avLst/>
          </a:prstGeom>
          <a:noFill/>
          <a:ln w="9525">
            <a:noFill/>
            <a:miter lim="800000"/>
            <a:headEnd/>
            <a:tailEnd/>
          </a:ln>
        </p:spPr>
      </p:pic>
      <p:grpSp>
        <p:nvGrpSpPr>
          <p:cNvPr id="2" name="Group 1"/>
          <p:cNvGrpSpPr/>
          <p:nvPr/>
        </p:nvGrpSpPr>
        <p:grpSpPr>
          <a:xfrm>
            <a:off x="1651000" y="3346450"/>
            <a:ext cx="7759700" cy="3467100"/>
            <a:chOff x="1651000" y="3346450"/>
            <a:chExt cx="7759700" cy="3467100"/>
          </a:xfrm>
        </p:grpSpPr>
        <p:pic>
          <p:nvPicPr>
            <p:cNvPr id="7" name="صورة 1" descr="C:\Users\TOSHIBA\Desktop\08-06-34 01-34-21 ص.jpg"/>
            <p:cNvPicPr/>
            <p:nvPr/>
          </p:nvPicPr>
          <p:blipFill rotWithShape="1">
            <a:blip r:embed="rId3" cstate="print"/>
            <a:srcRect t="2971"/>
            <a:stretch/>
          </p:blipFill>
          <p:spPr bwMode="auto">
            <a:xfrm>
              <a:off x="1651000" y="3346450"/>
              <a:ext cx="7759700" cy="3467100"/>
            </a:xfrm>
            <a:prstGeom prst="rect">
              <a:avLst/>
            </a:prstGeom>
            <a:noFill/>
            <a:ln w="9525">
              <a:noFill/>
              <a:miter lim="800000"/>
              <a:headEnd/>
              <a:tailEnd/>
            </a:ln>
          </p:spPr>
        </p:pic>
        <p:grpSp>
          <p:nvGrpSpPr>
            <p:cNvPr id="8" name="Group 7"/>
            <p:cNvGrpSpPr/>
            <p:nvPr/>
          </p:nvGrpSpPr>
          <p:grpSpPr>
            <a:xfrm>
              <a:off x="6769100" y="4832350"/>
              <a:ext cx="848200" cy="806927"/>
              <a:chOff x="0" y="0"/>
              <a:chExt cx="783425" cy="745407"/>
            </a:xfrm>
          </p:grpSpPr>
          <p:sp>
            <p:nvSpPr>
              <p:cNvPr id="9" name="Rectangle 8"/>
              <p:cNvSpPr>
                <a:spLocks noChangeArrowheads="1"/>
              </p:cNvSpPr>
              <p:nvPr/>
            </p:nvSpPr>
            <p:spPr bwMode="auto">
              <a:xfrm>
                <a:off x="87465" y="318052"/>
                <a:ext cx="695960" cy="427355"/>
              </a:xfrm>
              <a:prstGeom prst="rect">
                <a:avLst/>
              </a:prstGeom>
              <a:solidFill>
                <a:srgbClr val="FFFFFF">
                  <a:alpha val="0"/>
                </a:srgbClr>
              </a:solidFill>
              <a:ln>
                <a:noFill/>
              </a:ln>
              <a:extLs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just" rtl="1"/>
                <a:r>
                  <a:rPr lang="en-US" sz="1192">
                    <a:latin typeface="Calibri"/>
                    <a:ea typeface="Calibri"/>
                    <a:cs typeface="Arial"/>
                  </a:rPr>
                  <a:t>Cash in</a:t>
                </a:r>
              </a:p>
            </p:txBody>
          </p:sp>
          <p:cxnSp>
            <p:nvCxnSpPr>
              <p:cNvPr id="10" name="AutoShape 36"/>
              <p:cNvCxnSpPr>
                <a:cxnSpLocks noChangeShapeType="1"/>
              </p:cNvCxnSpPr>
              <p:nvPr/>
            </p:nvCxnSpPr>
            <p:spPr bwMode="auto">
              <a:xfrm flipH="1" flipV="1">
                <a:off x="0" y="0"/>
                <a:ext cx="427355" cy="3479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11" name="Group 10"/>
            <p:cNvGrpSpPr/>
            <p:nvPr/>
          </p:nvGrpSpPr>
          <p:grpSpPr>
            <a:xfrm>
              <a:off x="4953002" y="4006850"/>
              <a:ext cx="1309105" cy="495300"/>
              <a:chOff x="0" y="0"/>
              <a:chExt cx="1208902" cy="457228"/>
            </a:xfrm>
          </p:grpSpPr>
          <p:sp>
            <p:nvSpPr>
              <p:cNvPr id="12" name="Rectangle 11"/>
              <p:cNvSpPr>
                <a:spLocks noChangeArrowheads="1"/>
              </p:cNvSpPr>
              <p:nvPr/>
            </p:nvSpPr>
            <p:spPr bwMode="auto">
              <a:xfrm>
                <a:off x="0" y="0"/>
                <a:ext cx="695960" cy="427355"/>
              </a:xfrm>
              <a:prstGeom prst="rect">
                <a:avLst/>
              </a:prstGeom>
              <a:solidFill>
                <a:srgbClr val="FFFFFF">
                  <a:alpha val="0"/>
                </a:srgbClr>
              </a:solidFill>
              <a:ln>
                <a:noFill/>
              </a:ln>
              <a:extLs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just" rtl="1"/>
                <a:r>
                  <a:rPr lang="en-US" sz="1192">
                    <a:latin typeface="Calibri"/>
                    <a:ea typeface="Calibri"/>
                    <a:cs typeface="Arial"/>
                  </a:rPr>
                  <a:t>Cash out</a:t>
                </a:r>
              </a:p>
            </p:txBody>
          </p:sp>
          <p:cxnSp>
            <p:nvCxnSpPr>
              <p:cNvPr id="13" name="AutoShape 35"/>
              <p:cNvCxnSpPr>
                <a:cxnSpLocks noChangeShapeType="1"/>
              </p:cNvCxnSpPr>
              <p:nvPr/>
            </p:nvCxnSpPr>
            <p:spPr bwMode="auto">
              <a:xfrm>
                <a:off x="652007" y="198783"/>
                <a:ext cx="556895" cy="2584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4" name="Rectangle 13"/>
            <p:cNvSpPr>
              <a:spLocks noChangeArrowheads="1"/>
            </p:cNvSpPr>
            <p:nvPr/>
          </p:nvSpPr>
          <p:spPr bwMode="auto">
            <a:xfrm>
              <a:off x="4953000" y="5679440"/>
              <a:ext cx="753957" cy="462968"/>
            </a:xfrm>
            <a:prstGeom prst="rect">
              <a:avLst/>
            </a:prstGeom>
            <a:solidFill>
              <a:srgbClr val="FFFFFF">
                <a:alpha val="0"/>
              </a:srgbClr>
            </a:solidFill>
            <a:ln>
              <a:noFill/>
            </a:ln>
            <a:extLs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5" name="Rectangle 14"/>
            <p:cNvSpPr>
              <a:spLocks noChangeArrowheads="1"/>
            </p:cNvSpPr>
            <p:nvPr/>
          </p:nvSpPr>
          <p:spPr bwMode="auto">
            <a:xfrm>
              <a:off x="5872057" y="5141982"/>
              <a:ext cx="753957" cy="462968"/>
            </a:xfrm>
            <a:prstGeom prst="rect">
              <a:avLst/>
            </a:prstGeom>
            <a:solidFill>
              <a:srgbClr val="FFFFFF">
                <a:alpha val="0"/>
              </a:srgbClr>
            </a:solidFill>
            <a:ln>
              <a:noFill/>
            </a:ln>
            <a:extLs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6" name="Rectangle 15"/>
            <p:cNvSpPr>
              <a:spLocks noChangeArrowheads="1"/>
            </p:cNvSpPr>
            <p:nvPr/>
          </p:nvSpPr>
          <p:spPr bwMode="auto">
            <a:xfrm>
              <a:off x="6976073" y="4502153"/>
              <a:ext cx="753957" cy="462968"/>
            </a:xfrm>
            <a:prstGeom prst="rect">
              <a:avLst/>
            </a:prstGeom>
            <a:solidFill>
              <a:srgbClr val="FFFFFF">
                <a:alpha val="0"/>
              </a:srgbClr>
            </a:solidFill>
            <a:ln>
              <a:noFill/>
            </a:ln>
            <a:extLs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7" name="Rectangle 16"/>
            <p:cNvSpPr>
              <a:spLocks noChangeArrowheads="1"/>
            </p:cNvSpPr>
            <p:nvPr/>
          </p:nvSpPr>
          <p:spPr bwMode="auto">
            <a:xfrm>
              <a:off x="8007350" y="3899202"/>
              <a:ext cx="753957" cy="462968"/>
            </a:xfrm>
            <a:prstGeom prst="rect">
              <a:avLst/>
            </a:prstGeom>
            <a:solidFill>
              <a:srgbClr val="FFFFFF">
                <a:alpha val="0"/>
              </a:srgbClr>
            </a:solidFill>
            <a:ln>
              <a:noFill/>
            </a:ln>
            <a:extLs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sp>
          <p:nvSpPr>
            <p:cNvPr id="18" name="Rectangle 17"/>
            <p:cNvSpPr>
              <a:spLocks noChangeArrowheads="1"/>
            </p:cNvSpPr>
            <p:nvPr/>
          </p:nvSpPr>
          <p:spPr bwMode="auto">
            <a:xfrm>
              <a:off x="1953928" y="5447956"/>
              <a:ext cx="753957" cy="462968"/>
            </a:xfrm>
            <a:prstGeom prst="rect">
              <a:avLst/>
            </a:prstGeom>
            <a:solidFill>
              <a:srgbClr val="FFFFFF">
                <a:alpha val="0"/>
              </a:srgbClr>
            </a:solidFill>
            <a:ln>
              <a:noFill/>
            </a:ln>
            <a:extLs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9060" tIns="49530" rIns="99060" bIns="49530" anchor="t" anchorCtr="0" upright="1">
              <a:noAutofit/>
            </a:bodyPr>
            <a:lstStyle/>
            <a:p>
              <a:pPr algn="ctr" rtl="1"/>
              <a:r>
                <a:rPr lang="en-US" sz="1192" dirty="0">
                  <a:latin typeface="Calibri"/>
                  <a:ea typeface="Calibri"/>
                  <a:cs typeface="Arial"/>
                </a:rPr>
                <a:t>+ </a:t>
              </a:r>
              <a:r>
                <a:rPr lang="en-US" sz="1192" dirty="0" err="1">
                  <a:latin typeface="Calibri"/>
                  <a:ea typeface="Calibri"/>
                  <a:cs typeface="Arial"/>
                </a:rPr>
                <a:t>ve</a:t>
              </a:r>
              <a:endParaRPr lang="en-US" sz="1192" dirty="0">
                <a:latin typeface="Calibri"/>
                <a:ea typeface="Calibri"/>
                <a:cs typeface="Arial"/>
              </a:endParaRPr>
            </a:p>
          </p:txBody>
        </p:sp>
      </p:grpSp>
      <p:sp>
        <p:nvSpPr>
          <p:cNvPr id="19"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410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10" descr="C:\Users\TOSHIBA\Desktop\08-06-34 12-32-18 ص.jpg"/>
          <p:cNvPicPr/>
          <p:nvPr/>
        </p:nvPicPr>
        <p:blipFill rotWithShape="1">
          <a:blip r:embed="rId2" cstate="print"/>
          <a:srcRect t="71686" b="-885"/>
          <a:stretch/>
        </p:blipFill>
        <p:spPr bwMode="auto">
          <a:xfrm>
            <a:off x="330200" y="704850"/>
            <a:ext cx="9163050" cy="2724150"/>
          </a:xfrm>
          <a:prstGeom prst="rect">
            <a:avLst/>
          </a:prstGeom>
          <a:noFill/>
          <a:ln w="9525">
            <a:noFill/>
            <a:miter lim="800000"/>
            <a:headEnd/>
            <a:tailEnd/>
          </a:ln>
        </p:spPr>
      </p:pic>
      <p:sp>
        <p:nvSpPr>
          <p:cNvPr id="19" name="Rectangle 3"/>
          <p:cNvSpPr>
            <a:spLocks noChangeArrowheads="1"/>
          </p:cNvSpPr>
          <p:nvPr/>
        </p:nvSpPr>
        <p:spPr bwMode="auto">
          <a:xfrm>
            <a:off x="412750" y="43610"/>
            <a:ext cx="3277507" cy="57687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r="20152"/>
          <a:stretch/>
        </p:blipFill>
        <p:spPr>
          <a:xfrm>
            <a:off x="1959448" y="3300881"/>
            <a:ext cx="7403493" cy="3357496"/>
          </a:xfrm>
          <a:prstGeom prst="rect">
            <a:avLst/>
          </a:prstGeom>
        </p:spPr>
      </p:pic>
    </p:spTree>
    <p:extLst>
      <p:ext uri="{BB962C8B-B14F-4D97-AF65-F5344CB8AC3E}">
        <p14:creationId xmlns:p14="http://schemas.microsoft.com/office/powerpoint/2010/main" val="36662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675879" y="1409741"/>
            <a:ext cx="8667750" cy="4664488"/>
          </a:xfrm>
          <a:solidFill>
            <a:schemeClr val="bg1"/>
          </a:solidFill>
          <a:ln>
            <a:solidFill>
              <a:schemeClr val="tx2"/>
            </a:solidFill>
          </a:ln>
          <a:effectLst>
            <a:outerShdw dist="107763" dir="18900000" algn="ctr" rotWithShape="0">
              <a:schemeClr val="bg2">
                <a:alpha val="50000"/>
              </a:schemeClr>
            </a:outerShdw>
          </a:effectLst>
        </p:spPr>
        <p:txBody>
          <a:bodyPr>
            <a:normAutofit/>
          </a:bodyPr>
          <a:lstStyle/>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cash invested in the contract is represented by the negative area between the expense and income curves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This area, </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can be calculated in units of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“SR. weeks” </a:t>
            </a:r>
            <a:r>
              <a:rPr lang="en-US" sz="2400" dirty="0">
                <a:latin typeface="Times New Roman" panose="02020603050405020304" pitchFamily="18" charset="0"/>
                <a:cs typeface="Times New Roman" panose="02020603050405020304" pitchFamily="18" charset="0"/>
              </a:rPr>
              <a:t>if the vertical scale is in Saudi Riyal and the horizontal scale in weeks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If the rate of investment is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per year, </a:t>
            </a:r>
            <a:r>
              <a:rPr lang="en-US" sz="2400" dirty="0">
                <a:latin typeface="Times New Roman" panose="02020603050405020304" pitchFamily="18" charset="0"/>
                <a:cs typeface="Times New Roman" panose="02020603050405020304" pitchFamily="18" charset="0"/>
              </a:rPr>
              <a:t>then the financial charges can be calculated as follows:</a:t>
            </a:r>
          </a:p>
          <a:p>
            <a:pPr marL="393821" indent="-393821" algn="ctr">
              <a:spcBef>
                <a:spcPts val="2400"/>
              </a:spcBef>
              <a:buClr>
                <a:srgbClr val="FF0000"/>
              </a:buClr>
              <a:buSzPct val="100000"/>
              <a:buNone/>
              <a:defRPr/>
            </a:pPr>
            <a:r>
              <a:rPr lang="en-US" sz="2400" b="1" i="1" u="sng" dirty="0">
                <a:solidFill>
                  <a:srgbClr val="FF0000"/>
                </a:solidFill>
                <a:latin typeface="Times New Roman" panose="02020603050405020304" pitchFamily="18" charset="0"/>
                <a:cs typeface="Times New Roman" panose="02020603050405020304" pitchFamily="18" charset="0"/>
              </a:rPr>
              <a:t>Financial charges = A * r / </a:t>
            </a:r>
            <a:r>
              <a:rPr lang="en-US" sz="2400" b="1" i="1" u="sng" dirty="0" smtClean="0">
                <a:solidFill>
                  <a:srgbClr val="FF0000"/>
                </a:solidFill>
                <a:latin typeface="Times New Roman" panose="02020603050405020304" pitchFamily="18" charset="0"/>
                <a:cs typeface="Times New Roman" panose="02020603050405020304" pitchFamily="18" charset="0"/>
              </a:rPr>
              <a:t>52</a:t>
            </a:r>
            <a:endParaRPr lang="en-US" sz="2400" i="1" u="sng" dirty="0">
              <a:solidFill>
                <a:srgbClr val="FF0000"/>
              </a:solidFill>
              <a:latin typeface="Times New Roman" panose="02020603050405020304" pitchFamily="18" charset="0"/>
              <a:cs typeface="Times New Roman" panose="02020603050405020304" pitchFamily="18" charset="0"/>
            </a:endParaRPr>
          </a:p>
          <a:p>
            <a:pPr marL="393821" indent="-393821" algn="just">
              <a:spcBef>
                <a:spcPts val="2400"/>
              </a:spcBef>
              <a:buClr>
                <a:srgbClr val="FF00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It is important to point out that if the contractor borrows the negative cash with interest, then </a:t>
            </a:r>
            <a:r>
              <a:rPr lang="en-US" sz="2400" dirty="0">
                <a:solidFill>
                  <a:schemeClr val="accent2"/>
                </a:solidFill>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equals the interest rate.  </a:t>
            </a:r>
          </a:p>
        </p:txBody>
      </p:sp>
      <p:sp>
        <p:nvSpPr>
          <p:cNvPr id="538627" name="Rectangle 3"/>
          <p:cNvSpPr>
            <a:spLocks noChangeArrowheads="1"/>
          </p:cNvSpPr>
          <p:nvPr/>
        </p:nvSpPr>
        <p:spPr bwMode="auto">
          <a:xfrm>
            <a:off x="675879" y="63370"/>
            <a:ext cx="4924821" cy="622429"/>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Financial Charges</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12750" y="43610"/>
            <a:ext cx="3277507" cy="513739"/>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CC3300"/>
              </a:buClr>
              <a:buSzPct val="120000"/>
              <a:buFont typeface="Webdings" pitchFamily="18" charset="2"/>
              <a:buChar char="&lt;"/>
              <a:defRPr/>
            </a:pPr>
            <a:r>
              <a:rPr lang="en-US"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36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endParaRPr lang="de-DE" sz="36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49104" y="869529"/>
            <a:ext cx="9431322" cy="707886"/>
          </a:xfrm>
          <a:prstGeom prst="rect">
            <a:avLst/>
          </a:prstGeom>
          <a:noFill/>
          <a:ln>
            <a:solidFill>
              <a:schemeClr val="bg2"/>
            </a:solidFill>
          </a:ln>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The table below lists the cumulative monthly expenses incurred by contractors and the corresponding monthly incomes which are received from the owner of a project. </a:t>
            </a:r>
          </a:p>
        </p:txBody>
      </p:sp>
      <p:graphicFrame>
        <p:nvGraphicFramePr>
          <p:cNvPr id="3" name="Table 2"/>
          <p:cNvGraphicFramePr>
            <a:graphicFrameLocks noGrp="1"/>
          </p:cNvGraphicFramePr>
          <p:nvPr>
            <p:extLst>
              <p:ext uri="{D42A27DB-BD31-4B8C-83A1-F6EECF244321}">
                <p14:modId xmlns:p14="http://schemas.microsoft.com/office/powerpoint/2010/main" val="3957228391"/>
              </p:ext>
            </p:extLst>
          </p:nvPr>
        </p:nvGraphicFramePr>
        <p:xfrm>
          <a:off x="2870612" y="1593503"/>
          <a:ext cx="4014135" cy="4023360"/>
        </p:xfrm>
        <a:graphic>
          <a:graphicData uri="http://schemas.openxmlformats.org/drawingml/2006/table">
            <a:tbl>
              <a:tblPr firstRow="1" bandRow="1">
                <a:tableStyleId>{073A0DAA-6AF3-43AB-8588-CEC1D06C72B9}</a:tableStyleId>
              </a:tblPr>
              <a:tblGrid>
                <a:gridCol w="758372"/>
                <a:gridCol w="1619794"/>
                <a:gridCol w="1635969"/>
              </a:tblGrid>
              <a:tr h="266751">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End of Month</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Expense, (1000SR)</a:t>
                      </a:r>
                      <a:endParaRPr lang="en-US" sz="1200" dirty="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Income, (1000SR)</a:t>
                      </a:r>
                      <a:endParaRPr lang="en-US" sz="1200" dirty="0" smtClean="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54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14</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5</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130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6</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180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100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7</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130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8</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9</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260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210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300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11</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320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12">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12</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290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ysClr val="windowText" lastClr="000000"/>
                          </a:solidFill>
                          <a:latin typeface="Times New Roman" panose="02020603050405020304" pitchFamily="18" charset="0"/>
                          <a:cs typeface="Times New Roman" panose="02020603050405020304" pitchFamily="18" charset="0"/>
                        </a:rPr>
                        <a:t>340</a:t>
                      </a:r>
                      <a:endParaRPr lang="en-US" sz="12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153311" y="5720417"/>
            <a:ext cx="9431322" cy="1015663"/>
          </a:xfrm>
          <a:prstGeom prst="rect">
            <a:avLst/>
          </a:prstGeom>
          <a:noFill/>
          <a:ln>
            <a:solidFill>
              <a:schemeClr val="bg2"/>
            </a:solidFill>
          </a:ln>
        </p:spPr>
        <p:txBody>
          <a:bodyPr wrap="square" rtlCol="0">
            <a:spAutoFit/>
          </a:bodyPr>
          <a:lstStyle/>
          <a:p>
            <a:pPr algn="just"/>
            <a:r>
              <a:rPr lang="en-US" sz="2000" b="1" i="1" dirty="0" smtClean="0">
                <a:solidFill>
                  <a:srgbClr val="FF0000"/>
                </a:solidFill>
                <a:latin typeface="Times New Roman" panose="02020603050405020304" pitchFamily="18" charset="0"/>
                <a:cs typeface="Times New Roman" panose="02020603050405020304" pitchFamily="18" charset="0"/>
              </a:rPr>
              <a:t>Calculate financial charges of this project if the chosen annual investment rate is 12%. If the owner makes all his payments one month later than anticipated in the table above, by what percentage will the financial charges increase?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028793" y="0"/>
            <a:ext cx="2209046" cy="406180"/>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buClr>
                <a:srgbClr val="CC3300"/>
              </a:buClr>
              <a:buSzPct val="120000"/>
              <a:buFont typeface="Webdings" pitchFamily="18" charset="2"/>
              <a:buChar char="&lt;"/>
              <a:defRPr/>
            </a:pPr>
            <a:r>
              <a:rPr lang="en-US"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Example </a:t>
            </a:r>
            <a:r>
              <a:rPr lang="en-US" sz="2800" b="1" i="1" dirty="0" smtClean="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a:t>
            </a:r>
            <a:endParaRPr lang="de-DE" sz="2800" b="1" i="1" dirty="0">
              <a:solidFill>
                <a:srgbClr val="CC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361984" y="382213"/>
            <a:ext cx="6684948" cy="5298872"/>
            <a:chOff x="0" y="419099"/>
            <a:chExt cx="6896100" cy="5667376"/>
          </a:xfrm>
        </p:grpSpPr>
        <p:graphicFrame>
          <p:nvGraphicFramePr>
            <p:cNvPr id="18" name="Chart 17"/>
            <p:cNvGraphicFramePr/>
            <p:nvPr>
              <p:extLst>
                <p:ext uri="{D42A27DB-BD31-4B8C-83A1-F6EECF244321}">
                  <p14:modId xmlns:p14="http://schemas.microsoft.com/office/powerpoint/2010/main" val="2874450791"/>
                </p:ext>
              </p:extLst>
            </p:nvPr>
          </p:nvGraphicFramePr>
          <p:xfrm>
            <a:off x="1" y="419099"/>
            <a:ext cx="6772274" cy="5667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2525126823"/>
                </p:ext>
              </p:extLst>
            </p:nvPr>
          </p:nvGraphicFramePr>
          <p:xfrm>
            <a:off x="0" y="513406"/>
            <a:ext cx="6896100" cy="5500795"/>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22" name="Table 21"/>
          <p:cNvGraphicFramePr>
            <a:graphicFrameLocks noGrp="1"/>
          </p:cNvGraphicFramePr>
          <p:nvPr>
            <p:extLst>
              <p:ext uri="{D42A27DB-BD31-4B8C-83A1-F6EECF244321}">
                <p14:modId xmlns:p14="http://schemas.microsoft.com/office/powerpoint/2010/main" val="2341633024"/>
              </p:ext>
            </p:extLst>
          </p:nvPr>
        </p:nvGraphicFramePr>
        <p:xfrm>
          <a:off x="651850" y="5518904"/>
          <a:ext cx="8242491" cy="1154430"/>
        </p:xfrm>
        <a:graphic>
          <a:graphicData uri="http://schemas.openxmlformats.org/drawingml/2006/table">
            <a:tbl>
              <a:tblPr firstRow="1" bandRow="1">
                <a:tableStyleId>{5C22544A-7EE6-4342-B048-85BDC9FD1C3A}</a:tableStyleId>
              </a:tblPr>
              <a:tblGrid>
                <a:gridCol w="2768791"/>
                <a:gridCol w="381000"/>
                <a:gridCol w="381000"/>
                <a:gridCol w="381000"/>
                <a:gridCol w="381000"/>
                <a:gridCol w="381000"/>
                <a:gridCol w="381000"/>
                <a:gridCol w="381000"/>
                <a:gridCol w="381000"/>
                <a:gridCol w="381000"/>
                <a:gridCol w="381000"/>
                <a:gridCol w="381000"/>
                <a:gridCol w="381000"/>
                <a:gridCol w="381000"/>
                <a:gridCol w="520700"/>
              </a:tblGrid>
              <a:tr h="190500">
                <a:tc>
                  <a:txBody>
                    <a:bodyPr/>
                    <a:lstStyle/>
                    <a:p>
                      <a:pPr algn="ctr" fontAlgn="ctr"/>
                      <a:r>
                        <a:rPr lang="en-US" sz="1200" dirty="0" smtClean="0">
                          <a:solidFill>
                            <a:sysClr val="windowText" lastClr="000000"/>
                          </a:solidFill>
                          <a:latin typeface="Times New Roman" panose="02020603050405020304" pitchFamily="18" charset="0"/>
                          <a:cs typeface="Times New Roman" panose="02020603050405020304" pitchFamily="18" charset="0"/>
                        </a:rPr>
                        <a:t>End of Month</a:t>
                      </a: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 </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0</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2</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3</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4</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5</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6</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7</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8</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9</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10</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11</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12</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sz="1200" u="none" strike="noStrike" dirty="0">
                          <a:solidFill>
                            <a:sysClr val="windowText" lastClr="000000"/>
                          </a:solidFill>
                          <a:effectLst/>
                          <a:latin typeface="Times New Roman" panose="02020603050405020304" pitchFamily="18" charset="0"/>
                          <a:cs typeface="Times New Roman" panose="02020603050405020304" pitchFamily="18" charset="0"/>
                        </a:rPr>
                        <a:t>Total</a:t>
                      </a:r>
                      <a:endParaRPr lang="en-US" sz="1200" b="0"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Expense, (10,000SR)</a:t>
                      </a:r>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5.4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13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29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Times New Roman" panose="02020603050405020304" pitchFamily="18" charset="0"/>
                          <a:cs typeface="Times New Roman" panose="02020603050405020304" pitchFamily="18" charset="0"/>
                        </a:rPr>
                        <a:t>Cumulative</a:t>
                      </a:r>
                      <a:r>
                        <a:rPr lang="en-US" sz="1200" baseline="0" dirty="0" smtClean="0">
                          <a:solidFill>
                            <a:sysClr val="windowText" lastClr="000000"/>
                          </a:solidFill>
                          <a:latin typeface="Times New Roman" panose="02020603050405020304" pitchFamily="18" charset="0"/>
                          <a:cs typeface="Times New Roman" panose="02020603050405020304" pitchFamily="18" charset="0"/>
                        </a:rPr>
                        <a:t> Income, (10,000SR)</a:t>
                      </a:r>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r>
              <a:tr h="190500">
                <a:tc>
                  <a:txBody>
                    <a:bodyPr/>
                    <a:lstStyle/>
                    <a:p>
                      <a:pPr algn="ctr" fontAlgn="ctr"/>
                      <a:r>
                        <a:rPr lang="en-US" sz="1200" u="none" strike="noStrike" dirty="0" smtClean="0">
                          <a:effectLst/>
                          <a:latin typeface="Times New Roman" panose="02020603050405020304" pitchFamily="18" charset="0"/>
                          <a:cs typeface="Times New Roman" panose="02020603050405020304" pitchFamily="18" charset="0"/>
                        </a:rPr>
                        <a:t>Area (10,0000SR)</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0.6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3.7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9.6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11.5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1" u="sng" strike="noStrike" dirty="0">
                          <a:solidFill>
                            <a:srgbClr val="FF0000"/>
                          </a:solidFill>
                          <a:effectLst/>
                          <a:latin typeface="Times New Roman" panose="02020603050405020304" pitchFamily="18" charset="0"/>
                          <a:cs typeface="Times New Roman" panose="02020603050405020304" pitchFamily="18"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905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Times New Roman" panose="02020603050405020304" pitchFamily="18" charset="0"/>
                          <a:cs typeface="Times New Roman" panose="02020603050405020304" pitchFamily="18" charset="0"/>
                        </a:rPr>
                        <a:t>additional </a:t>
                      </a:r>
                      <a:r>
                        <a:rPr lang="en-US" sz="1200" u="none" strike="noStrike" dirty="0" smtClean="0">
                          <a:effectLst/>
                          <a:latin typeface="Times New Roman" panose="02020603050405020304" pitchFamily="18" charset="0"/>
                          <a:cs typeface="Times New Roman" panose="02020603050405020304" pitchFamily="18" charset="0"/>
                        </a:rPr>
                        <a:t>Area (10,0000SR)</a:t>
                      </a:r>
                      <a:endParaRPr lang="en-US"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1.4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1" u="sng" strike="noStrike" dirty="0">
                          <a:solidFill>
                            <a:srgbClr val="FF0000"/>
                          </a:solidFill>
                          <a:effectLst/>
                          <a:latin typeface="Times New Roman" panose="02020603050405020304" pitchFamily="18" charset="0"/>
                          <a:cs typeface="Times New Roman" panose="02020603050405020304" pitchFamily="18"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90500">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1" u="sng" strike="noStrike" dirty="0">
                          <a:solidFill>
                            <a:srgbClr val="3333FF"/>
                          </a:solidFill>
                          <a:effectLst/>
                          <a:latin typeface="Times New Roman" panose="02020603050405020304" pitchFamily="18" charset="0"/>
                          <a:cs typeface="Times New Roman" panose="02020603050405020304" pitchFamily="18" charset="0"/>
                        </a:rPr>
                        <a:t>95.7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3" name="Rectangle 22"/>
          <p:cNvSpPr/>
          <p:nvPr/>
        </p:nvSpPr>
        <p:spPr>
          <a:xfrm>
            <a:off x="2283160" y="6488668"/>
            <a:ext cx="3126818" cy="369332"/>
          </a:xfrm>
          <a:prstGeom prst="rect">
            <a:avLst/>
          </a:prstGeom>
        </p:spPr>
        <p:txBody>
          <a:bodyPr wrap="none">
            <a:spAutoFit/>
          </a:bodyPr>
          <a:lstStyle/>
          <a:p>
            <a:r>
              <a:rPr lang="en-US" b="1" i="1" u="sng" dirty="0">
                <a:solidFill>
                  <a:srgbClr val="000000"/>
                </a:solidFill>
                <a:latin typeface="Times New Roman" panose="02020603050405020304" pitchFamily="18" charset="0"/>
                <a:cs typeface="Times New Roman" panose="02020603050405020304" pitchFamily="18" charset="0"/>
              </a:rPr>
              <a:t>% increase (29/66.7) =</a:t>
            </a:r>
            <a:r>
              <a:rPr lang="en-US" b="1" i="1" u="sng" dirty="0">
                <a:latin typeface="Times New Roman" panose="02020603050405020304" pitchFamily="18" charset="0"/>
                <a:cs typeface="Times New Roman" panose="02020603050405020304" pitchFamily="18" charset="0"/>
              </a:rPr>
              <a:t> </a:t>
            </a:r>
            <a:r>
              <a:rPr lang="en-US" b="1" i="1" u="sng" dirty="0">
                <a:solidFill>
                  <a:srgbClr val="000000"/>
                </a:solidFill>
                <a:latin typeface="Times New Roman" panose="02020603050405020304" pitchFamily="18" charset="0"/>
                <a:cs typeface="Times New Roman" panose="02020603050405020304" pitchFamily="18" charset="0"/>
              </a:rPr>
              <a:t>43.5%</a:t>
            </a:r>
            <a:r>
              <a:rPr lang="en-US" b="1" i="1" u="sng"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0987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9481" y="848938"/>
            <a:ext cx="9517033" cy="771145"/>
          </a:xfrm>
          <a:prstGeom prst="rect">
            <a:avLst/>
          </a:prstGeom>
          <a:solidFill>
            <a:srgbClr val="C0504D"/>
          </a:solidFill>
          <a:ln>
            <a:solidFill>
              <a:sysClr val="window" lastClr="FFFFFF"/>
            </a:solidFill>
          </a:ln>
          <a:effectLst>
            <a:outerShdw dist="107763" dir="18900000" algn="ctr" rotWithShape="0">
              <a:srgbClr val="EEECE1">
                <a:alpha val="50000"/>
              </a:srgbClr>
            </a:outerShdw>
          </a:effectLst>
        </p:spPr>
        <p:txBody>
          <a:bodyPr vert="horz" lIns="99060" tIns="49530" rIns="99060" bIns="49530" rtlCol="0">
            <a:noAutofit/>
          </a:bodyPr>
          <a:lstStyle/>
          <a:p>
            <a:pPr algn="just">
              <a:spcBef>
                <a:spcPct val="20000"/>
              </a:spcBef>
              <a:buClr>
                <a:srgbClr val="FF0000"/>
              </a:buClr>
              <a:buSzPct val="100000"/>
              <a:defRPr/>
            </a:pPr>
            <a:r>
              <a:rPr lang="en-US" sz="2400" kern="0" dirty="0">
                <a:solidFill>
                  <a:prstClr val="white"/>
                </a:solidFill>
                <a:latin typeface="Times New Roman" pitchFamily="18" charset="0"/>
                <a:cs typeface="Times New Roman" pitchFamily="18" charset="0"/>
              </a:rPr>
              <a:t>An </a:t>
            </a:r>
            <a:r>
              <a:rPr lang="en-US" sz="2400" b="1" u="sng" kern="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income</a:t>
            </a:r>
            <a:r>
              <a:rPr lang="en-US" sz="2400" kern="0" dirty="0">
                <a:solidFill>
                  <a:prstClr val="white"/>
                </a:solidFill>
                <a:latin typeface="Times New Roman" pitchFamily="18" charset="0"/>
                <a:cs typeface="Times New Roman" pitchFamily="18" charset="0"/>
              </a:rPr>
              <a:t> is the actual receipt of </a:t>
            </a:r>
            <a:r>
              <a:rPr lang="en-US" sz="2400" b="1" u="sng" kern="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revenue</a:t>
            </a:r>
            <a:r>
              <a:rPr lang="en-US" sz="2400" b="1" kern="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kern="0" dirty="0">
                <a:solidFill>
                  <a:prstClr val="white"/>
                </a:solidFill>
                <a:latin typeface="Times New Roman" pitchFamily="18" charset="0"/>
                <a:cs typeface="Times New Roman" pitchFamily="18" charset="0"/>
              </a:rPr>
              <a:t>It takes into account the delays between incurring a commitment and making a money transaction.</a:t>
            </a:r>
          </a:p>
        </p:txBody>
      </p:sp>
      <p:sp>
        <p:nvSpPr>
          <p:cNvPr id="11" name="Rectangle 3"/>
          <p:cNvSpPr>
            <a:spLocks noChangeArrowheads="1"/>
          </p:cNvSpPr>
          <p:nvPr/>
        </p:nvSpPr>
        <p:spPr bwMode="auto">
          <a:xfrm>
            <a:off x="310354" y="81645"/>
            <a:ext cx="9223119" cy="600193"/>
          </a:xfrm>
          <a:prstGeom prst="rect">
            <a:avLst/>
          </a:prstGeom>
          <a:solidFill>
            <a:srgbClr val="FFFF00"/>
          </a:solidFill>
          <a:ln w="9525">
            <a:solidFill>
              <a:srgbClr val="1F497D"/>
            </a:solidFill>
            <a:miter lim="800000"/>
            <a:headEnd/>
            <a:tailEnd/>
          </a:ln>
          <a:effectLst/>
          <a:scene3d>
            <a:camera prst="orthographicFront"/>
            <a:lightRig rig="threePt" dir="t"/>
          </a:scene3d>
          <a:sp3d>
            <a:bevelT w="165100" prst="coolSlant"/>
          </a:sp3d>
        </p:spPr>
        <p:txBody>
          <a:bodyPr lIns="0" tIns="0" rIns="0" bIns="0"/>
          <a:lstStyle/>
          <a:p>
            <a:pPr marL="306113" indent="-306113">
              <a:spcBef>
                <a:spcPct val="20000"/>
              </a:spcBef>
              <a:buClr>
                <a:srgbClr val="FF0000"/>
              </a:buClr>
              <a:buSzPct val="100000"/>
              <a:buFont typeface="Webdings" pitchFamily="18" charset="2"/>
              <a:buChar char="&lt;"/>
              <a:defRPr/>
            </a:pPr>
            <a:r>
              <a:rPr lang="en-US" sz="3600" b="1" kern="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Cash in (Receipt or Income) and Revenue</a:t>
            </a:r>
          </a:p>
        </p:txBody>
      </p:sp>
      <p:grpSp>
        <p:nvGrpSpPr>
          <p:cNvPr id="12" name="Group 7"/>
          <p:cNvGrpSpPr>
            <a:grpSpLocks/>
          </p:cNvGrpSpPr>
          <p:nvPr/>
        </p:nvGrpSpPr>
        <p:grpSpPr bwMode="auto">
          <a:xfrm>
            <a:off x="957350" y="1697817"/>
            <a:ext cx="7974828" cy="4935191"/>
            <a:chOff x="1055903" y="1472753"/>
            <a:chExt cx="7458441" cy="4510705"/>
          </a:xfrm>
        </p:grpSpPr>
        <p:pic>
          <p:nvPicPr>
            <p:cNvPr id="13" name="Picture 5" descr="Cash-Flow3"/>
            <p:cNvPicPr>
              <a:picLocks noChangeAspect="1" noChangeArrowheads="1"/>
            </p:cNvPicPr>
            <p:nvPr/>
          </p:nvPicPr>
          <p:blipFill>
            <a:blip r:embed="rId2" cstate="print">
              <a:duotone>
                <a:prstClr val="black"/>
                <a:srgbClr val="9BBB59">
                  <a:tint val="45000"/>
                  <a:satMod val="400000"/>
                </a:srgbClr>
              </a:duotone>
            </a:blip>
            <a:srcRect l="9583" t="5075" r="4765" b="47916"/>
            <a:stretch>
              <a:fillRect/>
            </a:stretch>
          </p:blipFill>
          <p:spPr bwMode="auto">
            <a:xfrm>
              <a:off x="1055903" y="1472753"/>
              <a:ext cx="7458441" cy="4454348"/>
            </a:xfrm>
            <a:prstGeom prst="rect">
              <a:avLst/>
            </a:prstGeom>
            <a:noFill/>
            <a:ln>
              <a:noFill/>
            </a:ln>
          </p:spPr>
        </p:pic>
        <p:sp>
          <p:nvSpPr>
            <p:cNvPr id="14" name="Rectangle 2"/>
            <p:cNvSpPr txBox="1">
              <a:spLocks noChangeArrowheads="1"/>
            </p:cNvSpPr>
            <p:nvPr/>
          </p:nvSpPr>
          <p:spPr bwMode="auto">
            <a:xfrm>
              <a:off x="1055903" y="5561502"/>
              <a:ext cx="7458441" cy="421956"/>
            </a:xfrm>
            <a:prstGeom prst="rect">
              <a:avLst/>
            </a:prstGeom>
            <a:solidFill>
              <a:sysClr val="window" lastClr="FFFFFF"/>
            </a:solidFill>
            <a:ln w="9525">
              <a:solidFill>
                <a:sysClr val="window" lastClr="FFFFFF"/>
              </a:solidFill>
              <a:miter lim="800000"/>
              <a:headEnd/>
              <a:tailEnd/>
            </a:ln>
            <a:effectLst/>
          </p:spPr>
          <p:txBody>
            <a:bodyPr wrap="square" lIns="0" tIns="0" rIns="0" bIns="0">
              <a:spAutoFit/>
            </a:bodyPr>
            <a:lstStyle/>
            <a:p>
              <a:pPr marL="330190" indent="-330190" algn="ctr">
                <a:lnSpc>
                  <a:spcPct val="125000"/>
                </a:lnSpc>
                <a:spcBef>
                  <a:spcPct val="25000"/>
                </a:spcBef>
                <a:buClr>
                  <a:srgbClr val="FF0000"/>
                </a:buClr>
                <a:buSzPct val="100000"/>
                <a:defRPr/>
              </a:pPr>
              <a:r>
                <a:rPr lang="en-US" sz="2400" kern="0" dirty="0">
                  <a:solidFill>
                    <a:srgbClr val="0000CC"/>
                  </a:solidFill>
                  <a:latin typeface="Times New Roman" pitchFamily="18" charset="0"/>
                  <a:cs typeface="Times New Roman" pitchFamily="18" charset="0"/>
                </a:rPr>
                <a:t>Contract revenue and income curves</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316648" y="957660"/>
            <a:ext cx="9259152" cy="5781807"/>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93821" lvl="1" indent="-393821">
              <a:spcBef>
                <a:spcPts val="24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The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quantities</a:t>
            </a:r>
            <a:r>
              <a:rPr lang="en-US" sz="2300" i="1" dirty="0">
                <a:solidFill>
                  <a:srgbClr val="FF0000"/>
                </a:solidFill>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of work done on unit-price contracts are determined by </a:t>
            </a:r>
            <a:r>
              <a:rPr lang="en-US" sz="2300" b="1" i="1" dirty="0">
                <a:latin typeface="Times New Roman" panose="02020603050405020304" pitchFamily="18" charset="0"/>
                <a:cs typeface="Times New Roman" panose="02020603050405020304" pitchFamily="18" charset="0"/>
              </a:rPr>
              <a:t>actual field measurement</a:t>
            </a:r>
            <a:r>
              <a:rPr lang="en-US" sz="2300" dirty="0">
                <a:latin typeface="Times New Roman" panose="02020603050405020304" pitchFamily="18" charset="0"/>
                <a:cs typeface="Times New Roman" panose="02020603050405020304" pitchFamily="18" charset="0"/>
              </a:rPr>
              <a:t> of the bid items put into place.</a:t>
            </a:r>
          </a:p>
          <a:p>
            <a:pPr marL="393821" lvl="1" indent="-393821">
              <a:spcBef>
                <a:spcPts val="18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The total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quantity</a:t>
            </a:r>
            <a:r>
              <a:rPr lang="en-US" sz="2300" i="1" dirty="0">
                <a:solidFill>
                  <a:srgbClr val="FF0000"/>
                </a:solidFill>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accomplished to date on each bid item is multiplied by its corresponding contract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price</a:t>
            </a:r>
            <a:r>
              <a:rPr lang="en-US" sz="2300" i="1" dirty="0">
                <a:solidFill>
                  <a:srgbClr val="FF0000"/>
                </a:solidFill>
                <a:latin typeface="Times New Roman" panose="02020603050405020304" pitchFamily="18" charset="0"/>
                <a:cs typeface="Times New Roman" panose="02020603050405020304" pitchFamily="18" charset="0"/>
              </a:rPr>
              <a:t>.</a:t>
            </a:r>
          </a:p>
          <a:p>
            <a:pPr marL="393821" lvl="1" indent="-393821">
              <a:spcBef>
                <a:spcPts val="18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All of the bid items are totaled and the value of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materials stored</a:t>
            </a:r>
            <a:r>
              <a:rPr lang="en-US" sz="2300" i="1" dirty="0">
                <a:solidFill>
                  <a:srgbClr val="FF0000"/>
                </a:solidFill>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on the site as well as any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prefabrication or </a:t>
            </a:r>
            <a:r>
              <a:rPr lang="en-US" sz="23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preassembly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 </a:t>
            </a:r>
            <a:r>
              <a:rPr lang="en-US" sz="2300" dirty="0">
                <a:latin typeface="Times New Roman" panose="02020603050405020304" pitchFamily="18" charset="0"/>
                <a:cs typeface="Times New Roman" panose="02020603050405020304" pitchFamily="18" charset="0"/>
              </a:rPr>
              <a:t>that the contractor may have done at some location other than the job site is then added.</a:t>
            </a:r>
          </a:p>
          <a:p>
            <a:pPr marL="393821" lvl="1" indent="-393821">
              <a:spcBef>
                <a:spcPts val="18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The prescribed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retainage </a:t>
            </a:r>
            <a:r>
              <a:rPr lang="en-US" sz="2300" dirty="0">
                <a:latin typeface="Times New Roman" panose="02020603050405020304" pitchFamily="18" charset="0"/>
                <a:cs typeface="Times New Roman" panose="02020603050405020304" pitchFamily="18" charset="0"/>
              </a:rPr>
              <a:t>is subtracted from this total.</a:t>
            </a:r>
          </a:p>
          <a:p>
            <a:pPr marL="393821" lvl="1" indent="-393821">
              <a:spcBef>
                <a:spcPts val="1800"/>
              </a:spcBef>
              <a:buClr>
                <a:srgbClr val="FF0000"/>
              </a:buClr>
              <a:buFont typeface="Wingdings" pitchFamily="2" charset="2"/>
              <a:buChar char="q"/>
              <a:defRPr/>
            </a:pPr>
            <a:r>
              <a:rPr lang="en-US" sz="2300" b="1" i="1" u="sng" dirty="0">
                <a:solidFill>
                  <a:srgbClr val="3333FF"/>
                </a:solidFill>
                <a:latin typeface="Times New Roman" panose="02020603050405020304" pitchFamily="18" charset="0"/>
                <a:cs typeface="Times New Roman" panose="02020603050405020304" pitchFamily="18" charset="0"/>
              </a:rPr>
              <a:t>The resulting figure represents the entire amount due</a:t>
            </a:r>
            <a:r>
              <a:rPr lang="en-US" sz="2300" b="1" i="1" dirty="0">
                <a:solidFill>
                  <a:srgbClr val="3333FF"/>
                </a:solidFill>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the contractor for his work to date. The sum of all prior progress payments that have already been paid is then subtracted, this yielding the net amount of money payable to the contractor for his work that month.</a:t>
            </a:r>
            <a:endParaRPr lang="en-US" sz="2300" u="sng" dirty="0">
              <a:latin typeface="Times New Roman" panose="02020603050405020304" pitchFamily="18" charset="0"/>
              <a:cs typeface="Times New Roman" panose="02020603050405020304" pitchFamily="18" charset="0"/>
            </a:endParaRPr>
          </a:p>
        </p:txBody>
      </p:sp>
      <p:sp>
        <p:nvSpPr>
          <p:cNvPr id="537603" name="Rectangle 3"/>
          <p:cNvSpPr>
            <a:spLocks noChangeArrowheads="1"/>
          </p:cNvSpPr>
          <p:nvPr/>
        </p:nvSpPr>
        <p:spPr bwMode="auto">
          <a:xfrm>
            <a:off x="308181" y="79695"/>
            <a:ext cx="8954352" cy="69077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Payment Request for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Unit Price Contract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228601" y="956732"/>
            <a:ext cx="9519556" cy="5705323"/>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93821" lvl="1" indent="-393821">
              <a:spcBef>
                <a:spcPts val="12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Under lump sum </a:t>
            </a:r>
            <a:r>
              <a:rPr lang="en-US" sz="2300" dirty="0" smtClean="0">
                <a:latin typeface="Times New Roman" panose="02020603050405020304" pitchFamily="18" charset="0"/>
                <a:cs typeface="Times New Roman" panose="02020603050405020304" pitchFamily="18" charset="0"/>
              </a:rPr>
              <a:t>contract, </a:t>
            </a:r>
            <a:r>
              <a:rPr lang="en-US" sz="2300" dirty="0">
                <a:latin typeface="Times New Roman" panose="02020603050405020304" pitchFamily="18" charset="0"/>
                <a:cs typeface="Times New Roman" panose="02020603050405020304" pitchFamily="18" charset="0"/>
              </a:rPr>
              <a:t>the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a:t>
            </a:r>
            <a:r>
              <a:rPr lang="en-US" sz="2300" dirty="0">
                <a:latin typeface="Times New Roman" panose="02020603050405020304" pitchFamily="18" charset="0"/>
                <a:cs typeface="Times New Roman" panose="02020603050405020304" pitchFamily="18" charset="0"/>
              </a:rPr>
              <a:t> is divided </a:t>
            </a:r>
            <a:r>
              <a:rPr lang="en-US" sz="2300" dirty="0" smtClean="0">
                <a:latin typeface="Times New Roman" panose="02020603050405020304" pitchFamily="18" charset="0"/>
                <a:cs typeface="Times New Roman" panose="02020603050405020304" pitchFamily="18" charset="0"/>
              </a:rPr>
              <a:t>(for </a:t>
            </a:r>
            <a:r>
              <a:rPr lang="en-US" sz="2300" dirty="0">
                <a:latin typeface="Times New Roman" panose="02020603050405020304" pitchFamily="18" charset="0"/>
                <a:cs typeface="Times New Roman" panose="02020603050405020304" pitchFamily="18" charset="0"/>
              </a:rPr>
              <a:t>payment </a:t>
            </a:r>
            <a:r>
              <a:rPr lang="en-US" sz="2300" dirty="0" smtClean="0">
                <a:latin typeface="Times New Roman" panose="02020603050405020304" pitchFamily="18" charset="0"/>
                <a:cs typeface="Times New Roman" panose="02020603050405020304" pitchFamily="18" charset="0"/>
              </a:rPr>
              <a:t>purposes) </a:t>
            </a:r>
            <a:r>
              <a:rPr lang="en-US" sz="2300" dirty="0">
                <a:latin typeface="Times New Roman" panose="02020603050405020304" pitchFamily="18" charset="0"/>
                <a:cs typeface="Times New Roman" panose="02020603050405020304" pitchFamily="18" charset="0"/>
              </a:rPr>
              <a:t>into relatively </a:t>
            </a:r>
            <a:r>
              <a:rPr lang="en-US" sz="2300" dirty="0" smtClean="0">
                <a:latin typeface="Times New Roman" panose="02020603050405020304" pitchFamily="18" charset="0"/>
                <a:cs typeface="Times New Roman" panose="02020603050405020304" pitchFamily="18" charset="0"/>
              </a:rPr>
              <a:t>small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 classifications</a:t>
            </a:r>
            <a:r>
              <a:rPr lang="en-US" sz="2300" dirty="0">
                <a:latin typeface="Times New Roman" panose="02020603050405020304" pitchFamily="18" charset="0"/>
                <a:cs typeface="Times New Roman" panose="02020603050405020304" pitchFamily="18" charset="0"/>
              </a:rPr>
              <a:t>, most of which are extensive and often extend over considerable portions of the construction period. Contracts progress is customarily measured in terms of estimated percentages of completion of work classifications (</a:t>
            </a:r>
            <a:r>
              <a:rPr lang="en-US" sz="2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job components</a:t>
            </a:r>
            <a:r>
              <a:rPr lang="en-US" sz="2300" dirty="0">
                <a:latin typeface="Times New Roman" panose="02020603050405020304" pitchFamily="18" charset="0"/>
                <a:cs typeface="Times New Roman" panose="02020603050405020304" pitchFamily="18" charset="0"/>
              </a:rPr>
              <a:t>). </a:t>
            </a:r>
          </a:p>
          <a:p>
            <a:pPr marL="393821" lvl="1" indent="-393821">
              <a:spcBef>
                <a:spcPts val="12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The contractor estimates the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percentage completed </a:t>
            </a:r>
            <a:r>
              <a:rPr lang="en-US" sz="2300" dirty="0">
                <a:latin typeface="Times New Roman" panose="02020603050405020304" pitchFamily="18" charset="0"/>
                <a:cs typeface="Times New Roman" panose="02020603050405020304" pitchFamily="18" charset="0"/>
              </a:rPr>
              <a:t>and in place.</a:t>
            </a:r>
          </a:p>
          <a:p>
            <a:pPr marL="393821" lvl="1" indent="-393821">
              <a:spcBef>
                <a:spcPts val="12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The total value of each work classification is multiplied by its percent completion.</a:t>
            </a:r>
          </a:p>
          <a:p>
            <a:pPr marL="393821" lvl="1" indent="-393821">
              <a:spcBef>
                <a:spcPts val="1200"/>
              </a:spcBef>
              <a:buClr>
                <a:srgbClr val="FF0000"/>
              </a:buClr>
              <a:buFont typeface="Wingdings" pitchFamily="2" charset="2"/>
              <a:buChar char="q"/>
              <a:defRPr/>
            </a:pPr>
            <a:r>
              <a:rPr lang="en-US" sz="2300" dirty="0">
                <a:latin typeface="Times New Roman" panose="02020603050405020304" pitchFamily="18" charset="0"/>
                <a:cs typeface="Times New Roman" panose="02020603050405020304" pitchFamily="18" charset="0"/>
              </a:rPr>
              <a:t>To the total of completed work is added the value of all materials stored on the site. From this total is subtracted the </a:t>
            </a: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retainage</a:t>
            </a:r>
            <a:r>
              <a:rPr lang="en-US" sz="2300" dirty="0">
                <a:latin typeface="Times New Roman" panose="02020603050405020304" pitchFamily="18" charset="0"/>
                <a:cs typeface="Times New Roman" panose="02020603050405020304" pitchFamily="18" charset="0"/>
              </a:rPr>
              <a:t>. This gives the total amount of money due the contractor up to the date of the pay request.</a:t>
            </a:r>
          </a:p>
          <a:p>
            <a:pPr marL="393821" lvl="1" indent="-393821">
              <a:spcBef>
                <a:spcPts val="1200"/>
              </a:spcBef>
              <a:buClr>
                <a:srgbClr val="FF0000"/>
              </a:buClr>
              <a:buFont typeface="Wingdings" pitchFamily="2" charset="2"/>
              <a:buChar char="q"/>
              <a:defRPr/>
            </a:pPr>
            <a:r>
              <a:rPr lang="en-US" sz="2300" dirty="0" smtClean="0">
                <a:latin typeface="Times New Roman" panose="02020603050405020304" pitchFamily="18" charset="0"/>
                <a:cs typeface="Times New Roman" panose="02020603050405020304" pitchFamily="18" charset="0"/>
              </a:rPr>
              <a:t>From </a:t>
            </a:r>
            <a:r>
              <a:rPr lang="en-US" sz="2300" dirty="0">
                <a:latin typeface="Times New Roman" panose="02020603050405020304" pitchFamily="18" charset="0"/>
                <a:cs typeface="Times New Roman" panose="02020603050405020304" pitchFamily="18" charset="0"/>
              </a:rPr>
              <a:t>this is subtracted the amount of progress payments already made. The resulting figure gives the net amount now payable to the contractor.</a:t>
            </a:r>
          </a:p>
        </p:txBody>
      </p:sp>
      <p:sp>
        <p:nvSpPr>
          <p:cNvPr id="537603" name="Rectangle 3"/>
          <p:cNvSpPr>
            <a:spLocks noChangeArrowheads="1"/>
          </p:cNvSpPr>
          <p:nvPr/>
        </p:nvSpPr>
        <p:spPr bwMode="auto">
          <a:xfrm>
            <a:off x="307568" y="63370"/>
            <a:ext cx="8963422" cy="673229"/>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Payment Request for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Lump Sum Contract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496260" y="1041391"/>
            <a:ext cx="8667750" cy="4241800"/>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393821" lvl="1" indent="-393821">
              <a:spcBef>
                <a:spcPts val="2400"/>
              </a:spcBef>
              <a:buClr>
                <a:srgbClr val="FF0000"/>
              </a:buClr>
              <a:buFont typeface="Wingdings" pitchFamily="2" charset="2"/>
              <a:buChar char="q"/>
              <a:defRPr/>
            </a:pPr>
            <a:r>
              <a:rPr lang="en-US" sz="2400" dirty="0">
                <a:latin typeface="Times New Roman" panose="02020603050405020304" pitchFamily="18" charset="0"/>
                <a:cs typeface="Times New Roman" panose="02020603050405020304" pitchFamily="18" charset="0"/>
              </a:rPr>
              <a:t>Negotiated contracts of the cost-plus variety usually provide for the contractor's submission of payment </a:t>
            </a:r>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vouchers</a:t>
            </a:r>
            <a:r>
              <a:rPr lang="en-US" sz="2400" dirty="0">
                <a:latin typeface="Times New Roman" panose="02020603050405020304" pitchFamily="18" charset="0"/>
                <a:cs typeface="Times New Roman" panose="02020603050405020304" pitchFamily="18" charset="0"/>
              </a:rPr>
              <a:t> to the owner at specified intervals during the life of the contract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lvl="1" indent="-393821">
              <a:spcBef>
                <a:spcPts val="2400"/>
              </a:spcBef>
              <a:buClr>
                <a:srgbClr val="FF0000"/>
              </a:buClr>
              <a:buFont typeface="Wingdings" pitchFamily="2" charset="2"/>
              <a:buChar char="q"/>
              <a:defRPr/>
            </a:pPr>
            <a:r>
              <a:rPr lang="en-US" sz="2400" dirty="0">
                <a:latin typeface="Times New Roman" panose="02020603050405020304" pitchFamily="18" charset="0"/>
                <a:cs typeface="Times New Roman" panose="02020603050405020304" pitchFamily="18" charset="0"/>
              </a:rPr>
              <a:t>The contractor must make periodic accountings to the owner for the cost of the work, either to receive direct payment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owner or to obtain further advances of funds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93821" lvl="1" indent="-393821">
              <a:spcBef>
                <a:spcPts val="2400"/>
              </a:spcBef>
              <a:buClr>
                <a:srgbClr val="FF0000"/>
              </a:buClr>
              <a:buFont typeface="Wingdings" pitchFamily="2" charset="2"/>
              <a:buChar char="q"/>
              <a:defRPr/>
            </a:pPr>
            <a:r>
              <a:rPr lang="en-US" sz="2400" dirty="0">
                <a:latin typeface="Times New Roman" panose="02020603050405020304" pitchFamily="18" charset="0"/>
                <a:cs typeface="Times New Roman" panose="02020603050405020304" pitchFamily="18" charset="0"/>
              </a:rPr>
              <a:t>A common provision is </a:t>
            </a:r>
            <a:r>
              <a:rPr lang="en-US" sz="2400" u="sng" dirty="0">
                <a:latin typeface="Times New Roman" panose="02020603050405020304" pitchFamily="18" charset="0"/>
                <a:cs typeface="Times New Roman" panose="02020603050405020304" pitchFamily="18" charset="0"/>
              </a:rPr>
              <a:t>weekly reimbursement of payrolls</a:t>
            </a:r>
            <a:r>
              <a:rPr lang="en-US" sz="2400" dirty="0">
                <a:latin typeface="Times New Roman" panose="02020603050405020304" pitchFamily="18" charset="0"/>
                <a:cs typeface="Times New Roman" panose="02020603050405020304" pitchFamily="18" charset="0"/>
              </a:rPr>
              <a:t> and </a:t>
            </a:r>
            <a:r>
              <a:rPr lang="en-US" sz="2400" u="sng" dirty="0">
                <a:latin typeface="Times New Roman" panose="02020603050405020304" pitchFamily="18" charset="0"/>
                <a:cs typeface="Times New Roman" panose="02020603050405020304" pitchFamily="18" charset="0"/>
              </a:rPr>
              <a:t>monthly reimbursement of all other costs</a:t>
            </a:r>
            <a:r>
              <a:rPr lang="en-US" sz="2400" dirty="0">
                <a:latin typeface="Times New Roman" panose="02020603050405020304" pitchFamily="18" charset="0"/>
                <a:cs typeface="Times New Roman" panose="02020603050405020304" pitchFamily="18" charset="0"/>
              </a:rPr>
              <a:t>, including a proportion of the contractor's fee.</a:t>
            </a:r>
          </a:p>
        </p:txBody>
      </p:sp>
      <p:sp>
        <p:nvSpPr>
          <p:cNvPr id="537603" name="Rectangle 3"/>
          <p:cNvSpPr>
            <a:spLocks noChangeArrowheads="1"/>
          </p:cNvSpPr>
          <p:nvPr/>
        </p:nvSpPr>
        <p:spPr bwMode="auto">
          <a:xfrm>
            <a:off x="309986" y="63371"/>
            <a:ext cx="8899921" cy="715562"/>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Payment Request for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Negotiated Contract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1531736" y="1573061"/>
            <a:ext cx="6604000" cy="4565272"/>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Advanced payment</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Progress payment</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Materials stored on the site</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Final Payment</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Retention</a:t>
            </a:r>
          </a:p>
          <a:p>
            <a:pPr marL="495285" indent="-495285">
              <a:spcBef>
                <a:spcPts val="2400"/>
              </a:spcBef>
              <a:buClr>
                <a:srgbClr val="FF0000"/>
              </a:buClr>
              <a:buSzPct val="100000"/>
              <a:buFontTx/>
              <a:buAutoNum type="arabicPeriod"/>
              <a:defRPr/>
            </a:pPr>
            <a:r>
              <a:rPr lang="en-US" sz="3200" dirty="0">
                <a:solidFill>
                  <a:srgbClr val="3333FF"/>
                </a:solidFill>
                <a:latin typeface="Times New Roman" panose="02020603050405020304" pitchFamily="18" charset="0"/>
                <a:cs typeface="Times New Roman" panose="02020603050405020304" pitchFamily="18" charset="0"/>
              </a:rPr>
              <a:t>…………</a:t>
            </a:r>
          </a:p>
        </p:txBody>
      </p:sp>
      <p:sp>
        <p:nvSpPr>
          <p:cNvPr id="537603" name="Rectangle 3"/>
          <p:cNvSpPr>
            <a:spLocks noChangeArrowheads="1"/>
          </p:cNvSpPr>
          <p:nvPr/>
        </p:nvSpPr>
        <p:spPr bwMode="auto">
          <a:xfrm>
            <a:off x="303346" y="63370"/>
            <a:ext cx="9230121" cy="671415"/>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Contract Provision that Impact Cash in</a:t>
            </a:r>
            <a:endParaRPr lang="de-DE" sz="4000" b="1" i="1" dirty="0" err="1">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496265" y="1390298"/>
            <a:ext cx="8783201" cy="3655835"/>
          </a:xfrm>
          <a:solidFill>
            <a:schemeClr val="bg1"/>
          </a:solidFill>
          <a:ln>
            <a:solidFill>
              <a:schemeClr val="tx2"/>
            </a:solidFill>
          </a:ln>
          <a:effectLst>
            <a:outerShdw dist="107763" dir="18900000" algn="ctr" rotWithShape="0">
              <a:schemeClr val="bg2">
                <a:alpha val="50000"/>
              </a:schemeClr>
            </a:outerShdw>
          </a:effectLst>
        </p:spPr>
        <p:txBody>
          <a:bodyPr>
            <a:noAutofit/>
          </a:bodyPr>
          <a:lstStyle/>
          <a:p>
            <a:pPr marL="491845" indent="-491845">
              <a:spcBef>
                <a:spcPts val="3000"/>
              </a:spcBef>
              <a:buClr>
                <a:srgbClr val="CC3300"/>
              </a:buClr>
              <a:buSzPct val="100000"/>
              <a:buFont typeface="Wingdings" pitchFamily="2" charset="2"/>
              <a:buChar char="q"/>
              <a:defRPr/>
            </a:pPr>
            <a:r>
              <a:rPr lang="en-US" sz="2400" dirty="0">
                <a:solidFill>
                  <a:srgbClr val="3333FF"/>
                </a:solidFill>
                <a:latin typeface="Times New Roman" panose="02020603050405020304" pitchFamily="18" charset="0"/>
                <a:cs typeface="Times New Roman" panose="02020603050405020304" pitchFamily="18" charset="0"/>
              </a:rPr>
              <a:t>A prescribed percentage </a:t>
            </a:r>
            <a:r>
              <a:rPr lang="en-US" sz="2400" dirty="0">
                <a:latin typeface="Times New Roman" panose="02020603050405020304" pitchFamily="18" charset="0"/>
                <a:cs typeface="Times New Roman" panose="02020603050405020304" pitchFamily="18" charset="0"/>
              </a:rPr>
              <a:t>of each progress payment is usually retained by the owner in accordance with the terms of the contract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91845" indent="-491845">
              <a:spcBef>
                <a:spcPts val="3000"/>
              </a:spcBef>
              <a:buClr>
                <a:srgbClr val="CC3300"/>
              </a:buClr>
              <a:buSzPct val="100000"/>
              <a:buFont typeface="Wingdings" pitchFamily="2" charset="2"/>
              <a:buChar char="q"/>
              <a:defRPr/>
            </a:pPr>
            <a:r>
              <a:rPr lang="en-US" sz="2400" dirty="0">
                <a:latin typeface="Times New Roman" panose="02020603050405020304" pitchFamily="18" charset="0"/>
                <a:cs typeface="Times New Roman" panose="02020603050405020304" pitchFamily="18" charset="0"/>
              </a:rPr>
              <a:t>The retainage may be held by the owner </a:t>
            </a:r>
            <a:r>
              <a:rPr lang="en-US" sz="2400" dirty="0">
                <a:solidFill>
                  <a:srgbClr val="3333FF"/>
                </a:solidFill>
                <a:latin typeface="Times New Roman" panose="02020603050405020304" pitchFamily="18" charset="0"/>
                <a:cs typeface="Times New Roman" panose="02020603050405020304" pitchFamily="18" charset="0"/>
              </a:rPr>
              <a:t>until the work receives final certification </a:t>
            </a:r>
            <a:r>
              <a:rPr lang="en-US" sz="2400" dirty="0">
                <a:latin typeface="Times New Roman" panose="02020603050405020304" pitchFamily="18" charset="0"/>
                <a:cs typeface="Times New Roman" panose="02020603050405020304" pitchFamily="18" charset="0"/>
              </a:rPr>
              <a:t>by the A/E, the owner accepts the project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91845" indent="-491845">
              <a:spcBef>
                <a:spcPts val="3000"/>
              </a:spcBef>
              <a:buClr>
                <a:srgbClr val="CC3300"/>
              </a:buClr>
              <a:buSzPct val="100000"/>
              <a:buFont typeface="Wingdings" pitchFamily="2" charset="2"/>
              <a:buChar char="q"/>
              <a:defRPr/>
            </a:pPr>
            <a:r>
              <a:rPr lang="en-US" sz="2400" dirty="0">
                <a:solidFill>
                  <a:srgbClr val="3333FF"/>
                </a:solidFill>
                <a:latin typeface="Times New Roman" panose="02020603050405020304" pitchFamily="18" charset="0"/>
                <a:cs typeface="Times New Roman" panose="02020603050405020304" pitchFamily="18" charset="0"/>
              </a:rPr>
              <a:t>Final payment </a:t>
            </a:r>
            <a:r>
              <a:rPr lang="en-US" sz="2400" dirty="0">
                <a:latin typeface="Times New Roman" panose="02020603050405020304" pitchFamily="18" charset="0"/>
                <a:cs typeface="Times New Roman" panose="02020603050405020304" pitchFamily="18" charset="0"/>
              </a:rPr>
              <a:t>is then made to the contractor, </a:t>
            </a:r>
            <a:r>
              <a:rPr lang="en-US" sz="2400" dirty="0">
                <a:solidFill>
                  <a:srgbClr val="3333FF"/>
                </a:solidFill>
                <a:latin typeface="Times New Roman" panose="02020603050405020304" pitchFamily="18" charset="0"/>
                <a:cs typeface="Times New Roman" panose="02020603050405020304" pitchFamily="18" charset="0"/>
              </a:rPr>
              <a:t>including the accumulated retainage</a:t>
            </a:r>
            <a:r>
              <a:rPr lang="en-US" sz="2400" dirty="0">
                <a:latin typeface="Times New Roman" panose="02020603050405020304" pitchFamily="18" charset="0"/>
                <a:cs typeface="Times New Roman" panose="02020603050405020304" pitchFamily="18" charset="0"/>
              </a:rPr>
              <a:t>.</a:t>
            </a:r>
          </a:p>
        </p:txBody>
      </p:sp>
      <p:sp>
        <p:nvSpPr>
          <p:cNvPr id="537603" name="Rectangle 3"/>
          <p:cNvSpPr>
            <a:spLocks noChangeArrowheads="1"/>
          </p:cNvSpPr>
          <p:nvPr/>
        </p:nvSpPr>
        <p:spPr bwMode="auto">
          <a:xfrm>
            <a:off x="309991" y="161342"/>
            <a:ext cx="6557678" cy="655086"/>
          </a:xfrm>
          <a:prstGeom prst="rect">
            <a:avLst/>
          </a:prstGeom>
          <a:solidFill>
            <a:srgbClr val="FFFF00"/>
          </a:solidFill>
          <a:ln w="9525">
            <a:solidFill>
              <a:schemeClr val="tx2"/>
            </a:solidFill>
            <a:miter lim="800000"/>
            <a:headEnd/>
            <a:tailEnd/>
          </a:ln>
          <a:effectLst/>
          <a:scene3d>
            <a:camera prst="orthographicFront"/>
            <a:lightRig rig="threePt" dir="t"/>
          </a:scene3d>
          <a:sp3d>
            <a:bevelT w="165100" prst="coolSlant"/>
          </a:sp3d>
        </p:spPr>
        <p:txBody>
          <a:bodyPr lIns="0" tIns="0" rIns="0" bIns="0"/>
          <a:lstStyle/>
          <a:p>
            <a:pPr marL="412737" indent="-412737">
              <a:spcBef>
                <a:spcPct val="20000"/>
              </a:spcBef>
              <a:buClr>
                <a:srgbClr val="FF0000"/>
              </a:buClr>
              <a:buSzPct val="100000"/>
              <a:buFont typeface="Webdings" pitchFamily="18" charset="2"/>
              <a:buChar char="&lt;"/>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Retainage = Retention</a:t>
            </a:r>
            <a:endParaRPr lang="de-DE"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86085EB6EF8A468533B5E264E46EF1" ma:contentTypeVersion="0" ma:contentTypeDescription="Create a new document." ma:contentTypeScope="" ma:versionID="0ff94189cd42df72cdfb57eaf031f65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14753-0BB9-42D1-83CF-652210536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87E0E39-BF28-4692-A52E-4CCC4B43429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96BDE81-35D9-443C-A151-AD5638250B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2429</Words>
  <Application>Microsoft Office PowerPoint</Application>
  <PresentationFormat>A4 Paper (210x297 mm)</PresentationFormat>
  <Paragraphs>362</Paragraphs>
  <Slides>34</Slides>
  <Notes>5</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Presentation on brainstorming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2013-06-13T13:24:28Z</dcterms:created>
  <dcterms:modified xsi:type="dcterms:W3CDTF">2015-04-05T07:55:31Z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y fmtid="{D5CDD505-2E9C-101B-9397-08002B2CF9AE}" pid="3" name="ContentTypeId">
    <vt:lpwstr>0x010100BF86085EB6EF8A468533B5E264E46EF1</vt:lpwstr>
  </property>
</Properties>
</file>