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31"/>
  </p:notesMasterIdLst>
  <p:handoutMasterIdLst>
    <p:handoutMasterId r:id="rId32"/>
  </p:handoutMasterIdLst>
  <p:sldIdLst>
    <p:sldId id="272" r:id="rId5"/>
    <p:sldId id="299" r:id="rId6"/>
    <p:sldId id="300" r:id="rId7"/>
    <p:sldId id="301" r:id="rId8"/>
    <p:sldId id="331" r:id="rId9"/>
    <p:sldId id="333" r:id="rId10"/>
    <p:sldId id="307" r:id="rId11"/>
    <p:sldId id="330" r:id="rId12"/>
    <p:sldId id="311" r:id="rId13"/>
    <p:sldId id="334" r:id="rId14"/>
    <p:sldId id="335" r:id="rId15"/>
    <p:sldId id="318" r:id="rId16"/>
    <p:sldId id="319" r:id="rId17"/>
    <p:sldId id="320" r:id="rId18"/>
    <p:sldId id="312" r:id="rId19"/>
    <p:sldId id="313" r:id="rId20"/>
    <p:sldId id="314" r:id="rId21"/>
    <p:sldId id="329" r:id="rId22"/>
    <p:sldId id="316" r:id="rId23"/>
    <p:sldId id="317" r:id="rId24"/>
    <p:sldId id="321" r:id="rId25"/>
    <p:sldId id="324" r:id="rId26"/>
    <p:sldId id="326" r:id="rId27"/>
    <p:sldId id="325" r:id="rId28"/>
    <p:sldId id="327" r:id="rId29"/>
    <p:sldId id="328" r:id="rId30"/>
  </p:sldIdLst>
  <p:sldSz cx="9906000" cy="6858000" type="A4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D7F4FD"/>
    <a:srgbClr val="E9EEB8"/>
    <a:srgbClr val="EFEC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38" y="-90"/>
      </p:cViewPr>
      <p:guideLst>
        <p:guide orient="horz" pos="550"/>
        <p:guide orient="horz" pos="79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F77DD98-9C09-4E3B-B1DE-0629DA081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5312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2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169988"/>
            <a:ext cx="45624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2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1169988"/>
            <a:ext cx="4562475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22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09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TOPIC-8B- PROJECT COST CONTROL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71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72C93-50D2-4421-B499-29A2C8C4210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93AC51-AF50-4E08-BA8F-4F68E38EAC2A}" type="datetime3">
              <a:rPr lang="en-US" smtClean="0"/>
              <a:pPr/>
              <a:t>18 April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8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F41-BA73-4D92-B617-1ED97521683F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2" indent="0" algn="r">
              <a:buNone/>
              <a:defRPr>
                <a:solidFill>
                  <a:schemeClr val="tx1"/>
                </a:solidFill>
              </a:defRPr>
            </a:lvl1pPr>
            <a:lvl2pPr marL="457211" indent="0" algn="ctr">
              <a:buNone/>
            </a:lvl2pPr>
            <a:lvl3pPr marL="914423" indent="0" algn="ctr">
              <a:buNone/>
            </a:lvl3pPr>
            <a:lvl4pPr marL="1371634" indent="0" algn="ctr">
              <a:buNone/>
            </a:lvl4pPr>
            <a:lvl5pPr marL="1828846" indent="0" algn="ctr">
              <a:buNone/>
            </a:lvl5pPr>
            <a:lvl6pPr marL="2286057" indent="0" algn="ctr">
              <a:buNone/>
            </a:lvl6pPr>
            <a:lvl7pPr marL="2743269" indent="0" algn="ctr">
              <a:buNone/>
            </a:lvl7pPr>
            <a:lvl8pPr marL="3200480" indent="0" algn="ctr">
              <a:buNone/>
            </a:lvl8pPr>
            <a:lvl9pPr marL="365769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906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05DA-5C19-479A-A79E-10DAB45E1D89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47A-B773-4C34-B6BD-4B39BCB3AA8A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9F06-F181-4D6A-B5A6-F764E5BD4284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E390-0B89-46DA-9C92-63E8157389B3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1">
                <a:solidFill>
                  <a:schemeClr val="tx1"/>
                </a:solidFill>
              </a:defRPr>
            </a:lvl1pPr>
            <a:lvl2pPr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504E-7895-4D0B-B0DF-51CB165808EC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7888-0773-400A-82B3-B882F7F794B0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514600"/>
            <a:ext cx="4378589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3" y="1859761"/>
            <a:ext cx="4378589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B05-BF2C-45C8-BC30-87E9A7A61ADB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8FFE-51DC-4212-86A2-12A27461F4B0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3A5C-45C3-4EA9-B0FE-19A0693D7C95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1"/>
            </a:lvl2pPr>
            <a:lvl3pPr>
              <a:defRPr sz="2400"/>
            </a:lvl3pPr>
            <a:lvl4pPr>
              <a:defRPr sz="2000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1"/>
            </a:lvl1pPr>
            <a:lvl2pPr indent="0" algn="l">
              <a:buNone/>
              <a:defRPr sz="1200"/>
            </a:lvl2pPr>
            <a:lvl3pPr indent="0" algn="l">
              <a:buNone/>
              <a:defRPr sz="1001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0210-644A-4E5C-A609-4D43762AAE28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4"/>
            <a:ext cx="6604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6" y="6219829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1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3585" y="-7144"/>
            <a:ext cx="9945594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1A28D4-328D-413D-8D15-2C854556EEE7}" type="datetime3">
              <a:rPr lang="en-US" smtClean="0"/>
              <a:pPr/>
              <a:t>18 April 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4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4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1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7" indent="-27432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40096" indent="-24689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indent="-24689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50" indent="-21031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77" indent="-21031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403" indent="-21031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1920288" indent="-1828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615" indent="-18288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942" indent="-1828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921933" y="1972733"/>
            <a:ext cx="6248400" cy="2209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latin typeface="Albertus Extra Bold" pitchFamily="34" charset="0"/>
              </a:rPr>
              <a:t>Project Cost </a:t>
            </a:r>
            <a:r>
              <a:rPr lang="de-DE" sz="4400" dirty="0" smtClean="0">
                <a:solidFill>
                  <a:prstClr val="white"/>
                </a:solidFill>
                <a:latin typeface="Albertus Extra Bold" pitchFamily="34" charset="0"/>
              </a:rPr>
              <a:t>Con</a:t>
            </a:r>
            <a:r>
              <a:rPr lang="de-DE" sz="4400" dirty="0" smtClean="0">
                <a:solidFill>
                  <a:prstClr val="white"/>
                </a:solidFill>
                <a:latin typeface="Century Gothic" panose="020B0502020202020204"/>
              </a:rPr>
              <a:t>trol</a:t>
            </a:r>
            <a:endParaRPr lang="de-DE" sz="3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119" y="384384"/>
            <a:ext cx="5734413" cy="169277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 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are required to submit a progress report to your boss about the performance of an activity of a project. The activity’s information as follow: number of units is (800); unit cost is SR 12 ; and planned productivity is 100 unit/day. Performances were measure at the end of day (3) and day (6) as follows: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117622" y="985086"/>
          <a:ext cx="3672408" cy="1015738"/>
        </p:xfrm>
        <a:graphic>
          <a:graphicData uri="http://schemas.openxmlformats.org/drawingml/2006/table">
            <a:tbl>
              <a:tblPr/>
              <a:tblGrid>
                <a:gridCol w="1332147"/>
                <a:gridCol w="1080120"/>
                <a:gridCol w="1260141"/>
              </a:tblGrid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 at this period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Number of units finished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0 to day 3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3,600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4 to day 6</a:t>
                      </a:r>
                    </a:p>
                  </a:txBody>
                  <a:tcPr marL="67945" marR="6794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3,700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67945" marR="679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73366" y="2154507"/>
            <a:ext cx="87706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following information for each of the two periods (i.e. day 0 to day 3 and day 4 to day 6) and to date (i.e. day 0 to day 3 and day 0 to day 6).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Draw a graphical report for ACWP, BCWP, and BCWS. Discuss the results.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380128" y="3155189"/>
          <a:ext cx="6957147" cy="1371600"/>
        </p:xfrm>
        <a:graphic>
          <a:graphicData uri="http://schemas.openxmlformats.org/drawingml/2006/table">
            <a:tbl>
              <a:tblPr/>
              <a:tblGrid>
                <a:gridCol w="779017"/>
                <a:gridCol w="934638"/>
                <a:gridCol w="934638"/>
                <a:gridCol w="934638"/>
                <a:gridCol w="649028"/>
                <a:gridCol w="649028"/>
                <a:gridCol w="972170"/>
                <a:gridCol w="1103990"/>
              </a:tblGrid>
              <a:tr h="240486">
                <a:tc gridSpan="8">
                  <a:txBody>
                    <a:bodyPr/>
                    <a:lstStyle/>
                    <a:p>
                      <a:pPr marL="270510" indent="-270510" algn="justLow"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This Period</a:t>
                      </a:r>
                      <a:endParaRPr lang="en-US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Variance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Schedule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0 - 3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3000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4 - 6</a:t>
                      </a:r>
                    </a:p>
                  </a:txBody>
                  <a:tcPr marL="36830" marR="3683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3840</a:t>
                      </a:r>
                    </a:p>
                  </a:txBody>
                  <a:tcPr marL="36830" marR="368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3700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Ahead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under Bud.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1" y="4792133"/>
          <a:ext cx="9030344" cy="1371600"/>
        </p:xfrm>
        <a:graphic>
          <a:graphicData uri="http://schemas.openxmlformats.org/drawingml/2006/table">
            <a:tbl>
              <a:tblPr/>
              <a:tblGrid>
                <a:gridCol w="796107"/>
                <a:gridCol w="955141"/>
                <a:gridCol w="955141"/>
                <a:gridCol w="955141"/>
                <a:gridCol w="663267"/>
                <a:gridCol w="663267"/>
                <a:gridCol w="844753"/>
                <a:gridCol w="1064593"/>
                <a:gridCol w="1066467"/>
                <a:gridCol w="1066467"/>
              </a:tblGrid>
              <a:tr h="63315">
                <a:tc gridSpan="10">
                  <a:txBody>
                    <a:bodyPr/>
                    <a:lstStyle/>
                    <a:p>
                      <a:pPr marL="270510" indent="-270510" algn="justLow"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To Date</a:t>
                      </a:r>
                      <a:endParaRPr lang="en-US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Variance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spc="-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Estimate at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 ahead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spc="-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completion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 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0 - 3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3000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3600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11,520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0 - 6</a:t>
                      </a:r>
                    </a:p>
                  </a:txBody>
                  <a:tcPr marL="27203" marR="2720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6840</a:t>
                      </a:r>
                    </a:p>
                  </a:txBody>
                  <a:tcPr marL="27203" marR="27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7300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7200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-460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-360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Behind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Bud.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10,246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</a:t>
                      </a:r>
                    </a:p>
                  </a:txBody>
                  <a:tcPr marL="27203" marR="2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155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1712887"/>
            <a:ext cx="8922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b) At this rate, the contractor needs actions to reduce the cost and accelerate the time.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 l="3554" b="3459"/>
          <a:stretch>
            <a:fillRect/>
          </a:stretch>
        </p:blipFill>
        <p:spPr bwMode="auto">
          <a:xfrm>
            <a:off x="916951" y="2284677"/>
            <a:ext cx="8072097" cy="424847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71518" y="986600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82709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5732" y="641866"/>
            <a:ext cx="3987799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Example 2  </a:t>
            </a: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following network, compute the early start cumulative costs for the project, and draw the result.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984" y="548681"/>
            <a:ext cx="4248472" cy="182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5548227"/>
              </p:ext>
            </p:extLst>
          </p:nvPr>
        </p:nvGraphicFramePr>
        <p:xfrm>
          <a:off x="1424606" y="2420887"/>
          <a:ext cx="7056786" cy="2808537"/>
        </p:xfrm>
        <a:graphic>
          <a:graphicData uri="http://schemas.openxmlformats.org/drawingml/2006/table">
            <a:tbl>
              <a:tblPr/>
              <a:tblGrid>
                <a:gridCol w="1176131"/>
                <a:gridCol w="1176131"/>
                <a:gridCol w="1176131"/>
                <a:gridCol w="1176131"/>
                <a:gridCol w="1176131"/>
                <a:gridCol w="1176131"/>
              </a:tblGrid>
              <a:tr h="475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Activity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Depend 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Duration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Week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Time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LS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Time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Cost per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week, SR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  <a:sym typeface="Symbol"/>
                        </a:rPr>
                        <a:t>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400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  <a:sym typeface="Symbol"/>
                        </a:rPr>
                        <a:t>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B, 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350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B, 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D, 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5732" y="451475"/>
            <a:ext cx="8557236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Cost based on Time Scaled </a:t>
            </a:r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etwork 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(ES)</a:t>
            </a:r>
            <a:endParaRPr lang="en-US" sz="20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8788"/>
            <a:ext cx="9905999" cy="421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963"/>
            <a:ext cx="9905999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565732" y="461900"/>
            <a:ext cx="8557236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Cost based on Time Scaled </a:t>
            </a:r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etwork 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S)</a:t>
            </a:r>
            <a:endParaRPr lang="en-US" sz="20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877888" y="246065"/>
            <a:ext cx="2991379" cy="6344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0133" y="1066800"/>
            <a:ext cx="9508067" cy="53860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182880" rIns="0" bIns="182880">
            <a:spAutoFit/>
          </a:bodyPr>
          <a:lstStyle/>
          <a:p>
            <a:pPr marL="119063"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time-scale diagram represents a small engineering project. The budgeted cost of each activity is shown in the table below. 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10</a:t>
            </a:r>
            <a:r>
              <a:rPr lang="en-US" sz="20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field progress report gives you the following information:</a:t>
            </a:r>
          </a:p>
          <a:p>
            <a:pPr marL="457200" indent="-169863">
              <a:spcBef>
                <a:spcPts val="18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“A” was completed on schedule.</a:t>
            </a:r>
          </a:p>
          <a:p>
            <a:pPr marL="457200" indent="-169863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“B” started as planned but it is expected to take four weeks more.</a:t>
            </a:r>
          </a:p>
          <a:p>
            <a:pPr marL="457200" indent="-169863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“C” started as planned but finished one week later.</a:t>
            </a:r>
          </a:p>
          <a:p>
            <a:pPr marL="457200" indent="-169863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completion of activity “D” is 60%.</a:t>
            </a:r>
          </a:p>
          <a:p>
            <a:pPr marL="457200" indent="-169863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ACWP at the end of week 10 = SR 90400</a:t>
            </a:r>
          </a:p>
          <a:p>
            <a:pPr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buClr>
                <a:schemeClr val="accent2"/>
              </a:buClr>
              <a:defRPr/>
            </a:pPr>
            <a:r>
              <a:rPr lang="en-US" sz="2200" b="1" i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CV, SV, BAC, EAC, ETC, and comment on the progress of the work.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1728233"/>
              </p:ext>
            </p:extLst>
          </p:nvPr>
        </p:nvGraphicFramePr>
        <p:xfrm>
          <a:off x="1253066" y="3911595"/>
          <a:ext cx="6934203" cy="1219200"/>
        </p:xfrm>
        <a:graphic>
          <a:graphicData uri="http://schemas.openxmlformats.org/drawingml/2006/table">
            <a:tbl>
              <a:tblPr/>
              <a:tblGrid>
                <a:gridCol w="262133"/>
                <a:gridCol w="250547"/>
                <a:gridCol w="256339"/>
                <a:gridCol w="257064"/>
                <a:gridCol w="257064"/>
                <a:gridCol w="257064"/>
                <a:gridCol w="257064"/>
                <a:gridCol w="257064"/>
                <a:gridCol w="257064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</a:tblGrid>
              <a:tr h="203200">
                <a:tc gridSpan="2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Time (week)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A (5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B (8 weeks)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E (7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F (3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C (5weeks)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D (6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G (4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1366649"/>
              </p:ext>
            </p:extLst>
          </p:nvPr>
        </p:nvGraphicFramePr>
        <p:xfrm>
          <a:off x="1244599" y="5341412"/>
          <a:ext cx="6934200" cy="365760"/>
        </p:xfrm>
        <a:graphic>
          <a:graphicData uri="http://schemas.openxmlformats.org/drawingml/2006/table">
            <a:tbl>
              <a:tblPr/>
              <a:tblGrid>
                <a:gridCol w="1447800"/>
                <a:gridCol w="838200"/>
                <a:gridCol w="762000"/>
                <a:gridCol w="838200"/>
                <a:gridCol w="838200"/>
                <a:gridCol w="762000"/>
                <a:gridCol w="762000"/>
                <a:gridCol w="685800"/>
              </a:tblGrid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Budgeted cost (SR)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2"/>
          <p:cNvSpPr txBox="1">
            <a:spLocks noChangeArrowheads="1"/>
          </p:cNvSpPr>
          <p:nvPr/>
        </p:nvSpPr>
        <p:spPr bwMode="auto">
          <a:xfrm>
            <a:off x="211663" y="1045105"/>
            <a:ext cx="9293844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182880" rIns="0" bIns="182880">
            <a:spAutoFit/>
          </a:bodyPr>
          <a:lstStyle/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completion of activity “A” = 100%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Projected duration of activity “B” = 8 + 4 = 12 weeks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completion of activity “B” = 5/12 =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41.666666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completion of activity “C” = 100%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BCWS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A + C +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*B +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50000 + 16000 +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*12000 +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*24000 = SR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93500 </a:t>
            </a: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remark:</a:t>
            </a:r>
            <a:r>
              <a:rPr lang="en-US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5/8 &amp; 5/6 represent ratio off completion of activities B&amp;D with respect to scheduled duration]</a:t>
            </a:r>
            <a:endParaRPr lang="en-US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lvl="0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BCWP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A + C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+ 0.4167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*12000 +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0.60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*24000 = SR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85400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remark: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0.4167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0.6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represent ratio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completion of activities B&amp;D with respect to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actual completion duration]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CV = BCWP – ACWP = 85400 – 90400 = SR -5000 (Over Budget)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SV = BCWP – BCWS = 85400 – 93500 = SR -8100 (Behind Schedule)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BAC = 50000 + 12000 + 16000 + 24000 + 12000 + 21000 + 20000 = SR 155000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 = [ACWP/BCWP]*BAC = [90400/85400]*155000 = SR 164075</a:t>
            </a:r>
          </a:p>
          <a:p>
            <a:pPr marL="347663" indent="-177800">
              <a:spcBef>
                <a:spcPts val="600"/>
              </a:spcBef>
              <a:buClr>
                <a:srgbClr val="FF0000"/>
              </a:buClr>
              <a:buSzPct val="124000"/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ETC = EAC – ACWP = 164075 – 90400 = SR 73675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7888" y="246065"/>
            <a:ext cx="2991379" cy="6344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2928" y="205822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671" y="1003818"/>
            <a:ext cx="9315395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(1) shows a planned schedule and cost of the main product design project activities. Figure (2) gives the planned scheduled for the engineering task activities which should be done within 7 month. A control report should be reported at 3</a:t>
            </a:r>
            <a:r>
              <a:rPr lang="en-US" sz="2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month.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5933" y="2298947"/>
            <a:ext cx="4919133" cy="3972059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269" y="2757437"/>
            <a:ext cx="4269264" cy="2745317"/>
          </a:xfrm>
          <a:prstGeom prst="rect">
            <a:avLst/>
          </a:prstGeom>
          <a:solidFill>
            <a:srgbClr val="FFFF00">
              <a:alpha val="99000"/>
            </a:srgbClr>
          </a:solidFill>
          <a:ln w="12700">
            <a:solidFill>
              <a:schemeClr val="tx1"/>
            </a:solidFill>
          </a:ln>
          <a:effectLst>
            <a:glow rad="127000">
              <a:srgbClr val="FFFF00"/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9671" y="205822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809" y="1097322"/>
            <a:ext cx="5871258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(2) shows that engineering task is done by 9 activities and the status of these activities at the end of 3</a:t>
            </a:r>
            <a:r>
              <a:rPr lang="en-US" sz="2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month is reported as follows: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9467" y="120088"/>
            <a:ext cx="2781674" cy="2246122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461809" y="2378081"/>
            <a:ext cx="9118599" cy="44012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 system design: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$144</a:t>
            </a:r>
          </a:p>
          <a:p>
            <a:pPr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2-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Subcontract specs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90.4%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56.2%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$84</a:t>
            </a:r>
          </a:p>
          <a:p>
            <a:pPr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3-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Material tests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$22.5</a:t>
            </a:r>
          </a:p>
          <a:p>
            <a:pPr>
              <a:spcBef>
                <a:spcPts val="600"/>
              </a:spcBef>
            </a:pP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4-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Specs review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68.75%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46.875%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$15.5</a:t>
            </a:r>
          </a:p>
          <a:p>
            <a:pPr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Drafting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80.83%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49.167%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$59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en-US" sz="1600" b="1" i="1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Fabrication/assembly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support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completed  and it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en-US" sz="1600" b="1" i="1" u="sng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Fabrication/assembly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process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79.923%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48.462%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$67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 support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is started  and the scheduled completion is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actual completion is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delay with paid actual cost of work performed (ACWP)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$21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Engineering release and review</a:t>
            </a:r>
            <a:r>
              <a:rPr 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activity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started yet</a:t>
            </a:r>
          </a:p>
        </p:txBody>
      </p:sp>
    </p:spTree>
    <p:extLst>
      <p:ext uri="{BB962C8B-B14F-4D97-AF65-F5344CB8AC3E}">
        <p14:creationId xmlns:p14="http://schemas.microsoft.com/office/powerpoint/2010/main" xmlns="" val="144613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73366" y="860456"/>
            <a:ext cx="8221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 SUBTASKS STATUS AT END OF MONTH 3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(thousands of dollars)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854628"/>
              </p:ext>
            </p:extLst>
          </p:nvPr>
        </p:nvGraphicFramePr>
        <p:xfrm>
          <a:off x="287866" y="3470623"/>
          <a:ext cx="5630334" cy="3033110"/>
        </p:xfrm>
        <a:graphic>
          <a:graphicData uri="http://schemas.openxmlformats.org/drawingml/2006/table">
            <a:tbl>
              <a:tblPr/>
              <a:tblGrid>
                <a:gridCol w="2328942"/>
                <a:gridCol w="1272612"/>
                <a:gridCol w="697738"/>
                <a:gridCol w="661718"/>
                <a:gridCol w="669324"/>
              </a:tblGrid>
              <a:tr h="260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Task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Status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BCWS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BCWP</a:t>
                      </a: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ACWP</a:t>
                      </a: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System design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$131.0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$131.0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$144.0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Subcontract specs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Material tests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Specs review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Drafting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Fabrication/assembly support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Completed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Fabrication/assembly process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Test support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Started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27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Engineering release and review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Not Started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$554.0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$422.0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$449.0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65732" y="155408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8512" y="1913462"/>
            <a:ext cx="3502131" cy="2827871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glow rad="127000">
              <a:srgbClr val="FF0000"/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292654" y="1690901"/>
            <a:ext cx="4863546" cy="163121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calculation: </a:t>
            </a:r>
          </a:p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BCWS2 =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0.904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*146 = 132</a:t>
            </a:r>
          </a:p>
          <a:p>
            <a:pPr algn="just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BCWP2 =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0.562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*146 = 82</a:t>
            </a:r>
          </a:p>
          <a:p>
            <a:pPr algn="just">
              <a:spcBef>
                <a:spcPts val="1200"/>
              </a:spcBef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status report is as shown in the table: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21215" y="1244600"/>
            <a:ext cx="8985251" cy="40164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182880" rIns="0" bIns="182880">
            <a:spAutoFit/>
          </a:bodyPr>
          <a:lstStyle/>
          <a:p>
            <a:pPr marL="457200" indent="-338138">
              <a:spcBef>
                <a:spcPts val="18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those work types having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 costs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give an indication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serious those overruns are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38138">
              <a:spcBef>
                <a:spcPts val="18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job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38138">
              <a:spcBef>
                <a:spcPts val="18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trend for each cost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code, that is, whether the unit cost involved has been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(evaluation of the effectiveness of cost reduction efforts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38138">
              <a:spcBef>
                <a:spcPts val="1800"/>
              </a:spcBef>
              <a:buClr>
                <a:srgbClr val="FF0000"/>
              </a:buClr>
              <a:buFont typeface="Arial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update the database of the company that will be used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 future works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1216" y="241663"/>
            <a:ext cx="8748184" cy="6175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Project Cost Control System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65731" y="1314349"/>
            <a:ext cx="87645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Status </a:t>
            </a:r>
            <a:r>
              <a:rPr lang="en-US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summary of engineering subtasks in progress and estimate to complete.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0637285"/>
              </p:ext>
            </p:extLst>
          </p:nvPr>
        </p:nvGraphicFramePr>
        <p:xfrm>
          <a:off x="810403" y="2441682"/>
          <a:ext cx="8352930" cy="3600400"/>
        </p:xfrm>
        <a:graphic>
          <a:graphicData uri="http://schemas.openxmlformats.org/drawingml/2006/table">
            <a:tbl>
              <a:tblPr/>
              <a:tblGrid>
                <a:gridCol w="2859144"/>
                <a:gridCol w="801525"/>
                <a:gridCol w="801525"/>
                <a:gridCol w="801525"/>
                <a:gridCol w="3089211"/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Arial"/>
                        </a:rPr>
                        <a:t>Task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BCWS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BCWP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ACWP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Arial"/>
                        </a:rPr>
                        <a:t>Status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Subcontract specs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$132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$82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$84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Specs review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15.5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Drafting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97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but within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Fabrication/assembly process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Behind schedule and over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Test support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On schedule and within cost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Estimated at completion: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=$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814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05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</a:t>
                      </a:r>
                      <a:r>
                        <a:rPr lang="en-US" sz="2000" b="1" i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mmary: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Engineering work is behind schedule and a cost overrun is occurring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2231101"/>
              </p:ext>
            </p:extLst>
          </p:nvPr>
        </p:nvGraphicFramePr>
        <p:xfrm>
          <a:off x="4756150" y="5135563"/>
          <a:ext cx="1938338" cy="485775"/>
        </p:xfrm>
        <a:graphic>
          <a:graphicData uri="http://schemas.openxmlformats.org/presentationml/2006/ole">
            <p:oleObj spid="_x0000_s1078" name="Equation" r:id="rId3" imgW="125712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539553" y="668018"/>
            <a:ext cx="41892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sz="36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25134" y="359981"/>
            <a:ext cx="5655732" cy="4766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Cumulative Project Cost</a:t>
            </a: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 l="2261" t="2982" b="4474"/>
          <a:stretch>
            <a:fillRect/>
          </a:stretch>
        </p:blipFill>
        <p:spPr bwMode="auto">
          <a:xfrm>
            <a:off x="853599" y="1389029"/>
            <a:ext cx="893993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7799" y="89244"/>
            <a:ext cx="9414933" cy="2800767"/>
          </a:xfrm>
          <a:prstGeom prst="rect">
            <a:avLst/>
          </a:prstGeom>
          <a:solidFill>
            <a:srgbClr val="FFFF00"/>
          </a:solidFill>
        </p:spPr>
        <p:txBody>
          <a:bodyPr wrap="square" tIns="91440" bIns="9144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Example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following eight activities constitute an overall bar chart project that has twenty-week. Now 10 weeks finished on the project with and the project manager has the following Data: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463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8463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weekly planned percentage of completion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(inside each activity bar),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463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8463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actual percentage of completion up to week 10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activity bar and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463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8463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Budget cost of each activity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463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8463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Actual Expenses up to week 10 of each activity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(in below table),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463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8463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Critical Path is A-B-C-D (bolted bar), and Total Float of each activity (dash lines)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7089212"/>
              </p:ext>
            </p:extLst>
          </p:nvPr>
        </p:nvGraphicFramePr>
        <p:xfrm>
          <a:off x="632529" y="3056067"/>
          <a:ext cx="8640951" cy="3597236"/>
        </p:xfrm>
        <a:graphic>
          <a:graphicData uri="http://schemas.openxmlformats.org/drawingml/2006/table">
            <a:tbl>
              <a:tblPr/>
              <a:tblGrid>
                <a:gridCol w="472072"/>
                <a:gridCol w="350133"/>
                <a:gridCol w="411101"/>
                <a:gridCol w="410230"/>
                <a:gridCol w="410230"/>
                <a:gridCol w="410230"/>
                <a:gridCol w="411101"/>
                <a:gridCol w="411101"/>
                <a:gridCol w="41110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  <a:gridCol w="411971"/>
              </a:tblGrid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ACT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W3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W4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W5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W6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W7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W8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W9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W10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W11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W12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W13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W14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W15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W16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W17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W18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W19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W20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32%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23%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60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11%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21%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0 %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Times New Roman"/>
                        </a:rPr>
                        <a:t>0 %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32%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50 %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 spc="-60">
                          <a:latin typeface="Times New Roman"/>
                          <a:ea typeface="Times New Roman"/>
                        </a:rPr>
                        <a:t>100 %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70 %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90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8890" marR="889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65732" y="1348894"/>
            <a:ext cx="8707748" cy="456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this point in time (10 weeks after the start date):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values of the Budgeted Cost of Work Performed and Budgeted Cost of Work Scheduled for each activity? </a:t>
            </a: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 activity in progress, calculate the Cost and Schedule Performed Indices and state its budget and schedule status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Draw the weekly cumulative BCWS of activity B, determine its delay/Ahead week, and whether it will delay/accelerate the project or not and why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Determine the project cost variance and state if the project is over or under budget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Based on the performance of past 10 weeks, forecast the project completion cost at the end of the project, and its variance from original project budget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5732" y="874950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Example 4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5400354"/>
              </p:ext>
            </p:extLst>
          </p:nvPr>
        </p:nvGraphicFramePr>
        <p:xfrm>
          <a:off x="473366" y="1672342"/>
          <a:ext cx="9118600" cy="3273145"/>
        </p:xfrm>
        <a:graphic>
          <a:graphicData uri="http://schemas.openxmlformats.org/drawingml/2006/table">
            <a:tbl>
              <a:tblPr/>
              <a:tblGrid>
                <a:gridCol w="440267"/>
                <a:gridCol w="1058333"/>
                <a:gridCol w="1083733"/>
                <a:gridCol w="1498600"/>
                <a:gridCol w="956734"/>
                <a:gridCol w="973666"/>
                <a:gridCol w="575734"/>
                <a:gridCol w="694266"/>
                <a:gridCol w="973667"/>
                <a:gridCol w="863600"/>
              </a:tblGrid>
              <a:tr h="564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Act.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% of Completion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Budget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Cost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Actual Expenses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BCWS (SR)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BCWP (SR)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CPI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SPI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Cost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Status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Schedule Status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8000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8000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0.888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7200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6000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0.833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On Budget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Behind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3500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1.143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2870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3500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0.875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1.22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Over Bud.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Ahead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1.25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</a:t>
                      </a:r>
                    </a:p>
                  </a:txBody>
                  <a:tcPr marL="18415" marR="18415" marT="18415" marB="18415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70%</a:t>
                      </a:r>
                    </a:p>
                  </a:txBody>
                  <a:tcPr marL="18415" marR="18415" marT="18415" marB="1841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3900</a:t>
                      </a: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3600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4200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1.08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Times New Roman"/>
                        </a:rPr>
                        <a:t>1.17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spc="-40">
                          <a:latin typeface="Times New Roman"/>
                          <a:ea typeface="Times New Roman"/>
                        </a:rPr>
                        <a:t>Under Bud.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Ahead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54,000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30,400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30,670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</a:rPr>
                        <a:t>30,700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73366" y="810567"/>
            <a:ext cx="2953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Example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65732" y="1272232"/>
            <a:ext cx="1981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a) and b</a:t>
            </a:r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en-US" sz="20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59" name="Rectangle 79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081" name="Group 1"/>
          <p:cNvGrpSpPr>
            <a:grpSpLocks noChangeAspect="1"/>
          </p:cNvGrpSpPr>
          <p:nvPr/>
        </p:nvGrpSpPr>
        <p:grpSpPr bwMode="auto">
          <a:xfrm>
            <a:off x="632520" y="1670239"/>
            <a:ext cx="8640960" cy="4580695"/>
            <a:chOff x="298" y="168"/>
            <a:chExt cx="7882" cy="5065"/>
          </a:xfrm>
        </p:grpSpPr>
        <p:sp>
          <p:nvSpPr>
            <p:cNvPr id="46158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98" y="168"/>
              <a:ext cx="7882" cy="50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6082" name="Group 2"/>
            <p:cNvGrpSpPr>
              <a:grpSpLocks/>
            </p:cNvGrpSpPr>
            <p:nvPr/>
          </p:nvGrpSpPr>
          <p:grpSpPr bwMode="auto">
            <a:xfrm>
              <a:off x="568" y="353"/>
              <a:ext cx="7388" cy="4880"/>
              <a:chOff x="568" y="353"/>
              <a:chExt cx="7388" cy="4880"/>
            </a:xfrm>
          </p:grpSpPr>
          <p:sp>
            <p:nvSpPr>
              <p:cNvPr id="46157" name="Rectangle 77"/>
              <p:cNvSpPr>
                <a:spLocks noChangeArrowheads="1"/>
              </p:cNvSpPr>
              <p:nvPr/>
            </p:nvSpPr>
            <p:spPr bwMode="auto">
              <a:xfrm>
                <a:off x="1561" y="474"/>
                <a:ext cx="6329" cy="4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6" name="Line 76"/>
              <p:cNvSpPr>
                <a:spLocks noChangeShapeType="1"/>
              </p:cNvSpPr>
              <p:nvPr/>
            </p:nvSpPr>
            <p:spPr bwMode="auto">
              <a:xfrm>
                <a:off x="1561" y="4137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5" name="Line 75"/>
              <p:cNvSpPr>
                <a:spLocks noChangeShapeType="1"/>
              </p:cNvSpPr>
              <p:nvPr/>
            </p:nvSpPr>
            <p:spPr bwMode="auto">
              <a:xfrm>
                <a:off x="1561" y="3772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4" name="Line 74"/>
              <p:cNvSpPr>
                <a:spLocks noChangeShapeType="1"/>
              </p:cNvSpPr>
              <p:nvPr/>
            </p:nvSpPr>
            <p:spPr bwMode="auto">
              <a:xfrm>
                <a:off x="1561" y="3407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3" name="Line 73"/>
              <p:cNvSpPr>
                <a:spLocks noChangeShapeType="1"/>
              </p:cNvSpPr>
              <p:nvPr/>
            </p:nvSpPr>
            <p:spPr bwMode="auto">
              <a:xfrm>
                <a:off x="1561" y="3043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2" name="Line 72"/>
              <p:cNvSpPr>
                <a:spLocks noChangeShapeType="1"/>
              </p:cNvSpPr>
              <p:nvPr/>
            </p:nvSpPr>
            <p:spPr bwMode="auto">
              <a:xfrm>
                <a:off x="1561" y="267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1" name="Line 71"/>
              <p:cNvSpPr>
                <a:spLocks noChangeShapeType="1"/>
              </p:cNvSpPr>
              <p:nvPr/>
            </p:nvSpPr>
            <p:spPr bwMode="auto">
              <a:xfrm>
                <a:off x="1561" y="229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50" name="Line 70"/>
              <p:cNvSpPr>
                <a:spLocks noChangeShapeType="1"/>
              </p:cNvSpPr>
              <p:nvPr/>
            </p:nvSpPr>
            <p:spPr bwMode="auto">
              <a:xfrm>
                <a:off x="1561" y="1933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9" name="Line 69"/>
              <p:cNvSpPr>
                <a:spLocks noChangeShapeType="1"/>
              </p:cNvSpPr>
              <p:nvPr/>
            </p:nvSpPr>
            <p:spPr bwMode="auto">
              <a:xfrm>
                <a:off x="1561" y="1568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8" name="Line 68"/>
              <p:cNvSpPr>
                <a:spLocks noChangeShapeType="1"/>
              </p:cNvSpPr>
              <p:nvPr/>
            </p:nvSpPr>
            <p:spPr bwMode="auto">
              <a:xfrm>
                <a:off x="1561" y="1204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7" name="Line 67"/>
              <p:cNvSpPr>
                <a:spLocks noChangeShapeType="1"/>
              </p:cNvSpPr>
              <p:nvPr/>
            </p:nvSpPr>
            <p:spPr bwMode="auto">
              <a:xfrm>
                <a:off x="1561" y="839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6" name="Line 66"/>
              <p:cNvSpPr>
                <a:spLocks noChangeShapeType="1"/>
              </p:cNvSpPr>
              <p:nvPr/>
            </p:nvSpPr>
            <p:spPr bwMode="auto">
              <a:xfrm>
                <a:off x="1561" y="474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5" name="Rectangle 65"/>
              <p:cNvSpPr>
                <a:spLocks noChangeArrowheads="1"/>
              </p:cNvSpPr>
              <p:nvPr/>
            </p:nvSpPr>
            <p:spPr bwMode="auto">
              <a:xfrm>
                <a:off x="1561" y="474"/>
                <a:ext cx="6329" cy="4028"/>
              </a:xfrm>
              <a:prstGeom prst="rect">
                <a:avLst/>
              </a:prstGeom>
              <a:noFill/>
              <a:ln w="101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4" name="Line 64"/>
              <p:cNvSpPr>
                <a:spLocks noChangeShapeType="1"/>
              </p:cNvSpPr>
              <p:nvPr/>
            </p:nvSpPr>
            <p:spPr bwMode="auto">
              <a:xfrm>
                <a:off x="1561" y="474"/>
                <a:ext cx="1" cy="40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3" name="Line 63"/>
              <p:cNvSpPr>
                <a:spLocks noChangeShapeType="1"/>
              </p:cNvSpPr>
              <p:nvPr/>
            </p:nvSpPr>
            <p:spPr bwMode="auto">
              <a:xfrm>
                <a:off x="1483" y="4502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2" name="Line 62"/>
              <p:cNvSpPr>
                <a:spLocks noChangeShapeType="1"/>
              </p:cNvSpPr>
              <p:nvPr/>
            </p:nvSpPr>
            <p:spPr bwMode="auto">
              <a:xfrm>
                <a:off x="1483" y="4137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1" name="Line 61"/>
              <p:cNvSpPr>
                <a:spLocks noChangeShapeType="1"/>
              </p:cNvSpPr>
              <p:nvPr/>
            </p:nvSpPr>
            <p:spPr bwMode="auto">
              <a:xfrm>
                <a:off x="1483" y="3772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40" name="Line 60"/>
              <p:cNvSpPr>
                <a:spLocks noChangeShapeType="1"/>
              </p:cNvSpPr>
              <p:nvPr/>
            </p:nvSpPr>
            <p:spPr bwMode="auto">
              <a:xfrm>
                <a:off x="1483" y="3407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9" name="Line 59"/>
              <p:cNvSpPr>
                <a:spLocks noChangeShapeType="1"/>
              </p:cNvSpPr>
              <p:nvPr/>
            </p:nvSpPr>
            <p:spPr bwMode="auto">
              <a:xfrm>
                <a:off x="1483" y="3043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8" name="Line 58"/>
              <p:cNvSpPr>
                <a:spLocks noChangeShapeType="1"/>
              </p:cNvSpPr>
              <p:nvPr/>
            </p:nvSpPr>
            <p:spPr bwMode="auto">
              <a:xfrm>
                <a:off x="1483" y="267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7" name="Line 57"/>
              <p:cNvSpPr>
                <a:spLocks noChangeShapeType="1"/>
              </p:cNvSpPr>
              <p:nvPr/>
            </p:nvSpPr>
            <p:spPr bwMode="auto">
              <a:xfrm>
                <a:off x="1483" y="229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6" name="Line 56"/>
              <p:cNvSpPr>
                <a:spLocks noChangeShapeType="1"/>
              </p:cNvSpPr>
              <p:nvPr/>
            </p:nvSpPr>
            <p:spPr bwMode="auto">
              <a:xfrm>
                <a:off x="1483" y="1933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5" name="Line 55"/>
              <p:cNvSpPr>
                <a:spLocks noChangeShapeType="1"/>
              </p:cNvSpPr>
              <p:nvPr/>
            </p:nvSpPr>
            <p:spPr bwMode="auto">
              <a:xfrm>
                <a:off x="1483" y="1568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4" name="Line 54"/>
              <p:cNvSpPr>
                <a:spLocks noChangeShapeType="1"/>
              </p:cNvSpPr>
              <p:nvPr/>
            </p:nvSpPr>
            <p:spPr bwMode="auto">
              <a:xfrm>
                <a:off x="1483" y="1204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3" name="Line 53"/>
              <p:cNvSpPr>
                <a:spLocks noChangeShapeType="1"/>
              </p:cNvSpPr>
              <p:nvPr/>
            </p:nvSpPr>
            <p:spPr bwMode="auto">
              <a:xfrm>
                <a:off x="1483" y="839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2" name="Line 52"/>
              <p:cNvSpPr>
                <a:spLocks noChangeShapeType="1"/>
              </p:cNvSpPr>
              <p:nvPr/>
            </p:nvSpPr>
            <p:spPr bwMode="auto">
              <a:xfrm>
                <a:off x="1483" y="474"/>
                <a:ext cx="7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1" name="Line 51"/>
              <p:cNvSpPr>
                <a:spLocks noChangeShapeType="1"/>
              </p:cNvSpPr>
              <p:nvPr/>
            </p:nvSpPr>
            <p:spPr bwMode="auto">
              <a:xfrm>
                <a:off x="1561" y="4502"/>
                <a:ext cx="63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30" name="Line 50"/>
              <p:cNvSpPr>
                <a:spLocks noChangeShapeType="1"/>
              </p:cNvSpPr>
              <p:nvPr/>
            </p:nvSpPr>
            <p:spPr bwMode="auto">
              <a:xfrm flipV="1">
                <a:off x="156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9" name="Line 49"/>
              <p:cNvSpPr>
                <a:spLocks noChangeShapeType="1"/>
              </p:cNvSpPr>
              <p:nvPr/>
            </p:nvSpPr>
            <p:spPr bwMode="auto">
              <a:xfrm flipV="1">
                <a:off x="2458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8" name="Line 48"/>
              <p:cNvSpPr>
                <a:spLocks noChangeShapeType="1"/>
              </p:cNvSpPr>
              <p:nvPr/>
            </p:nvSpPr>
            <p:spPr bwMode="auto">
              <a:xfrm flipV="1">
                <a:off x="337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7" name="Line 47"/>
              <p:cNvSpPr>
                <a:spLocks noChangeShapeType="1"/>
              </p:cNvSpPr>
              <p:nvPr/>
            </p:nvSpPr>
            <p:spPr bwMode="auto">
              <a:xfrm flipV="1">
                <a:off x="4268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6" name="Line 46"/>
              <p:cNvSpPr>
                <a:spLocks noChangeShapeType="1"/>
              </p:cNvSpPr>
              <p:nvPr/>
            </p:nvSpPr>
            <p:spPr bwMode="auto">
              <a:xfrm flipV="1">
                <a:off x="5182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5" name="Line 45"/>
              <p:cNvSpPr>
                <a:spLocks noChangeShapeType="1"/>
              </p:cNvSpPr>
              <p:nvPr/>
            </p:nvSpPr>
            <p:spPr bwMode="auto">
              <a:xfrm flipV="1">
                <a:off x="6079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4" name="Line 44"/>
              <p:cNvSpPr>
                <a:spLocks noChangeShapeType="1"/>
              </p:cNvSpPr>
              <p:nvPr/>
            </p:nvSpPr>
            <p:spPr bwMode="auto">
              <a:xfrm flipV="1">
                <a:off x="6991" y="4502"/>
                <a:ext cx="1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3" name="Line 43"/>
              <p:cNvSpPr>
                <a:spLocks noChangeShapeType="1"/>
              </p:cNvSpPr>
              <p:nvPr/>
            </p:nvSpPr>
            <p:spPr bwMode="auto">
              <a:xfrm flipV="1">
                <a:off x="7890" y="4502"/>
                <a:ext cx="0" cy="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auto">
              <a:xfrm>
                <a:off x="1561" y="4320"/>
                <a:ext cx="897" cy="18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65" y="112"/>
                  </a:cxn>
                  <a:cxn ang="0">
                    <a:pos x="690" y="64"/>
                  </a:cxn>
                  <a:cxn ang="0">
                    <a:pos x="931" y="0"/>
                  </a:cxn>
                </a:cxnLst>
                <a:rect l="0" t="0" r="r" b="b"/>
                <a:pathLst>
                  <a:path w="931" h="192">
                    <a:moveTo>
                      <a:pt x="0" y="192"/>
                    </a:moveTo>
                    <a:lnTo>
                      <a:pt x="465" y="112"/>
                    </a:lnTo>
                    <a:lnTo>
                      <a:pt x="690" y="64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auto">
              <a:xfrm>
                <a:off x="2458" y="3955"/>
                <a:ext cx="913" cy="365"/>
              </a:xfrm>
              <a:custGeom>
                <a:avLst/>
                <a:gdLst/>
                <a:ahLst/>
                <a:cxnLst>
                  <a:cxn ang="0">
                    <a:pos x="0" y="385"/>
                  </a:cxn>
                  <a:cxn ang="0">
                    <a:pos x="466" y="209"/>
                  </a:cxn>
                  <a:cxn ang="0">
                    <a:pos x="947" y="0"/>
                  </a:cxn>
                </a:cxnLst>
                <a:rect l="0" t="0" r="r" b="b"/>
                <a:pathLst>
                  <a:path w="947" h="385">
                    <a:moveTo>
                      <a:pt x="0" y="385"/>
                    </a:moveTo>
                    <a:lnTo>
                      <a:pt x="466" y="209"/>
                    </a:lnTo>
                    <a:lnTo>
                      <a:pt x="947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auto">
              <a:xfrm>
                <a:off x="3371" y="3407"/>
                <a:ext cx="897" cy="548"/>
              </a:xfrm>
              <a:custGeom>
                <a:avLst/>
                <a:gdLst/>
                <a:ahLst/>
                <a:cxnLst>
                  <a:cxn ang="0">
                    <a:pos x="0" y="578"/>
                  </a:cxn>
                  <a:cxn ang="0">
                    <a:pos x="241" y="450"/>
                  </a:cxn>
                  <a:cxn ang="0">
                    <a:pos x="466" y="305"/>
                  </a:cxn>
                  <a:cxn ang="0">
                    <a:pos x="931" y="0"/>
                  </a:cxn>
                </a:cxnLst>
                <a:rect l="0" t="0" r="r" b="b"/>
                <a:pathLst>
                  <a:path w="931" h="578">
                    <a:moveTo>
                      <a:pt x="0" y="578"/>
                    </a:moveTo>
                    <a:lnTo>
                      <a:pt x="241" y="450"/>
                    </a:lnTo>
                    <a:lnTo>
                      <a:pt x="466" y="305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auto">
              <a:xfrm>
                <a:off x="4268" y="2708"/>
                <a:ext cx="914" cy="699"/>
              </a:xfrm>
              <a:custGeom>
                <a:avLst/>
                <a:gdLst/>
                <a:ahLst/>
                <a:cxnLst>
                  <a:cxn ang="0">
                    <a:pos x="0" y="738"/>
                  </a:cxn>
                  <a:cxn ang="0">
                    <a:pos x="466" y="386"/>
                  </a:cxn>
                  <a:cxn ang="0">
                    <a:pos x="948" y="0"/>
                  </a:cxn>
                </a:cxnLst>
                <a:rect l="0" t="0" r="r" b="b"/>
                <a:pathLst>
                  <a:path w="948" h="738">
                    <a:moveTo>
                      <a:pt x="0" y="738"/>
                    </a:moveTo>
                    <a:lnTo>
                      <a:pt x="466" y="386"/>
                    </a:lnTo>
                    <a:lnTo>
                      <a:pt x="948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auto">
              <a:xfrm>
                <a:off x="5182" y="1873"/>
                <a:ext cx="897" cy="835"/>
              </a:xfrm>
              <a:custGeom>
                <a:avLst/>
                <a:gdLst/>
                <a:ahLst/>
                <a:cxnLst>
                  <a:cxn ang="0">
                    <a:pos x="0" y="882"/>
                  </a:cxn>
                  <a:cxn ang="0">
                    <a:pos x="465" y="465"/>
                  </a:cxn>
                  <a:cxn ang="0">
                    <a:pos x="690" y="241"/>
                  </a:cxn>
                  <a:cxn ang="0">
                    <a:pos x="931" y="0"/>
                  </a:cxn>
                </a:cxnLst>
                <a:rect l="0" t="0" r="r" b="b"/>
                <a:pathLst>
                  <a:path w="931" h="882">
                    <a:moveTo>
                      <a:pt x="0" y="882"/>
                    </a:moveTo>
                    <a:lnTo>
                      <a:pt x="465" y="465"/>
                    </a:lnTo>
                    <a:lnTo>
                      <a:pt x="690" y="241"/>
                    </a:lnTo>
                    <a:lnTo>
                      <a:pt x="931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7" name="Freeform 37"/>
              <p:cNvSpPr>
                <a:spLocks/>
              </p:cNvSpPr>
              <p:nvPr/>
            </p:nvSpPr>
            <p:spPr bwMode="auto">
              <a:xfrm>
                <a:off x="6079" y="839"/>
                <a:ext cx="912" cy="1034"/>
              </a:xfrm>
              <a:custGeom>
                <a:avLst/>
                <a:gdLst/>
                <a:ahLst/>
                <a:cxnLst>
                  <a:cxn ang="0">
                    <a:pos x="0" y="1091"/>
                  </a:cxn>
                  <a:cxn ang="0">
                    <a:pos x="241" y="834"/>
                  </a:cxn>
                  <a:cxn ang="0">
                    <a:pos x="466" y="562"/>
                  </a:cxn>
                  <a:cxn ang="0">
                    <a:pos x="707" y="273"/>
                  </a:cxn>
                  <a:cxn ang="0">
                    <a:pos x="947" y="0"/>
                  </a:cxn>
                </a:cxnLst>
                <a:rect l="0" t="0" r="r" b="b"/>
                <a:pathLst>
                  <a:path w="947" h="1091">
                    <a:moveTo>
                      <a:pt x="0" y="1091"/>
                    </a:moveTo>
                    <a:lnTo>
                      <a:pt x="241" y="834"/>
                    </a:lnTo>
                    <a:lnTo>
                      <a:pt x="466" y="562"/>
                    </a:lnTo>
                    <a:lnTo>
                      <a:pt x="707" y="273"/>
                    </a:lnTo>
                    <a:lnTo>
                      <a:pt x="947" y="0"/>
                    </a:lnTo>
                  </a:path>
                </a:pathLst>
              </a:custGeom>
              <a:noFill/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6" name="Freeform 36"/>
              <p:cNvSpPr>
                <a:spLocks/>
              </p:cNvSpPr>
              <p:nvPr/>
            </p:nvSpPr>
            <p:spPr bwMode="auto">
              <a:xfrm>
                <a:off x="1498" y="4441"/>
                <a:ext cx="125" cy="122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29" y="64"/>
                  </a:cxn>
                  <a:cxn ang="0">
                    <a:pos x="65" y="129"/>
                  </a:cxn>
                  <a:cxn ang="0">
                    <a:pos x="0" y="64"/>
                  </a:cxn>
                  <a:cxn ang="0">
                    <a:pos x="65" y="0"/>
                  </a:cxn>
                </a:cxnLst>
                <a:rect l="0" t="0" r="r" b="b"/>
                <a:pathLst>
                  <a:path w="129" h="129">
                    <a:moveTo>
                      <a:pt x="65" y="0"/>
                    </a:moveTo>
                    <a:lnTo>
                      <a:pt x="129" y="64"/>
                    </a:lnTo>
                    <a:lnTo>
                      <a:pt x="65" y="129"/>
                    </a:lnTo>
                    <a:lnTo>
                      <a:pt x="0" y="64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auto">
              <a:xfrm>
                <a:off x="2397" y="4259"/>
                <a:ext cx="123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auto">
              <a:xfrm>
                <a:off x="3309" y="3894"/>
                <a:ext cx="123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auto">
              <a:xfrm>
                <a:off x="4206" y="3347"/>
                <a:ext cx="125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9" y="64"/>
                  </a:cxn>
                  <a:cxn ang="0">
                    <a:pos x="64" y="129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9" h="129">
                    <a:moveTo>
                      <a:pt x="64" y="0"/>
                    </a:moveTo>
                    <a:lnTo>
                      <a:pt x="129" y="64"/>
                    </a:lnTo>
                    <a:lnTo>
                      <a:pt x="64" y="129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auto">
              <a:xfrm>
                <a:off x="5120" y="2648"/>
                <a:ext cx="123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9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9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9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auto">
              <a:xfrm>
                <a:off x="6017" y="1812"/>
                <a:ext cx="123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8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8" h="128">
                    <a:moveTo>
                      <a:pt x="64" y="0"/>
                    </a:moveTo>
                    <a:lnTo>
                      <a:pt x="128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auto">
              <a:xfrm>
                <a:off x="6930" y="778"/>
                <a:ext cx="124" cy="12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29" y="64"/>
                  </a:cxn>
                  <a:cxn ang="0">
                    <a:pos x="64" y="128"/>
                  </a:cxn>
                  <a:cxn ang="0">
                    <a:pos x="0" y="64"/>
                  </a:cxn>
                  <a:cxn ang="0">
                    <a:pos x="64" y="0"/>
                  </a:cxn>
                </a:cxnLst>
                <a:rect l="0" t="0" r="r" b="b"/>
                <a:pathLst>
                  <a:path w="129" h="128">
                    <a:moveTo>
                      <a:pt x="64" y="0"/>
                    </a:moveTo>
                    <a:lnTo>
                      <a:pt x="129" y="64"/>
                    </a:lnTo>
                    <a:lnTo>
                      <a:pt x="64" y="128"/>
                    </a:lnTo>
                    <a:lnTo>
                      <a:pt x="0" y="6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80"/>
              </a:solidFill>
              <a:ln w="1016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9" name="Rectangle 29"/>
              <p:cNvSpPr>
                <a:spLocks noChangeArrowheads="1"/>
              </p:cNvSpPr>
              <p:nvPr/>
            </p:nvSpPr>
            <p:spPr bwMode="auto">
              <a:xfrm>
                <a:off x="1252" y="4380"/>
                <a:ext cx="12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8" name="Rectangle 28"/>
              <p:cNvSpPr>
                <a:spLocks noChangeArrowheads="1"/>
              </p:cNvSpPr>
              <p:nvPr/>
            </p:nvSpPr>
            <p:spPr bwMode="auto">
              <a:xfrm>
                <a:off x="880" y="4016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7" name="Rectangle 27"/>
              <p:cNvSpPr>
                <a:spLocks noChangeArrowheads="1"/>
              </p:cNvSpPr>
              <p:nvPr/>
            </p:nvSpPr>
            <p:spPr bwMode="auto">
              <a:xfrm>
                <a:off x="880" y="3651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/>
            </p:nvSpPr>
            <p:spPr bwMode="auto">
              <a:xfrm>
                <a:off x="880" y="3286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3000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/>
            </p:nvSpPr>
            <p:spPr bwMode="auto">
              <a:xfrm>
                <a:off x="880" y="2921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4000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/>
            </p:nvSpPr>
            <p:spPr bwMode="auto">
              <a:xfrm>
                <a:off x="880" y="255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3" name="Rectangle 23"/>
              <p:cNvSpPr>
                <a:spLocks noChangeArrowheads="1"/>
              </p:cNvSpPr>
              <p:nvPr/>
            </p:nvSpPr>
            <p:spPr bwMode="auto">
              <a:xfrm>
                <a:off x="880" y="217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6000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/>
            </p:nvSpPr>
            <p:spPr bwMode="auto">
              <a:xfrm>
                <a:off x="880" y="1812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7000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/>
            </p:nvSpPr>
            <p:spPr bwMode="auto">
              <a:xfrm>
                <a:off x="880" y="1447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8000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00" name="Rectangle 20"/>
              <p:cNvSpPr>
                <a:spLocks noChangeArrowheads="1"/>
              </p:cNvSpPr>
              <p:nvPr/>
            </p:nvSpPr>
            <p:spPr bwMode="auto">
              <a:xfrm>
                <a:off x="880" y="1082"/>
                <a:ext cx="51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9000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9" name="Rectangle 19"/>
              <p:cNvSpPr>
                <a:spLocks noChangeArrowheads="1"/>
              </p:cNvSpPr>
              <p:nvPr/>
            </p:nvSpPr>
            <p:spPr bwMode="auto">
              <a:xfrm>
                <a:off x="756" y="718"/>
                <a:ext cx="6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10000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8" name="Rectangle 18"/>
              <p:cNvSpPr>
                <a:spLocks noChangeArrowheads="1"/>
              </p:cNvSpPr>
              <p:nvPr/>
            </p:nvSpPr>
            <p:spPr bwMode="auto">
              <a:xfrm>
                <a:off x="756" y="353"/>
                <a:ext cx="6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11000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7" name="Rectangle 17"/>
              <p:cNvSpPr>
                <a:spLocks noChangeArrowheads="1"/>
              </p:cNvSpPr>
              <p:nvPr/>
            </p:nvSpPr>
            <p:spPr bwMode="auto">
              <a:xfrm>
                <a:off x="1498" y="4715"/>
                <a:ext cx="130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6" name="Rectangle 16"/>
              <p:cNvSpPr>
                <a:spLocks noChangeArrowheads="1"/>
              </p:cNvSpPr>
              <p:nvPr/>
            </p:nvSpPr>
            <p:spPr bwMode="auto">
              <a:xfrm>
                <a:off x="239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5" name="Rectangle 15"/>
              <p:cNvSpPr>
                <a:spLocks noChangeArrowheads="1"/>
              </p:cNvSpPr>
              <p:nvPr/>
            </p:nvSpPr>
            <p:spPr bwMode="auto">
              <a:xfrm>
                <a:off x="3309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4" name="Rectangle 14"/>
              <p:cNvSpPr>
                <a:spLocks noChangeArrowheads="1"/>
              </p:cNvSpPr>
              <p:nvPr/>
            </p:nvSpPr>
            <p:spPr bwMode="auto">
              <a:xfrm>
                <a:off x="4206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3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3" name="Rectangle 13"/>
              <p:cNvSpPr>
                <a:spLocks noChangeArrowheads="1"/>
              </p:cNvSpPr>
              <p:nvPr/>
            </p:nvSpPr>
            <p:spPr bwMode="auto">
              <a:xfrm>
                <a:off x="5120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4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2" name="Rectangle 12"/>
              <p:cNvSpPr>
                <a:spLocks noChangeArrowheads="1"/>
              </p:cNvSpPr>
              <p:nvPr/>
            </p:nvSpPr>
            <p:spPr bwMode="auto">
              <a:xfrm>
                <a:off x="601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1" name="Rectangle 11"/>
              <p:cNvSpPr>
                <a:spLocks noChangeArrowheads="1"/>
              </p:cNvSpPr>
              <p:nvPr/>
            </p:nvSpPr>
            <p:spPr bwMode="auto">
              <a:xfrm>
                <a:off x="6930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6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90" name="Rectangle 10"/>
              <p:cNvSpPr>
                <a:spLocks noChangeArrowheads="1"/>
              </p:cNvSpPr>
              <p:nvPr/>
            </p:nvSpPr>
            <p:spPr bwMode="auto">
              <a:xfrm>
                <a:off x="7827" y="4715"/>
                <a:ext cx="12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7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9" name="Rectangle 9"/>
              <p:cNvSpPr>
                <a:spLocks noChangeArrowheads="1"/>
              </p:cNvSpPr>
              <p:nvPr/>
            </p:nvSpPr>
            <p:spPr bwMode="auto">
              <a:xfrm>
                <a:off x="4423" y="4926"/>
                <a:ext cx="60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Week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 rot="16200000">
                <a:off x="392" y="1936"/>
                <a:ext cx="673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SR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 flipV="1">
                <a:off x="6078" y="1695"/>
                <a:ext cx="1" cy="28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5621" y="3981"/>
                <a:ext cx="45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5" name="Line 5"/>
              <p:cNvSpPr>
                <a:spLocks noChangeShapeType="1"/>
              </p:cNvSpPr>
              <p:nvPr/>
            </p:nvSpPr>
            <p:spPr bwMode="auto">
              <a:xfrm flipV="1">
                <a:off x="1561" y="2298"/>
                <a:ext cx="4051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stealth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4" name="Line 4"/>
              <p:cNvSpPr>
                <a:spLocks noChangeShapeType="1"/>
              </p:cNvSpPr>
              <p:nvPr/>
            </p:nvSpPr>
            <p:spPr bwMode="auto">
              <a:xfrm flipV="1">
                <a:off x="5612" y="1647"/>
                <a:ext cx="1" cy="29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083" name="Text Box 3"/>
              <p:cNvSpPr txBox="1">
                <a:spLocks noChangeArrowheads="1"/>
              </p:cNvSpPr>
              <p:nvPr/>
            </p:nvSpPr>
            <p:spPr bwMode="auto">
              <a:xfrm>
                <a:off x="5621" y="3794"/>
                <a:ext cx="523" cy="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½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Week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>
          <a:xfrm>
            <a:off x="729157" y="738748"/>
            <a:ext cx="2953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Example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8" name="Rectangle 1"/>
          <p:cNvSpPr>
            <a:spLocks noChangeArrowheads="1"/>
          </p:cNvSpPr>
          <p:nvPr/>
        </p:nvSpPr>
        <p:spPr bwMode="auto">
          <a:xfrm>
            <a:off x="729157" y="1184469"/>
            <a:ext cx="3726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89529" y="1860700"/>
            <a:ext cx="9340268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activity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delay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project because it is </a:t>
            </a:r>
            <a:r>
              <a:rPr lang="en-US" sz="20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activity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Project cost Variance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BCWP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ACWP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30,700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30,400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	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300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Under Budget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Budgeted Cost At Completion (BAC)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Budget Cost = SR 54,000</a:t>
            </a: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Estimated Cost At Completion (EAC)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[ACWP/BCWP]*BAC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53,472.3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Estimated Cost At Completion (EAC) = ACWP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[(BAC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CPI]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53,472.3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Variance from original project budget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EAC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SR -527.7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Under Budget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6159" name="Rectangle 79"/>
          <p:cNvSpPr>
            <a:spLocks noChangeArrowheads="1"/>
          </p:cNvSpPr>
          <p:nvPr/>
        </p:nvSpPr>
        <p:spPr bwMode="auto">
          <a:xfrm>
            <a:off x="381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1" y="851250"/>
            <a:ext cx="2953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Example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4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: Solution </a:t>
            </a:r>
            <a:endParaRPr lang="en-US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3366" y="1343692"/>
            <a:ext cx="38023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Parts d) </a:t>
            </a:r>
            <a:r>
              <a:rPr lang="en-US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e),</a:t>
            </a:r>
            <a:endParaRPr lang="en-US" sz="20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14338" y="1254125"/>
            <a:ext cx="9042929" cy="2831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182880" rIns="0" bIns="182880">
            <a:spAutoFit/>
          </a:bodyPr>
          <a:lstStyle/>
          <a:p>
            <a:pPr marL="363538" indent="-363538">
              <a:spcBef>
                <a:spcPts val="2400"/>
              </a:spcBef>
              <a:buClr>
                <a:srgbClr val="FF00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for the project during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bidding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is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cost control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spcBef>
                <a:spcPts val="2400"/>
              </a:spcBef>
              <a:buClr>
                <a:srgbClr val="FF00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for an engineering project is limited to the cost of 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site overheads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spcBef>
                <a:spcPts val="2400"/>
              </a:spcBef>
              <a:buClr>
                <a:srgbClr val="FF00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together.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4888" y="322264"/>
            <a:ext cx="432911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Time Control</a:t>
            </a:r>
            <a:endParaRPr lang="de-DE" sz="2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4338" y="247122"/>
            <a:ext cx="6945312" cy="62600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Project Cost Control System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4339" y="357188"/>
            <a:ext cx="9186862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spc="-3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Three Key Indicators in Performance </a:t>
            </a:r>
            <a:r>
              <a:rPr lang="en-US" sz="3200" b="1" i="1" spc="-3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endParaRPr lang="en-US" sz="3200" b="1" i="1" spc="-3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14339" y="1076890"/>
            <a:ext cx="9292856" cy="55399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108000" tIns="91440" rIns="108000" bIns="91440">
            <a:spAutoFit/>
          </a:bodyPr>
          <a:lstStyle/>
          <a:p>
            <a:pPr marL="363538" indent="-363538">
              <a:spcBef>
                <a:spcPts val="18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of Work Scheduled (BCWS)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amount of cost of the work scheduled to be accomplished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given time period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allocated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overhead.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referred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 </a:t>
            </a: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work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accomplished [PV]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spcBef>
                <a:spcPts val="1200"/>
              </a:spcBef>
              <a:buClr>
                <a:srgbClr val="FF0000"/>
              </a:buClr>
              <a:buFont typeface="+mj-lt"/>
              <a:buAutoNum type="arabicPeriod" startAt="2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of Work Performed (BCWP)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amount of cost for the work completed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given time period, including support effort and allocated overhead. (This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earned value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work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accomplished [EV]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”.)</a:t>
            </a:r>
          </a:p>
          <a:p>
            <a:pPr marL="363538">
              <a:spcBef>
                <a:spcPts val="1200"/>
              </a:spcBef>
              <a:defRPr/>
            </a:pP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BCWP</a:t>
            </a:r>
          </a:p>
          <a:p>
            <a:pPr marL="706438" indent="-342900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for work performed (BCWP) = Earned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activity = </a:t>
            </a:r>
            <a:r>
              <a:rPr lang="en-US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completed for the activity * the activity budget </a:t>
            </a:r>
          </a:p>
          <a:p>
            <a:pPr marL="706438" indent="-342900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completed for an activity = [(Projected duration – Remaining duration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Projected duration] * 100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 startAt="3"/>
              <a:defRPr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Actual Cost of Work Performed (ACWP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[AC]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reported as actually expended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completing the particular work accomplished within a given time period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roup 258"/>
          <p:cNvGrpSpPr/>
          <p:nvPr/>
        </p:nvGrpSpPr>
        <p:grpSpPr>
          <a:xfrm>
            <a:off x="78619" y="4230314"/>
            <a:ext cx="9700376" cy="1678591"/>
            <a:chOff x="78619" y="4230314"/>
            <a:chExt cx="9700376" cy="1678591"/>
          </a:xfrm>
        </p:grpSpPr>
        <p:grpSp>
          <p:nvGrpSpPr>
            <p:cNvPr id="237" name="Group 236"/>
            <p:cNvGrpSpPr/>
            <p:nvPr/>
          </p:nvGrpSpPr>
          <p:grpSpPr>
            <a:xfrm>
              <a:off x="78619" y="4230314"/>
              <a:ext cx="9700376" cy="1678591"/>
              <a:chOff x="120954" y="4238787"/>
              <a:chExt cx="9700376" cy="1678591"/>
            </a:xfrm>
            <a:gradFill>
              <a:gsLst>
                <a:gs pos="0">
                  <a:schemeClr val="bg2">
                    <a:lumMod val="90000"/>
                    <a:alpha val="94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238" name="Rectangle 237"/>
              <p:cNvSpPr/>
              <p:nvPr/>
            </p:nvSpPr>
            <p:spPr>
              <a:xfrm>
                <a:off x="120954" y="4238787"/>
                <a:ext cx="9700376" cy="1678591"/>
              </a:xfrm>
              <a:prstGeom prst="rect">
                <a:avLst/>
              </a:prstGeom>
              <a:solidFill>
                <a:srgbClr val="D7F4FD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171757" y="4322821"/>
                <a:ext cx="9581837" cy="1523377"/>
                <a:chOff x="171757" y="4373617"/>
                <a:chExt cx="9581837" cy="1523377"/>
              </a:xfrm>
              <a:grpFill/>
            </p:grpSpPr>
            <p:grpSp>
              <p:nvGrpSpPr>
                <p:cNvPr id="240" name="Group 239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253" name="TextBox 252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4" name="TextBox 253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41" name="TextBox 240"/>
                <p:cNvSpPr txBox="1"/>
                <p:nvPr/>
              </p:nvSpPr>
              <p:spPr>
                <a:xfrm>
                  <a:off x="6612473" y="5003814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</a:t>
                  </a:r>
                  <a:r>
                    <a:rPr lang="en-US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42" name="Straight Arrow Connector 241"/>
                <p:cNvCxnSpPr>
                  <a:stCxn id="256" idx="3"/>
                  <a:endCxn id="241" idx="1"/>
                </p:cNvCxnSpPr>
                <p:nvPr/>
              </p:nvCxnSpPr>
              <p:spPr>
                <a:xfrm>
                  <a:off x="5918202" y="5131068"/>
                  <a:ext cx="694271" cy="11246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TextBox 242"/>
                <p:cNvSpPr txBox="1"/>
                <p:nvPr/>
              </p:nvSpPr>
              <p:spPr>
                <a:xfrm>
                  <a:off x="6612473" y="4465558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1</a:t>
                  </a:r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6612473" y="5528525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1</a:t>
                  </a:r>
                </a:p>
              </p:txBody>
            </p:sp>
            <p:cxnSp>
              <p:nvCxnSpPr>
                <p:cNvPr id="245" name="Elbow Connector 244"/>
                <p:cNvCxnSpPr>
                  <a:stCxn id="256" idx="3"/>
                  <a:endCxn id="243" idx="1"/>
                </p:cNvCxnSpPr>
                <p:nvPr/>
              </p:nvCxnSpPr>
              <p:spPr>
                <a:xfrm flipV="1">
                  <a:off x="5918202" y="4604058"/>
                  <a:ext cx="694271" cy="527010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Elbow Connector 245"/>
                <p:cNvCxnSpPr>
                  <a:stCxn id="256" idx="3"/>
                  <a:endCxn id="244" idx="1"/>
                </p:cNvCxnSpPr>
                <p:nvPr/>
              </p:nvCxnSpPr>
              <p:spPr>
                <a:xfrm>
                  <a:off x="5918202" y="5131068"/>
                  <a:ext cx="694271" cy="535957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7" name="TextBox 246"/>
                <p:cNvSpPr txBox="1"/>
                <p:nvPr/>
              </p:nvSpPr>
              <p:spPr>
                <a:xfrm>
                  <a:off x="7338176" y="437361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7338176" y="491296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7338176" y="5435329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lang="en-US" sz="1200" b="1" i="1" u="sng" dirty="0" err="1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lang="en-US" sz="12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50" name="Straight Connector 249"/>
                <p:cNvCxnSpPr>
                  <a:stCxn id="243" idx="3"/>
                  <a:endCxn id="247" idx="1"/>
                </p:cNvCxnSpPr>
                <p:nvPr/>
              </p:nvCxnSpPr>
              <p:spPr>
                <a:xfrm>
                  <a:off x="7010405" y="4604058"/>
                  <a:ext cx="327771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>
                  <a:stCxn id="241" idx="3"/>
                  <a:endCxn id="248" idx="1"/>
                </p:cNvCxnSpPr>
                <p:nvPr/>
              </p:nvCxnSpPr>
              <p:spPr>
                <a:xfrm>
                  <a:off x="7010405" y="5142314"/>
                  <a:ext cx="327771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>
                  <a:stCxn id="244" idx="3"/>
                  <a:endCxn id="249" idx="1"/>
                </p:cNvCxnSpPr>
                <p:nvPr/>
              </p:nvCxnSpPr>
              <p:spPr>
                <a:xfrm flipV="1">
                  <a:off x="7010405" y="5666162"/>
                  <a:ext cx="327771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7" name="Rectangle 7"/>
            <p:cNvSpPr>
              <a:spLocks noChangeArrowheads="1"/>
            </p:cNvSpPr>
            <p:nvPr/>
          </p:nvSpPr>
          <p:spPr bwMode="auto">
            <a:xfrm>
              <a:off x="87085" y="4245920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</a:t>
              </a: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78619" y="2342239"/>
            <a:ext cx="9700376" cy="1678591"/>
            <a:chOff x="78619" y="2342239"/>
            <a:chExt cx="9700376" cy="1678591"/>
          </a:xfrm>
        </p:grpSpPr>
        <p:grpSp>
          <p:nvGrpSpPr>
            <p:cNvPr id="211" name="Group 210"/>
            <p:cNvGrpSpPr/>
            <p:nvPr/>
          </p:nvGrpSpPr>
          <p:grpSpPr>
            <a:xfrm>
              <a:off x="78619" y="2342239"/>
              <a:ext cx="9700376" cy="1678591"/>
              <a:chOff x="120954" y="4238787"/>
              <a:chExt cx="9700376" cy="1678591"/>
            </a:xfrm>
            <a:gradFill>
              <a:gsLst>
                <a:gs pos="0">
                  <a:schemeClr val="bg2">
                    <a:lumMod val="90000"/>
                    <a:alpha val="94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212" name="Rectangle 211"/>
              <p:cNvSpPr/>
              <p:nvPr/>
            </p:nvSpPr>
            <p:spPr>
              <a:xfrm>
                <a:off x="120954" y="4238787"/>
                <a:ext cx="9700376" cy="1678591"/>
              </a:xfrm>
              <a:prstGeom prst="rect">
                <a:avLst/>
              </a:prstGeom>
              <a:solidFill>
                <a:srgbClr val="D7F4FD"/>
              </a:solidFill>
              <a:ln w="9525" cmpd="dbl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3" name="Group 212"/>
              <p:cNvGrpSpPr/>
              <p:nvPr/>
            </p:nvGrpSpPr>
            <p:grpSpPr>
              <a:xfrm>
                <a:off x="171757" y="4322821"/>
                <a:ext cx="9581837" cy="1523377"/>
                <a:chOff x="171757" y="4373617"/>
                <a:chExt cx="9581837" cy="1523377"/>
              </a:xfrm>
              <a:grpFill/>
            </p:grpSpPr>
            <p:grpSp>
              <p:nvGrpSpPr>
                <p:cNvPr id="214" name="Group 213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227" name="TextBox 226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8" name="TextBox 227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u="sng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15" name="TextBox 214"/>
                <p:cNvSpPr txBox="1"/>
                <p:nvPr/>
              </p:nvSpPr>
              <p:spPr>
                <a:xfrm>
                  <a:off x="6612473" y="5003814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216" name="Straight Arrow Connector 215"/>
                <p:cNvCxnSpPr>
                  <a:stCxn id="229" idx="3"/>
                  <a:endCxn id="215" idx="1"/>
                </p:cNvCxnSpPr>
                <p:nvPr/>
              </p:nvCxnSpPr>
              <p:spPr>
                <a:xfrm>
                  <a:off x="5918202" y="5131068"/>
                  <a:ext cx="694271" cy="11246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7" name="TextBox 216"/>
                <p:cNvSpPr txBox="1"/>
                <p:nvPr/>
              </p:nvSpPr>
              <p:spPr>
                <a:xfrm>
                  <a:off x="6612473" y="4465558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6612473" y="5528525"/>
                  <a:ext cx="397932" cy="276999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219" name="Elbow Connector 218"/>
                <p:cNvCxnSpPr>
                  <a:stCxn id="229" idx="3"/>
                  <a:endCxn id="217" idx="1"/>
                </p:cNvCxnSpPr>
                <p:nvPr/>
              </p:nvCxnSpPr>
              <p:spPr>
                <a:xfrm flipV="1">
                  <a:off x="5918202" y="4604058"/>
                  <a:ext cx="694271" cy="527010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Elbow Connector 219"/>
                <p:cNvCxnSpPr>
                  <a:stCxn id="229" idx="3"/>
                  <a:endCxn id="218" idx="1"/>
                </p:cNvCxnSpPr>
                <p:nvPr/>
              </p:nvCxnSpPr>
              <p:spPr>
                <a:xfrm>
                  <a:off x="5918202" y="5131068"/>
                  <a:ext cx="694271" cy="535957"/>
                </a:xfrm>
                <a:prstGeom prst="bentConnector3">
                  <a:avLst/>
                </a:prstGeom>
                <a:grpFill/>
                <a:ln w="952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1" name="TextBox 220"/>
                <p:cNvSpPr txBox="1"/>
                <p:nvPr/>
              </p:nvSpPr>
              <p:spPr>
                <a:xfrm>
                  <a:off x="7338176" y="437361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7338176" y="4912967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3" name="TextBox 222"/>
                <p:cNvSpPr txBox="1"/>
                <p:nvPr/>
              </p:nvSpPr>
              <p:spPr>
                <a:xfrm>
                  <a:off x="7338176" y="5435329"/>
                  <a:ext cx="2415418" cy="4616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i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lang="en-US" sz="1200" b="1" i="1" u="sng" dirty="0" err="1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lang="en-US" sz="12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lang="en-US" sz="12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lang="en-US" sz="1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24" name="Straight Connector 223"/>
                <p:cNvCxnSpPr>
                  <a:stCxn id="217" idx="3"/>
                  <a:endCxn id="221" idx="1"/>
                </p:cNvCxnSpPr>
                <p:nvPr/>
              </p:nvCxnSpPr>
              <p:spPr>
                <a:xfrm>
                  <a:off x="7010405" y="4604058"/>
                  <a:ext cx="327771" cy="39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>
                  <a:stCxn id="215" idx="3"/>
                  <a:endCxn id="222" idx="1"/>
                </p:cNvCxnSpPr>
                <p:nvPr/>
              </p:nvCxnSpPr>
              <p:spPr>
                <a:xfrm>
                  <a:off x="7010405" y="5142314"/>
                  <a:ext cx="327771" cy="148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>
                  <a:stCxn id="218" idx="3"/>
                  <a:endCxn id="223" idx="1"/>
                </p:cNvCxnSpPr>
                <p:nvPr/>
              </p:nvCxnSpPr>
              <p:spPr>
                <a:xfrm flipV="1">
                  <a:off x="7010405" y="5666162"/>
                  <a:ext cx="327771" cy="86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Rectangle 7"/>
            <p:cNvSpPr>
              <a:spLocks noChangeArrowheads="1"/>
            </p:cNvSpPr>
            <p:nvPr/>
          </p:nvSpPr>
          <p:spPr bwMode="auto">
            <a:xfrm>
              <a:off x="87085" y="2357845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indent="-457200">
                <a:spcBef>
                  <a:spcPct val="20000"/>
                </a:spcBef>
                <a:buClr>
                  <a:srgbClr val="CC3300"/>
                </a:buClr>
                <a:buSzPct val="100000"/>
                <a:defRPr/>
              </a:pPr>
              <a:r>
                <a:rPr lang="en-US" sz="2000" b="1" i="1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</a:t>
              </a:r>
              <a:r>
                <a:rPr lang="en-US" sz="20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de-DE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72735" y="124937"/>
            <a:ext cx="5943600" cy="5523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6024287"/>
              </p:ext>
            </p:extLst>
          </p:nvPr>
        </p:nvGraphicFramePr>
        <p:xfrm>
          <a:off x="90712" y="1016143"/>
          <a:ext cx="962054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28"/>
                <a:gridCol w="5226093"/>
                <a:gridCol w="3191926"/>
              </a:tblGrid>
              <a:tr h="158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1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BCWS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non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sz="120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BCWP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non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r>
                        <a:rPr kumimoji="0" lang="en-US" altLang="ko-KR" sz="12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ACWP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0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8052550"/>
              </p:ext>
            </p:extLst>
          </p:nvPr>
        </p:nvGraphicFramePr>
        <p:xfrm>
          <a:off x="1035660" y="3031324"/>
          <a:ext cx="484020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8407"/>
              </a:tblGrid>
              <a:tr h="26230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 Performance Variance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 = BCWP-BCWS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6" name="Table 2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6085794"/>
              </p:ext>
            </p:extLst>
          </p:nvPr>
        </p:nvGraphicFramePr>
        <p:xfrm>
          <a:off x="1035660" y="4919399"/>
          <a:ext cx="484020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00"/>
                <a:gridCol w="2218407"/>
              </a:tblGrid>
              <a:tr h="26230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</a:t>
                      </a:r>
                      <a:r>
                        <a:rPr lang="en-US" sz="1400" b="1" i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Index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 = BCWP/BCWS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163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Table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1819763077"/>
              </p:ext>
            </p:extLst>
          </p:nvPr>
        </p:nvGraphicFramePr>
        <p:xfrm>
          <a:off x="272715" y="3244166"/>
          <a:ext cx="8121356" cy="1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724"/>
                <a:gridCol w="4984632"/>
              </a:tblGrid>
              <a:tr h="1514856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Cost At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ko-K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62958" t="-2008"/>
                      </a:stretch>
                    </a:blipFill>
                  </a:tcPr>
                </a:tc>
              </a:tr>
            </a:tbl>
          </a:graphicData>
        </a:graphic>
      </p:graphicFrame>
      <p:graphicFrame>
        <p:nvGraphicFramePr>
          <p:cNvPr id="195" name="Table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606808"/>
              </p:ext>
            </p:extLst>
          </p:nvPr>
        </p:nvGraphicFramePr>
        <p:xfrm>
          <a:off x="281181" y="5037668"/>
          <a:ext cx="61740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 to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 = EAC - ACWP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5" name="Table 2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5531943"/>
              </p:ext>
            </p:extLst>
          </p:nvPr>
        </p:nvGraphicFramePr>
        <p:xfrm>
          <a:off x="281181" y="2537937"/>
          <a:ext cx="61570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31067"/>
              </a:tblGrid>
              <a:tr h="23958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Cost At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 = BCWS</a:t>
                      </a:r>
                      <a:r>
                        <a:rPr lang="en-US" sz="1800" b="1" baseline="-25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9835773"/>
              </p:ext>
            </p:extLst>
          </p:nvPr>
        </p:nvGraphicFramePr>
        <p:xfrm>
          <a:off x="281181" y="5808137"/>
          <a:ext cx="61740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kern="12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Variance from original budget </a:t>
                      </a:r>
                      <a:endParaRPr kumimoji="0" lang="en-US" sz="1800" b="1" i="1" kern="12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 = EAC - BAC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4070"/>
              </p:ext>
            </p:extLst>
          </p:nvPr>
        </p:nvGraphicFramePr>
        <p:xfrm>
          <a:off x="90712" y="1016143"/>
          <a:ext cx="962054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28"/>
                <a:gridCol w="5226093"/>
                <a:gridCol w="3191926"/>
              </a:tblGrid>
              <a:tr h="158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1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BCWS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non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sz="120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BCWP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non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r>
                        <a:rPr kumimoji="0" lang="en-US" altLang="ko-KR" sz="12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ACWP</a:t>
                      </a:r>
                      <a:r>
                        <a:rPr lang="en-US" sz="1200" b="1" i="0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0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72735" y="124937"/>
            <a:ext cx="5943600" cy="5523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en-US" altLang="ko-KR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 Forecasting </a:t>
            </a:r>
            <a:r>
              <a:rPr 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741522" y="4975945"/>
            <a:ext cx="272251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</a:pPr>
            <a:r>
              <a:rPr lang="en-US" altLang="ko-KR" sz="1200" b="1" dirty="0" smtClean="0">
                <a:solidFill>
                  <a:srgbClr val="0000CC"/>
                </a:solidFill>
                <a:latin typeface="Arial" pitchFamily="34" charset="0"/>
                <a:ea typeface="굴림" charset="-127"/>
                <a:cs typeface="Arial" pitchFamily="34" charset="0"/>
              </a:rPr>
              <a:t>Cost Performance Index (CPI) </a:t>
            </a: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or </a:t>
            </a:r>
            <a:endParaRPr lang="en-US" altLang="ko-KR" sz="12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굴림" charset="-127"/>
              <a:cs typeface="Arial" pitchFamily="34" charset="0"/>
            </a:endParaRPr>
          </a:p>
          <a:p>
            <a:pPr marL="457200" indent="-457200">
              <a:buClr>
                <a:srgbClr val="FF0000"/>
              </a:buClr>
            </a:pP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Cost </a:t>
            </a: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Performance Ratio (CPR</a:t>
            </a: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)</a:t>
            </a:r>
          </a:p>
          <a:p>
            <a:pPr marL="457200" indent="-457200">
              <a:buClr>
                <a:srgbClr val="FF0000"/>
              </a:buClr>
            </a:pP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	</a:t>
            </a:r>
            <a:r>
              <a:rPr lang="en-US" altLang="ko-KR" sz="1200" b="1" dirty="0" smtClean="0">
                <a:solidFill>
                  <a:srgbClr val="0000CC"/>
                </a:solidFill>
                <a:latin typeface="Arial" pitchFamily="34" charset="0"/>
                <a:ea typeface="굴림" charset="-127"/>
                <a:cs typeface="Arial" pitchFamily="34" charset="0"/>
              </a:rPr>
              <a:t>= BCWP/ACWP</a:t>
            </a:r>
          </a:p>
          <a:p>
            <a:pPr marL="457200" indent="-457200">
              <a:buClr>
                <a:srgbClr val="FF0000"/>
              </a:buClr>
            </a:pPr>
            <a:endParaRPr lang="en-US" altLang="ko-KR" sz="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굴림" charset="-127"/>
              <a:cs typeface="Arial" pitchFamily="34" charset="0"/>
            </a:endParaRPr>
          </a:p>
          <a:p>
            <a:pPr marL="457200" indent="-457200"/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    &gt;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1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: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Under Budget (under cost) = costs below budget</a:t>
            </a:r>
          </a:p>
          <a:p>
            <a:pPr marL="457200" indent="-457200"/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    =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1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: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Within Budget (on cost)</a:t>
            </a:r>
          </a:p>
          <a:p>
            <a:pPr marL="457200" indent="-457200"/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    &lt;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1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: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굴림" charset="-127"/>
                <a:cs typeface="Arial" pitchFamily="34" charset="0"/>
              </a:rPr>
              <a:t>Over Budget (over cost)</a:t>
            </a:r>
            <a:endParaRPr lang="en-US" altLang="ko-KR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83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0030" y="302207"/>
            <a:ext cx="9384030" cy="6543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 </a:t>
            </a:r>
            <a:r>
              <a:rPr lang="de-DE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[PV]</a:t>
            </a:r>
            <a:r>
              <a:rPr lang="de-DE" sz="3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BCWP </a:t>
            </a:r>
            <a:r>
              <a:rPr lang="de-DE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[EV]</a:t>
            </a:r>
            <a:r>
              <a:rPr lang="de-DE" sz="3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e-DE" sz="3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ACWP</a:t>
            </a:r>
            <a:r>
              <a:rPr lang="de-DE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[AC]</a:t>
            </a:r>
            <a:r>
              <a:rPr lang="de-DE" sz="3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DE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S-CURVES</a:t>
            </a:r>
            <a:endParaRPr lang="de-DE" sz="3000" b="1" i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512" y="1071881"/>
            <a:ext cx="9366504" cy="5473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innerShdw dist="127000" dir="20400000">
              <a:prstClr val="black">
                <a:alpha val="50000"/>
              </a:prstClr>
            </a:innerShdw>
          </a:effectLst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521069" y="4268427"/>
            <a:ext cx="13451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BCWP [EV]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507001" y="3709570"/>
            <a:ext cx="13451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BCWS [PV]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1170611" y="2676443"/>
            <a:ext cx="12912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ACWP [AC]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9233" y="271463"/>
            <a:ext cx="6087534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BCWS, BCWP, and ACWP</a:t>
            </a:r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520702" y="978303"/>
            <a:ext cx="4288370" cy="2908192"/>
            <a:chOff x="990598" y="1098550"/>
            <a:chExt cx="7162802" cy="5541741"/>
          </a:xfrm>
        </p:grpSpPr>
        <p:pic>
          <p:nvPicPr>
            <p:cNvPr id="2356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49504" b="52771"/>
            <a:stretch>
              <a:fillRect/>
            </a:stretch>
          </p:blipFill>
          <p:spPr bwMode="auto">
            <a:xfrm>
              <a:off x="990600" y="1098550"/>
              <a:ext cx="7162800" cy="486568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90598" y="5525966"/>
              <a:ext cx="7162802" cy="1114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 budget (</a:t>
              </a:r>
              <a:r>
                <a:rPr lang="en-US" sz="1600" b="1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costs below budget</a:t>
              </a: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Ahead of schedule (fast)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64667" y="978303"/>
            <a:ext cx="4097866" cy="2964876"/>
            <a:chOff x="984250" y="1143000"/>
            <a:chExt cx="6864350" cy="5600389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524" r="1945" b="52771"/>
            <a:stretch>
              <a:fillRect/>
            </a:stretch>
          </p:blipFill>
          <p:spPr bwMode="auto">
            <a:xfrm>
              <a:off x="984250" y="1143000"/>
              <a:ext cx="6864350" cy="485298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984250" y="5638801"/>
              <a:ext cx="6864350" cy="11045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costs</a:t>
              </a: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Ahead of schedule (fast)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520702" y="3906037"/>
            <a:ext cx="4288370" cy="2926245"/>
            <a:chOff x="1073150" y="1066800"/>
            <a:chExt cx="6775450" cy="5523383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7229" r="50476" b="3616"/>
            <a:stretch>
              <a:fillRect/>
            </a:stretch>
          </p:blipFill>
          <p:spPr bwMode="auto">
            <a:xfrm>
              <a:off x="1073150" y="1066800"/>
              <a:ext cx="6775450" cy="4884738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1073150" y="5486401"/>
              <a:ext cx="6775448" cy="11037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600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costs below budget</a:t>
              </a:r>
              <a:r>
                <a:rPr lang="en-US" sz="1600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Behind schedule (Slow)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164667" y="3939008"/>
            <a:ext cx="4207933" cy="2861876"/>
            <a:chOff x="960438" y="1128713"/>
            <a:chExt cx="6735762" cy="5625887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496" t="47229" r="2939" b="6210"/>
            <a:stretch>
              <a:fillRect/>
            </a:stretch>
          </p:blipFill>
          <p:spPr bwMode="auto">
            <a:xfrm>
              <a:off x="960438" y="1128713"/>
              <a:ext cx="6735762" cy="4891087"/>
            </a:xfrm>
            <a:prstGeom prst="rect">
              <a:avLst/>
            </a:prstGeom>
            <a:solidFill>
              <a:srgbClr val="F8F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960438" y="5605047"/>
              <a:ext cx="6735762" cy="1149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budget (</a:t>
              </a:r>
              <a:r>
                <a:rPr lang="en-US" sz="16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Over cost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&amp; Behind schedule (Slow)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6746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2" descr="F5-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79" t="53038" b="1559"/>
          <a:stretch>
            <a:fillRect/>
          </a:stretch>
        </p:blipFill>
        <p:spPr bwMode="auto">
          <a:xfrm>
            <a:off x="1140881" y="1066800"/>
            <a:ext cx="7639050" cy="487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 extrusionH="76200" contourW="12700" prstMaterial="plastic">
            <a:bevelT prst="angle"/>
            <a:extrusionClr>
              <a:schemeClr val="accent4">
                <a:lumMod val="20000"/>
                <a:lumOff val="80000"/>
              </a:schemeClr>
            </a:extrusionClr>
            <a:contourClr>
              <a:schemeClr val="accent5">
                <a:lumMod val="20000"/>
                <a:lumOff val="80000"/>
              </a:schemeClr>
            </a:contourClr>
          </a:sp3d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29366" y="203730"/>
            <a:ext cx="5647267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 algn="ctr">
              <a:spcBef>
                <a:spcPct val="20000"/>
              </a:spcBef>
              <a:buClr>
                <a:srgbClr val="CC3300"/>
              </a:buClr>
              <a:buSzPct val="100000"/>
              <a:defRPr/>
            </a:pPr>
            <a:r>
              <a:rPr lang="de-DE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BCWS, BCWP, and ACWP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981194" y="5571065"/>
            <a:ext cx="5791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en-US" sz="1400" b="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10734" y="6066365"/>
            <a:ext cx="5791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 b="0" dirty="0"/>
              <a:t>Performance report from integrated time/cost control system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126DB6-D764-4A40-AB81-AAAC1BABD2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19309-3977-4B33-9D51-A61874DDCEC8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9D2AC1-4EC5-4C4A-9C1B-1DDC924CE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2586</Words>
  <Application>Microsoft Office PowerPoint</Application>
  <PresentationFormat>A4 용지(210x297mm)</PresentationFormat>
  <Paragraphs>652</Paragraphs>
  <Slides>26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Presentation on brainstorming</vt:lpstr>
      <vt:lpstr>Equation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2013-06-13T16:23:24Z</dcterms:created>
  <dcterms:modified xsi:type="dcterms:W3CDTF">2015-04-18T19:54:25Z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0x010100BF86085EB6EF8A468533B5E264E46EF1</vt:lpwstr>
  </property>
</Properties>
</file>