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13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3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0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1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5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2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7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8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4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2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473 TRNE Arabization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التعريب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د. ريم سالم السالم</a:t>
            </a:r>
          </a:p>
          <a:p>
            <a:r>
              <a:rPr lang="ar-SA" dirty="0" smtClean="0"/>
              <a:t>الأستاذ المساعد في قسم اللغة الإنجليزية والترجمة، كلية اللغات والترجمة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78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مراجع المقرر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</a:t>
            </a:r>
            <a:r>
              <a:rPr lang="ar-SA" sz="2000" dirty="0"/>
              <a:t>فصول مختارة من </a:t>
            </a:r>
            <a:r>
              <a:rPr lang="ar-SA" sz="2000" dirty="0" smtClean="0"/>
              <a:t>المراجع التالية: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71" y="2646616"/>
            <a:ext cx="6872287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0168"/>
          </a:xfrm>
        </p:spPr>
        <p:txBody>
          <a:bodyPr/>
          <a:lstStyle/>
          <a:p>
            <a:r>
              <a:rPr lang="en-US" dirty="0" smtClean="0"/>
              <a:t>Course Requirements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/>
          <a:lstStyle/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Attend at least 75% of the lectures</a:t>
            </a:r>
          </a:p>
          <a:p>
            <a:pPr algn="l" rtl="0">
              <a:buFontTx/>
              <a:buChar char="-"/>
            </a:pPr>
            <a:r>
              <a:rPr lang="en-US" dirty="0" smtClean="0"/>
              <a:t>Take notes</a:t>
            </a:r>
          </a:p>
          <a:p>
            <a:pPr algn="l" rtl="0">
              <a:buFontTx/>
              <a:buChar char="-"/>
            </a:pPr>
            <a:r>
              <a:rPr lang="en-US" dirty="0" smtClean="0"/>
              <a:t>Study regularly; be ready to answer the instructor’s questions about the previous lecture</a:t>
            </a:r>
          </a:p>
          <a:p>
            <a:pPr algn="l" rtl="0">
              <a:buFontTx/>
              <a:buChar char="-"/>
            </a:pPr>
            <a:r>
              <a:rPr lang="en-US" dirty="0" smtClean="0"/>
              <a:t>Attend exams. Make-up exams are given only to students with VALID medical reports</a:t>
            </a:r>
          </a:p>
          <a:p>
            <a:pPr algn="l" rtl="0">
              <a:buFontTx/>
              <a:buChar char="-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51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0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هو التعريب؟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المعنى اللغوي</a:t>
            </a:r>
          </a:p>
          <a:p>
            <a:r>
              <a:rPr lang="ar-SA" dirty="0" smtClean="0"/>
              <a:t>المعنى الاصطلاحي:</a:t>
            </a:r>
          </a:p>
          <a:p>
            <a:pPr marL="1371600" lvl="3" indent="0">
              <a:buNone/>
            </a:pPr>
            <a:r>
              <a:rPr lang="ar-SA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كلمة التعريب للدلالة على أحد المعاني الثلاثة التالية:</a:t>
            </a:r>
          </a:p>
          <a:p>
            <a:pPr marL="1885950" lvl="3" indent="-514350">
              <a:buAutoNum type="arabicPeriod"/>
            </a:pPr>
            <a:r>
              <a:rPr lang="ar-SA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المعنى الأول: </a:t>
            </a:r>
          </a:p>
          <a:p>
            <a:pPr marL="1371600" lvl="3" indent="0">
              <a:buNone/>
            </a:pPr>
            <a:r>
              <a:rPr lang="ar-SA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نقل النصوص من لغة أجنبية إلى اللغة العربية سواء كتابة أو </a:t>
            </a:r>
            <a:r>
              <a:rPr lang="ar-SA" sz="28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شفاهة</a:t>
            </a:r>
            <a:r>
              <a:rPr lang="ar-SA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وهو ما يسمى أيضا «الترجمة» (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Translation/ Interpreting</a:t>
            </a:r>
            <a:r>
              <a:rPr lang="ar-SA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وعكس التعريب الدال على هذا المعنى «التعجيم» وهو النقل من اللغة العربية إلى الأعجمية.</a:t>
            </a:r>
          </a:p>
        </p:txBody>
      </p:sp>
    </p:spTree>
    <p:extLst>
      <p:ext uri="{BB962C8B-B14F-4D97-AF65-F5344CB8AC3E}">
        <p14:creationId xmlns:p14="http://schemas.microsoft.com/office/powerpoint/2010/main" val="29873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982130"/>
            <a:ext cx="9601196" cy="107526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ما هو التعريب؟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2"/>
            </a:pPr>
            <a:r>
              <a:rPr lang="ar-SA" dirty="0" smtClean="0"/>
              <a:t>المعنى الثاني:</a:t>
            </a:r>
          </a:p>
          <a:p>
            <a:pPr marL="0" indent="0">
              <a:buNone/>
            </a:pPr>
            <a:r>
              <a:rPr lang="ar-SA" dirty="0" smtClean="0"/>
              <a:t>استخدام العرب ألفاظا أعجمية (مقترضة) على طريقة العرب في اللفظ، وذلك بالمحافظة على الأوزان العربية والإيقاع العربي حتى لا يستثقلها اللسان العربي.</a:t>
            </a:r>
          </a:p>
          <a:p>
            <a:pPr marL="0" indent="0">
              <a:buNone/>
            </a:pPr>
            <a:r>
              <a:rPr lang="ar-SA" dirty="0" smtClean="0"/>
              <a:t>وقد أجازت المجامع اللغوية الاقتراض</a:t>
            </a:r>
            <a:r>
              <a:rPr lang="ar-SA" u="sng" dirty="0" smtClean="0"/>
              <a:t> بشرط </a:t>
            </a:r>
            <a:r>
              <a:rPr lang="ar-SA" dirty="0" smtClean="0"/>
              <a:t>مراعاة الأصوات والأوزان العربية.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0070C0"/>
                </a:solidFill>
              </a:rPr>
              <a:t>نشاط: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2"/>
                </a:solidFill>
              </a:rPr>
              <a:t>فكري في أمثلة لألفاظ مقترضة غير معربة وأخرى معربة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1"/>
                </a:solidFill>
              </a:rPr>
              <a:t>والتعريب بهذا المعنى يترجم إلى </a:t>
            </a:r>
            <a:r>
              <a:rPr lang="en-US" dirty="0" smtClean="0">
                <a:solidFill>
                  <a:schemeClr val="tx1"/>
                </a:solidFill>
              </a:rPr>
              <a:t>Arabicization/</a:t>
            </a:r>
            <a:r>
              <a:rPr lang="en-US" dirty="0" err="1" smtClean="0">
                <a:solidFill>
                  <a:schemeClr val="tx1"/>
                </a:solidFill>
              </a:rPr>
              <a:t>Arabicisation</a:t>
            </a:r>
            <a:r>
              <a:rPr lang="ar-SA" dirty="0" smtClean="0">
                <a:solidFill>
                  <a:schemeClr val="tx1"/>
                </a:solidFill>
              </a:rPr>
              <a:t> أو </a:t>
            </a:r>
            <a:r>
              <a:rPr lang="en-US" dirty="0" smtClean="0">
                <a:solidFill>
                  <a:schemeClr val="tx1"/>
                </a:solidFill>
              </a:rPr>
              <a:t>Lexical Arabization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هو التعريب؟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3. المعنى الثالث وهو الأشمل:</a:t>
            </a:r>
          </a:p>
          <a:p>
            <a:pPr marL="0" indent="0">
              <a:buNone/>
            </a:pPr>
            <a:r>
              <a:rPr lang="ar-SA" dirty="0" smtClean="0"/>
              <a:t>جعل العربية لغة الإنسان الأساسية أي أنه يستخدمها في العلم والعمل والفكر والحراك الاجتماعي</a:t>
            </a:r>
          </a:p>
          <a:p>
            <a:pPr marL="0" indent="0">
              <a:buNone/>
            </a:pPr>
            <a:r>
              <a:rPr lang="ar-SA" dirty="0" smtClean="0"/>
              <a:t>أي أن التعريب يقع على المجتمعات أو العلم أو التعليم ونحو ذلك. </a:t>
            </a:r>
          </a:p>
          <a:p>
            <a:pPr marL="0" indent="0">
              <a:buNone/>
            </a:pPr>
            <a:r>
              <a:rPr lang="ar-SA" dirty="0" smtClean="0"/>
              <a:t>فنقول «تعريب المجتمعات» أي جعل العربية لغتها الأساسية</a:t>
            </a:r>
          </a:p>
          <a:p>
            <a:pPr marL="0" indent="0">
              <a:buNone/>
            </a:pPr>
            <a:r>
              <a:rPr lang="ar-SA" dirty="0" smtClean="0"/>
              <a:t>و «تعريب التعليم» أي استخدام العربية أداة للتعليم في جميع المراحل الدراسية</a:t>
            </a:r>
          </a:p>
          <a:p>
            <a:pPr marL="0" indent="0">
              <a:buNone/>
            </a:pPr>
            <a:r>
              <a:rPr lang="ar-SA" dirty="0" smtClean="0"/>
              <a:t>و «تعريب العلم» أي التفاعل مع العلم بالعربية فنفكر وننتج العلوم بها ونصدرها إلى الآخرين بلغتنا.</a:t>
            </a:r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7706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1104900"/>
            <a:ext cx="9601196" cy="4770968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والتعريب بهذا المعنى يترجم بكلمة </a:t>
            </a:r>
            <a:r>
              <a:rPr lang="en-US" dirty="0" smtClean="0"/>
              <a:t>Arabization / </a:t>
            </a:r>
            <a:r>
              <a:rPr lang="en-US" dirty="0" err="1" smtClean="0"/>
              <a:t>Arabisation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ar-SA" dirty="0" smtClean="0"/>
              <a:t>المصدر: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0000"/>
                </a:solidFill>
              </a:rPr>
              <a:t>دراسات في الترجمة والمصطلح والتعريب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0000"/>
                </a:solidFill>
              </a:rPr>
              <a:t>تأليف شحادة الخوري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0000"/>
                </a:solidFill>
              </a:rPr>
              <a:t>ص 157</a:t>
            </a:r>
            <a:endParaRPr lang="ar-S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 نبذة تاريخية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ar-SA" dirty="0" smtClean="0"/>
              <a:t>العصر الأموي: الفتوحات والتدعيم</a:t>
            </a:r>
          </a:p>
          <a:p>
            <a:pPr>
              <a:buFontTx/>
              <a:buChar char="-"/>
            </a:pPr>
            <a:r>
              <a:rPr lang="ar-SA" dirty="0" smtClean="0"/>
              <a:t>العصر العباسي: استقرار وكرم ورغبة في الترجمة والثقافة</a:t>
            </a:r>
          </a:p>
          <a:p>
            <a:pPr>
              <a:buFontTx/>
              <a:buChar char="-"/>
            </a:pPr>
            <a:r>
              <a:rPr lang="ar-SA" dirty="0" smtClean="0"/>
              <a:t>الرشيد والمأمون: نقل مكثف وبراعة في الترجمة وازدهار المصطلح العربي</a:t>
            </a:r>
          </a:p>
          <a:p>
            <a:pPr>
              <a:buFontTx/>
              <a:buChar char="-"/>
            </a:pPr>
            <a:r>
              <a:rPr lang="ar-SA" dirty="0" smtClean="0"/>
              <a:t>أسلوب المترجم حنين بن إسحاق في نقل العلوم</a:t>
            </a:r>
          </a:p>
          <a:p>
            <a:pPr>
              <a:buFontTx/>
              <a:buChar char="-"/>
            </a:pPr>
            <a:r>
              <a:rPr lang="ar-SA" dirty="0" smtClean="0"/>
              <a:t>النهضة العلمية العربية وتطويع العربية : الحسن بن الهيثم – الرازي – الخوارزمي – ابن سينا</a:t>
            </a:r>
          </a:p>
          <a:p>
            <a:pPr>
              <a:buFontTx/>
              <a:buChar char="-"/>
            </a:pPr>
            <a:r>
              <a:rPr lang="ar-SA" dirty="0" smtClean="0"/>
              <a:t>حروب الصليبيين والتتار</a:t>
            </a:r>
          </a:p>
        </p:txBody>
      </p:sp>
    </p:spTree>
    <p:extLst>
      <p:ext uri="{BB962C8B-B14F-4D97-AF65-F5344CB8AC3E}">
        <p14:creationId xmlns:p14="http://schemas.microsoft.com/office/powerpoint/2010/main" val="36199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نبذة تاريخية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ar-SA" dirty="0" smtClean="0"/>
          </a:p>
          <a:p>
            <a:pPr>
              <a:buFontTx/>
              <a:buChar char="-"/>
            </a:pPr>
            <a:r>
              <a:rPr lang="ar-SA" dirty="0" smtClean="0"/>
              <a:t>الأتراك العثمانيون يحكمون الأقطار الإسلامية </a:t>
            </a:r>
          </a:p>
          <a:p>
            <a:pPr>
              <a:buFontTx/>
              <a:buChar char="-"/>
            </a:pPr>
            <a:r>
              <a:rPr lang="ar-SA" dirty="0" smtClean="0"/>
              <a:t>المبعوثون يقودون النهضة واللغة العربية تتراجع</a:t>
            </a:r>
          </a:p>
          <a:p>
            <a:pPr>
              <a:buFontTx/>
              <a:buChar char="-"/>
            </a:pPr>
            <a:r>
              <a:rPr lang="ar-SA" dirty="0" smtClean="0"/>
              <a:t>جهود تعريب العلم: جماعة أنصار اللغة العربية – مجمع اللغة العربية</a:t>
            </a:r>
          </a:p>
          <a:p>
            <a:pPr>
              <a:buFontTx/>
              <a:buChar char="-"/>
            </a:pPr>
            <a:r>
              <a:rPr lang="ar-SA" dirty="0" smtClean="0"/>
              <a:t>إسرائيل وإحياء اللغة العبرية: الصلة بين اللغة والسياسة 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0000"/>
                </a:solidFill>
              </a:rPr>
              <a:t>المصدر: تعريب التعليم الجامعي ضرورة علمية وإسلامية. تأليف الدكتور السيد أحمد فرج. </a:t>
            </a:r>
            <a:r>
              <a:rPr lang="ar-SA" sz="1800" smtClean="0">
                <a:solidFill>
                  <a:srgbClr val="FF0000"/>
                </a:solidFill>
              </a:rPr>
              <a:t>ص 32-53</a:t>
            </a:r>
            <a:endParaRPr lang="ar-S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3052</TotalTime>
  <Words>409</Words>
  <Application>Microsoft Office PowerPoint</Application>
  <PresentationFormat>مخصص</PresentationFormat>
  <Paragraphs>55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عضوي</vt:lpstr>
      <vt:lpstr>473 TRNE Arabization التعريب</vt:lpstr>
      <vt:lpstr>Course Requirements</vt:lpstr>
      <vt:lpstr>Class Rules</vt:lpstr>
      <vt:lpstr>ما هو التعريب؟</vt:lpstr>
      <vt:lpstr> ما هو التعريب؟</vt:lpstr>
      <vt:lpstr>ما هو التعريب؟</vt:lpstr>
      <vt:lpstr> </vt:lpstr>
      <vt:lpstr>  نبذة تاريخية </vt:lpstr>
      <vt:lpstr>نبذة تاريخية</vt:lpstr>
      <vt:lpstr>مراجع المقرر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473 TRNE Arabization التعريب</dc:title>
  <dc:creator>Reem Alsalem</dc:creator>
  <cp:lastModifiedBy>Nahla Abdulaziz Alsheikh</cp:lastModifiedBy>
  <cp:revision>26</cp:revision>
  <dcterms:created xsi:type="dcterms:W3CDTF">2015-08-27T09:43:11Z</dcterms:created>
  <dcterms:modified xsi:type="dcterms:W3CDTF">2016-01-27T04:17:03Z</dcterms:modified>
</cp:coreProperties>
</file>