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2" d="100"/>
          <a:sy n="122" d="100"/>
        </p:scale>
        <p:origin x="-131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62D9E1-0FC0-4B5E-A541-96447AAA99AA}" type="datetimeFigureOut">
              <a:rPr lang="en-US" smtClean="0"/>
              <a:t>15/3/2020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8EE6F-366B-4A79-8613-1D9F3E16B90D}" type="slidenum">
              <a:rPr lang="en-US" smtClean="0"/>
              <a:t>‹#›</a:t>
            </a:fld>
            <a:endParaRPr lang="en-US"/>
          </a:p>
        </p:txBody>
      </p:sp>
    </p:spTree>
    <p:extLst>
      <p:ext uri="{BB962C8B-B14F-4D97-AF65-F5344CB8AC3E}">
        <p14:creationId xmlns:p14="http://schemas.microsoft.com/office/powerpoint/2010/main" val="396514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62D9E1-0FC0-4B5E-A541-96447AAA99AA}" type="datetimeFigureOut">
              <a:rPr lang="en-US" smtClean="0"/>
              <a:t>15/3/2020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8EE6F-366B-4A79-8613-1D9F3E16B90D}" type="slidenum">
              <a:rPr lang="en-US" smtClean="0"/>
              <a:t>‹#›</a:t>
            </a:fld>
            <a:endParaRPr lang="en-US"/>
          </a:p>
        </p:txBody>
      </p:sp>
    </p:spTree>
    <p:extLst>
      <p:ext uri="{BB962C8B-B14F-4D97-AF65-F5344CB8AC3E}">
        <p14:creationId xmlns:p14="http://schemas.microsoft.com/office/powerpoint/2010/main" val="1219933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62D9E1-0FC0-4B5E-A541-96447AAA99AA}" type="datetimeFigureOut">
              <a:rPr lang="en-US" smtClean="0"/>
              <a:t>15/3/2020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8EE6F-366B-4A79-8613-1D9F3E16B90D}" type="slidenum">
              <a:rPr lang="en-US" smtClean="0"/>
              <a:t>‹#›</a:t>
            </a:fld>
            <a:endParaRPr lang="en-US"/>
          </a:p>
        </p:txBody>
      </p:sp>
    </p:spTree>
    <p:extLst>
      <p:ext uri="{BB962C8B-B14F-4D97-AF65-F5344CB8AC3E}">
        <p14:creationId xmlns:p14="http://schemas.microsoft.com/office/powerpoint/2010/main" val="3747359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62D9E1-0FC0-4B5E-A541-96447AAA99AA}" type="datetimeFigureOut">
              <a:rPr lang="en-US" smtClean="0"/>
              <a:t>15/3/2020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8EE6F-366B-4A79-8613-1D9F3E16B90D}" type="slidenum">
              <a:rPr lang="en-US" smtClean="0"/>
              <a:t>‹#›</a:t>
            </a:fld>
            <a:endParaRPr lang="en-US"/>
          </a:p>
        </p:txBody>
      </p:sp>
    </p:spTree>
    <p:extLst>
      <p:ext uri="{BB962C8B-B14F-4D97-AF65-F5344CB8AC3E}">
        <p14:creationId xmlns:p14="http://schemas.microsoft.com/office/powerpoint/2010/main" val="3462816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62D9E1-0FC0-4B5E-A541-96447AAA99AA}" type="datetimeFigureOut">
              <a:rPr lang="en-US" smtClean="0"/>
              <a:t>15/3/2020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8EE6F-366B-4A79-8613-1D9F3E16B90D}" type="slidenum">
              <a:rPr lang="en-US" smtClean="0"/>
              <a:t>‹#›</a:t>
            </a:fld>
            <a:endParaRPr lang="en-US"/>
          </a:p>
        </p:txBody>
      </p:sp>
    </p:spTree>
    <p:extLst>
      <p:ext uri="{BB962C8B-B14F-4D97-AF65-F5344CB8AC3E}">
        <p14:creationId xmlns:p14="http://schemas.microsoft.com/office/powerpoint/2010/main" val="2410053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62D9E1-0FC0-4B5E-A541-96447AAA99AA}" type="datetimeFigureOut">
              <a:rPr lang="en-US" smtClean="0"/>
              <a:t>15/3/2020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48EE6F-366B-4A79-8613-1D9F3E16B90D}" type="slidenum">
              <a:rPr lang="en-US" smtClean="0"/>
              <a:t>‹#›</a:t>
            </a:fld>
            <a:endParaRPr lang="en-US"/>
          </a:p>
        </p:txBody>
      </p:sp>
    </p:spTree>
    <p:extLst>
      <p:ext uri="{BB962C8B-B14F-4D97-AF65-F5344CB8AC3E}">
        <p14:creationId xmlns:p14="http://schemas.microsoft.com/office/powerpoint/2010/main" val="1203654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62D9E1-0FC0-4B5E-A541-96447AAA99AA}" type="datetimeFigureOut">
              <a:rPr lang="en-US" smtClean="0"/>
              <a:t>15/3/2020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48EE6F-366B-4A79-8613-1D9F3E16B90D}" type="slidenum">
              <a:rPr lang="en-US" smtClean="0"/>
              <a:t>‹#›</a:t>
            </a:fld>
            <a:endParaRPr lang="en-US"/>
          </a:p>
        </p:txBody>
      </p:sp>
    </p:spTree>
    <p:extLst>
      <p:ext uri="{BB962C8B-B14F-4D97-AF65-F5344CB8AC3E}">
        <p14:creationId xmlns:p14="http://schemas.microsoft.com/office/powerpoint/2010/main" val="793301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62D9E1-0FC0-4B5E-A541-96447AAA99AA}" type="datetimeFigureOut">
              <a:rPr lang="en-US" smtClean="0"/>
              <a:t>15/3/2020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48EE6F-366B-4A79-8613-1D9F3E16B90D}" type="slidenum">
              <a:rPr lang="en-US" smtClean="0"/>
              <a:t>‹#›</a:t>
            </a:fld>
            <a:endParaRPr lang="en-US"/>
          </a:p>
        </p:txBody>
      </p:sp>
    </p:spTree>
    <p:extLst>
      <p:ext uri="{BB962C8B-B14F-4D97-AF65-F5344CB8AC3E}">
        <p14:creationId xmlns:p14="http://schemas.microsoft.com/office/powerpoint/2010/main" val="2444679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62D9E1-0FC0-4B5E-A541-96447AAA99AA}" type="datetimeFigureOut">
              <a:rPr lang="en-US" smtClean="0"/>
              <a:t>15/3/2020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48EE6F-366B-4A79-8613-1D9F3E16B90D}" type="slidenum">
              <a:rPr lang="en-US" smtClean="0"/>
              <a:t>‹#›</a:t>
            </a:fld>
            <a:endParaRPr lang="en-US"/>
          </a:p>
        </p:txBody>
      </p:sp>
    </p:spTree>
    <p:extLst>
      <p:ext uri="{BB962C8B-B14F-4D97-AF65-F5344CB8AC3E}">
        <p14:creationId xmlns:p14="http://schemas.microsoft.com/office/powerpoint/2010/main" val="674928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62D9E1-0FC0-4B5E-A541-96447AAA99AA}" type="datetimeFigureOut">
              <a:rPr lang="en-US" smtClean="0"/>
              <a:t>15/3/2020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48EE6F-366B-4A79-8613-1D9F3E16B90D}" type="slidenum">
              <a:rPr lang="en-US" smtClean="0"/>
              <a:t>‹#›</a:t>
            </a:fld>
            <a:endParaRPr lang="en-US"/>
          </a:p>
        </p:txBody>
      </p:sp>
    </p:spTree>
    <p:extLst>
      <p:ext uri="{BB962C8B-B14F-4D97-AF65-F5344CB8AC3E}">
        <p14:creationId xmlns:p14="http://schemas.microsoft.com/office/powerpoint/2010/main" val="1074218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62D9E1-0FC0-4B5E-A541-96447AAA99AA}" type="datetimeFigureOut">
              <a:rPr lang="en-US" smtClean="0"/>
              <a:t>15/3/2020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48EE6F-366B-4A79-8613-1D9F3E16B90D}" type="slidenum">
              <a:rPr lang="en-US" smtClean="0"/>
              <a:t>‹#›</a:t>
            </a:fld>
            <a:endParaRPr lang="en-US"/>
          </a:p>
        </p:txBody>
      </p:sp>
    </p:spTree>
    <p:extLst>
      <p:ext uri="{BB962C8B-B14F-4D97-AF65-F5344CB8AC3E}">
        <p14:creationId xmlns:p14="http://schemas.microsoft.com/office/powerpoint/2010/main" val="3696540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2D9E1-0FC0-4B5E-A541-96447AAA99AA}" type="datetimeFigureOut">
              <a:rPr lang="en-US" smtClean="0"/>
              <a:t>15/3/2020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48EE6F-366B-4A79-8613-1D9F3E16B90D}" type="slidenum">
              <a:rPr lang="en-US" smtClean="0"/>
              <a:t>‹#›</a:t>
            </a:fld>
            <a:endParaRPr lang="en-US"/>
          </a:p>
        </p:txBody>
      </p:sp>
    </p:spTree>
    <p:extLst>
      <p:ext uri="{BB962C8B-B14F-4D97-AF65-F5344CB8AC3E}">
        <p14:creationId xmlns:p14="http://schemas.microsoft.com/office/powerpoint/2010/main" val="3788356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fac.ksu.edu.sa/" TargetMode="External"/><Relationship Id="rId2" Type="http://schemas.openxmlformats.org/officeDocument/2006/relationships/hyperlink" Target="mailto:imyousif@ksu.edu.s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AutoShape 2"/>
          <p:cNvSpPr>
            <a:spLocks noGrp="1" noChangeArrowheads="1"/>
          </p:cNvSpPr>
          <p:nvPr>
            <p:ph type="ctrTitle"/>
          </p:nvPr>
        </p:nvSpPr>
        <p:spPr>
          <a:xfrm>
            <a:off x="452438" y="769938"/>
            <a:ext cx="8086725" cy="2443162"/>
          </a:xfrm>
        </p:spPr>
        <p:txBody>
          <a:bodyPr>
            <a:normAutofit fontScale="90000"/>
          </a:bodyPr>
          <a:lstStyle/>
          <a:p>
            <a:pPr algn="ctr" rtl="1" eaLnBrk="1" fontAlgn="auto" hangingPunct="1">
              <a:spcAft>
                <a:spcPts val="0"/>
              </a:spcAft>
              <a:defRPr/>
            </a:pPr>
            <a:r>
              <a:rPr lang="ar-SA" altLang="en-US" sz="6600" dirty="0" smtClean="0"/>
              <a:t>جامعة الملك سعود</a:t>
            </a:r>
            <a:r>
              <a:rPr lang="ar-SA" altLang="en-US" dirty="0" smtClean="0"/>
              <a:t/>
            </a:r>
            <a:br>
              <a:rPr lang="ar-SA" altLang="en-US" dirty="0" smtClean="0"/>
            </a:br>
            <a:r>
              <a:rPr lang="ar-SA" altLang="en-US" sz="6000" dirty="0" smtClean="0"/>
              <a:t>كلية علوم الأغذية والزراعة</a:t>
            </a:r>
            <a:br>
              <a:rPr lang="ar-SA" altLang="en-US" sz="6000" dirty="0" smtClean="0"/>
            </a:br>
            <a:r>
              <a:rPr lang="ar-SA" altLang="en-US" sz="6000" dirty="0" smtClean="0"/>
              <a:t>قسم الاقتصاد الزراعي</a:t>
            </a:r>
            <a:endParaRPr lang="en-US" altLang="en-US" dirty="0" smtClean="0"/>
          </a:p>
        </p:txBody>
      </p:sp>
      <p:sp>
        <p:nvSpPr>
          <p:cNvPr id="43011" name="Rectangle 3"/>
          <p:cNvSpPr>
            <a:spLocks noGrp="1" noChangeArrowheads="1"/>
          </p:cNvSpPr>
          <p:nvPr>
            <p:ph type="subTitle" idx="1"/>
          </p:nvPr>
        </p:nvSpPr>
        <p:spPr>
          <a:xfrm>
            <a:off x="1187450" y="4221163"/>
            <a:ext cx="6921500" cy="1644650"/>
          </a:xfrm>
        </p:spPr>
        <p:txBody>
          <a:bodyPr rtlCol="0">
            <a:normAutofit lnSpcReduction="10000"/>
          </a:bodyPr>
          <a:lstStyle/>
          <a:p>
            <a:pPr algn="ctr" eaLnBrk="1" fontAlgn="auto" hangingPunct="1">
              <a:spcAft>
                <a:spcPts val="0"/>
              </a:spcAft>
              <a:defRPr/>
            </a:pPr>
            <a:r>
              <a:rPr lang="ar-SA" altLang="en-US" sz="3200" b="1" dirty="0" smtClean="0"/>
              <a:t>قصر 201</a:t>
            </a:r>
          </a:p>
          <a:p>
            <a:pPr algn="ctr" eaLnBrk="1" fontAlgn="auto" hangingPunct="1">
              <a:spcAft>
                <a:spcPts val="0"/>
              </a:spcAft>
              <a:defRPr/>
            </a:pPr>
            <a:r>
              <a:rPr lang="ar-SA" altLang="en-US" sz="3200" b="1" dirty="0" smtClean="0"/>
              <a:t>أسس الاقتصاد الزراعي</a:t>
            </a:r>
            <a:endParaRPr lang="en-US" altLang="en-US" sz="3200" b="1" dirty="0" smtClean="0"/>
          </a:p>
          <a:p>
            <a:pPr algn="ctr" eaLnBrk="1" fontAlgn="auto" hangingPunct="1">
              <a:spcAft>
                <a:spcPts val="0"/>
              </a:spcAft>
              <a:defRPr/>
            </a:pPr>
            <a:r>
              <a:rPr lang="ar-SA" altLang="en-US" sz="3200" b="1" dirty="0" smtClean="0"/>
              <a:t>د. </a:t>
            </a:r>
            <a:r>
              <a:rPr lang="ar-SA" altLang="en-US" sz="3200" b="1" dirty="0" smtClean="0"/>
              <a:t>عمر الجيلي الشيخ الأمين</a:t>
            </a:r>
            <a:endParaRPr lang="en-US" altLang="en-US" sz="3200" b="1" dirty="0" smtClean="0"/>
          </a:p>
        </p:txBody>
      </p:sp>
    </p:spTree>
    <p:extLst>
      <p:ext uri="{BB962C8B-B14F-4D97-AF65-F5344CB8AC3E}">
        <p14:creationId xmlns:p14="http://schemas.microsoft.com/office/powerpoint/2010/main" val="14129577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ar-SA" dirty="0" smtClean="0"/>
              <a:t>خطة تدريس المقرر</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01998360"/>
              </p:ext>
            </p:extLst>
          </p:nvPr>
        </p:nvGraphicFramePr>
        <p:xfrm>
          <a:off x="1476375" y="2420938"/>
          <a:ext cx="6119813" cy="2657808"/>
        </p:xfrm>
        <a:graphic>
          <a:graphicData uri="http://schemas.openxmlformats.org/drawingml/2006/table">
            <a:tbl>
              <a:tblPr rtl="1" firstRow="1" firstCol="1" lastRow="1" lastCol="1" bandRow="1" bandCol="1"/>
              <a:tblGrid>
                <a:gridCol w="6119813"/>
              </a:tblGrid>
              <a:tr h="411784">
                <a:tc>
                  <a:txBody>
                    <a:bodyPr/>
                    <a:lstStyle/>
                    <a:p>
                      <a:pPr algn="r" eaLnBrk="1" fontAlgn="auto" hangingPunct="1">
                        <a:spcAft>
                          <a:spcPts val="0"/>
                        </a:spcAft>
                        <a:defRPr/>
                      </a:pPr>
                      <a:endParaRPr lang="ar-SA" sz="1800" b="1" dirty="0" smtClean="0">
                        <a:effectLst/>
                        <a:latin typeface="Times New Roman"/>
                        <a:ea typeface="Times New Roman"/>
                        <a:cs typeface="+mj-cs"/>
                      </a:endParaRPr>
                    </a:p>
                    <a:p>
                      <a:pPr algn="r" eaLnBrk="1" fontAlgn="auto" hangingPunct="1">
                        <a:spcAft>
                          <a:spcPts val="0"/>
                        </a:spcAft>
                        <a:defRPr/>
                      </a:pPr>
                      <a:r>
                        <a:rPr lang="ar-SA" sz="1800" b="1" dirty="0" smtClean="0">
                          <a:effectLst/>
                          <a:latin typeface="Times New Roman"/>
                          <a:ea typeface="Times New Roman"/>
                          <a:cs typeface="+mj-cs"/>
                        </a:rPr>
                        <a:t>إسم </a:t>
                      </a:r>
                      <a:r>
                        <a:rPr lang="ar-SA" sz="1800" b="1" dirty="0">
                          <a:effectLst/>
                          <a:latin typeface="Times New Roman"/>
                          <a:ea typeface="Times New Roman"/>
                          <a:cs typeface="+mj-cs"/>
                        </a:rPr>
                        <a:t>استاذ المقرر:  </a:t>
                      </a:r>
                      <a:r>
                        <a:rPr lang="ar-SA" altLang="en-US" sz="1800" b="1" dirty="0" smtClean="0"/>
                        <a:t>د. عمر الجيلي الشيخ الأمين</a:t>
                      </a:r>
                      <a:endParaRPr lang="en-US" altLang="en-US" sz="1800" b="1" dirty="0" smtClean="0"/>
                    </a:p>
                  </a:txBody>
                  <a:tcPr marL="68570" marR="68570" marT="0" marB="0">
                    <a:lnL>
                      <a:noFill/>
                    </a:lnL>
                    <a:lnR>
                      <a:noFill/>
                    </a:lnR>
                    <a:lnT>
                      <a:noFill/>
                    </a:lnT>
                    <a:lnB>
                      <a:noFill/>
                    </a:lnB>
                  </a:tcPr>
                </a:tc>
              </a:tr>
              <a:tr h="411784">
                <a:tc>
                  <a:txBody>
                    <a:bodyPr/>
                    <a:lstStyle/>
                    <a:p>
                      <a:pPr marL="0" marR="0" algn="r" rtl="1">
                        <a:spcBef>
                          <a:spcPts val="0"/>
                        </a:spcBef>
                        <a:spcAft>
                          <a:spcPts val="0"/>
                        </a:spcAft>
                      </a:pPr>
                      <a:endParaRPr lang="en-US" sz="1600" dirty="0">
                        <a:effectLst/>
                        <a:latin typeface="Times New Roman"/>
                        <a:ea typeface="Times New Roman"/>
                        <a:cs typeface="+mj-cs"/>
                      </a:endParaRPr>
                    </a:p>
                  </a:txBody>
                  <a:tcPr marL="68570" marR="68570" marT="0" marB="0">
                    <a:lnL>
                      <a:noFill/>
                    </a:lnL>
                    <a:lnR>
                      <a:noFill/>
                    </a:lnR>
                    <a:lnT>
                      <a:noFill/>
                    </a:lnT>
                    <a:lnB>
                      <a:noFill/>
                    </a:lnB>
                  </a:tcPr>
                </a:tc>
              </a:tr>
              <a:tr h="411784">
                <a:tc>
                  <a:txBody>
                    <a:bodyPr/>
                    <a:lstStyle/>
                    <a:p>
                      <a:pPr marL="0" marR="0" algn="r" rtl="1">
                        <a:spcBef>
                          <a:spcPts val="0"/>
                        </a:spcBef>
                        <a:spcAft>
                          <a:spcPts val="0"/>
                        </a:spcAft>
                      </a:pPr>
                      <a:r>
                        <a:rPr lang="ar-SA" sz="1800" b="1" dirty="0">
                          <a:effectLst/>
                          <a:latin typeface="Times New Roman"/>
                          <a:ea typeface="Times New Roman"/>
                          <a:cs typeface="+mj-cs"/>
                        </a:rPr>
                        <a:t>مكتب: 2أ </a:t>
                      </a:r>
                      <a:r>
                        <a:rPr lang="ar-SA" sz="1800" b="1" dirty="0" smtClean="0">
                          <a:effectLst/>
                          <a:latin typeface="Times New Roman"/>
                          <a:ea typeface="Times New Roman"/>
                          <a:cs typeface="+mj-cs"/>
                        </a:rPr>
                        <a:t>66، </a:t>
                      </a:r>
                      <a:r>
                        <a:rPr lang="ar-SA" sz="1800" b="1" dirty="0">
                          <a:effectLst/>
                          <a:latin typeface="Times New Roman"/>
                          <a:ea typeface="Times New Roman"/>
                          <a:cs typeface="+mj-cs"/>
                        </a:rPr>
                        <a:t>تلفون مكتب </a:t>
                      </a:r>
                      <a:r>
                        <a:rPr lang="ar-SA" sz="1800" b="1" dirty="0" smtClean="0">
                          <a:effectLst/>
                          <a:latin typeface="Times New Roman"/>
                          <a:ea typeface="Times New Roman"/>
                          <a:cs typeface="+mj-cs"/>
                        </a:rPr>
                        <a:t>8506 </a:t>
                      </a:r>
                      <a:r>
                        <a:rPr lang="ar-SA" sz="1800" b="1" dirty="0">
                          <a:effectLst/>
                          <a:latin typeface="Times New Roman"/>
                          <a:ea typeface="Times New Roman"/>
                          <a:cs typeface="+mj-cs"/>
                        </a:rPr>
                        <a:t>467</a:t>
                      </a:r>
                      <a:endParaRPr lang="en-US" sz="1600" dirty="0">
                        <a:effectLst/>
                        <a:latin typeface="Times New Roman"/>
                        <a:ea typeface="Times New Roman"/>
                        <a:cs typeface="+mj-cs"/>
                      </a:endParaRPr>
                    </a:p>
                  </a:txBody>
                  <a:tcPr marL="68570" marR="68570" marT="0" marB="0">
                    <a:lnL>
                      <a:noFill/>
                    </a:lnL>
                    <a:lnR>
                      <a:noFill/>
                    </a:lnR>
                    <a:lnT>
                      <a:noFill/>
                    </a:lnT>
                    <a:lnB>
                      <a:noFill/>
                    </a:lnB>
                  </a:tcPr>
                </a:tc>
              </a:tr>
              <a:tr h="411784">
                <a:tc>
                  <a:txBody>
                    <a:bodyPr/>
                    <a:lstStyle/>
                    <a:p>
                      <a:pPr marL="0" marR="0" algn="r" rtl="1">
                        <a:spcBef>
                          <a:spcPts val="0"/>
                        </a:spcBef>
                        <a:spcAft>
                          <a:spcPts val="0"/>
                        </a:spcAft>
                      </a:pPr>
                      <a:r>
                        <a:rPr lang="ar-SA" sz="1800" b="1" dirty="0">
                          <a:effectLst/>
                          <a:latin typeface="Times New Roman"/>
                          <a:ea typeface="Times New Roman"/>
                          <a:cs typeface="+mj-cs"/>
                        </a:rPr>
                        <a:t>بريد الكتروني: </a:t>
                      </a:r>
                      <a:r>
                        <a:rPr lang="en-US" sz="1800" b="1" u="sng" dirty="0" smtClean="0">
                          <a:solidFill>
                            <a:srgbClr val="0000FF"/>
                          </a:solidFill>
                          <a:effectLst/>
                          <a:latin typeface="Times New Roman"/>
                          <a:ea typeface="Times New Roman"/>
                          <a:cs typeface="+mj-cs"/>
                        </a:rPr>
                        <a:t>oelsheikh</a:t>
                      </a:r>
                      <a:r>
                        <a:rPr lang="en-US" sz="1800" b="1" u="sng" dirty="0" smtClean="0">
                          <a:solidFill>
                            <a:srgbClr val="0000FF"/>
                          </a:solidFill>
                          <a:effectLst/>
                          <a:latin typeface="Times New Roman"/>
                          <a:ea typeface="Times New Roman"/>
                          <a:cs typeface="+mj-cs"/>
                          <a:hlinkClick r:id="rId2"/>
                        </a:rPr>
                        <a:t>@ksu.edu.sa</a:t>
                      </a:r>
                      <a:endParaRPr lang="en-US" sz="1600" dirty="0">
                        <a:effectLst/>
                        <a:latin typeface="Times New Roman"/>
                        <a:ea typeface="Times New Roman"/>
                        <a:cs typeface="+mj-cs"/>
                      </a:endParaRPr>
                    </a:p>
                  </a:txBody>
                  <a:tcPr marL="68570" marR="68570" marT="0" marB="0">
                    <a:lnL>
                      <a:noFill/>
                    </a:lnL>
                    <a:lnR>
                      <a:noFill/>
                    </a:lnR>
                    <a:lnT>
                      <a:noFill/>
                    </a:lnT>
                    <a:lnB>
                      <a:noFill/>
                    </a:lnB>
                  </a:tcPr>
                </a:tc>
              </a:tr>
              <a:tr h="873816">
                <a:tc>
                  <a:txBody>
                    <a:bodyPr/>
                    <a:lstStyle/>
                    <a:p>
                      <a:pPr marL="0" marR="0" algn="r" rtl="1">
                        <a:spcBef>
                          <a:spcPts val="0"/>
                        </a:spcBef>
                        <a:spcAft>
                          <a:spcPts val="0"/>
                        </a:spcAft>
                      </a:pPr>
                      <a:r>
                        <a:rPr lang="ar-SA" sz="1800" b="1" dirty="0">
                          <a:effectLst/>
                          <a:latin typeface="Times New Roman"/>
                          <a:ea typeface="Times New Roman"/>
                          <a:cs typeface="+mj-cs"/>
                        </a:rPr>
                        <a:t>موقع الكتروني</a:t>
                      </a:r>
                      <a:r>
                        <a:rPr lang="ar-SA" sz="1800" b="1" u="sng" kern="1200" dirty="0">
                          <a:solidFill>
                            <a:srgbClr val="0000FF"/>
                          </a:solidFill>
                          <a:effectLst/>
                          <a:latin typeface="Times New Roman"/>
                          <a:ea typeface="Times New Roman"/>
                          <a:cs typeface="+mj-cs"/>
                        </a:rPr>
                        <a:t>:  </a:t>
                      </a:r>
                      <a:r>
                        <a:rPr lang="en-US" sz="1800" b="1" u="sng" kern="1200" dirty="0">
                          <a:solidFill>
                            <a:srgbClr val="0000FF"/>
                          </a:solidFill>
                          <a:effectLst/>
                          <a:latin typeface="Times New Roman"/>
                          <a:ea typeface="Times New Roman"/>
                          <a:cs typeface="+mj-cs"/>
                          <a:hlinkClick r:id="rId3"/>
                        </a:rPr>
                        <a:t>http://</a:t>
                      </a:r>
                      <a:r>
                        <a:rPr lang="en-US" sz="1800" b="1" u="sng" kern="1200" dirty="0" smtClean="0">
                          <a:solidFill>
                            <a:srgbClr val="0000FF"/>
                          </a:solidFill>
                          <a:effectLst/>
                          <a:latin typeface="Times New Roman"/>
                          <a:ea typeface="Times New Roman"/>
                          <a:cs typeface="+mj-cs"/>
                          <a:hlinkClick r:id="rId3"/>
                        </a:rPr>
                        <a:t>fac.ksu.edu.sa</a:t>
                      </a:r>
                      <a:r>
                        <a:rPr lang="en-US" sz="1800" b="1" u="sng" kern="1200" dirty="0" smtClean="0">
                          <a:solidFill>
                            <a:srgbClr val="0000FF"/>
                          </a:solidFill>
                          <a:effectLst/>
                          <a:latin typeface="Times New Roman"/>
                          <a:ea typeface="Times New Roman"/>
                          <a:cs typeface="+mj-cs"/>
                        </a:rPr>
                        <a:t>/oelsheikh</a:t>
                      </a:r>
                      <a:endParaRPr lang="en-US" sz="1600" dirty="0">
                        <a:effectLst/>
                        <a:latin typeface="Times New Roman"/>
                        <a:ea typeface="Times New Roman"/>
                        <a:cs typeface="+mj-cs"/>
                      </a:endParaRPr>
                    </a:p>
                  </a:txBody>
                  <a:tcPr marL="68570" marR="68570" marT="0" marB="0">
                    <a:lnL>
                      <a:noFill/>
                    </a:lnL>
                    <a:lnR>
                      <a:noFill/>
                    </a:lnR>
                    <a:lnT>
                      <a:noFill/>
                    </a:lnT>
                    <a:lnB>
                      <a:noFill/>
                    </a:lnB>
                  </a:tcPr>
                </a:tc>
              </a:tr>
            </a:tbl>
          </a:graphicData>
        </a:graphic>
      </p:graphicFrame>
    </p:spTree>
    <p:extLst>
      <p:ext uri="{BB962C8B-B14F-4D97-AF65-F5344CB8AC3E}">
        <p14:creationId xmlns:p14="http://schemas.microsoft.com/office/powerpoint/2010/main" val="2143574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a:xfrm>
            <a:off x="611188" y="549275"/>
            <a:ext cx="8066087" cy="5903913"/>
          </a:xfrm>
        </p:spPr>
        <p:txBody>
          <a:bodyPr/>
          <a:lstStyle/>
          <a:p>
            <a:pPr algn="r" rtl="1"/>
            <a:r>
              <a:rPr lang="ar-SA" altLang="en-US" sz="2000" b="1" smtClean="0"/>
              <a:t>تعريف المقرر:</a:t>
            </a:r>
          </a:p>
          <a:p>
            <a:pPr algn="r" rtl="1"/>
            <a:r>
              <a:rPr lang="ar-SA" altLang="en-US" sz="2000" smtClean="0"/>
              <a:t>يتناول هذا المقرر خصائص الزراعة والمفاهيم الأساسية للعرض و الطلب للمجتمعات الزراعية، نظرية الإستهلاك، نظرية الإنتاج، تكاليف الإنتاج.</a:t>
            </a:r>
          </a:p>
          <a:p>
            <a:pPr algn="r" rtl="1"/>
            <a:r>
              <a:rPr lang="ar-SA" altLang="en-US" sz="2000" smtClean="0"/>
              <a:t> </a:t>
            </a:r>
            <a:r>
              <a:rPr lang="ar-SA" altLang="en-US" sz="2000" b="1" smtClean="0"/>
              <a:t>الهدف من المقرر : </a:t>
            </a:r>
          </a:p>
          <a:p>
            <a:pPr algn="r" rtl="1"/>
            <a:r>
              <a:rPr lang="ar-SA" altLang="en-US" sz="2000" smtClean="0"/>
              <a:t>فهم أهم الموضوعات التي يتطرق لها علم الإقتصاد الزراعي، فهم أساسيات الإقتصاد الجزئي والكلي التي يحتاجها صانع القرار في الانتاج الزراعي، أيضا التعرف على المفاهيم الأساسية لصانع القرارات في التسويق، الإنتاج،الإدارة، و التمويل.</a:t>
            </a:r>
          </a:p>
          <a:p>
            <a:pPr algn="r" rtl="1"/>
            <a:r>
              <a:rPr lang="ar-SA" altLang="en-US" sz="2000" smtClean="0"/>
              <a:t>لتحقيق هذه الأهداف علي الطالب إتباع الآتي :</a:t>
            </a:r>
          </a:p>
          <a:p>
            <a:pPr algn="r" rtl="1"/>
            <a:r>
              <a:rPr lang="ar-SA" altLang="en-US" sz="2000" smtClean="0"/>
              <a:t>-	المواظبة على حضور المحاضرات.</a:t>
            </a:r>
          </a:p>
          <a:p>
            <a:pPr algn="r" rtl="1"/>
            <a:r>
              <a:rPr lang="ar-SA" altLang="en-US" sz="2000" smtClean="0"/>
              <a:t>-	الإطلاع المسبق على مادة المحاضرة.</a:t>
            </a:r>
          </a:p>
          <a:p>
            <a:pPr algn="r" rtl="1"/>
            <a:r>
              <a:rPr lang="ar-SA" altLang="en-US" sz="2000" smtClean="0"/>
              <a:t>-	الاشتراك في المناقشة، وحل التمارين</a:t>
            </a:r>
          </a:p>
          <a:p>
            <a:pPr algn="r" rtl="1"/>
            <a:r>
              <a:rPr lang="ar-SA" altLang="en-US" sz="2000" smtClean="0"/>
              <a:t> </a:t>
            </a:r>
            <a:r>
              <a:rPr lang="ar-SA" altLang="en-US" sz="2000" b="1" smtClean="0"/>
              <a:t>طرق التدريس: </a:t>
            </a:r>
          </a:p>
          <a:p>
            <a:pPr algn="r" rtl="1"/>
            <a:r>
              <a:rPr lang="ar-SA" altLang="en-US" sz="2000" smtClean="0"/>
              <a:t>الأسلوب المتبع في تدريس المقرر يعتمد علي المناقشة والأسئلة لتمكين الطلبة من استنباط/فهم/تطبيق القواعد وذلك من خلال نقاط في شكل عرض تقديمي </a:t>
            </a:r>
            <a:r>
              <a:rPr lang="en-US" altLang="en-US" sz="2000" smtClean="0">
                <a:cs typeface="Times New Roman" pitchFamily="18" charset="0"/>
              </a:rPr>
              <a:t>Power Point) </a:t>
            </a:r>
            <a:r>
              <a:rPr lang="ar-SA" altLang="en-US" sz="2000" smtClean="0"/>
              <a:t>). يقوم الطلبة بتطبيق المادة العلمية من خلال التمارين الأسبوعية.</a:t>
            </a:r>
            <a:endParaRPr lang="en-US" altLang="en-US" sz="2000" smtClean="0">
              <a:cs typeface="Times New Roman" pitchFamily="18" charset="0"/>
            </a:endParaRPr>
          </a:p>
        </p:txBody>
      </p:sp>
    </p:spTree>
    <p:extLst>
      <p:ext uri="{BB962C8B-B14F-4D97-AF65-F5344CB8AC3E}">
        <p14:creationId xmlns:p14="http://schemas.microsoft.com/office/powerpoint/2010/main" val="3483077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260350"/>
            <a:ext cx="8078787" cy="1223963"/>
          </a:xfrm>
        </p:spPr>
        <p:txBody>
          <a:bodyPr/>
          <a:lstStyle/>
          <a:p>
            <a:pPr algn="ctr">
              <a:defRPr/>
            </a:pPr>
            <a:r>
              <a:rPr lang="ar-SA" dirty="0">
                <a:solidFill>
                  <a:srgbClr val="50B4C8"/>
                </a:solidFill>
              </a:rPr>
              <a:t>محتويات المقرر </a:t>
            </a:r>
            <a:endParaRPr lang="en-US" dirty="0"/>
          </a:p>
        </p:txBody>
      </p:sp>
      <p:graphicFrame>
        <p:nvGraphicFramePr>
          <p:cNvPr id="4" name="Content Placeholder 3"/>
          <p:cNvGraphicFramePr>
            <a:graphicFrameLocks noGrp="1"/>
          </p:cNvGraphicFramePr>
          <p:nvPr>
            <p:ph idx="1"/>
          </p:nvPr>
        </p:nvGraphicFramePr>
        <p:xfrm>
          <a:off x="684213" y="1341438"/>
          <a:ext cx="8066087" cy="5039206"/>
        </p:xfrm>
        <a:graphic>
          <a:graphicData uri="http://schemas.openxmlformats.org/drawingml/2006/table">
            <a:tbl>
              <a:tblPr firstRow="1" bandRow="1">
                <a:tableStyleId>{5C22544A-7EE6-4342-B048-85BDC9FD1C3A}</a:tableStyleId>
              </a:tblPr>
              <a:tblGrid>
                <a:gridCol w="1440160"/>
                <a:gridCol w="6625927"/>
              </a:tblGrid>
              <a:tr h="370793">
                <a:tc>
                  <a:txBody>
                    <a:bodyPr/>
                    <a:lstStyle/>
                    <a:p>
                      <a:pPr algn="ctr"/>
                      <a:r>
                        <a:rPr lang="ar-SA" sz="1800" dirty="0" smtClean="0"/>
                        <a:t>الاسبوع</a:t>
                      </a:r>
                      <a:endParaRPr lang="en-US" sz="1800" dirty="0"/>
                    </a:p>
                  </a:txBody>
                  <a:tcPr marT="45714" marB="45714"/>
                </a:tc>
                <a:tc>
                  <a:txBody>
                    <a:bodyPr/>
                    <a:lstStyle/>
                    <a:p>
                      <a:endParaRPr lang="en-US" sz="1800"/>
                    </a:p>
                  </a:txBody>
                  <a:tcPr marT="45714" marB="45714"/>
                </a:tc>
              </a:tr>
              <a:tr h="914285">
                <a:tc>
                  <a:txBody>
                    <a:bodyPr/>
                    <a:lstStyle/>
                    <a:p>
                      <a:pPr algn="ctr"/>
                      <a:r>
                        <a:rPr lang="ar-SA" sz="1800" dirty="0" smtClean="0"/>
                        <a:t>1-2</a:t>
                      </a:r>
                      <a:endParaRPr lang="en-US" sz="1800" dirty="0"/>
                    </a:p>
                  </a:txBody>
                  <a:tcPr marT="45714" marB="45714"/>
                </a:tc>
                <a:tc>
                  <a:txBody>
                    <a:bodyPr/>
                    <a:lstStyle/>
                    <a:p>
                      <a:pPr algn="r"/>
                      <a:r>
                        <a:rPr lang="ar-SA" sz="1800" dirty="0" smtClean="0"/>
                        <a:t>مقدمة وأساسيات: المفاهيم الأساسية، الموارد الإقتصادية، المشكلة الإقتصادية : خصائصها و أسبابها، علم الاقتصـاد الزراعي، الزراعة و أهمية النشاط الزراعي، الخصائص الاقتصادية والاجتماعية للزراعة، إسـتخدام الرسـوم البيانية في التحليـل الإقتصادي</a:t>
                      </a:r>
                      <a:endParaRPr lang="en-US" sz="1800" dirty="0"/>
                    </a:p>
                  </a:txBody>
                  <a:tcPr marT="45714" marB="45714"/>
                </a:tc>
              </a:tr>
              <a:tr h="639999">
                <a:tc>
                  <a:txBody>
                    <a:bodyPr/>
                    <a:lstStyle/>
                    <a:p>
                      <a:pPr algn="ctr"/>
                      <a:r>
                        <a:rPr lang="ar-SA" sz="1800" dirty="0" smtClean="0"/>
                        <a:t>3-4</a:t>
                      </a:r>
                      <a:endParaRPr lang="en-US" sz="1800" dirty="0"/>
                    </a:p>
                  </a:txBody>
                  <a:tcPr marT="45714" marB="45714"/>
                </a:tc>
                <a:tc>
                  <a:txBody>
                    <a:bodyPr/>
                    <a:lstStyle/>
                    <a:p>
                      <a:pPr algn="r"/>
                      <a:r>
                        <a:rPr lang="ar-SA" sz="1800" dirty="0" smtClean="0">
                          <a:effectLst/>
                        </a:rPr>
                        <a:t>الطلب على المنتجات الزراعية، تعريف السوق، انواع الأسواق، تعريف الطلب، جدول الطلب، محددات طلب السوق على السلع الزراعية.</a:t>
                      </a:r>
                      <a:endParaRPr lang="en-US" sz="1800" dirty="0"/>
                    </a:p>
                  </a:txBody>
                  <a:tcPr marT="45714" marB="45714"/>
                </a:tc>
              </a:tr>
              <a:tr h="1188570">
                <a:tc>
                  <a:txBody>
                    <a:bodyPr/>
                    <a:lstStyle/>
                    <a:p>
                      <a:pPr algn="ctr"/>
                      <a:r>
                        <a:rPr lang="ar-SA" sz="1800" dirty="0" smtClean="0"/>
                        <a:t>5</a:t>
                      </a:r>
                      <a:endParaRPr lang="en-US" sz="1800" dirty="0"/>
                    </a:p>
                  </a:txBody>
                  <a:tcPr marT="45714" marB="45714"/>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ar-SA" sz="1800" dirty="0" smtClean="0">
                          <a:effectLst/>
                        </a:rPr>
                        <a:t>عــرض المنتجات الزراعية، مفهوم العرض، قانون العرض، جدول العرض، العـوامـل المؤثـرة على العـرض المزرعى، التغير في العرض، خصائص العرض المزرعي، مرونة. </a:t>
                      </a:r>
                      <a:endParaRPr lang="en-US" sz="1600" dirty="0" smtClean="0">
                        <a:effectLst/>
                        <a:latin typeface="Times New Roman"/>
                        <a:ea typeface="Times New Roman"/>
                      </a:endParaRPr>
                    </a:p>
                    <a:p>
                      <a:endParaRPr lang="en-US" sz="1800" dirty="0"/>
                    </a:p>
                  </a:txBody>
                  <a:tcPr marT="45714" marB="45714"/>
                </a:tc>
              </a:tr>
              <a:tr h="639999">
                <a:tc>
                  <a:txBody>
                    <a:bodyPr/>
                    <a:lstStyle/>
                    <a:p>
                      <a:pPr algn="ctr"/>
                      <a:r>
                        <a:rPr lang="ar-SA" sz="1800" dirty="0" smtClean="0"/>
                        <a:t>6</a:t>
                      </a:r>
                      <a:endParaRPr lang="en-US" sz="1800" dirty="0"/>
                    </a:p>
                  </a:txBody>
                  <a:tcPr marT="45714" marB="45714"/>
                </a:tc>
                <a:tc>
                  <a:txBody>
                    <a:bodyPr/>
                    <a:lstStyle/>
                    <a:p>
                      <a:pPr algn="r" rtl="1"/>
                      <a:r>
                        <a:rPr lang="ar-SA" sz="1800" dirty="0" smtClean="0">
                          <a:effectLst/>
                        </a:rPr>
                        <a:t>التوازن في السوق، تحديـد الأسعار والتوازن، أثر التغير في الطلب و العرض في توازن السوق، تطبيقات حول عرض المنتجات الزراعية و الطلب عليها</a:t>
                      </a:r>
                      <a:endParaRPr lang="en-US" sz="1800" dirty="0"/>
                    </a:p>
                  </a:txBody>
                  <a:tcPr marT="45714" marB="45714"/>
                </a:tc>
              </a:tr>
              <a:tr h="370793">
                <a:tc>
                  <a:txBody>
                    <a:bodyPr/>
                    <a:lstStyle/>
                    <a:p>
                      <a:pPr algn="ctr"/>
                      <a:r>
                        <a:rPr lang="ar-SA" sz="1800" dirty="0" smtClean="0"/>
                        <a:t>7</a:t>
                      </a:r>
                      <a:endParaRPr lang="en-US" sz="1800" dirty="0"/>
                    </a:p>
                  </a:txBody>
                  <a:tcPr marT="45714" marB="45714"/>
                </a:tc>
                <a:tc>
                  <a:txBody>
                    <a:bodyPr/>
                    <a:lstStyle/>
                    <a:p>
                      <a:pPr algn="r" rtl="1"/>
                      <a:r>
                        <a:rPr lang="ar-SA" sz="1800" b="1" dirty="0" smtClean="0"/>
                        <a:t>الامتحان الفصلي الاول</a:t>
                      </a:r>
                      <a:endParaRPr lang="en-US" sz="1800" b="1" dirty="0"/>
                    </a:p>
                  </a:txBody>
                  <a:tcPr marT="45714" marB="45714"/>
                </a:tc>
              </a:tr>
              <a:tr h="914285">
                <a:tc>
                  <a:txBody>
                    <a:bodyPr/>
                    <a:lstStyle/>
                    <a:p>
                      <a:pPr algn="ctr"/>
                      <a:r>
                        <a:rPr lang="ar-SA" sz="1800" dirty="0" smtClean="0"/>
                        <a:t>8</a:t>
                      </a:r>
                      <a:endParaRPr lang="en-US" sz="1800" dirty="0"/>
                    </a:p>
                  </a:txBody>
                  <a:tcPr marT="45714" marB="45714"/>
                </a:tc>
                <a:tc>
                  <a:txBody>
                    <a:bodyPr/>
                    <a:lstStyle/>
                    <a:p>
                      <a:pPr algn="r" rtl="1"/>
                      <a:r>
                        <a:rPr lang="ar-SA" sz="1800" kern="1200" dirty="0" smtClean="0">
                          <a:solidFill>
                            <a:schemeClr val="dk1"/>
                          </a:solidFill>
                          <a:effectLst/>
                          <a:latin typeface="+mn-lt"/>
                          <a:ea typeface="+mn-ea"/>
                          <a:cs typeface="+mn-cs"/>
                        </a:rPr>
                        <a:t>سلوك المستهلك، نظرية المنفعة، المنفعة الحدية، قانون تناقص المنفعة الحدية، توازن المستهلك، فائض المستهلك، عيوب نظرية المنفعة، تحليل منحنيات السواء، خصائص منحنيات السواء، خط الميزانية.</a:t>
                      </a:r>
                      <a:endParaRPr lang="en-US" sz="1800" kern="1200" dirty="0">
                        <a:solidFill>
                          <a:schemeClr val="dk1"/>
                        </a:solidFill>
                        <a:effectLst/>
                        <a:latin typeface="+mn-lt"/>
                        <a:ea typeface="+mn-ea"/>
                        <a:cs typeface="+mn-cs"/>
                      </a:endParaRPr>
                    </a:p>
                  </a:txBody>
                  <a:tcPr marT="45714" marB="45714"/>
                </a:tc>
              </a:tr>
            </a:tbl>
          </a:graphicData>
        </a:graphic>
      </p:graphicFrame>
    </p:spTree>
    <p:extLst>
      <p:ext uri="{BB962C8B-B14F-4D97-AF65-F5344CB8AC3E}">
        <p14:creationId xmlns:p14="http://schemas.microsoft.com/office/powerpoint/2010/main" val="2181594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84213" y="1052513"/>
          <a:ext cx="8066087" cy="5867400"/>
        </p:xfrm>
        <a:graphic>
          <a:graphicData uri="http://schemas.openxmlformats.org/drawingml/2006/table">
            <a:tbl>
              <a:tblPr firstRow="1" bandRow="1">
                <a:tableStyleId>{5C22544A-7EE6-4342-B048-85BDC9FD1C3A}</a:tableStyleId>
              </a:tblPr>
              <a:tblGrid>
                <a:gridCol w="1440160"/>
                <a:gridCol w="6625927"/>
              </a:tblGrid>
              <a:tr h="370840">
                <a:tc>
                  <a:txBody>
                    <a:bodyPr/>
                    <a:lstStyle/>
                    <a:p>
                      <a:pPr algn="ctr"/>
                      <a:r>
                        <a:rPr lang="ar-SA" dirty="0" smtClean="0"/>
                        <a:t>الاسبوع</a:t>
                      </a:r>
                      <a:endParaRPr lang="en-US" dirty="0"/>
                    </a:p>
                  </a:txBody>
                  <a:tcPr/>
                </a:tc>
                <a:tc>
                  <a:txBody>
                    <a:bodyPr/>
                    <a:lstStyle/>
                    <a:p>
                      <a:endParaRPr lang="en-US"/>
                    </a:p>
                  </a:txBody>
                  <a:tcPr/>
                </a:tc>
              </a:tr>
              <a:tr h="370840">
                <a:tc>
                  <a:txBody>
                    <a:bodyPr/>
                    <a:lstStyle/>
                    <a:p>
                      <a:pPr algn="ctr"/>
                      <a:r>
                        <a:rPr lang="ar-SA" dirty="0" smtClean="0"/>
                        <a:t>9</a:t>
                      </a:r>
                      <a:endParaRPr lang="en-US"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المرونات: </a:t>
                      </a:r>
                      <a:r>
                        <a:rPr lang="ar-SA" sz="1800" dirty="0" smtClean="0">
                          <a:effectLst/>
                        </a:rPr>
                        <a:t>مرونة الطلب السعرية والدخلية والتقاطعية، مرونة العرض في المدى القصير و المدى الطويل</a:t>
                      </a:r>
                      <a:endParaRPr lang="en-US" dirty="0" smtClean="0"/>
                    </a:p>
                    <a:p>
                      <a:pPr algn="r" rtl="1"/>
                      <a:endParaRPr lang="en-US" dirty="0"/>
                    </a:p>
                  </a:txBody>
                  <a:tcPr/>
                </a:tc>
              </a:tr>
              <a:tr h="370840">
                <a:tc>
                  <a:txBody>
                    <a:bodyPr/>
                    <a:lstStyle/>
                    <a:p>
                      <a:pPr algn="ctr"/>
                      <a:r>
                        <a:rPr lang="ar-SA" dirty="0" smtClean="0"/>
                        <a:t>10</a:t>
                      </a:r>
                      <a:endParaRPr lang="en-US"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dirty="0" smtClean="0">
                          <a:effectLst/>
                        </a:rPr>
                        <a:t>إقتصاديات الإنتاج الزراعي، تعريف إقتصاديات الإنتاج الزراعي، أهداف إقتصاديات الإنتاج الزراعي، الإنتاج،  الدالة الإنتاجية، فروض دالة الإنتاج، طرق التعبير عن دالة الإنتاج، طبيعة الدالة الإنتاجية، دالة الإنتاج الكلاسيكية، المشتقات الاقتصادية لدالة الإنتاج، قانون تناقص الغلة و المراحل الثلاث للانتاج، تأثير التكنولوجيا الحديثة، أنواع القرارات الإنتاجية</a:t>
                      </a:r>
                      <a:endParaRPr lang="en-US" sz="1600" dirty="0" smtClean="0">
                        <a:effectLst/>
                        <a:latin typeface="Times New Roman"/>
                        <a:ea typeface="Times New Roman"/>
                      </a:endParaRPr>
                    </a:p>
                    <a:p>
                      <a:pPr algn="r"/>
                      <a:endParaRPr lang="en-US" dirty="0"/>
                    </a:p>
                  </a:txBody>
                  <a:tcPr/>
                </a:tc>
              </a:tr>
              <a:tr h="370840">
                <a:tc>
                  <a:txBody>
                    <a:bodyPr/>
                    <a:lstStyle/>
                    <a:p>
                      <a:pPr algn="ctr" rtl="1"/>
                      <a:r>
                        <a:rPr lang="ar-SA" dirty="0" smtClean="0"/>
                        <a:t>11-12</a:t>
                      </a:r>
                      <a:endParaRPr lang="en-US"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dirty="0" smtClean="0">
                          <a:effectLst/>
                        </a:rPr>
                        <a:t>تكاليف الإنتاج ،  التكاليف الإنتاجية في المدى القصير، أنواع تكاليف الإنتاج، التكاليف الإنتاجية في المدى الطويل، منحنيات التكاليف في المدى الطويل، تكاليف الوحدة، تأثير التكنولوجيا على التكاليف.</a:t>
                      </a:r>
                      <a:endParaRPr lang="en-US" sz="1600" dirty="0" smtClean="0">
                        <a:effectLst/>
                        <a:latin typeface="Times New Roman"/>
                        <a:ea typeface="Times New Roman"/>
                      </a:endParaRPr>
                    </a:p>
                    <a:p>
                      <a:pPr algn="r" rtl="1"/>
                      <a:endParaRPr lang="en-US" dirty="0"/>
                    </a:p>
                  </a:txBody>
                  <a:tcPr/>
                </a:tc>
              </a:tr>
              <a:tr h="370840">
                <a:tc>
                  <a:txBody>
                    <a:bodyPr/>
                    <a:lstStyle/>
                    <a:p>
                      <a:pPr algn="ctr"/>
                      <a:r>
                        <a:rPr lang="ar-SA" dirty="0" smtClean="0"/>
                        <a:t>13</a:t>
                      </a:r>
                      <a:endParaRPr lang="en-US" dirty="0"/>
                    </a:p>
                  </a:txBody>
                  <a:tcPr/>
                </a:tc>
                <a:tc>
                  <a:txBody>
                    <a:bodyPr/>
                    <a:lstStyle/>
                    <a:p>
                      <a:pPr algn="r" rtl="1"/>
                      <a:r>
                        <a:rPr lang="ar-SA" b="1" dirty="0" smtClean="0"/>
                        <a:t>الامتحان الفصلي الثاني</a:t>
                      </a:r>
                      <a:endParaRPr lang="en-US" b="1" dirty="0"/>
                    </a:p>
                  </a:txBody>
                  <a:tcPr/>
                </a:tc>
              </a:tr>
              <a:tr h="370840">
                <a:tc>
                  <a:txBody>
                    <a:bodyPr/>
                    <a:lstStyle/>
                    <a:p>
                      <a:pPr algn="ctr"/>
                      <a:r>
                        <a:rPr lang="ar-SA" dirty="0" smtClean="0"/>
                        <a:t>14-15</a:t>
                      </a:r>
                      <a:endParaRPr lang="en-US" dirty="0"/>
                    </a:p>
                  </a:txBody>
                  <a:tcPr/>
                </a:tc>
                <a:tc>
                  <a:txBody>
                    <a:bodyPr/>
                    <a:lstStyle/>
                    <a:p>
                      <a:pPr algn="r" rtl="1"/>
                      <a:r>
                        <a:rPr lang="ar-SA" sz="1800" dirty="0" smtClean="0">
                          <a:effectLst/>
                        </a:rPr>
                        <a:t>معظمة أرباح المنتج، تحديد الحجم الأمثل للموارد باستخدام المعيار الكلي والحدي، معظمة الأرباح بتحديد الحجم الأمثل للإنتاج، مقارنة معظمة الأرباح باستخدام وحدات المورد و باستخدام وحدات الناتج، التوازن في المدى القصير</a:t>
                      </a:r>
                      <a:endParaRPr lang="en-US" b="1" dirty="0"/>
                    </a:p>
                  </a:txBody>
                  <a:tcPr/>
                </a:tc>
              </a:tr>
              <a:tr h="370840">
                <a:tc>
                  <a:txBody>
                    <a:bodyPr/>
                    <a:lstStyle/>
                    <a:p>
                      <a:pPr algn="ctr"/>
                      <a:endParaRPr lang="en-US" dirty="0"/>
                    </a:p>
                  </a:txBody>
                  <a:tcPr/>
                </a:tc>
                <a:tc>
                  <a:txBody>
                    <a:bodyPr/>
                    <a:lstStyle/>
                    <a:p>
                      <a:pPr algn="r" rtl="1"/>
                      <a:endParaRPr lang="en-US" sz="1800" kern="1200" dirty="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2300526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defRPr/>
            </a:pPr>
            <a:r>
              <a:rPr lang="ar-SA" sz="3200" b="1" dirty="0" smtClean="0"/>
              <a:t>نظام تقييم الدرجات</a:t>
            </a:r>
            <a:r>
              <a:rPr lang="ar-SA" sz="3200" dirty="0" smtClean="0"/>
              <a:t>:</a:t>
            </a:r>
            <a:br>
              <a:rPr lang="ar-SA" sz="3200" dirty="0" smtClean="0"/>
            </a:br>
            <a:r>
              <a:rPr lang="ar-SA" sz="3200" dirty="0" smtClean="0"/>
              <a:t> </a:t>
            </a:r>
            <a:r>
              <a:rPr lang="ar-SA" sz="2800" dirty="0" smtClean="0"/>
              <a:t>تعتمد الدرجة النهائية علي الحضور والمشاركة- حل التمارين في أوقاتها -  اختبارات دورية (2) -  الامتحان النهائي حسب التوزيع التالي:</a:t>
            </a:r>
            <a:br>
              <a:rPr lang="ar-SA" sz="2800" dirty="0" smtClean="0"/>
            </a:br>
            <a:endParaRPr lang="en-US" sz="3200" dirty="0"/>
          </a:p>
        </p:txBody>
      </p:sp>
      <p:graphicFrame>
        <p:nvGraphicFramePr>
          <p:cNvPr id="4" name="Content Placeholder 3"/>
          <p:cNvGraphicFramePr>
            <a:graphicFrameLocks noGrp="1"/>
          </p:cNvGraphicFramePr>
          <p:nvPr>
            <p:ph idx="1"/>
          </p:nvPr>
        </p:nvGraphicFramePr>
        <p:xfrm>
          <a:off x="3276601" y="2276475"/>
          <a:ext cx="3252787" cy="1920877"/>
        </p:xfrm>
        <a:graphic>
          <a:graphicData uri="http://schemas.openxmlformats.org/drawingml/2006/table">
            <a:tbl>
              <a:tblPr rtl="1" firstRow="1" firstCol="1" lastRow="1" lastCol="1" bandRow="1" bandCol="1"/>
              <a:tblGrid>
                <a:gridCol w="1331840"/>
                <a:gridCol w="1235348"/>
                <a:gridCol w="685599"/>
              </a:tblGrid>
              <a:tr h="213431">
                <a:tc>
                  <a:txBody>
                    <a:bodyPr/>
                    <a:lstStyle/>
                    <a:p>
                      <a:pPr marL="0" marR="0" algn="ctr" rtl="1">
                        <a:spcBef>
                          <a:spcPts val="0"/>
                        </a:spcBef>
                        <a:spcAft>
                          <a:spcPts val="0"/>
                        </a:spcAft>
                      </a:pPr>
                      <a:r>
                        <a:rPr lang="ar-SA" sz="1400" b="1">
                          <a:effectLst/>
                          <a:latin typeface="Times New Roman"/>
                          <a:ea typeface="Times New Roman"/>
                        </a:rPr>
                        <a:t>البند</a:t>
                      </a:r>
                      <a:endParaRPr lang="en-US" sz="1200">
                        <a:effectLst/>
                        <a:latin typeface="Times New Roman"/>
                        <a:ea typeface="Times New Roman"/>
                      </a:endParaRPr>
                    </a:p>
                  </a:txBody>
                  <a:tcPr marL="68560" marR="6856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400" b="1">
                          <a:effectLst/>
                          <a:latin typeface="Times New Roman"/>
                          <a:ea typeface="Times New Roman"/>
                        </a:rPr>
                        <a:t>الموعد </a:t>
                      </a:r>
                      <a:endParaRPr lang="en-US" sz="1200">
                        <a:effectLst/>
                        <a:latin typeface="Times New Roman"/>
                        <a:ea typeface="Times New Roman"/>
                      </a:endParaRPr>
                    </a:p>
                  </a:txBody>
                  <a:tcPr marL="68560" marR="6856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400" b="1">
                          <a:effectLst/>
                          <a:latin typeface="Times New Roman"/>
                          <a:ea typeface="Times New Roman"/>
                        </a:rPr>
                        <a:t>الدرجة </a:t>
                      </a:r>
                      <a:endParaRPr lang="en-US" sz="1200">
                        <a:effectLst/>
                        <a:latin typeface="Times New Roman"/>
                        <a:ea typeface="Times New Roman"/>
                      </a:endParaRPr>
                    </a:p>
                  </a:txBody>
                  <a:tcPr marL="68560" marR="6856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26861">
                <a:tc>
                  <a:txBody>
                    <a:bodyPr/>
                    <a:lstStyle/>
                    <a:p>
                      <a:pPr marL="0" marR="0" algn="ctr" rtl="1">
                        <a:spcBef>
                          <a:spcPts val="0"/>
                        </a:spcBef>
                        <a:spcAft>
                          <a:spcPts val="0"/>
                        </a:spcAft>
                      </a:pPr>
                      <a:r>
                        <a:rPr lang="ar-SA" sz="1400">
                          <a:effectLst/>
                          <a:latin typeface="Times New Roman"/>
                          <a:ea typeface="Times New Roman"/>
                        </a:rPr>
                        <a:t>الاختبار الفصلي الأول</a:t>
                      </a:r>
                      <a:endParaRPr lang="en-US" sz="1200">
                        <a:effectLst/>
                        <a:latin typeface="Times New Roman"/>
                        <a:ea typeface="Times New Roman"/>
                      </a:endParaRPr>
                    </a:p>
                  </a:txBody>
                  <a:tcPr marL="68560" marR="6856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400">
                          <a:effectLst/>
                          <a:latin typeface="Times New Roman"/>
                          <a:ea typeface="Times New Roman"/>
                        </a:rPr>
                        <a:t>الاسبوع 6</a:t>
                      </a:r>
                      <a:endParaRPr lang="en-US" sz="1200">
                        <a:effectLst/>
                        <a:latin typeface="Times New Roman"/>
                        <a:ea typeface="Times New Roman"/>
                      </a:endParaRPr>
                    </a:p>
                  </a:txBody>
                  <a:tcPr marL="68560" marR="6856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400">
                          <a:effectLst/>
                          <a:latin typeface="Times New Roman"/>
                          <a:ea typeface="Times New Roman"/>
                        </a:rPr>
                        <a:t>15</a:t>
                      </a:r>
                      <a:endParaRPr lang="en-US" sz="1200">
                        <a:effectLst/>
                        <a:latin typeface="Times New Roman"/>
                        <a:ea typeface="Times New Roman"/>
                      </a:endParaRPr>
                    </a:p>
                  </a:txBody>
                  <a:tcPr marL="68560" marR="6856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861">
                <a:tc>
                  <a:txBody>
                    <a:bodyPr/>
                    <a:lstStyle/>
                    <a:p>
                      <a:pPr marL="0" marR="0" algn="ctr" rtl="1">
                        <a:spcBef>
                          <a:spcPts val="0"/>
                        </a:spcBef>
                        <a:spcAft>
                          <a:spcPts val="0"/>
                        </a:spcAft>
                      </a:pPr>
                      <a:r>
                        <a:rPr lang="ar-SA" sz="1400">
                          <a:effectLst/>
                          <a:latin typeface="Times New Roman"/>
                          <a:ea typeface="Times New Roman"/>
                        </a:rPr>
                        <a:t>الاختبار الفصلي الثانى</a:t>
                      </a:r>
                      <a:endParaRPr lang="en-US" sz="1200">
                        <a:effectLst/>
                        <a:latin typeface="Times New Roman"/>
                        <a:ea typeface="Times New Roman"/>
                      </a:endParaRPr>
                    </a:p>
                  </a:txBody>
                  <a:tcPr marL="68560" marR="6856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400">
                          <a:effectLst/>
                          <a:latin typeface="Times New Roman"/>
                          <a:ea typeface="Times New Roman"/>
                        </a:rPr>
                        <a:t>الاسبوع 13</a:t>
                      </a:r>
                      <a:endParaRPr lang="en-US" sz="1200">
                        <a:effectLst/>
                        <a:latin typeface="Times New Roman"/>
                        <a:ea typeface="Times New Roman"/>
                      </a:endParaRPr>
                    </a:p>
                  </a:txBody>
                  <a:tcPr marL="68560" marR="6856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400">
                          <a:effectLst/>
                          <a:latin typeface="Times New Roman"/>
                          <a:ea typeface="Times New Roman"/>
                        </a:rPr>
                        <a:t>15</a:t>
                      </a:r>
                      <a:endParaRPr lang="en-US" sz="1200">
                        <a:effectLst/>
                        <a:latin typeface="Times New Roman"/>
                        <a:ea typeface="Times New Roman"/>
                      </a:endParaRPr>
                    </a:p>
                  </a:txBody>
                  <a:tcPr marL="68560" marR="6856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431">
                <a:tc>
                  <a:txBody>
                    <a:bodyPr/>
                    <a:lstStyle/>
                    <a:p>
                      <a:pPr marL="0" marR="0" algn="ctr" rtl="1">
                        <a:spcBef>
                          <a:spcPts val="0"/>
                        </a:spcBef>
                        <a:spcAft>
                          <a:spcPts val="0"/>
                        </a:spcAft>
                      </a:pPr>
                      <a:r>
                        <a:rPr lang="ar-SA" sz="1400">
                          <a:effectLst/>
                          <a:latin typeface="Times New Roman"/>
                          <a:ea typeface="Times New Roman"/>
                        </a:rPr>
                        <a:t>التمارين</a:t>
                      </a:r>
                      <a:endParaRPr lang="en-US" sz="1200">
                        <a:effectLst/>
                        <a:latin typeface="Times New Roman"/>
                        <a:ea typeface="Times New Roman"/>
                      </a:endParaRPr>
                    </a:p>
                  </a:txBody>
                  <a:tcPr marL="68560" marR="6856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400">
                          <a:effectLst/>
                          <a:latin typeface="Times New Roman"/>
                          <a:ea typeface="Times New Roman"/>
                        </a:rPr>
                        <a:t>اسبوعيا</a:t>
                      </a:r>
                      <a:endParaRPr lang="en-US" sz="1200">
                        <a:effectLst/>
                        <a:latin typeface="Times New Roman"/>
                        <a:ea typeface="Times New Roman"/>
                      </a:endParaRPr>
                    </a:p>
                  </a:txBody>
                  <a:tcPr marL="68560" marR="6856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400">
                          <a:effectLst/>
                          <a:latin typeface="Times New Roman"/>
                          <a:ea typeface="Times New Roman"/>
                        </a:rPr>
                        <a:t>20</a:t>
                      </a:r>
                      <a:endParaRPr lang="en-US" sz="1200">
                        <a:effectLst/>
                        <a:latin typeface="Times New Roman"/>
                        <a:ea typeface="Times New Roman"/>
                      </a:endParaRPr>
                    </a:p>
                  </a:txBody>
                  <a:tcPr marL="68560" marR="6856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431">
                <a:tc>
                  <a:txBody>
                    <a:bodyPr/>
                    <a:lstStyle/>
                    <a:p>
                      <a:pPr marL="0" marR="0" algn="ctr" rtl="1">
                        <a:spcBef>
                          <a:spcPts val="0"/>
                        </a:spcBef>
                        <a:spcAft>
                          <a:spcPts val="0"/>
                        </a:spcAft>
                      </a:pPr>
                      <a:r>
                        <a:rPr lang="ar-SA" sz="1400">
                          <a:effectLst/>
                          <a:latin typeface="Times New Roman"/>
                          <a:ea typeface="Times New Roman"/>
                        </a:rPr>
                        <a:t>حضور ومشاركة</a:t>
                      </a:r>
                      <a:endParaRPr lang="en-US" sz="1200">
                        <a:effectLst/>
                        <a:latin typeface="Times New Roman"/>
                        <a:ea typeface="Times New Roman"/>
                      </a:endParaRPr>
                    </a:p>
                  </a:txBody>
                  <a:tcPr marL="68560" marR="6856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400">
                          <a:effectLst/>
                          <a:latin typeface="Times New Roman"/>
                          <a:ea typeface="Times New Roman"/>
                        </a:rPr>
                        <a:t>خلال الفصل</a:t>
                      </a:r>
                      <a:endParaRPr lang="en-US" sz="1200">
                        <a:effectLst/>
                        <a:latin typeface="Times New Roman"/>
                        <a:ea typeface="Times New Roman"/>
                      </a:endParaRPr>
                    </a:p>
                  </a:txBody>
                  <a:tcPr marL="68560" marR="6856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400">
                          <a:effectLst/>
                          <a:latin typeface="Times New Roman"/>
                          <a:ea typeface="Times New Roman"/>
                        </a:rPr>
                        <a:t>10</a:t>
                      </a:r>
                      <a:endParaRPr lang="en-US" sz="1200">
                        <a:effectLst/>
                        <a:latin typeface="Times New Roman"/>
                        <a:ea typeface="Times New Roman"/>
                      </a:endParaRPr>
                    </a:p>
                  </a:txBody>
                  <a:tcPr marL="68560" marR="6856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431">
                <a:tc>
                  <a:txBody>
                    <a:bodyPr/>
                    <a:lstStyle/>
                    <a:p>
                      <a:pPr marL="0" marR="0" algn="ctr" rtl="1">
                        <a:spcBef>
                          <a:spcPts val="0"/>
                        </a:spcBef>
                        <a:spcAft>
                          <a:spcPts val="0"/>
                        </a:spcAft>
                      </a:pPr>
                      <a:r>
                        <a:rPr lang="ar-SA" sz="1400">
                          <a:effectLst/>
                          <a:latin typeface="Times New Roman"/>
                          <a:ea typeface="Times New Roman"/>
                        </a:rPr>
                        <a:t>الاختبار النهائي</a:t>
                      </a:r>
                      <a:endParaRPr lang="en-US" sz="1200">
                        <a:effectLst/>
                        <a:latin typeface="Times New Roman"/>
                        <a:ea typeface="Times New Roman"/>
                      </a:endParaRPr>
                    </a:p>
                  </a:txBody>
                  <a:tcPr marL="68560" marR="6856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400">
                          <a:effectLst/>
                          <a:latin typeface="Times New Roman"/>
                          <a:ea typeface="Times New Roman"/>
                        </a:rPr>
                        <a:t> </a:t>
                      </a:r>
                      <a:endParaRPr lang="en-US" sz="1200">
                        <a:effectLst/>
                        <a:latin typeface="Times New Roman"/>
                        <a:ea typeface="Times New Roman"/>
                      </a:endParaRPr>
                    </a:p>
                  </a:txBody>
                  <a:tcPr marL="68560" marR="6856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400">
                          <a:effectLst/>
                          <a:latin typeface="Times New Roman"/>
                          <a:ea typeface="Times New Roman"/>
                        </a:rPr>
                        <a:t>40</a:t>
                      </a:r>
                      <a:endParaRPr lang="en-US" sz="1200">
                        <a:effectLst/>
                        <a:latin typeface="Times New Roman"/>
                        <a:ea typeface="Times New Roman"/>
                      </a:endParaRPr>
                    </a:p>
                  </a:txBody>
                  <a:tcPr marL="68560" marR="6856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431">
                <a:tc>
                  <a:txBody>
                    <a:bodyPr/>
                    <a:lstStyle/>
                    <a:p>
                      <a:pPr marL="0" marR="0" algn="ctr" rtl="1">
                        <a:spcBef>
                          <a:spcPts val="0"/>
                        </a:spcBef>
                        <a:spcAft>
                          <a:spcPts val="0"/>
                        </a:spcAft>
                      </a:pPr>
                      <a:r>
                        <a:rPr lang="ar-SA" sz="1400">
                          <a:effectLst/>
                          <a:latin typeface="Times New Roman"/>
                          <a:ea typeface="Times New Roman"/>
                        </a:rPr>
                        <a:t>المجموع</a:t>
                      </a:r>
                      <a:endParaRPr lang="en-US" sz="1200">
                        <a:effectLst/>
                        <a:latin typeface="Times New Roman"/>
                        <a:ea typeface="Times New Roman"/>
                      </a:endParaRPr>
                    </a:p>
                  </a:txBody>
                  <a:tcPr marL="68560" marR="6856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400">
                          <a:effectLst/>
                          <a:latin typeface="Times New Roman"/>
                          <a:ea typeface="Times New Roman"/>
                        </a:rPr>
                        <a:t> </a:t>
                      </a:r>
                      <a:endParaRPr lang="en-US" sz="1200">
                        <a:effectLst/>
                        <a:latin typeface="Times New Roman"/>
                        <a:ea typeface="Times New Roman"/>
                      </a:endParaRPr>
                    </a:p>
                  </a:txBody>
                  <a:tcPr marL="68560" marR="6856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400" dirty="0">
                          <a:effectLst/>
                          <a:latin typeface="Times New Roman"/>
                          <a:ea typeface="Times New Roman"/>
                        </a:rPr>
                        <a:t>100</a:t>
                      </a:r>
                      <a:endParaRPr lang="en-US" sz="1200" dirty="0">
                        <a:effectLst/>
                        <a:latin typeface="Times New Roman"/>
                        <a:ea typeface="Times New Roman"/>
                      </a:endParaRPr>
                    </a:p>
                  </a:txBody>
                  <a:tcPr marL="68560" marR="6856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42021" name="Rectangle 5"/>
          <p:cNvSpPr>
            <a:spLocks noChangeArrowheads="1"/>
          </p:cNvSpPr>
          <p:nvPr/>
        </p:nvSpPr>
        <p:spPr bwMode="auto">
          <a:xfrm>
            <a:off x="1082675" y="4365625"/>
            <a:ext cx="7416800"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a:r>
              <a:rPr lang="ar-SA" altLang="en-US"/>
              <a:t>المراجع:</a:t>
            </a:r>
            <a:endParaRPr lang="en-US" altLang="en-US"/>
          </a:p>
          <a:p>
            <a:pPr rtl="1"/>
            <a:r>
              <a:rPr lang="en-US" altLang="en-US"/>
              <a:t>Gail, L. Cramer, C. W. Jensen, and D. D. Southgate.  Agricultural Economics and Agribusiness. 8th ed. John Wiley&amp;Sons, NewYork, 2001.</a:t>
            </a:r>
          </a:p>
          <a:p>
            <a:pPr algn="r" rtl="1"/>
            <a:r>
              <a:rPr lang="en-US" altLang="en-US"/>
              <a:t>-	</a:t>
            </a:r>
            <a:r>
              <a:rPr lang="ar-SA" altLang="en-US"/>
              <a:t>محمد سعيد الفتيح، عبدالغني عبداللطيف، الاقتصاد الزراعي، منشورات جامعة حلب، كلية الزراعة، 1998م.</a:t>
            </a:r>
          </a:p>
          <a:p>
            <a:pPr algn="r" rtl="1"/>
            <a:r>
              <a:rPr lang="ar-SA" altLang="en-US"/>
              <a:t>-	الدخيل، خالد أبراهيم. مقدمة في النظرية الاقتصادية الجزئية، الرياض، 2000.</a:t>
            </a:r>
          </a:p>
        </p:txBody>
      </p:sp>
    </p:spTree>
    <p:extLst>
      <p:ext uri="{BB962C8B-B14F-4D97-AF65-F5344CB8AC3E}">
        <p14:creationId xmlns:p14="http://schemas.microsoft.com/office/powerpoint/2010/main" val="299355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505</Words>
  <Application>Microsoft Office PowerPoint</Application>
  <PresentationFormat>On-screen Show (4:3)</PresentationFormat>
  <Paragraphs>71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جامعة الملك سعود كلية علوم الأغذية والزراعة قسم الاقتصاد الزراعي</vt:lpstr>
      <vt:lpstr>خطة تدريس المقرر</vt:lpstr>
      <vt:lpstr>PowerPoint Presentation</vt:lpstr>
      <vt:lpstr>محتويات المقرر </vt:lpstr>
      <vt:lpstr>PowerPoint Presentation</vt:lpstr>
      <vt:lpstr>نظام تقييم الدرجات:  تعتمد الدرجة النهائية علي الحضور والمشاركة- حل التمارين في أوقاتها -  اختبارات دورية (2) -  الامتحان النهائي حسب التوزيع التالي: </vt:lpstr>
    </vt:vector>
  </TitlesOfParts>
  <Company>King Saud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الملك سعود كلية علوم الأغذية والزراعة قسم الاقتصاد الزراعي</dc:title>
  <dc:creator>User</dc:creator>
  <cp:lastModifiedBy>User</cp:lastModifiedBy>
  <cp:revision>1</cp:revision>
  <dcterms:created xsi:type="dcterms:W3CDTF">2020-03-15T08:57:41Z</dcterms:created>
  <dcterms:modified xsi:type="dcterms:W3CDTF">2020-03-15T09:02:00Z</dcterms:modified>
</cp:coreProperties>
</file>