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4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134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22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581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360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84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344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54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644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859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59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554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4D437-D42F-4499-8982-FF84FCD68CE1}" type="datetimeFigureOut">
              <a:rPr lang="ar-SA" smtClean="0"/>
              <a:t>17 رجب، 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69545-76DE-4B18-ACBD-7AB28A886C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892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تطبيقات الفصل 15</a:t>
            </a:r>
          </a:p>
        </p:txBody>
      </p:sp>
    </p:spTree>
    <p:extLst>
      <p:ext uri="{BB962C8B-B14F-4D97-AF65-F5344CB8AC3E}">
        <p14:creationId xmlns:p14="http://schemas.microsoft.com/office/powerpoint/2010/main" val="269772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613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مسألة 15-6 ص 261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738"/>
            <a:ext cx="10515600" cy="51720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(5) انتقال الوحدات تحت التشغيل من مرحلة (ب) إلى (ج)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000 140    من حـ/مراقبة إنتاج تحت التشغيل – مرحلة (ج) </a:t>
            </a: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(معطى)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000 140   إلى حـ/مراقبة إنتاج تحت التشغيل – مرحلة (ب)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(6) انتقال الوحدات التامة من مرحلة (ج) إلى النتاج التام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000 160    من   حـ/مراقبة الانتاج التام </a:t>
            </a: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(معطى)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000 160  إلى حـ/مراقبة إنتاج تحت التشغيل – مرحلة (ج)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(76) بيع الإنتاج التام: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000 180   من حـ/ مراقبة الإنتاج المباع</a:t>
            </a: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(معطى)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000 180   إلى حـ/مراقبة الإنتاج التام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4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200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مسألة 15-7 ص 262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المرحلة (أ):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تحديد الوحدات المتجانسة: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64120"/>
              </p:ext>
            </p:extLst>
          </p:nvPr>
        </p:nvGraphicFramePr>
        <p:xfrm>
          <a:off x="838198" y="2877078"/>
          <a:ext cx="10515602" cy="3479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9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بيان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عدد الوحدات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مستوى الإتمام خلال الفترة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الوحدات المتجانسة</a:t>
                      </a:r>
                    </a:p>
                    <a:p>
                      <a:pPr algn="ctr" rtl="1"/>
                      <a:endParaRPr lang="ar-SA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وحدات تحت التشغيل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أول الفترة وانتهت خلالها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وحدات جديدة بدأت وانتهت خلال الفترة</a:t>
                      </a:r>
                    </a:p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وحدات تامة - تحت التشغيل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أول المدة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8000</a:t>
                      </a:r>
                    </a:p>
                    <a:p>
                      <a:pPr algn="ctr" rtl="1"/>
                      <a:r>
                        <a:rPr lang="ar-SA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12000-4000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وحدات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تحت التشغيل آخر الفترة</a:t>
                      </a:r>
                    </a:p>
                    <a:p>
                      <a:pPr rtl="1"/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بدأت خلال الفترة ولا تزال تحت التشغيل في آخرها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إجمالي عدد الوحدات المتجانسة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96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مسألة 15-7 ص 262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تقرير التكاليف: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إجمالي التكاليف خلال الفترة=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50+000 60+000 58= 000 168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متوسط تكلفة الوحدة المتجانسة = 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000 168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11.35 ريال/وحدة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800 14</a:t>
            </a:r>
          </a:p>
          <a:p>
            <a:pPr marL="0" indent="0">
              <a:buNone/>
            </a:pPr>
            <a:r>
              <a:rPr lang="ar-SA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إذاً:</a:t>
            </a: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تكلفة وحدات أول المدة=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(4000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50%)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11.35 = 700 22 ريال</a:t>
            </a: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تكلفة وحدات تامة ومحولة=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000 12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11.35= 200 136 ريال</a:t>
            </a: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تكلفة وحدات تحت التشغيل آخر المدة=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60%)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11.35= 480 54 ريال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6129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200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مسألة 15-7 ص 262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المرحلة (ب):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تحديد الوحدات المتجانسة: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96703"/>
              </p:ext>
            </p:extLst>
          </p:nvPr>
        </p:nvGraphicFramePr>
        <p:xfrm>
          <a:off x="838198" y="2877078"/>
          <a:ext cx="10515602" cy="3479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9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بيان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عدد الوحدات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مستوى الإتمام خلال الفترة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الوحدات المتجانسة</a:t>
                      </a:r>
                    </a:p>
                    <a:p>
                      <a:pPr algn="ctr" rtl="1"/>
                      <a:endParaRPr lang="ar-SA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وحدات تحت التشغيل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أول الفترة وانتهت خلالها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وحدات جديدة بدأت وانتهت خلال الفترة</a:t>
                      </a:r>
                    </a:p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وحدات تامة - تحت التشغيل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أول المدة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4000</a:t>
                      </a:r>
                    </a:p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000 10- 6000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وحدات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تحت التشغيل آخر الفترة</a:t>
                      </a:r>
                    </a:p>
                    <a:p>
                      <a:pPr rtl="1"/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بدأت خلال الفترة ولا تزال تحت التشغيل في آخرها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إجمالي عدد الوحدات المتجانسة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600 10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369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587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مسألة 15-7 ص 262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128714"/>
            <a:ext cx="11501438" cy="53292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تقرير التكاليف: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إجمالي التكاليف خلال الفترة=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40+000 50+000 40= 000 130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متوسط تكلفة الوحدة المتجانسة = 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000 130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12,26 ريال/وحدة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600 10</a:t>
            </a:r>
          </a:p>
          <a:p>
            <a:pPr marL="0" indent="0">
              <a:buNone/>
            </a:pPr>
            <a:r>
              <a:rPr lang="ar-SA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إذاً:</a:t>
            </a: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تكلفة وحدات أول المدة=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(6000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11.35)+(6000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40%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12.26) = 524 97 ريال</a:t>
            </a:r>
          </a:p>
          <a:p>
            <a:pPr marL="0" indent="0">
              <a:buNone/>
            </a:pPr>
            <a:endParaRPr lang="ar-SA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تكلفة وحدات تامة ومحولة= (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11.35)+(000 10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12,26)= 200 136 + 600 122= 100 236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تكلفة وحدات تحت التشغيل آخر المدة=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(6000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11.35)+(6000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12.26) = 880 104 ريال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508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15-1 ص 248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543050"/>
            <a:ext cx="10810875" cy="4857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إجمالي المصاريف الصناعية غير المباشرة=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أجور غير </a:t>
            </a:r>
            <a:r>
              <a:rPr lang="ar-SA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مباشرة+م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ص غير مباشرة أخرى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000 150 + 000 450 = 000 600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معدل التحميل =</a:t>
            </a:r>
            <a:r>
              <a:rPr lang="ar-SA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مصاريف صناعية غير مباشرة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100= 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000 600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100= 66.67%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الأجور المباشرة                           000 900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 ص غير مباشرة محملة=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الأجور المباشرة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66.67%= 000 30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66.67%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= 000 20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تكلفة الأمر الإنتاجي=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مواد مباشرة + أجور مباشرة+ م ص غير مباشرة محملة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= 000 15 + 000 30 + 000 20 = 000 65 ريال</a:t>
            </a:r>
          </a:p>
        </p:txBody>
      </p:sp>
    </p:spTree>
    <p:extLst>
      <p:ext uri="{BB962C8B-B14F-4D97-AF65-F5344CB8AC3E}">
        <p14:creationId xmlns:p14="http://schemas.microsoft.com/office/powerpoint/2010/main" val="3033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15-4 ص 249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Both"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المواد: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شراء المواد: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77    من حـ/ مراقبة المواد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77    إلى حـ/ البنك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تحميل المواد: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من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80     حـ/ مراقبة الأوامر الإنتاجية تحت التشغيل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7       حـ/ مراقبة مصاريف صناعية غير مباشرة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87     إلى حـ/ مراقبة المواد</a:t>
            </a:r>
          </a:p>
        </p:txBody>
      </p:sp>
    </p:spTree>
    <p:extLst>
      <p:ext uri="{BB962C8B-B14F-4D97-AF65-F5344CB8AC3E}">
        <p14:creationId xmlns:p14="http://schemas.microsoft.com/office/powerpoint/2010/main" val="312067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15-4 ص 249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الأجور:</a:t>
            </a:r>
          </a:p>
          <a:p>
            <a:pPr marL="0" indent="0">
              <a:buNone/>
            </a:pP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صرف الأجور: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000 420   من حـ/ مراقبة الأجور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000 420   إلى حـ/ البنك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تحميل الأجور: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من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000 300   حـ/ مراقبة الأوامر الإنتاجية تحت التشغيل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000 120   حـ/ مراقبة مصاريف صناعية غير مباشرة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000 420   إلى حـ/ مراقبة الأجور</a:t>
            </a:r>
          </a:p>
        </p:txBody>
      </p:sp>
    </p:spTree>
    <p:extLst>
      <p:ext uri="{BB962C8B-B14F-4D97-AF65-F5344CB8AC3E}">
        <p14:creationId xmlns:p14="http://schemas.microsoft.com/office/powerpoint/2010/main" val="316181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15-4 ص 249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المصاريف الصناعية غير المباشرة:</a:t>
            </a:r>
          </a:p>
          <a:p>
            <a:pPr marL="0" indent="0">
              <a:buNone/>
            </a:pP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سداد م ص غير مباشرة الأخرى: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25   من حـ/ مراقبة المصاريف الصناعية غير المباشرة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25   إلى حـ/ البنك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تحميل المصاريف الصناعية غير المباشرة: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 ص غير مباشرة مقدرة= 000 300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50%=  000 150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000 150 من حـ/ مراقبة الأوامر الإنتاجية تحت التشغيل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000 150     إلى حـ/ مراقبة مصاريف صناعية غير مباشرة</a:t>
            </a:r>
          </a:p>
        </p:txBody>
      </p:sp>
    </p:spTree>
    <p:extLst>
      <p:ext uri="{BB962C8B-B14F-4D97-AF65-F5344CB8AC3E}">
        <p14:creationId xmlns:p14="http://schemas.microsoft.com/office/powerpoint/2010/main" val="302596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15-4 ص 249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حساب فروق التحميل:</a:t>
            </a:r>
          </a:p>
          <a:p>
            <a:pPr marL="0" indent="0">
              <a:buNone/>
            </a:pPr>
            <a:endParaRPr lang="ar-SA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فرق التحميل= م ص غير مباشرة مقدرة (محملة)- م ص غير مباشرة فعلية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000 150 – (7000+000 120+ 000 25)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000 150 – 000 152= - 2000 ريال (نقص بالتحميل)</a:t>
            </a:r>
          </a:p>
          <a:p>
            <a:pPr marL="0" indent="0">
              <a:buNone/>
            </a:pPr>
            <a:endParaRPr lang="ar-SA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  من حـ/ مراقبة الأوامر الإنتاجية المباعة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2  إلى حـ/ مراقبة مصاريف صناعية غير مباشرة</a:t>
            </a:r>
          </a:p>
        </p:txBody>
      </p:sp>
    </p:spTree>
    <p:extLst>
      <p:ext uri="{BB962C8B-B14F-4D97-AF65-F5344CB8AC3E}">
        <p14:creationId xmlns:p14="http://schemas.microsoft.com/office/powerpoint/2010/main" val="324650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15-4 ص 249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(4) الإنتاج التام: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تكلفة الأوامر التامة=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(رصيد1/1+مواد </a:t>
            </a:r>
            <a:r>
              <a:rPr lang="ar-SA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مباشرة+أجور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مباشرة+ م ص غير مباشرة)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85%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(000 60 + 000 80+000 300+000 150)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85%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000 590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85%= 500 501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500 501     من حـ/ مراقبة أوامر إنتاجية تامة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500 501     إلى حـ/ مراقبة أوامر إنتاجية تحت التشغيل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613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مسألة 15-6 ص 261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738"/>
            <a:ext cx="10515600" cy="51720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صرف المواد: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من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20   حـ/ مراقبة إنتاج تحت التشغيل – مرحلة (أ)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30   حـ/ مراقبة إنتاج تحت التشغيل – مرحلة (ب)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30   حـ/ مراقبة إنتاج تحت التشغيل – مرحلة (ج)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000 80   إلى حـ/ مراقبة المواد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صرف الأجور: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من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30   حـ/ مراقبة إنتاج تحت التشغيل – مرحلة (أ)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30   حـ/ مراقبة إنتاج تحت التشغيل – مرحلة (ب)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30   حـ/ مراقبة إنتاج تحت التشغيل – مرحلة (ج)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000 90   إلى حـ/ مراقبة الأجور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0701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613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مسألة 15-6 ص 261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738"/>
            <a:ext cx="10515600" cy="51720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صرف المصاريف الصناعية غير المباشرة: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من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25   حـ/ مراقبة إنتاج تحت التشغيل – مرحلة (أ)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30   حـ/ مراقبة إنتاج تحت التشغيل – مرحلة (ب)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25   حـ/ مراقبة إنتاج تحت التشغيل – مرحلة (ج)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000 80   إلى حـ/ مصاريف صناعية غير مباشرة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(4) انتقال الوحدات تحت التشغيل من مرحلة (أ) إلى (ب)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(8000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50%)+000 20+000 30+000 25= 000 79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79    من حـ/مراقبة إنتاج تحت التشغيل – مرحلة (ب)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000 79     إلى حـ/مراقبة إنتاج تحت التشغيل – مرحلة (أ)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839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1162</Words>
  <Application>Microsoft Macintosh PowerPoint</Application>
  <PresentationFormat>Widescreen</PresentationFormat>
  <Paragraphs>183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Office Theme</vt:lpstr>
      <vt:lpstr>تطبيقات الفصل 15</vt:lpstr>
      <vt:lpstr>تمرين 15-1 ص 248</vt:lpstr>
      <vt:lpstr>تمرين 15-4 ص 249</vt:lpstr>
      <vt:lpstr>يتبع تمرين 15-4 ص 249</vt:lpstr>
      <vt:lpstr>يتبع تمرين 15-4 ص 249</vt:lpstr>
      <vt:lpstr>يتبع تمرين 15-4 ص 249</vt:lpstr>
      <vt:lpstr>يتبع تمرين 15-4 ص 249</vt:lpstr>
      <vt:lpstr>مسألة 15-6 ص 261</vt:lpstr>
      <vt:lpstr>يتبع مسألة 15-6 ص 261</vt:lpstr>
      <vt:lpstr>يتبع مسألة 15-6 ص 261</vt:lpstr>
      <vt:lpstr>مسألة 15-7 ص 262</vt:lpstr>
      <vt:lpstr>يتبع مسألة 15-7 ص 262</vt:lpstr>
      <vt:lpstr>يتبع مسألة 15-7 ص 262</vt:lpstr>
      <vt:lpstr>يتبع مسألة 15-7 ص 262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تطبيقات الفصل 15</dc:title>
  <dc:creator>a alsultan</dc:creator>
  <cp:lastModifiedBy>a alsultan</cp:lastModifiedBy>
  <cp:revision>36</cp:revision>
  <dcterms:created xsi:type="dcterms:W3CDTF">2016-11-14T01:24:27Z</dcterms:created>
  <dcterms:modified xsi:type="dcterms:W3CDTF">2018-04-02T03:31:29Z</dcterms:modified>
</cp:coreProperties>
</file>