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A33EF-FC39-42E7-AC3A-D98A219A137D}" type="datetimeFigureOut">
              <a:rPr lang="en-US" smtClean="0"/>
              <a:t>2/16/2020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B565D-D7BE-4A7B-9230-7B5B284B7683}" type="slidenum">
              <a:rPr lang="en-US" smtClean="0"/>
              <a:t>‹#›</a:t>
            </a:fld>
            <a:endParaRPr lang="en-US"/>
          </a:p>
        </p:txBody>
      </p:sp>
    </p:spTree>
    <p:extLst>
      <p:ext uri="{BB962C8B-B14F-4D97-AF65-F5344CB8AC3E}">
        <p14:creationId xmlns:p14="http://schemas.microsoft.com/office/powerpoint/2010/main" val="401517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A1B9B72E-EEDE-4712-AB8F-90CB184B2080}"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1587" name="Rectangle 2"/>
          <p:cNvSpPr>
            <a:spLocks noChangeArrowheads="1" noTextEdit="1"/>
          </p:cNvSpPr>
          <p:nvPr>
            <p:ph type="sldImg"/>
          </p:nvPr>
        </p:nvSpPr>
        <p:spPr>
          <a:ln/>
        </p:spPr>
      </p:sp>
      <p:sp>
        <p:nvSpPr>
          <p:cNvPr id="451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2556121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10</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2778525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11</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2931060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12</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2297989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13</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40498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14</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996332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15</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895647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16</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dirty="0" smtClean="0"/>
          </a:p>
        </p:txBody>
      </p:sp>
    </p:spTree>
    <p:extLst>
      <p:ext uri="{BB962C8B-B14F-4D97-AF65-F5344CB8AC3E}">
        <p14:creationId xmlns:p14="http://schemas.microsoft.com/office/powerpoint/2010/main" val="406669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46FA8B84-D87C-4A39-BD06-9B6B9A433B4B}"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2</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2611" name="Rectangle 2"/>
          <p:cNvSpPr>
            <a:spLocks noChangeArrowheads="1" noTextEdit="1"/>
          </p:cNvSpPr>
          <p:nvPr>
            <p:ph type="sldImg"/>
          </p:nvPr>
        </p:nvSpPr>
        <p:spPr>
          <a:ln/>
        </p:spPr>
      </p:sp>
      <p:sp>
        <p:nvSpPr>
          <p:cNvPr id="452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506992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7A4E4A37-0A67-4C44-9597-25C5CC30383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3</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3635" name="Rectangle 2"/>
          <p:cNvSpPr>
            <a:spLocks noChangeArrowheads="1" noTextEdit="1"/>
          </p:cNvSpPr>
          <p:nvPr>
            <p:ph type="sldImg"/>
          </p:nvPr>
        </p:nvSpPr>
        <p:spPr>
          <a:ln/>
        </p:spPr>
      </p:sp>
      <p:sp>
        <p:nvSpPr>
          <p:cNvPr id="453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63067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49C21C62-4588-48A7-A937-806DFFDC97DA}"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4</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4659" name="Rectangle 2"/>
          <p:cNvSpPr>
            <a:spLocks noChangeArrowheads="1" noTextEdit="1"/>
          </p:cNvSpPr>
          <p:nvPr>
            <p:ph type="sldImg"/>
          </p:nvPr>
        </p:nvSpPr>
        <p:spPr>
          <a:ln/>
        </p:spPr>
      </p:sp>
      <p:sp>
        <p:nvSpPr>
          <p:cNvPr id="454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3266049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E379044E-303F-4820-8310-555E61FFFC2C}"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5</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5683" name="Rectangle 2"/>
          <p:cNvSpPr>
            <a:spLocks noChangeArrowheads="1" noTextEdit="1"/>
          </p:cNvSpPr>
          <p:nvPr>
            <p:ph type="sldImg"/>
          </p:nvPr>
        </p:nvSpPr>
        <p:spPr>
          <a:ln/>
        </p:spPr>
      </p:sp>
      <p:sp>
        <p:nvSpPr>
          <p:cNvPr id="455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2194775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314F5C34-7731-4CF1-8E47-10D697631125}"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6</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6707" name="Rectangle 2"/>
          <p:cNvSpPr>
            <a:spLocks noChangeArrowheads="1" noTextEdit="1"/>
          </p:cNvSpPr>
          <p:nvPr>
            <p:ph type="sldImg"/>
          </p:nvPr>
        </p:nvSpPr>
        <p:spPr>
          <a:ln/>
        </p:spPr>
      </p:sp>
      <p:sp>
        <p:nvSpPr>
          <p:cNvPr id="456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459065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7C8ED824-5A6F-4E38-AB47-9A9B47BF6855}"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7</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7731" name="Rectangle 2"/>
          <p:cNvSpPr>
            <a:spLocks noChangeArrowheads="1" noTextEdit="1"/>
          </p:cNvSpPr>
          <p:nvPr>
            <p:ph type="sldImg"/>
          </p:nvPr>
        </p:nvSpPr>
        <p:spPr>
          <a:ln/>
        </p:spPr>
      </p:sp>
      <p:sp>
        <p:nvSpPr>
          <p:cNvPr id="457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504591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BCEBCFBD-156D-48A7-9590-DCF9CFF9A35A}"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8</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8755" name="Rectangle 2"/>
          <p:cNvSpPr>
            <a:spLocks noChangeArrowheads="1" noTextEdit="1"/>
          </p:cNvSpPr>
          <p:nvPr>
            <p:ph type="sldImg"/>
          </p:nvPr>
        </p:nvSpPr>
        <p:spPr>
          <a:ln/>
        </p:spPr>
      </p:sp>
      <p:sp>
        <p:nvSpPr>
          <p:cNvPr id="458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330617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spcBef>
                <a:spcPct val="30000"/>
              </a:spcBef>
              <a:defRPr sz="1200">
                <a:solidFill>
                  <a:schemeClr val="tx1"/>
                </a:solidFill>
                <a:latin typeface="Times New Roman" panose="02020603050405020304" pitchFamily="18" charset="0"/>
              </a:defRPr>
            </a:lvl1pPr>
            <a:lvl2pPr marL="742950" indent="-285750" defTabSz="965200" eaLnBrk="0" hangingPunct="0">
              <a:spcBef>
                <a:spcPct val="30000"/>
              </a:spcBef>
              <a:defRPr sz="1200">
                <a:solidFill>
                  <a:schemeClr val="tx1"/>
                </a:solidFill>
                <a:latin typeface="Times New Roman" panose="02020603050405020304" pitchFamily="18" charset="0"/>
              </a:defRPr>
            </a:lvl2pPr>
            <a:lvl3pPr marL="1143000" indent="-228600" defTabSz="965200" eaLnBrk="0" hangingPunct="0">
              <a:spcBef>
                <a:spcPct val="30000"/>
              </a:spcBef>
              <a:defRPr sz="1200">
                <a:solidFill>
                  <a:schemeClr val="tx1"/>
                </a:solidFill>
                <a:latin typeface="Times New Roman" panose="02020603050405020304" pitchFamily="18" charset="0"/>
              </a:defRPr>
            </a:lvl3pPr>
            <a:lvl4pPr marL="1600200" indent="-228600" defTabSz="965200" eaLnBrk="0" hangingPunct="0">
              <a:spcBef>
                <a:spcPct val="30000"/>
              </a:spcBef>
              <a:defRPr sz="1200">
                <a:solidFill>
                  <a:schemeClr val="tx1"/>
                </a:solidFill>
                <a:latin typeface="Times New Roman" panose="02020603050405020304" pitchFamily="18" charset="0"/>
              </a:defRPr>
            </a:lvl4pPr>
            <a:lvl5pPr marL="2057400" indent="-228600" defTabSz="965200" eaLnBrk="0" hangingPunct="0">
              <a:spcBef>
                <a:spcPct val="30000"/>
              </a:spcBef>
              <a:defRPr sz="1200">
                <a:solidFill>
                  <a:schemeClr val="tx1"/>
                </a:solidFill>
                <a:latin typeface="Times New Roman" panose="02020603050405020304" pitchFamily="18" charset="0"/>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02C408D2-B113-4181-B183-FD4ED44E74A6}" type="slidenum">
              <a:rPr kumimoji="0" lang="ar-SA"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9</a:t>
            </a:fld>
            <a:endParaRPr kumimoji="0" lang="en-GB" altLang="ar-SA" sz="1300" b="0" i="0" u="none" strike="noStrike" kern="1200" cap="none" spc="0" normalizeH="0" baseline="0" noProof="0" smtClean="0">
              <a:ln>
                <a:noFill/>
              </a:ln>
              <a:solidFill>
                <a:srgbClr val="000000"/>
              </a:solidFill>
              <a:effectLst/>
              <a:uLnTx/>
              <a:uFillTx/>
              <a:latin typeface="Modern" pitchFamily="50"/>
              <a:ea typeface="+mn-ea"/>
              <a:cs typeface="Arial" panose="020B0604020202020204" pitchFamily="34" charset="0"/>
            </a:endParaRPr>
          </a:p>
        </p:txBody>
      </p:sp>
      <p:sp>
        <p:nvSpPr>
          <p:cNvPr id="459779" name="Rectangle 2"/>
          <p:cNvSpPr>
            <a:spLocks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ar-SA" smtClean="0"/>
          </a:p>
        </p:txBody>
      </p:sp>
    </p:spTree>
    <p:extLst>
      <p:ext uri="{BB962C8B-B14F-4D97-AF65-F5344CB8AC3E}">
        <p14:creationId xmlns:p14="http://schemas.microsoft.com/office/powerpoint/2010/main" val="2642997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172475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26331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457200"/>
            <a:ext cx="2819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457200"/>
            <a:ext cx="82550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248168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204998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45112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371600"/>
            <a:ext cx="5334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51600" y="1371600"/>
            <a:ext cx="5334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28480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04975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18203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53382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420301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Tree>
    <p:extLst>
      <p:ext uri="{BB962C8B-B14F-4D97-AF65-F5344CB8AC3E}">
        <p14:creationId xmlns:p14="http://schemas.microsoft.com/office/powerpoint/2010/main" val="357324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457200"/>
            <a:ext cx="1117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Rectangle 3"/>
          <p:cNvSpPr>
            <a:spLocks noGrp="1" noChangeArrowheads="1"/>
          </p:cNvSpPr>
          <p:nvPr>
            <p:ph type="body" idx="1"/>
          </p:nvPr>
        </p:nvSpPr>
        <p:spPr bwMode="auto">
          <a:xfrm>
            <a:off x="914400" y="1371600"/>
            <a:ext cx="10871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endParaRPr lang="en-US" altLang="ar-SA" smtClean="0"/>
          </a:p>
        </p:txBody>
      </p:sp>
      <p:sp>
        <p:nvSpPr>
          <p:cNvPr id="120836" name="Rectangle 4"/>
          <p:cNvSpPr>
            <a:spLocks noGrp="1" noChangeArrowheads="1"/>
          </p:cNvSpPr>
          <p:nvPr>
            <p:ph type="ftr" sz="quarter" idx="3"/>
          </p:nvPr>
        </p:nvSpPr>
        <p:spPr bwMode="auto">
          <a:xfrm>
            <a:off x="508000" y="6324600"/>
            <a:ext cx="7315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3399"/>
                </a:solidFill>
                <a:latin typeface="Times New Roman" pitchFamily="18" charset="0"/>
              </a:defRPr>
            </a:lvl1pPr>
          </a:lstStyle>
          <a:p>
            <a:pPr fontAlgn="base">
              <a:spcBef>
                <a:spcPct val="0"/>
              </a:spcBef>
              <a:spcAft>
                <a:spcPct val="0"/>
              </a:spcAft>
              <a:defRPr/>
            </a:pPr>
            <a:r>
              <a:rPr lang="ar-SA" smtClean="0"/>
              <a:t>  الأساليب الإحصائية في الإدارة                                                          الفصل الاول: مقدمة في علم الإحصاء                                                         </a:t>
            </a:r>
            <a:endParaRPr lang="en-US"/>
          </a:p>
        </p:txBody>
      </p:sp>
      <p:sp>
        <p:nvSpPr>
          <p:cNvPr id="1029" name="Text Box 5"/>
          <p:cNvSpPr txBox="1">
            <a:spLocks noChangeArrowheads="1"/>
          </p:cNvSpPr>
          <p:nvPr/>
        </p:nvSpPr>
        <p:spPr bwMode="auto">
          <a:xfrm>
            <a:off x="5871634" y="43846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Modern" pitchFamily="50"/>
              </a:defRPr>
            </a:lvl1pPr>
            <a:lvl2pPr marL="742950" indent="-285750" eaLnBrk="0" hangingPunct="0">
              <a:defRPr sz="3200">
                <a:solidFill>
                  <a:schemeClr val="tx1"/>
                </a:solidFill>
                <a:latin typeface="Modern" pitchFamily="50"/>
              </a:defRPr>
            </a:lvl2pPr>
            <a:lvl3pPr marL="1143000" indent="-228600" eaLnBrk="0" hangingPunct="0">
              <a:defRPr sz="3200">
                <a:solidFill>
                  <a:schemeClr val="tx1"/>
                </a:solidFill>
                <a:latin typeface="Modern" pitchFamily="50"/>
              </a:defRPr>
            </a:lvl3pPr>
            <a:lvl4pPr marL="1600200" indent="-228600" eaLnBrk="0" hangingPunct="0">
              <a:defRPr sz="3200">
                <a:solidFill>
                  <a:schemeClr val="tx1"/>
                </a:solidFill>
                <a:latin typeface="Modern" pitchFamily="50"/>
              </a:defRPr>
            </a:lvl4pPr>
            <a:lvl5pPr marL="2057400" indent="-228600" eaLnBrk="0" hangingPunct="0">
              <a:defRPr sz="3200">
                <a:solidFill>
                  <a:schemeClr val="tx1"/>
                </a:solidFill>
                <a:latin typeface="Modern" pitchFamily="50"/>
              </a:defRPr>
            </a:lvl5pPr>
            <a:lvl6pPr marL="2514600" indent="-228600" eaLnBrk="0" fontAlgn="base" hangingPunct="0">
              <a:spcBef>
                <a:spcPct val="0"/>
              </a:spcBef>
              <a:spcAft>
                <a:spcPct val="0"/>
              </a:spcAft>
              <a:defRPr sz="3200">
                <a:solidFill>
                  <a:schemeClr val="tx1"/>
                </a:solidFill>
                <a:latin typeface="Modern" pitchFamily="50"/>
              </a:defRPr>
            </a:lvl6pPr>
            <a:lvl7pPr marL="2971800" indent="-228600" eaLnBrk="0" fontAlgn="base" hangingPunct="0">
              <a:spcBef>
                <a:spcPct val="0"/>
              </a:spcBef>
              <a:spcAft>
                <a:spcPct val="0"/>
              </a:spcAft>
              <a:defRPr sz="3200">
                <a:solidFill>
                  <a:schemeClr val="tx1"/>
                </a:solidFill>
                <a:latin typeface="Modern" pitchFamily="50"/>
              </a:defRPr>
            </a:lvl7pPr>
            <a:lvl8pPr marL="3429000" indent="-228600" eaLnBrk="0" fontAlgn="base" hangingPunct="0">
              <a:spcBef>
                <a:spcPct val="0"/>
              </a:spcBef>
              <a:spcAft>
                <a:spcPct val="0"/>
              </a:spcAft>
              <a:defRPr sz="3200">
                <a:solidFill>
                  <a:schemeClr val="tx1"/>
                </a:solidFill>
                <a:latin typeface="Modern" pitchFamily="50"/>
              </a:defRPr>
            </a:lvl8pPr>
            <a:lvl9pPr marL="3886200" indent="-228600" eaLnBrk="0" fontAlgn="base" hangingPunct="0">
              <a:spcBef>
                <a:spcPct val="0"/>
              </a:spcBef>
              <a:spcAft>
                <a:spcPct val="0"/>
              </a:spcAft>
              <a:defRPr sz="3200">
                <a:solidFill>
                  <a:schemeClr val="tx1"/>
                </a:solidFill>
                <a:latin typeface="Modern" pitchFamily="5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smtClean="0">
              <a:ln>
                <a:noFill/>
              </a:ln>
              <a:solidFill>
                <a:srgbClr val="3366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48174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3200" b="1">
          <a:solidFill>
            <a:srgbClr val="003399"/>
          </a:solidFill>
          <a:latin typeface="+mj-lt"/>
          <a:ea typeface="+mj-ea"/>
          <a:cs typeface="+mj-cs"/>
        </a:defRPr>
      </a:lvl1pPr>
      <a:lvl2pPr algn="l" rtl="0" eaLnBrk="0" fontAlgn="base" hangingPunct="0">
        <a:spcBef>
          <a:spcPct val="0"/>
        </a:spcBef>
        <a:spcAft>
          <a:spcPct val="0"/>
        </a:spcAft>
        <a:defRPr sz="3200" b="1">
          <a:solidFill>
            <a:srgbClr val="003399"/>
          </a:solidFill>
          <a:latin typeface="Trebuchet MS" pitchFamily="34" charset="0"/>
        </a:defRPr>
      </a:lvl2pPr>
      <a:lvl3pPr algn="l" rtl="0" eaLnBrk="0" fontAlgn="base" hangingPunct="0">
        <a:spcBef>
          <a:spcPct val="0"/>
        </a:spcBef>
        <a:spcAft>
          <a:spcPct val="0"/>
        </a:spcAft>
        <a:defRPr sz="3200" b="1">
          <a:solidFill>
            <a:srgbClr val="003399"/>
          </a:solidFill>
          <a:latin typeface="Trebuchet MS" pitchFamily="34" charset="0"/>
        </a:defRPr>
      </a:lvl3pPr>
      <a:lvl4pPr algn="l" rtl="0" eaLnBrk="0" fontAlgn="base" hangingPunct="0">
        <a:spcBef>
          <a:spcPct val="0"/>
        </a:spcBef>
        <a:spcAft>
          <a:spcPct val="0"/>
        </a:spcAft>
        <a:defRPr sz="3200" b="1">
          <a:solidFill>
            <a:srgbClr val="003399"/>
          </a:solidFill>
          <a:latin typeface="Trebuchet MS" pitchFamily="34" charset="0"/>
        </a:defRPr>
      </a:lvl4pPr>
      <a:lvl5pPr algn="l" rtl="0" eaLnBrk="0" fontAlgn="base" hangingPunct="0">
        <a:spcBef>
          <a:spcPct val="0"/>
        </a:spcBef>
        <a:spcAft>
          <a:spcPct val="0"/>
        </a:spcAft>
        <a:defRPr sz="3200" b="1">
          <a:solidFill>
            <a:srgbClr val="003399"/>
          </a:solidFill>
          <a:latin typeface="Trebuchet MS" pitchFamily="34" charset="0"/>
        </a:defRPr>
      </a:lvl5pPr>
      <a:lvl6pPr marL="457200" algn="l" rtl="0" eaLnBrk="0" fontAlgn="base" hangingPunct="0">
        <a:spcBef>
          <a:spcPct val="0"/>
        </a:spcBef>
        <a:spcAft>
          <a:spcPct val="0"/>
        </a:spcAft>
        <a:defRPr sz="3200" b="1">
          <a:solidFill>
            <a:srgbClr val="003399"/>
          </a:solidFill>
          <a:latin typeface="Times New Roman" pitchFamily="18" charset="0"/>
        </a:defRPr>
      </a:lvl6pPr>
      <a:lvl7pPr marL="914400" algn="l" rtl="0" eaLnBrk="0" fontAlgn="base" hangingPunct="0">
        <a:spcBef>
          <a:spcPct val="0"/>
        </a:spcBef>
        <a:spcAft>
          <a:spcPct val="0"/>
        </a:spcAft>
        <a:defRPr sz="3200" b="1">
          <a:solidFill>
            <a:srgbClr val="003399"/>
          </a:solidFill>
          <a:latin typeface="Times New Roman" pitchFamily="18" charset="0"/>
        </a:defRPr>
      </a:lvl7pPr>
      <a:lvl8pPr marL="1371600" algn="l" rtl="0" eaLnBrk="0" fontAlgn="base" hangingPunct="0">
        <a:spcBef>
          <a:spcPct val="0"/>
        </a:spcBef>
        <a:spcAft>
          <a:spcPct val="0"/>
        </a:spcAft>
        <a:defRPr sz="3200" b="1">
          <a:solidFill>
            <a:srgbClr val="003399"/>
          </a:solidFill>
          <a:latin typeface="Times New Roman" pitchFamily="18" charset="0"/>
        </a:defRPr>
      </a:lvl8pPr>
      <a:lvl9pPr marL="1828800" algn="l" rtl="0" eaLnBrk="0" fontAlgn="base" hangingPunct="0">
        <a:spcBef>
          <a:spcPct val="0"/>
        </a:spcBef>
        <a:spcAft>
          <a:spcPct val="0"/>
        </a:spcAft>
        <a:defRPr sz="3200" b="1">
          <a:solidFill>
            <a:srgbClr val="003399"/>
          </a:solidFill>
          <a:latin typeface="Times New Roman" pitchFamily="18" charset="0"/>
        </a:defRPr>
      </a:lvl9pPr>
    </p:titleStyle>
    <p:bodyStyle>
      <a:lvl1pPr marL="234950" indent="-234950" algn="l" rtl="0" eaLnBrk="0" fontAlgn="base" hangingPunct="0">
        <a:spcBef>
          <a:spcPct val="20000"/>
        </a:spcBef>
        <a:spcAft>
          <a:spcPct val="0"/>
        </a:spcAft>
        <a:buChar char=" "/>
        <a:defRPr sz="2800">
          <a:solidFill>
            <a:srgbClr val="000000"/>
          </a:solidFill>
          <a:latin typeface="+mn-lt"/>
          <a:ea typeface="+mn-ea"/>
          <a:cs typeface="+mn-cs"/>
        </a:defRPr>
      </a:lvl1pPr>
      <a:lvl2pPr marL="681038" indent="-234950" algn="l" rtl="0" eaLnBrk="0" fontAlgn="base" hangingPunct="0">
        <a:spcBef>
          <a:spcPct val="20000"/>
        </a:spcBef>
        <a:spcAft>
          <a:spcPct val="0"/>
        </a:spcAft>
        <a:buChar char=" "/>
        <a:defRPr sz="2400">
          <a:solidFill>
            <a:srgbClr val="000000"/>
          </a:solidFill>
          <a:latin typeface="+mn-lt"/>
        </a:defRPr>
      </a:lvl2pPr>
      <a:lvl3pPr marL="1147763" indent="-234950" algn="l" rtl="0" eaLnBrk="0" fontAlgn="base" hangingPunct="0">
        <a:spcBef>
          <a:spcPct val="20000"/>
        </a:spcBef>
        <a:spcAft>
          <a:spcPct val="0"/>
        </a:spcAft>
        <a:buChar char="•"/>
        <a:defRPr sz="2400" b="1">
          <a:solidFill>
            <a:srgbClr val="000000"/>
          </a:solidFill>
          <a:latin typeface="Modern" pitchFamily="50"/>
        </a:defRPr>
      </a:lvl3pPr>
      <a:lvl4pPr marL="1262063" indent="109538" algn="l" rtl="0" eaLnBrk="0" fontAlgn="base" hangingPunct="0">
        <a:spcBef>
          <a:spcPct val="20000"/>
        </a:spcBef>
        <a:spcAft>
          <a:spcPct val="0"/>
        </a:spcAft>
        <a:buChar char="–"/>
        <a:defRPr sz="2400" b="1">
          <a:solidFill>
            <a:srgbClr val="000000"/>
          </a:solidFill>
          <a:latin typeface="Modern" pitchFamily="50"/>
        </a:defRPr>
      </a:lvl4pPr>
      <a:lvl5pPr marL="1376363" indent="452438" algn="l" rtl="0" eaLnBrk="0" fontAlgn="base" hangingPunct="0">
        <a:spcBef>
          <a:spcPct val="20000"/>
        </a:spcBef>
        <a:spcAft>
          <a:spcPct val="0"/>
        </a:spcAft>
        <a:buChar char="»"/>
        <a:defRPr sz="2400" b="1">
          <a:solidFill>
            <a:srgbClr val="000000"/>
          </a:solidFill>
          <a:latin typeface="Modern" pitchFamily="50"/>
        </a:defRPr>
      </a:lvl5pPr>
      <a:lvl6pPr marL="1833563" algn="l" rtl="0" eaLnBrk="0" fontAlgn="base" hangingPunct="0">
        <a:spcBef>
          <a:spcPct val="20000"/>
        </a:spcBef>
        <a:spcAft>
          <a:spcPct val="0"/>
        </a:spcAft>
        <a:buChar char="»"/>
        <a:defRPr sz="2400" b="1">
          <a:solidFill>
            <a:srgbClr val="000000"/>
          </a:solidFill>
          <a:latin typeface="Modern" pitchFamily="50"/>
        </a:defRPr>
      </a:lvl6pPr>
      <a:lvl7pPr marL="2290763" algn="l" rtl="0" eaLnBrk="0" fontAlgn="base" hangingPunct="0">
        <a:spcBef>
          <a:spcPct val="20000"/>
        </a:spcBef>
        <a:spcAft>
          <a:spcPct val="0"/>
        </a:spcAft>
        <a:buChar char="»"/>
        <a:defRPr sz="2400" b="1">
          <a:solidFill>
            <a:srgbClr val="000000"/>
          </a:solidFill>
          <a:latin typeface="Modern" pitchFamily="50"/>
        </a:defRPr>
      </a:lvl7pPr>
      <a:lvl8pPr marL="2747963" algn="l" rtl="0" eaLnBrk="0" fontAlgn="base" hangingPunct="0">
        <a:spcBef>
          <a:spcPct val="20000"/>
        </a:spcBef>
        <a:spcAft>
          <a:spcPct val="0"/>
        </a:spcAft>
        <a:buChar char="»"/>
        <a:defRPr sz="2400" b="1">
          <a:solidFill>
            <a:srgbClr val="000000"/>
          </a:solidFill>
          <a:latin typeface="Modern" pitchFamily="50"/>
        </a:defRPr>
      </a:lvl8pPr>
      <a:lvl9pPr marL="3205163" algn="l" rtl="0" eaLnBrk="0" fontAlgn="base" hangingPunct="0">
        <a:spcBef>
          <a:spcPct val="20000"/>
        </a:spcBef>
        <a:spcAft>
          <a:spcPct val="0"/>
        </a:spcAft>
        <a:buChar char="»"/>
        <a:defRPr sz="2400" b="1">
          <a:solidFill>
            <a:srgbClr val="000000"/>
          </a:solidFill>
          <a:latin typeface="Modern" pitchFamily="5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emf"/><Relationship Id="rId7"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2.png"/><Relationship Id="rId10" Type="http://schemas.openxmlformats.org/officeDocument/2006/relationships/image" Target="../media/image25.png"/><Relationship Id="rId4" Type="http://schemas.openxmlformats.org/officeDocument/2006/relationships/image" Target="../media/image1.emf"/><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1.emf"/><Relationship Id="rId7"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1.emf"/><Relationship Id="rId7" Type="http://schemas.openxmlformats.org/officeDocument/2006/relationships/image" Target="../media/image3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10" Type="http://schemas.openxmlformats.org/officeDocument/2006/relationships/image" Target="../media/image39.png"/><Relationship Id="rId4" Type="http://schemas.openxmlformats.org/officeDocument/2006/relationships/image" Target="../media/image27.png"/><Relationship Id="rId9" Type="http://schemas.openxmlformats.org/officeDocument/2006/relationships/image" Target="../media/image38.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9.png"/><Relationship Id="rId3" Type="http://schemas.openxmlformats.org/officeDocument/2006/relationships/notesSlide" Target="../notesSlides/notesSlide8.xml"/><Relationship Id="rId7" Type="http://schemas.openxmlformats.org/officeDocument/2006/relationships/oleObject" Target="../embeddings/oleObject2.bin"/><Relationship Id="rId12"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image" Target="../media/image7.png"/><Relationship Id="rId5" Type="http://schemas.openxmlformats.org/officeDocument/2006/relationships/oleObject" Target="../embeddings/oleObject1.bin"/><Relationship Id="rId15" Type="http://schemas.openxmlformats.org/officeDocument/2006/relationships/image" Target="../media/image11.emf"/><Relationship Id="rId10" Type="http://schemas.openxmlformats.org/officeDocument/2006/relationships/image" Target="../media/image6.wmf"/><Relationship Id="rId4" Type="http://schemas.openxmlformats.org/officeDocument/2006/relationships/image" Target="../media/image1.emf"/><Relationship Id="rId9" Type="http://schemas.openxmlformats.org/officeDocument/2006/relationships/oleObject" Target="../embeddings/oleObject3.bin"/><Relationship Id="rId14" Type="http://schemas.openxmlformats.org/officeDocument/2006/relationships/image" Target="../media/image10.emf"/></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emf"/><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C8DAB3A5-E5F3-4868-9675-484ABC8C41D6}"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4691"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4692"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3"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4694"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4695"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14697" name="TextBox 1"/>
          <p:cNvSpPr txBox="1">
            <a:spLocks noChangeArrowheads="1"/>
          </p:cNvSpPr>
          <p:nvPr/>
        </p:nvSpPr>
        <p:spPr bwMode="auto">
          <a:xfrm>
            <a:off x="3871913" y="3155951"/>
            <a:ext cx="46402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4800" b="1" dirty="0">
                <a:solidFill>
                  <a:srgbClr val="C00000"/>
                </a:solidFill>
                <a:latin typeface="Modern" pitchFamily="50"/>
                <a:cs typeface="Arial" panose="020B0604020202020204" pitchFamily="34" charset="0"/>
              </a:rPr>
              <a:t>الاستدلال </a:t>
            </a:r>
            <a:r>
              <a:rPr lang="ar-SA" altLang="ar-SA" sz="4800" b="1" dirty="0" smtClean="0">
                <a:solidFill>
                  <a:srgbClr val="C00000"/>
                </a:solidFill>
                <a:latin typeface="Modern" pitchFamily="50"/>
                <a:cs typeface="Arial" panose="020B0604020202020204" pitchFamily="34" charset="0"/>
              </a:rPr>
              <a:t>الاحصائي وتوزيعات المعاينة</a:t>
            </a:r>
            <a:endParaRPr lang="en-US" altLang="ar-SA" sz="4800" b="1" dirty="0">
              <a:solidFill>
                <a:srgbClr val="C00000"/>
              </a:solidFill>
              <a:latin typeface="Modern" pitchFamily="50"/>
              <a:cs typeface="Arial" panose="020B0604020202020204" pitchFamily="34" charset="0"/>
            </a:endParaRPr>
          </a:p>
        </p:txBody>
      </p:sp>
    </p:spTree>
    <p:extLst>
      <p:ext uri="{BB962C8B-B14F-4D97-AF65-F5344CB8AC3E}">
        <p14:creationId xmlns:p14="http://schemas.microsoft.com/office/powerpoint/2010/main" val="226937259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10</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0" name="Rectangle 2"/>
          <p:cNvSpPr>
            <a:spLocks noChangeArrowheads="1"/>
          </p:cNvSpPr>
          <p:nvPr/>
        </p:nvSpPr>
        <p:spPr bwMode="auto">
          <a:xfrm>
            <a:off x="1831439" y="1506930"/>
            <a:ext cx="8432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b="1" dirty="0">
                <a:solidFill>
                  <a:srgbClr val="336600"/>
                </a:solidFill>
                <a:latin typeface="Modern" pitchFamily="50"/>
                <a:cs typeface="Arial" panose="020B0604020202020204" pitchFamily="34" charset="0"/>
              </a:rPr>
              <a:t>مثال</a:t>
            </a:r>
            <a:r>
              <a:rPr lang="ar-SA" altLang="ar-SA" dirty="0">
                <a:solidFill>
                  <a:srgbClr val="336600"/>
                </a:solidFill>
                <a:latin typeface="Modern" pitchFamily="50"/>
                <a:cs typeface="Arial" panose="020B0604020202020204" pitchFamily="34" charset="0"/>
              </a:rPr>
              <a:t>: مجتمع يتكون من ثلاث قيم 6 ، 4 ، 2 سحبت كل العينات الممكنة التي حجمها 2 أحسب ما يلي: </a:t>
            </a:r>
          </a:p>
          <a:p>
            <a:pPr marL="514350" indent="-514350" algn="r" rtl="1" eaLnBrk="1" fontAlgn="base" hangingPunct="1">
              <a:spcBef>
                <a:spcPct val="0"/>
              </a:spcBef>
              <a:spcAft>
                <a:spcPct val="0"/>
              </a:spcAft>
              <a:buFont typeface="+mj-lt"/>
              <a:buAutoNum type="arabicPeriod"/>
            </a:pPr>
            <a:r>
              <a:rPr lang="ar-SA" altLang="ar-SA" dirty="0">
                <a:solidFill>
                  <a:srgbClr val="336600"/>
                </a:solidFill>
                <a:latin typeface="Modern" pitchFamily="50"/>
                <a:cs typeface="Arial" panose="020B0604020202020204" pitchFamily="34" charset="0"/>
              </a:rPr>
              <a:t>الوسط الحسابي لتوزيع المعاينة للوسط (متوسط المتوسطات)</a:t>
            </a:r>
          </a:p>
          <a:p>
            <a:pPr marL="514350" indent="-514350" algn="r" rtl="1" eaLnBrk="1" fontAlgn="base" hangingPunct="1">
              <a:spcBef>
                <a:spcPct val="0"/>
              </a:spcBef>
              <a:spcAft>
                <a:spcPct val="0"/>
              </a:spcAft>
              <a:buFont typeface="+mj-lt"/>
              <a:buAutoNum type="arabicPeriod"/>
            </a:pPr>
            <a:r>
              <a:rPr lang="ar-SA" altLang="ar-SA" dirty="0">
                <a:solidFill>
                  <a:srgbClr val="336600"/>
                </a:solidFill>
                <a:latin typeface="Modern" pitchFamily="50"/>
                <a:cs typeface="Arial" panose="020B0604020202020204" pitchFamily="34" charset="0"/>
              </a:rPr>
              <a:t>الانحراف المعياري لتوزيع المعاينة للوسط (الخطأ المعياري للوسط)</a:t>
            </a:r>
          </a:p>
          <a:p>
            <a:pPr algn="r" rtl="1" eaLnBrk="1" fontAlgn="base" hangingPunct="1">
              <a:spcBef>
                <a:spcPct val="0"/>
              </a:spcBef>
              <a:spcAft>
                <a:spcPct val="0"/>
              </a:spcAft>
              <a:buNone/>
            </a:pPr>
            <a:endParaRPr lang="en-US" altLang="ar-SA" dirty="0">
              <a:solidFill>
                <a:srgbClr val="336600"/>
              </a:solidFill>
              <a:latin typeface="Modern" pitchFamily="50"/>
              <a:cs typeface="Arial" panose="020B0604020202020204" pitchFamily="34" charset="0"/>
            </a:endParaRPr>
          </a:p>
        </p:txBody>
      </p:sp>
      <p:sp>
        <p:nvSpPr>
          <p:cNvPr id="122893" name="TextBox 7"/>
          <p:cNvSpPr txBox="1">
            <a:spLocks noChangeArrowheads="1"/>
          </p:cNvSpPr>
          <p:nvPr/>
        </p:nvSpPr>
        <p:spPr bwMode="auto">
          <a:xfrm>
            <a:off x="2051050" y="3947496"/>
            <a:ext cx="775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p>
        </p:txBody>
      </p:sp>
    </p:spTree>
    <p:extLst>
      <p:ext uri="{BB962C8B-B14F-4D97-AF65-F5344CB8AC3E}">
        <p14:creationId xmlns:p14="http://schemas.microsoft.com/office/powerpoint/2010/main" val="304118367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11</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1831439" y="3041768"/>
            <a:ext cx="775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p>
        </p:txBody>
      </p:sp>
      <p:sp>
        <p:nvSpPr>
          <p:cNvPr id="3" name="Rectangle 2"/>
          <p:cNvSpPr/>
          <p:nvPr/>
        </p:nvSpPr>
        <p:spPr>
          <a:xfrm>
            <a:off x="1734313" y="1664429"/>
            <a:ext cx="8750807" cy="7478970"/>
          </a:xfrm>
          <a:prstGeom prst="rect">
            <a:avLst/>
          </a:prstGeom>
        </p:spPr>
        <p:txBody>
          <a:bodyPr wrap="square">
            <a:spAutoFit/>
          </a:bodyPr>
          <a:lstStyle/>
          <a:p>
            <a:pPr marL="514350" indent="-514350" algn="r" rtl="1" fontAlgn="base">
              <a:spcBef>
                <a:spcPct val="0"/>
              </a:spcBef>
              <a:spcAft>
                <a:spcPct val="0"/>
              </a:spcAft>
              <a:buFont typeface="+mj-lt"/>
              <a:buAutoNum type="arabicPeriod"/>
            </a:pPr>
            <a:r>
              <a:rPr lang="ar-SA" sz="3200" dirty="0">
                <a:solidFill>
                  <a:srgbClr val="336600"/>
                </a:solidFill>
                <a:latin typeface="Modern" pitchFamily="50"/>
                <a:cs typeface="Arial" panose="020B0604020202020204" pitchFamily="34" charset="0"/>
              </a:rPr>
              <a:t>متوسط المتوسطات</a:t>
            </a: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حيث متوسط المجتمع  </a:t>
            </a:r>
          </a:p>
          <a:p>
            <a:pPr algn="r" rtl="1" fontAlgn="base">
              <a:spcBef>
                <a:spcPct val="0"/>
              </a:spcBef>
              <a:spcAft>
                <a:spcPct val="0"/>
              </a:spcAft>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 إذاً:</a:t>
            </a:r>
          </a:p>
          <a:p>
            <a:pPr algn="r" rtl="1" fontAlgn="base">
              <a:spcBef>
                <a:spcPct val="0"/>
              </a:spcBef>
              <a:spcAft>
                <a:spcPct val="0"/>
              </a:spcAft>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ويمكن تأكيد هذه النتيجة من خلال سحب كل العينات الممكنة والتي حجمها 2 وحساب </a:t>
            </a:r>
            <a:r>
              <a:rPr lang="ar-SA" sz="2400" dirty="0" err="1">
                <a:solidFill>
                  <a:srgbClr val="336600"/>
                </a:solidFill>
                <a:latin typeface="Modern" pitchFamily="50"/>
                <a:cs typeface="Arial" panose="020B0604020202020204" pitchFamily="34" charset="0"/>
              </a:rPr>
              <a:t>متوسطاتها</a:t>
            </a:r>
            <a:r>
              <a:rPr lang="ar-SA" sz="2400" dirty="0">
                <a:solidFill>
                  <a:srgbClr val="336600"/>
                </a:solidFill>
                <a:latin typeface="Modern" pitchFamily="50"/>
                <a:cs typeface="Arial" panose="020B0604020202020204" pitchFamily="34" charset="0"/>
              </a:rPr>
              <a:t>  في الجدول التالي:</a:t>
            </a:r>
          </a:p>
          <a:p>
            <a:pPr algn="r" rtl="1" fontAlgn="base">
              <a:spcBef>
                <a:spcPct val="0"/>
              </a:spcBef>
              <a:spcAft>
                <a:spcPct val="0"/>
              </a:spcAft>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وبالتالي فإن متوسط هذه المتوسطات:</a:t>
            </a:r>
            <a:endParaRPr lang="ar-SA" sz="3200" dirty="0">
              <a:solidFill>
                <a:srgbClr val="336600"/>
              </a:solidFill>
              <a:latin typeface="Modern" pitchFamily="50"/>
              <a:cs typeface="Arial" panose="020B0604020202020204" pitchFamily="34" charset="0"/>
            </a:endParaRPr>
          </a:p>
          <a:p>
            <a:pPr algn="r" rtl="1" fontAlgn="base">
              <a:spcBef>
                <a:spcPct val="0"/>
              </a:spcBef>
              <a:spcAft>
                <a:spcPct val="0"/>
              </a:spcAft>
            </a:pPr>
            <a:endParaRPr lang="ar-SA" sz="32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r>
              <a:rPr lang="ar-SA" sz="2400" dirty="0">
                <a:solidFill>
                  <a:srgbClr val="336600"/>
                </a:solidFill>
                <a:latin typeface="Modern" pitchFamily="50"/>
                <a:cs typeface="Arial" panose="020B0604020202020204" pitchFamily="34" charset="0"/>
              </a:rPr>
              <a:t>وبالتالي نصل إلى النتيجة نفسها أعلاها:</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3200" dirty="0">
              <a:solidFill>
                <a:srgbClr val="336600"/>
              </a:solidFill>
              <a:latin typeface="Modern" pitchFamily="50"/>
            </a:endParaRPr>
          </a:p>
        </p:txBody>
      </p:sp>
      <p:graphicFrame>
        <p:nvGraphicFramePr>
          <p:cNvPr id="4" name="Table 3"/>
          <p:cNvGraphicFramePr>
            <a:graphicFrameLocks noGrp="1"/>
          </p:cNvGraphicFramePr>
          <p:nvPr/>
        </p:nvGraphicFramePr>
        <p:xfrm>
          <a:off x="2314462" y="4020938"/>
          <a:ext cx="4966589" cy="793848"/>
        </p:xfrm>
        <a:graphic>
          <a:graphicData uri="http://schemas.openxmlformats.org/drawingml/2006/table">
            <a:tbl>
              <a:tblPr rtl="1">
                <a:tableStyleId>{5C22544A-7EE6-4342-B048-85BDC9FD1C3A}</a:tableStyleId>
              </a:tblPr>
              <a:tblGrid>
                <a:gridCol w="1065974">
                  <a:extLst>
                    <a:ext uri="{9D8B030D-6E8A-4147-A177-3AD203B41FA5}">
                      <a16:colId xmlns:a16="http://schemas.microsoft.com/office/drawing/2014/main" val="3398596130"/>
                    </a:ext>
                  </a:extLst>
                </a:gridCol>
                <a:gridCol w="845289">
                  <a:extLst>
                    <a:ext uri="{9D8B030D-6E8A-4147-A177-3AD203B41FA5}">
                      <a16:colId xmlns:a16="http://schemas.microsoft.com/office/drawing/2014/main" val="3894011734"/>
                    </a:ext>
                  </a:extLst>
                </a:gridCol>
                <a:gridCol w="913404">
                  <a:extLst>
                    <a:ext uri="{9D8B030D-6E8A-4147-A177-3AD203B41FA5}">
                      <a16:colId xmlns:a16="http://schemas.microsoft.com/office/drawing/2014/main" val="130201666"/>
                    </a:ext>
                  </a:extLst>
                </a:gridCol>
                <a:gridCol w="1006377">
                  <a:extLst>
                    <a:ext uri="{9D8B030D-6E8A-4147-A177-3AD203B41FA5}">
                      <a16:colId xmlns:a16="http://schemas.microsoft.com/office/drawing/2014/main" val="57748256"/>
                    </a:ext>
                  </a:extLst>
                </a:gridCol>
                <a:gridCol w="1135545">
                  <a:extLst>
                    <a:ext uri="{9D8B030D-6E8A-4147-A177-3AD203B41FA5}">
                      <a16:colId xmlns:a16="http://schemas.microsoft.com/office/drawing/2014/main" val="4140713862"/>
                    </a:ext>
                  </a:extLst>
                </a:gridCol>
              </a:tblGrid>
              <a:tr h="396924">
                <a:tc>
                  <a:txBody>
                    <a:bodyPr/>
                    <a:lstStyle/>
                    <a:p>
                      <a:pPr marL="0" marR="0" algn="just" rtl="1">
                        <a:spcBef>
                          <a:spcPts val="0"/>
                        </a:spcBef>
                        <a:spcAft>
                          <a:spcPts val="0"/>
                        </a:spcAft>
                        <a:tabLst>
                          <a:tab pos="457200" algn="l"/>
                        </a:tabLst>
                      </a:pPr>
                      <a:r>
                        <a:rPr lang="ar-SA" sz="1400" dirty="0">
                          <a:effectLst/>
                        </a:rPr>
                        <a:t>العينات</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dirty="0">
                          <a:effectLst/>
                        </a:rPr>
                        <a:t>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dirty="0">
                          <a:effectLst/>
                        </a:rPr>
                        <a:t>4,6</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a:effectLst/>
                        </a:rPr>
                        <a:t>6،2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a:effectLst/>
                        </a:rPr>
                        <a:t>المجموع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27474423"/>
                  </a:ext>
                </a:extLst>
              </a:tr>
              <a:tr h="396924">
                <a:tc>
                  <a:txBody>
                    <a:bodyPr/>
                    <a:lstStyle/>
                    <a:p>
                      <a:pPr marL="0" marR="0" algn="just" rtl="1">
                        <a:spcBef>
                          <a:spcPts val="0"/>
                        </a:spcBef>
                        <a:spcAft>
                          <a:spcPts val="0"/>
                        </a:spcAft>
                        <a:tabLst>
                          <a:tab pos="457200" algn="l"/>
                        </a:tabLst>
                      </a:pPr>
                      <a:r>
                        <a:rPr lang="ar-SA" sz="1400">
                          <a:effectLst/>
                        </a:rPr>
                        <a:t>المتوسطات</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rtl="1">
                        <a:spcBef>
                          <a:spcPts val="0"/>
                        </a:spcBef>
                        <a:spcAft>
                          <a:spcPts val="0"/>
                        </a:spcAft>
                        <a:tabLst>
                          <a:tab pos="457200" algn="l"/>
                        </a:tabLst>
                      </a:pPr>
                      <a:r>
                        <a:rPr lang="ar-SA" sz="1400" dirty="0">
                          <a:effectLst/>
                        </a:rPr>
                        <a:t>12</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68846024"/>
                  </a:ext>
                </a:extLst>
              </a:tr>
            </a:tbl>
          </a:graphicData>
        </a:graphic>
      </p:graphicFrame>
      <p:pic>
        <p:nvPicPr>
          <p:cNvPr id="5" name="Picture 4"/>
          <p:cNvPicPr>
            <a:picLocks noChangeAspect="1"/>
          </p:cNvPicPr>
          <p:nvPr/>
        </p:nvPicPr>
        <p:blipFill>
          <a:blip r:embed="rId4"/>
          <a:stretch>
            <a:fillRect/>
          </a:stretch>
        </p:blipFill>
        <p:spPr>
          <a:xfrm>
            <a:off x="3675380" y="5091971"/>
            <a:ext cx="1350976" cy="675488"/>
          </a:xfrm>
          <a:prstGeom prst="rect">
            <a:avLst/>
          </a:prstGeom>
        </p:spPr>
      </p:pic>
      <p:pic>
        <p:nvPicPr>
          <p:cNvPr id="7" name="Picture 6"/>
          <p:cNvPicPr>
            <a:picLocks noChangeAspect="1"/>
          </p:cNvPicPr>
          <p:nvPr/>
        </p:nvPicPr>
        <p:blipFill>
          <a:blip r:embed="rId5"/>
          <a:stretch>
            <a:fillRect/>
          </a:stretch>
        </p:blipFill>
        <p:spPr>
          <a:xfrm>
            <a:off x="5417718" y="3086964"/>
            <a:ext cx="1333114" cy="432829"/>
          </a:xfrm>
          <a:prstGeom prst="rect">
            <a:avLst/>
          </a:prstGeom>
        </p:spPr>
      </p:pic>
      <p:pic>
        <p:nvPicPr>
          <p:cNvPr id="9" name="Picture 8"/>
          <p:cNvPicPr>
            <a:picLocks noChangeAspect="1"/>
          </p:cNvPicPr>
          <p:nvPr/>
        </p:nvPicPr>
        <p:blipFill>
          <a:blip r:embed="rId6"/>
          <a:stretch>
            <a:fillRect/>
          </a:stretch>
        </p:blipFill>
        <p:spPr>
          <a:xfrm>
            <a:off x="7776388" y="2261067"/>
            <a:ext cx="344822" cy="403255"/>
          </a:xfrm>
          <a:prstGeom prst="rect">
            <a:avLst/>
          </a:prstGeom>
        </p:spPr>
      </p:pic>
      <p:pic>
        <p:nvPicPr>
          <p:cNvPr id="10" name="Picture 9"/>
          <p:cNvPicPr>
            <a:picLocks noChangeAspect="1"/>
          </p:cNvPicPr>
          <p:nvPr/>
        </p:nvPicPr>
        <p:blipFill>
          <a:blip r:embed="rId7"/>
          <a:stretch>
            <a:fillRect/>
          </a:stretch>
        </p:blipFill>
        <p:spPr>
          <a:xfrm>
            <a:off x="5251412" y="2496312"/>
            <a:ext cx="1716606" cy="621530"/>
          </a:xfrm>
          <a:prstGeom prst="rect">
            <a:avLst/>
          </a:prstGeom>
        </p:spPr>
      </p:pic>
      <p:pic>
        <p:nvPicPr>
          <p:cNvPr id="11" name="Picture 10"/>
          <p:cNvPicPr>
            <a:picLocks noChangeAspect="1"/>
          </p:cNvPicPr>
          <p:nvPr/>
        </p:nvPicPr>
        <p:blipFill>
          <a:blip r:embed="rId8"/>
          <a:stretch>
            <a:fillRect/>
          </a:stretch>
        </p:blipFill>
        <p:spPr>
          <a:xfrm>
            <a:off x="3675381" y="5767459"/>
            <a:ext cx="1329043" cy="432854"/>
          </a:xfrm>
          <a:prstGeom prst="rect">
            <a:avLst/>
          </a:prstGeom>
        </p:spPr>
      </p:pic>
    </p:spTree>
    <p:extLst>
      <p:ext uri="{BB962C8B-B14F-4D97-AF65-F5344CB8AC3E}">
        <p14:creationId xmlns:p14="http://schemas.microsoft.com/office/powerpoint/2010/main" val="295150798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12</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2232246" y="2137941"/>
            <a:ext cx="775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p>
        </p:txBody>
      </p:sp>
      <p:sp>
        <p:nvSpPr>
          <p:cNvPr id="3" name="Rectangle 2"/>
          <p:cNvSpPr/>
          <p:nvPr/>
        </p:nvSpPr>
        <p:spPr>
          <a:xfrm>
            <a:off x="1734313" y="1664429"/>
            <a:ext cx="8750807" cy="3416320"/>
          </a:xfrm>
          <a:prstGeom prst="rect">
            <a:avLst/>
          </a:prstGeom>
        </p:spPr>
        <p:txBody>
          <a:bodyPr wrap="square">
            <a:spAutoFit/>
          </a:bodyPr>
          <a:lstStyle/>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3200" dirty="0">
              <a:solidFill>
                <a:srgbClr val="336600"/>
              </a:solidFill>
              <a:latin typeface="Modern" pitchFamily="50"/>
            </a:endParaRPr>
          </a:p>
        </p:txBody>
      </p:sp>
      <p:sp>
        <p:nvSpPr>
          <p:cNvPr id="17" name="Rectangle 16"/>
          <p:cNvSpPr/>
          <p:nvPr/>
        </p:nvSpPr>
        <p:spPr>
          <a:xfrm>
            <a:off x="1734313" y="1664429"/>
            <a:ext cx="8750807" cy="3785652"/>
          </a:xfrm>
          <a:prstGeom prst="rect">
            <a:avLst/>
          </a:prstGeom>
        </p:spPr>
        <p:txBody>
          <a:bodyPr wrap="square">
            <a:spAutoFit/>
          </a:bodyPr>
          <a:lstStyle/>
          <a:p>
            <a:pPr marL="514350" indent="-514350" algn="r" rtl="1" fontAlgn="base">
              <a:spcBef>
                <a:spcPct val="0"/>
              </a:spcBef>
              <a:spcAft>
                <a:spcPct val="0"/>
              </a:spcAft>
              <a:buFont typeface="+mj-lt"/>
              <a:buAutoNum type="arabicPeriod" startAt="2"/>
            </a:pPr>
            <a:r>
              <a:rPr lang="ar-SA" sz="3200" dirty="0">
                <a:solidFill>
                  <a:srgbClr val="336600"/>
                </a:solidFill>
                <a:latin typeface="Modern" pitchFamily="50"/>
                <a:cs typeface="Arial" panose="020B0604020202020204" pitchFamily="34" charset="0"/>
              </a:rPr>
              <a:t>الانحراف المعياري لتوزيع المعاينة للوسط (الخطأ المعياري للوسط)</a:t>
            </a: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يحسب بالمعادلة التالية: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r>
              <a:rPr lang="ar-SA" sz="2400" dirty="0">
                <a:solidFill>
                  <a:srgbClr val="336600"/>
                </a:solidFill>
                <a:latin typeface="Modern" pitchFamily="50"/>
                <a:cs typeface="Arial" panose="020B0604020202020204" pitchFamily="34" charset="0"/>
              </a:rPr>
              <a:t>نحسب الانحراف المعياري للمجتمع كما يلي: </a:t>
            </a:r>
          </a:p>
          <a:p>
            <a:pPr algn="r" rtl="1" fontAlgn="base">
              <a:spcBef>
                <a:spcPct val="0"/>
              </a:spcBef>
              <a:spcAft>
                <a:spcPct val="0"/>
              </a:spcAft>
            </a:pPr>
            <a:endParaRPr lang="ar-SA" sz="3200" dirty="0">
              <a:solidFill>
                <a:srgbClr val="336600"/>
              </a:solidFill>
              <a:latin typeface="Modern" pitchFamily="50"/>
              <a:cs typeface="Arial" panose="020B0604020202020204" pitchFamily="34" charset="0"/>
            </a:endParaRPr>
          </a:p>
          <a:p>
            <a:pPr algn="r" rtl="1" fontAlgn="base">
              <a:spcBef>
                <a:spcPct val="0"/>
              </a:spcBef>
              <a:spcAft>
                <a:spcPct val="0"/>
              </a:spcAft>
            </a:pPr>
            <a:endParaRPr lang="en-US" sz="3200" dirty="0">
              <a:solidFill>
                <a:srgbClr val="336600"/>
              </a:solidFill>
              <a:latin typeface="Modern" pitchFamily="5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إذاً الخطأ المعياري يساوي:</a:t>
            </a:r>
          </a:p>
        </p:txBody>
      </p:sp>
      <p:pic>
        <p:nvPicPr>
          <p:cNvPr id="2" name="Picture 1"/>
          <p:cNvPicPr>
            <a:picLocks noChangeAspect="1"/>
          </p:cNvPicPr>
          <p:nvPr/>
        </p:nvPicPr>
        <p:blipFill>
          <a:blip r:embed="rId5"/>
          <a:stretch>
            <a:fillRect/>
          </a:stretch>
        </p:blipFill>
        <p:spPr>
          <a:xfrm>
            <a:off x="6251448" y="2586659"/>
            <a:ext cx="1233068" cy="853661"/>
          </a:xfrm>
          <a:prstGeom prst="rect">
            <a:avLst/>
          </a:prstGeom>
        </p:spPr>
      </p:pic>
      <p:sp>
        <p:nvSpPr>
          <p:cNvPr id="12" name="Rectangle 2"/>
          <p:cNvSpPr>
            <a:spLocks noChangeArrowheads="1"/>
          </p:cNvSpPr>
          <p:nvPr/>
        </p:nvSpPr>
        <p:spPr bwMode="auto">
          <a:xfrm>
            <a:off x="4778973" y="74712"/>
            <a:ext cx="26340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Low" rtl="1" eaLnBrk="0" fontAlgn="base" hangingPunct="0">
              <a:spcBef>
                <a:spcPct val="0"/>
              </a:spcBef>
              <a:spcAft>
                <a:spcPct val="0"/>
              </a:spcAft>
            </a:pPr>
            <a:r>
              <a:rPr lang="ar-SA" altLang="en-US" sz="140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نحسب الانحراف المعياري للمجتمع </a:t>
            </a:r>
            <a:endParaRPr lang="ar-SA" altLang="en-US" sz="3200">
              <a:solidFill>
                <a:srgbClr val="336600"/>
              </a:solidFill>
              <a:latin typeface="Modern" pitchFamily="50"/>
              <a:cs typeface="Arial" panose="020B0604020202020204" pitchFamily="34" charset="0"/>
            </a:endParaRPr>
          </a:p>
        </p:txBody>
      </p:sp>
      <p:graphicFrame>
        <p:nvGraphicFramePr>
          <p:cNvPr id="13" name="Object 12"/>
          <p:cNvGraphicFramePr>
            <a:graphicFrameLocks noChangeAspect="1"/>
          </p:cNvGraphicFramePr>
          <p:nvPr/>
        </p:nvGraphicFramePr>
        <p:xfrm>
          <a:off x="1524000" y="457201"/>
          <a:ext cx="152400" cy="142875"/>
        </p:xfrm>
        <a:graphic>
          <a:graphicData uri="http://schemas.openxmlformats.org/presentationml/2006/ole">
            <mc:AlternateContent xmlns:mc="http://schemas.openxmlformats.org/markup-compatibility/2006">
              <mc:Choice xmlns:v="urn:schemas-microsoft-com:vml" Requires="v">
                <p:oleObj spid="_x0000_s2050" name="معادلة" r:id="rId6" imgW="152334" imgH="139639" progId="Equation.3">
                  <p:embed/>
                </p:oleObj>
              </mc:Choice>
              <mc:Fallback>
                <p:oleObj name="معادلة" r:id="rId6" imgW="152334" imgH="139639" progId="Equation.3">
                  <p:embed/>
                  <p:pic>
                    <p:nvPicPr>
                      <p:cNvPr id="13"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57201"/>
                        <a:ext cx="152400"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Picture 14"/>
          <p:cNvPicPr>
            <a:picLocks noChangeAspect="1"/>
          </p:cNvPicPr>
          <p:nvPr/>
        </p:nvPicPr>
        <p:blipFill>
          <a:blip r:embed="rId8"/>
          <a:stretch>
            <a:fillRect/>
          </a:stretch>
        </p:blipFill>
        <p:spPr>
          <a:xfrm>
            <a:off x="3942198" y="3885375"/>
            <a:ext cx="1693099" cy="698739"/>
          </a:xfrm>
          <a:prstGeom prst="rect">
            <a:avLst/>
          </a:prstGeom>
        </p:spPr>
      </p:pic>
      <p:pic>
        <p:nvPicPr>
          <p:cNvPr id="18" name="Picture 17"/>
          <p:cNvPicPr>
            <a:picLocks noChangeAspect="1"/>
          </p:cNvPicPr>
          <p:nvPr/>
        </p:nvPicPr>
        <p:blipFill>
          <a:blip r:embed="rId9"/>
          <a:stretch>
            <a:fillRect/>
          </a:stretch>
        </p:blipFill>
        <p:spPr>
          <a:xfrm>
            <a:off x="3697548" y="4584114"/>
            <a:ext cx="3115091" cy="561175"/>
          </a:xfrm>
          <a:prstGeom prst="rect">
            <a:avLst/>
          </a:prstGeom>
        </p:spPr>
      </p:pic>
      <p:pic>
        <p:nvPicPr>
          <p:cNvPr id="19" name="Picture 18"/>
          <p:cNvPicPr>
            <a:picLocks noChangeAspect="1"/>
          </p:cNvPicPr>
          <p:nvPr/>
        </p:nvPicPr>
        <p:blipFill>
          <a:blip r:embed="rId10"/>
          <a:stretch>
            <a:fillRect/>
          </a:stretch>
        </p:blipFill>
        <p:spPr>
          <a:xfrm>
            <a:off x="4371882" y="5528419"/>
            <a:ext cx="1748046" cy="696124"/>
          </a:xfrm>
          <a:prstGeom prst="rect">
            <a:avLst/>
          </a:prstGeom>
        </p:spPr>
      </p:pic>
    </p:spTree>
    <p:extLst>
      <p:ext uri="{BB962C8B-B14F-4D97-AF65-F5344CB8AC3E}">
        <p14:creationId xmlns:p14="http://schemas.microsoft.com/office/powerpoint/2010/main" val="202588150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13</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2232246" y="2137941"/>
            <a:ext cx="775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p>
        </p:txBody>
      </p:sp>
      <p:sp>
        <p:nvSpPr>
          <p:cNvPr id="3" name="Rectangle 2"/>
          <p:cNvSpPr/>
          <p:nvPr/>
        </p:nvSpPr>
        <p:spPr>
          <a:xfrm>
            <a:off x="1734313" y="1664429"/>
            <a:ext cx="8750807" cy="3416320"/>
          </a:xfrm>
          <a:prstGeom prst="rect">
            <a:avLst/>
          </a:prstGeom>
        </p:spPr>
        <p:txBody>
          <a:bodyPr wrap="square">
            <a:spAutoFit/>
          </a:bodyPr>
          <a:lstStyle/>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3200" dirty="0">
              <a:solidFill>
                <a:srgbClr val="336600"/>
              </a:solidFill>
              <a:latin typeface="Modern" pitchFamily="50"/>
            </a:endParaRPr>
          </a:p>
        </p:txBody>
      </p:sp>
      <p:sp>
        <p:nvSpPr>
          <p:cNvPr id="2" name="Rectangle 1"/>
          <p:cNvSpPr/>
          <p:nvPr/>
        </p:nvSpPr>
        <p:spPr>
          <a:xfrm>
            <a:off x="1825752" y="1166844"/>
            <a:ext cx="8503920" cy="2554545"/>
          </a:xfrm>
          <a:prstGeom prst="rect">
            <a:avLst/>
          </a:prstGeom>
        </p:spPr>
        <p:txBody>
          <a:bodyPr wrap="square">
            <a:spAutoFit/>
          </a:bodyPr>
          <a:lstStyle/>
          <a:p>
            <a:pPr algn="just" rtl="1" fontAlgn="base">
              <a:spcBef>
                <a:spcPct val="0"/>
              </a:spcBef>
              <a:spcAft>
                <a:spcPct val="0"/>
              </a:spcAft>
            </a:pPr>
            <a:r>
              <a:rPr lang="ar-SA" sz="3200" b="1" dirty="0">
                <a:solidFill>
                  <a:srgbClr val="336600"/>
                </a:solidFill>
                <a:latin typeface="Modern" pitchFamily="50"/>
                <a:cs typeface="Arial" panose="020B0604020202020204" pitchFamily="34" charset="0"/>
              </a:rPr>
              <a:t>تمرين: </a:t>
            </a:r>
            <a:r>
              <a:rPr lang="ar-SA" sz="3200" dirty="0">
                <a:solidFill>
                  <a:srgbClr val="336600"/>
                </a:solidFill>
                <a:latin typeface="Modern" pitchFamily="50"/>
                <a:cs typeface="Arial" panose="020B0604020202020204" pitchFamily="34" charset="0"/>
              </a:rPr>
              <a:t>افترض أن متوسط سرعة الكتابة على الآلة الكاتبة لموظفي السكرتارية يساوي 40 كلمة في الدقيقة بانحراف معياري قدرة 10 كلمات في الدقيقة. إذا كانت   تشير الى متوسط السرعة لأية عينة عشوائية من 25 سكرتيراً أوجد القيمة المتوقعة (الوسط الحسابي) والخطأ المعياري للمتغير   .</a:t>
            </a:r>
            <a:endParaRPr lang="en-US" sz="3200" dirty="0">
              <a:solidFill>
                <a:srgbClr val="336600"/>
              </a:solidFill>
              <a:latin typeface="Modern" pitchFamily="50"/>
            </a:endParaRPr>
          </a:p>
        </p:txBody>
      </p:sp>
      <p:pic>
        <p:nvPicPr>
          <p:cNvPr id="4" name="Picture 3"/>
          <p:cNvPicPr>
            <a:picLocks noChangeAspect="1"/>
          </p:cNvPicPr>
          <p:nvPr/>
        </p:nvPicPr>
        <p:blipFill>
          <a:blip r:embed="rId4"/>
          <a:stretch>
            <a:fillRect/>
          </a:stretch>
        </p:blipFill>
        <p:spPr>
          <a:xfrm>
            <a:off x="4108138" y="2322576"/>
            <a:ext cx="348379" cy="266692"/>
          </a:xfrm>
          <a:prstGeom prst="rect">
            <a:avLst/>
          </a:prstGeom>
        </p:spPr>
      </p:pic>
      <p:pic>
        <p:nvPicPr>
          <p:cNvPr id="5" name="Picture 4"/>
          <p:cNvPicPr>
            <a:picLocks noChangeAspect="1"/>
          </p:cNvPicPr>
          <p:nvPr/>
        </p:nvPicPr>
        <p:blipFill>
          <a:blip r:embed="rId5"/>
          <a:stretch>
            <a:fillRect/>
          </a:stretch>
        </p:blipFill>
        <p:spPr>
          <a:xfrm>
            <a:off x="4456516" y="3294241"/>
            <a:ext cx="347502" cy="289571"/>
          </a:xfrm>
          <a:prstGeom prst="rect">
            <a:avLst/>
          </a:prstGeom>
        </p:spPr>
      </p:pic>
    </p:spTree>
    <p:extLst>
      <p:ext uri="{BB962C8B-B14F-4D97-AF65-F5344CB8AC3E}">
        <p14:creationId xmlns:p14="http://schemas.microsoft.com/office/powerpoint/2010/main" val="315548159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14</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r>
              <a:rPr lang="ar-SA" sz="3200" b="1" dirty="0">
                <a:solidFill>
                  <a:srgbClr val="336600"/>
                </a:solidFill>
                <a:latin typeface="Modern" pitchFamily="50"/>
                <a:cs typeface="Arial" panose="020B0604020202020204" pitchFamily="34" charset="0"/>
              </a:rPr>
              <a:t>توزيع </a:t>
            </a:r>
            <a:r>
              <a:rPr lang="ar-SA" sz="3200" b="1" dirty="0">
                <a:solidFill>
                  <a:srgbClr val="336600"/>
                </a:solidFill>
                <a:latin typeface="Modern" pitchFamily="50"/>
                <a:cs typeface="Arial" panose="020B0604020202020204" pitchFamily="34" charset="0"/>
              </a:rPr>
              <a:t>المعاينة للنسبة</a:t>
            </a: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2360262" y="1675652"/>
            <a:ext cx="7754938"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just"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تظهر أهمية هذا التوزيع عندما يكون المجتمع الإحصائي ذا صفتين أو خاصتين فقط مثال ذلك عند دراسة إنتاج إحدى المصانع فان الوحدات المنتجة قد تكون سليمة أو معيبة. فإذا كان عدد الذين لديهم الصفة أو الخاصية محل الدراسة هي </a:t>
            </a:r>
            <a:r>
              <a:rPr lang="en-US" altLang="ar-SA" dirty="0">
                <a:solidFill>
                  <a:srgbClr val="336600"/>
                </a:solidFill>
                <a:latin typeface="Modern" pitchFamily="50"/>
                <a:cs typeface="Arial" panose="020B0604020202020204" pitchFamily="34" charset="0"/>
              </a:rPr>
              <a:t>x</a:t>
            </a:r>
            <a:r>
              <a:rPr lang="ar-SA" altLang="ar-SA" dirty="0">
                <a:solidFill>
                  <a:srgbClr val="336600"/>
                </a:solidFill>
                <a:latin typeface="Modern" pitchFamily="50"/>
                <a:cs typeface="Arial" panose="020B0604020202020204" pitchFamily="34" charset="0"/>
              </a:rPr>
              <a:t> في عينة حجمها كبير بدرجة كافية </a:t>
            </a:r>
            <a:r>
              <a:rPr lang="en-US" altLang="ar-SA" dirty="0">
                <a:solidFill>
                  <a:srgbClr val="336600"/>
                </a:solidFill>
                <a:latin typeface="Modern" pitchFamily="50"/>
                <a:cs typeface="Arial" panose="020B0604020202020204" pitchFamily="34" charset="0"/>
              </a:rPr>
              <a:t>n</a:t>
            </a:r>
            <a:r>
              <a:rPr lang="ar-SA" altLang="ar-SA" dirty="0">
                <a:solidFill>
                  <a:srgbClr val="336600"/>
                </a:solidFill>
                <a:latin typeface="Modern" pitchFamily="50"/>
                <a:cs typeface="Arial" panose="020B0604020202020204" pitchFamily="34" charset="0"/>
              </a:rPr>
              <a:t> فان نسبة الذين يتمتعون بهذه الصفة   حيث:  </a:t>
            </a:r>
            <a:endParaRPr lang="en-US" altLang="ar-SA"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endParaRPr lang="en-US" altLang="ar-SA"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endParaRPr lang="en-US" altLang="ar-SA"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endParaRPr lang="en-US" altLang="ar-SA"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r>
              <a:rPr lang="ar-SA" altLang="ar-SA" sz="2400" dirty="0">
                <a:solidFill>
                  <a:srgbClr val="336600"/>
                </a:solidFill>
                <a:latin typeface="Modern" pitchFamily="50"/>
                <a:cs typeface="Arial" panose="020B0604020202020204" pitchFamily="34" charset="0"/>
              </a:rPr>
              <a:t>(وهذا يعني أن الوسط الحسابي لتوزيع المعاينة للنسبة   هو النسبة في المجتمع</a:t>
            </a:r>
            <a:r>
              <a:rPr lang="en-US" altLang="ar-SA" sz="2400" dirty="0">
                <a:solidFill>
                  <a:srgbClr val="336600"/>
                </a:solidFill>
                <a:latin typeface="Modern" pitchFamily="50"/>
                <a:cs typeface="Arial" panose="020B0604020202020204" pitchFamily="34" charset="0"/>
              </a:rPr>
              <a:t> </a:t>
            </a:r>
            <a:r>
              <a:rPr lang="ar-SA" altLang="ar-SA" sz="2400" dirty="0">
                <a:solidFill>
                  <a:srgbClr val="336600"/>
                </a:solidFill>
                <a:latin typeface="Modern" pitchFamily="50"/>
                <a:cs typeface="Arial" panose="020B0604020202020204" pitchFamily="34" charset="0"/>
              </a:rPr>
              <a:t>  ) و خطأ معياري قدرة:</a:t>
            </a:r>
            <a:endParaRPr lang="en-US" altLang="ar-SA" sz="2400"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r>
              <a:rPr lang="ar-SA" altLang="ar-SA" sz="1800" b="1" dirty="0">
                <a:solidFill>
                  <a:srgbClr val="336600"/>
                </a:solidFill>
                <a:latin typeface="Modern" pitchFamily="50"/>
                <a:cs typeface="Arial" panose="020B0604020202020204" pitchFamily="34" charset="0"/>
              </a:rPr>
              <a:t>ملاحظة: نقصد بان حجم العينة  </a:t>
            </a:r>
            <a:r>
              <a:rPr lang="en-US" altLang="ar-SA" sz="1800" b="1" dirty="0">
                <a:solidFill>
                  <a:srgbClr val="336600"/>
                </a:solidFill>
                <a:latin typeface="Modern" pitchFamily="50"/>
                <a:cs typeface="Arial" panose="020B0604020202020204" pitchFamily="34" charset="0"/>
              </a:rPr>
              <a:t>n</a:t>
            </a:r>
            <a:r>
              <a:rPr lang="ar-SA" altLang="ar-SA" sz="1800" b="1" dirty="0">
                <a:solidFill>
                  <a:srgbClr val="336600"/>
                </a:solidFill>
                <a:latin typeface="Modern" pitchFamily="50"/>
                <a:cs typeface="Arial" panose="020B0604020202020204" pitchFamily="34" charset="0"/>
              </a:rPr>
              <a:t> كبير بدرجة كافية أي يجب آن يكون   </a:t>
            </a:r>
            <a:r>
              <a:rPr lang="en-US" altLang="ar-SA" sz="1800" b="1" dirty="0">
                <a:solidFill>
                  <a:srgbClr val="336600"/>
                </a:solidFill>
                <a:latin typeface="Modern" pitchFamily="50"/>
                <a:cs typeface="Arial" panose="020B0604020202020204" pitchFamily="34" charset="0"/>
              </a:rPr>
              <a:t>       </a:t>
            </a:r>
            <a:r>
              <a:rPr lang="ar-SA" altLang="ar-SA" sz="2400" b="1" dirty="0">
                <a:solidFill>
                  <a:srgbClr val="336600"/>
                </a:solidFill>
                <a:latin typeface="Modern" pitchFamily="50"/>
                <a:cs typeface="Arial" panose="020B0604020202020204" pitchFamily="34" charset="0"/>
              </a:rPr>
              <a:t>و</a:t>
            </a:r>
            <a:r>
              <a:rPr lang="en-US" altLang="ar-SA" sz="2400" b="1" dirty="0">
                <a:solidFill>
                  <a:srgbClr val="336600"/>
                </a:solidFill>
                <a:latin typeface="Modern" pitchFamily="50"/>
                <a:cs typeface="Arial" panose="020B0604020202020204" pitchFamily="34" charset="0"/>
              </a:rPr>
              <a:t>     </a:t>
            </a:r>
          </a:p>
          <a:p>
            <a:pPr algn="just" rtl="1" eaLnBrk="1" fontAlgn="base" hangingPunct="1">
              <a:spcBef>
                <a:spcPct val="0"/>
              </a:spcBef>
              <a:spcAft>
                <a:spcPct val="0"/>
              </a:spcAft>
              <a:buNone/>
            </a:pPr>
            <a:r>
              <a:rPr lang="ar-SA" altLang="ar-SA" sz="2400" dirty="0">
                <a:solidFill>
                  <a:srgbClr val="336600"/>
                </a:solidFill>
                <a:latin typeface="Modern" pitchFamily="50"/>
                <a:cs typeface="Arial" panose="020B0604020202020204" pitchFamily="34" charset="0"/>
              </a:rPr>
              <a:t>.</a:t>
            </a:r>
          </a:p>
          <a:p>
            <a:pPr algn="just" rtl="1" eaLnBrk="1" fontAlgn="base" hangingPunct="1">
              <a:spcBef>
                <a:spcPct val="0"/>
              </a:spcBef>
              <a:spcAft>
                <a:spcPct val="0"/>
              </a:spcAft>
              <a:buNone/>
            </a:pPr>
            <a:endParaRPr lang="ar-SA" altLang="ar-SA" sz="2400"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endParaRPr lang="en-US" altLang="ar-SA" sz="2400" dirty="0">
              <a:solidFill>
                <a:srgbClr val="336600"/>
              </a:solidFill>
              <a:latin typeface="Modern" pitchFamily="50"/>
              <a:cs typeface="Arial" panose="020B0604020202020204" pitchFamily="34" charset="0"/>
            </a:endParaRPr>
          </a:p>
          <a:p>
            <a:pPr algn="just" rtl="1" eaLnBrk="1" fontAlgn="base" hangingPunct="1">
              <a:spcBef>
                <a:spcPct val="0"/>
              </a:spcBef>
              <a:spcAft>
                <a:spcPct val="0"/>
              </a:spcAft>
              <a:buNone/>
            </a:pPr>
            <a:endParaRPr lang="ar-SA" altLang="ar-SA" dirty="0">
              <a:solidFill>
                <a:srgbClr val="336600"/>
              </a:solidFill>
              <a:latin typeface="Modern" pitchFamily="50"/>
              <a:cs typeface="Arial" panose="020B0604020202020204" pitchFamily="34" charset="0"/>
            </a:endParaRPr>
          </a:p>
        </p:txBody>
      </p:sp>
      <p:sp>
        <p:nvSpPr>
          <p:cNvPr id="3" name="Rectangle 2"/>
          <p:cNvSpPr/>
          <p:nvPr/>
        </p:nvSpPr>
        <p:spPr>
          <a:xfrm>
            <a:off x="1734313" y="1664429"/>
            <a:ext cx="8750807" cy="3416320"/>
          </a:xfrm>
          <a:prstGeom prst="rect">
            <a:avLst/>
          </a:prstGeom>
        </p:spPr>
        <p:txBody>
          <a:bodyPr wrap="square">
            <a:spAutoFit/>
          </a:bodyPr>
          <a:lstStyle/>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 </a:t>
            </a:r>
          </a:p>
          <a:p>
            <a:pPr rtl="1" fontAlgn="base">
              <a:spcBef>
                <a:spcPct val="0"/>
              </a:spcBef>
              <a:spcAft>
                <a:spcPct val="0"/>
              </a:spcAft>
            </a:pPr>
            <a:r>
              <a:rPr lang="ar-SA" sz="2400" dirty="0">
                <a:solidFill>
                  <a:srgbClr val="336600"/>
                </a:solidFill>
                <a:latin typeface="Modern" pitchFamily="50"/>
                <a:cs typeface="Arial" panose="020B0604020202020204" pitchFamily="34" charset="0"/>
              </a:rPr>
              <a:t> </a:t>
            </a:r>
          </a:p>
          <a:p>
            <a:pPr marL="514350" indent="-514350"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2400" dirty="0">
              <a:solidFill>
                <a:srgbClr val="336600"/>
              </a:solidFill>
              <a:latin typeface="Modern" pitchFamily="50"/>
            </a:endParaRPr>
          </a:p>
          <a:p>
            <a:pPr algn="r" rtl="1" fontAlgn="base">
              <a:spcBef>
                <a:spcPct val="0"/>
              </a:spcBef>
              <a:spcAft>
                <a:spcPct val="0"/>
              </a:spcAft>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2400" dirty="0">
                <a:solidFill>
                  <a:srgbClr val="336600"/>
                </a:solidFill>
                <a:latin typeface="Modern" pitchFamily="50"/>
                <a:cs typeface="Arial" panose="020B0604020202020204" pitchFamily="34" charset="0"/>
              </a:rPr>
              <a:t>إذا سحبنا كل العينات الممكنة ذات الحجم المتساوي </a:t>
            </a:r>
            <a:r>
              <a:rPr lang="en-US" sz="2400" dirty="0">
                <a:solidFill>
                  <a:srgbClr val="336600"/>
                </a:solidFill>
                <a:latin typeface="Modern" pitchFamily="50"/>
              </a:rPr>
              <a:t>n</a:t>
            </a:r>
            <a:r>
              <a:rPr lang="ar-SA" sz="2400" dirty="0">
                <a:solidFill>
                  <a:srgbClr val="336600"/>
                </a:solidFill>
                <a:latin typeface="Modern" pitchFamily="50"/>
                <a:cs typeface="Arial" panose="020B0604020202020204" pitchFamily="34" charset="0"/>
              </a:rPr>
              <a:t> ومن ثم حسبنا لكل عينة النسبة   فان توزيع المعاينة لـ   يقترب من التوزيع الطبيعي بمتوسط قدرة:</a:t>
            </a:r>
            <a:endParaRPr lang="en-US" sz="2400" dirty="0">
              <a:solidFill>
                <a:srgbClr val="336600"/>
              </a:solidFill>
              <a:latin typeface="Modern" pitchFamily="50"/>
            </a:endParaRPr>
          </a:p>
        </p:txBody>
      </p:sp>
      <p:pic>
        <p:nvPicPr>
          <p:cNvPr id="19" name="Picture 18"/>
          <p:cNvPicPr>
            <a:picLocks noChangeAspect="1"/>
          </p:cNvPicPr>
          <p:nvPr/>
        </p:nvPicPr>
        <p:blipFill>
          <a:blip r:embed="rId4"/>
          <a:stretch>
            <a:fillRect/>
          </a:stretch>
        </p:blipFill>
        <p:spPr>
          <a:xfrm>
            <a:off x="4931043" y="3433933"/>
            <a:ext cx="250558" cy="324251"/>
          </a:xfrm>
          <a:prstGeom prst="rect">
            <a:avLst/>
          </a:prstGeom>
        </p:spPr>
      </p:pic>
      <p:pic>
        <p:nvPicPr>
          <p:cNvPr id="20" name="Picture 19"/>
          <p:cNvPicPr>
            <a:picLocks noChangeAspect="1"/>
          </p:cNvPicPr>
          <p:nvPr/>
        </p:nvPicPr>
        <p:blipFill>
          <a:blip r:embed="rId5"/>
          <a:stretch>
            <a:fillRect/>
          </a:stretch>
        </p:blipFill>
        <p:spPr>
          <a:xfrm>
            <a:off x="5442206" y="3758184"/>
            <a:ext cx="653795" cy="610209"/>
          </a:xfrm>
          <a:prstGeom prst="rect">
            <a:avLst/>
          </a:prstGeom>
        </p:spPr>
      </p:pic>
      <p:pic>
        <p:nvPicPr>
          <p:cNvPr id="21" name="Picture 20"/>
          <p:cNvPicPr>
            <a:picLocks noChangeAspect="1"/>
          </p:cNvPicPr>
          <p:nvPr/>
        </p:nvPicPr>
        <p:blipFill>
          <a:blip r:embed="rId4"/>
          <a:stretch>
            <a:fillRect/>
          </a:stretch>
        </p:blipFill>
        <p:spPr>
          <a:xfrm>
            <a:off x="8208265" y="4610604"/>
            <a:ext cx="256031" cy="331334"/>
          </a:xfrm>
          <a:prstGeom prst="rect">
            <a:avLst/>
          </a:prstGeom>
        </p:spPr>
      </p:pic>
      <p:pic>
        <p:nvPicPr>
          <p:cNvPr id="22" name="Picture 21"/>
          <p:cNvPicPr>
            <a:picLocks noChangeAspect="1"/>
          </p:cNvPicPr>
          <p:nvPr/>
        </p:nvPicPr>
        <p:blipFill>
          <a:blip r:embed="rId6"/>
          <a:stretch>
            <a:fillRect/>
          </a:stretch>
        </p:blipFill>
        <p:spPr>
          <a:xfrm>
            <a:off x="2743115" y="4610605"/>
            <a:ext cx="1036363" cy="470145"/>
          </a:xfrm>
          <a:prstGeom prst="rect">
            <a:avLst/>
          </a:prstGeom>
        </p:spPr>
      </p:pic>
      <p:pic>
        <p:nvPicPr>
          <p:cNvPr id="30" name="Picture 29"/>
          <p:cNvPicPr>
            <a:picLocks noChangeAspect="1"/>
          </p:cNvPicPr>
          <p:nvPr/>
        </p:nvPicPr>
        <p:blipFill>
          <a:blip r:embed="rId4"/>
          <a:stretch>
            <a:fillRect/>
          </a:stretch>
        </p:blipFill>
        <p:spPr>
          <a:xfrm>
            <a:off x="4680485" y="5150928"/>
            <a:ext cx="250558" cy="324251"/>
          </a:xfrm>
          <a:prstGeom prst="rect">
            <a:avLst/>
          </a:prstGeom>
        </p:spPr>
      </p:pic>
      <p:pic>
        <p:nvPicPr>
          <p:cNvPr id="23" name="Picture 22"/>
          <p:cNvPicPr>
            <a:picLocks noChangeAspect="1"/>
          </p:cNvPicPr>
          <p:nvPr/>
        </p:nvPicPr>
        <p:blipFill>
          <a:blip r:embed="rId7"/>
          <a:stretch>
            <a:fillRect/>
          </a:stretch>
        </p:blipFill>
        <p:spPr>
          <a:xfrm>
            <a:off x="2288098" y="5150928"/>
            <a:ext cx="234070" cy="247839"/>
          </a:xfrm>
          <a:prstGeom prst="rect">
            <a:avLst/>
          </a:prstGeom>
        </p:spPr>
      </p:pic>
      <p:pic>
        <p:nvPicPr>
          <p:cNvPr id="24" name="Picture 23"/>
          <p:cNvPicPr>
            <a:picLocks noChangeAspect="1"/>
          </p:cNvPicPr>
          <p:nvPr/>
        </p:nvPicPr>
        <p:blipFill>
          <a:blip r:embed="rId8"/>
          <a:stretch>
            <a:fillRect/>
          </a:stretch>
        </p:blipFill>
        <p:spPr>
          <a:xfrm>
            <a:off x="4931043" y="5391464"/>
            <a:ext cx="1391446" cy="578275"/>
          </a:xfrm>
          <a:prstGeom prst="rect">
            <a:avLst/>
          </a:prstGeom>
        </p:spPr>
      </p:pic>
      <p:pic>
        <p:nvPicPr>
          <p:cNvPr id="29" name="Picture 28"/>
          <p:cNvPicPr>
            <a:picLocks noChangeAspect="1"/>
          </p:cNvPicPr>
          <p:nvPr/>
        </p:nvPicPr>
        <p:blipFill>
          <a:blip r:embed="rId9"/>
          <a:stretch>
            <a:fillRect/>
          </a:stretch>
        </p:blipFill>
        <p:spPr>
          <a:xfrm>
            <a:off x="4351029" y="5959576"/>
            <a:ext cx="529420" cy="220591"/>
          </a:xfrm>
          <a:prstGeom prst="rect">
            <a:avLst/>
          </a:prstGeom>
        </p:spPr>
      </p:pic>
      <p:pic>
        <p:nvPicPr>
          <p:cNvPr id="31" name="Picture 30"/>
          <p:cNvPicPr>
            <a:picLocks noChangeAspect="1"/>
          </p:cNvPicPr>
          <p:nvPr/>
        </p:nvPicPr>
        <p:blipFill>
          <a:blip r:embed="rId10"/>
          <a:stretch>
            <a:fillRect/>
          </a:stretch>
        </p:blipFill>
        <p:spPr>
          <a:xfrm>
            <a:off x="2974694" y="5959575"/>
            <a:ext cx="880497" cy="242137"/>
          </a:xfrm>
          <a:prstGeom prst="rect">
            <a:avLst/>
          </a:prstGeom>
        </p:spPr>
      </p:pic>
    </p:spTree>
    <p:extLst>
      <p:ext uri="{BB962C8B-B14F-4D97-AF65-F5344CB8AC3E}">
        <p14:creationId xmlns:p14="http://schemas.microsoft.com/office/powerpoint/2010/main" val="414178847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15</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2533650" y="1491610"/>
            <a:ext cx="77549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just" rtl="1" eaLnBrk="1" fontAlgn="base" hangingPunct="1">
              <a:spcBef>
                <a:spcPct val="0"/>
              </a:spcBef>
              <a:spcAft>
                <a:spcPct val="0"/>
              </a:spcAft>
              <a:buNone/>
            </a:pPr>
            <a:r>
              <a:rPr lang="ar-SA" altLang="ar-SA" b="1" dirty="0">
                <a:solidFill>
                  <a:srgbClr val="336600"/>
                </a:solidFill>
                <a:latin typeface="Modern" pitchFamily="50"/>
                <a:cs typeface="Arial" panose="020B0604020202020204" pitchFamily="34" charset="0"/>
              </a:rPr>
              <a:t>مثال: </a:t>
            </a:r>
            <a:r>
              <a:rPr lang="ar-SA" altLang="ar-SA" dirty="0">
                <a:solidFill>
                  <a:srgbClr val="336600"/>
                </a:solidFill>
                <a:latin typeface="Modern" pitchFamily="50"/>
                <a:cs typeface="Arial" panose="020B0604020202020204" pitchFamily="34" charset="0"/>
              </a:rPr>
              <a:t>إذا كانت نسبة المعيب في إنتاج إحدى الماكينات هو 10% سحبت عينة عشوائية مكونة من 50 وحدة. أحسب احتمال أن يكون بها نسبة معيب قدرها %5 وأقل.  </a:t>
            </a:r>
          </a:p>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                              </a:t>
            </a:r>
          </a:p>
        </p:txBody>
      </p:sp>
      <p:sp>
        <p:nvSpPr>
          <p:cNvPr id="3" name="Rectangle 2"/>
          <p:cNvSpPr/>
          <p:nvPr/>
        </p:nvSpPr>
        <p:spPr>
          <a:xfrm>
            <a:off x="1734313" y="1664429"/>
            <a:ext cx="8750807" cy="3416320"/>
          </a:xfrm>
          <a:prstGeom prst="rect">
            <a:avLst/>
          </a:prstGeom>
        </p:spPr>
        <p:txBody>
          <a:bodyPr wrap="square">
            <a:spAutoFit/>
          </a:bodyPr>
          <a:lstStyle/>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3200" dirty="0">
              <a:solidFill>
                <a:srgbClr val="336600"/>
              </a:solidFill>
              <a:latin typeface="Modern" pitchFamily="50"/>
            </a:endParaRPr>
          </a:p>
        </p:txBody>
      </p:sp>
    </p:spTree>
    <p:extLst>
      <p:ext uri="{BB962C8B-B14F-4D97-AF65-F5344CB8AC3E}">
        <p14:creationId xmlns:p14="http://schemas.microsoft.com/office/powerpoint/2010/main" val="308774445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16</a:t>
            </a:fld>
            <a:r>
              <a:rPr lang="ar-SA" altLang="ar-SA" sz="1200" b="1" dirty="0">
                <a:solidFill>
                  <a:srgbClr val="FFFFFF"/>
                </a:solidFill>
                <a:latin typeface="Arial" panose="020B0604020202020204" pitchFamily="34" charset="0"/>
                <a:cs typeface="Arial" panose="020B0604020202020204" pitchFamily="34" charset="0"/>
              </a:rPr>
              <a:t>                                                       </a:t>
            </a:r>
            <a:endParaRPr lang="en-US" altLang="ar-SA" sz="1200" b="1" dirty="0">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dirty="0">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dirty="0">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93" name="TextBox 7"/>
          <p:cNvSpPr txBox="1">
            <a:spLocks noChangeArrowheads="1"/>
          </p:cNvSpPr>
          <p:nvPr/>
        </p:nvSpPr>
        <p:spPr bwMode="auto">
          <a:xfrm>
            <a:off x="2533650" y="1427448"/>
            <a:ext cx="77549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2400" dirty="0">
                <a:solidFill>
                  <a:srgbClr val="336600"/>
                </a:solidFill>
                <a:latin typeface="Modern" pitchFamily="50"/>
                <a:cs typeface="Arial" panose="020B0604020202020204" pitchFamily="34" charset="0"/>
              </a:rPr>
              <a:t>عندما يكون حجم العينة كبير فان التوزيع الاحتمالي للنسبة في العينة     سوف يكون تقريبا التوزيع الطبيعي بمتوسط:</a:t>
            </a:r>
          </a:p>
        </p:txBody>
      </p:sp>
      <p:sp>
        <p:nvSpPr>
          <p:cNvPr id="3" name="Rectangle 2"/>
          <p:cNvSpPr/>
          <p:nvPr/>
        </p:nvSpPr>
        <p:spPr>
          <a:xfrm>
            <a:off x="1734313" y="1664429"/>
            <a:ext cx="8750807" cy="3416320"/>
          </a:xfrm>
          <a:prstGeom prst="rect">
            <a:avLst/>
          </a:prstGeom>
        </p:spPr>
        <p:txBody>
          <a:bodyPr wrap="square">
            <a:spAutoFit/>
          </a:bodyPr>
          <a:lstStyle/>
          <a:p>
            <a:pPr marL="514350" indent="-514350" algn="r" rtl="1" fontAlgn="base">
              <a:spcBef>
                <a:spcPct val="0"/>
              </a:spcBef>
              <a:spcAft>
                <a:spcPct val="0"/>
              </a:spcAft>
              <a:buFont typeface="+mj-lt"/>
              <a:buAutoNum type="arabicPeriod"/>
            </a:pPr>
            <a:endParaRPr lang="ar-SA" sz="2400" dirty="0">
              <a:solidFill>
                <a:srgbClr val="336600"/>
              </a:solidFill>
              <a:latin typeface="Modern" pitchFamily="50"/>
              <a:cs typeface="Arial" panose="020B0604020202020204" pitchFamily="34" charset="0"/>
            </a:endParaRP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algn="r" rtl="1" fontAlgn="base">
              <a:spcBef>
                <a:spcPct val="0"/>
              </a:spcBef>
              <a:spcAft>
                <a:spcPct val="0"/>
              </a:spcAft>
            </a:pPr>
            <a:r>
              <a:rPr lang="ar-SA" sz="3200" dirty="0">
                <a:solidFill>
                  <a:srgbClr val="336600"/>
                </a:solidFill>
                <a:latin typeface="Modern" pitchFamily="50"/>
                <a:cs typeface="Arial" panose="020B0604020202020204" pitchFamily="34" charset="0"/>
              </a:rPr>
              <a:t> </a:t>
            </a: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ar-SA" sz="3200" dirty="0">
              <a:solidFill>
                <a:srgbClr val="336600"/>
              </a:solidFill>
              <a:latin typeface="Modern" pitchFamily="50"/>
              <a:cs typeface="Arial" panose="020B0604020202020204" pitchFamily="34" charset="0"/>
            </a:endParaRPr>
          </a:p>
          <a:p>
            <a:pPr marL="514350" indent="-514350" algn="r" rtl="1" fontAlgn="base">
              <a:spcBef>
                <a:spcPct val="0"/>
              </a:spcBef>
              <a:spcAft>
                <a:spcPct val="0"/>
              </a:spcAft>
              <a:buFont typeface="+mj-lt"/>
              <a:buAutoNum type="arabicPeriod"/>
            </a:pPr>
            <a:endParaRPr lang="en-US" sz="3200" dirty="0">
              <a:solidFill>
                <a:srgbClr val="336600"/>
              </a:solidFill>
              <a:latin typeface="Modern" pitchFamily="50"/>
            </a:endParaRPr>
          </a:p>
        </p:txBody>
      </p:sp>
      <p:pic>
        <p:nvPicPr>
          <p:cNvPr id="2" name="Picture 1"/>
          <p:cNvPicPr>
            <a:picLocks noChangeAspect="1"/>
          </p:cNvPicPr>
          <p:nvPr/>
        </p:nvPicPr>
        <p:blipFill>
          <a:blip r:embed="rId4"/>
          <a:stretch>
            <a:fillRect/>
          </a:stretch>
        </p:blipFill>
        <p:spPr>
          <a:xfrm>
            <a:off x="3463871" y="1506982"/>
            <a:ext cx="232616" cy="301032"/>
          </a:xfrm>
          <a:prstGeom prst="rect">
            <a:avLst/>
          </a:prstGeom>
        </p:spPr>
      </p:pic>
      <p:pic>
        <p:nvPicPr>
          <p:cNvPr id="4" name="Picture 3"/>
          <p:cNvPicPr>
            <a:picLocks noChangeAspect="1"/>
          </p:cNvPicPr>
          <p:nvPr/>
        </p:nvPicPr>
        <p:blipFill>
          <a:blip r:embed="rId5"/>
          <a:stretch>
            <a:fillRect/>
          </a:stretch>
        </p:blipFill>
        <p:spPr>
          <a:xfrm>
            <a:off x="5680370" y="2258444"/>
            <a:ext cx="717382" cy="532912"/>
          </a:xfrm>
          <a:prstGeom prst="rect">
            <a:avLst/>
          </a:prstGeom>
        </p:spPr>
      </p:pic>
      <p:sp>
        <p:nvSpPr>
          <p:cNvPr id="5" name="Rectangle 4"/>
          <p:cNvSpPr/>
          <p:nvPr/>
        </p:nvSpPr>
        <p:spPr>
          <a:xfrm>
            <a:off x="8125968" y="2655400"/>
            <a:ext cx="2162620" cy="461665"/>
          </a:xfrm>
          <a:prstGeom prst="rect">
            <a:avLst/>
          </a:prstGeom>
        </p:spPr>
        <p:txBody>
          <a:bodyPr wrap="square">
            <a:spAutoFit/>
          </a:bodyPr>
          <a:lstStyle/>
          <a:p>
            <a:pPr fontAlgn="base">
              <a:spcBef>
                <a:spcPct val="0"/>
              </a:spcBef>
              <a:spcAft>
                <a:spcPct val="0"/>
              </a:spcAft>
            </a:pPr>
            <a:r>
              <a:rPr lang="ar-SA" sz="2400" dirty="0">
                <a:solidFill>
                  <a:srgbClr val="336600"/>
                </a:solidFill>
                <a:latin typeface="Modern" pitchFamily="50"/>
                <a:cs typeface="Arial" panose="020B0604020202020204" pitchFamily="34" charset="0"/>
              </a:rPr>
              <a:t>وانحراف معياري:</a:t>
            </a:r>
            <a:endParaRPr lang="en-US" sz="2400" dirty="0">
              <a:solidFill>
                <a:srgbClr val="336600"/>
              </a:solidFill>
              <a:latin typeface="Modern" pitchFamily="50"/>
            </a:endParaRPr>
          </a:p>
        </p:txBody>
      </p:sp>
      <p:pic>
        <p:nvPicPr>
          <p:cNvPr id="7" name="Picture 6"/>
          <p:cNvPicPr>
            <a:picLocks noChangeAspect="1"/>
          </p:cNvPicPr>
          <p:nvPr/>
        </p:nvPicPr>
        <p:blipFill>
          <a:blip r:embed="rId6"/>
          <a:stretch>
            <a:fillRect/>
          </a:stretch>
        </p:blipFill>
        <p:spPr>
          <a:xfrm>
            <a:off x="5350134" y="2852460"/>
            <a:ext cx="1047619" cy="1161905"/>
          </a:xfrm>
          <a:prstGeom prst="rect">
            <a:avLst/>
          </a:prstGeom>
        </p:spPr>
      </p:pic>
      <p:sp>
        <p:nvSpPr>
          <p:cNvPr id="8" name="Rectangle 7"/>
          <p:cNvSpPr/>
          <p:nvPr/>
        </p:nvSpPr>
        <p:spPr>
          <a:xfrm>
            <a:off x="6498336" y="3868075"/>
            <a:ext cx="4572000" cy="461665"/>
          </a:xfrm>
          <a:prstGeom prst="rect">
            <a:avLst/>
          </a:prstGeom>
        </p:spPr>
        <p:txBody>
          <a:bodyPr>
            <a:spAutoFit/>
          </a:bodyPr>
          <a:lstStyle/>
          <a:p>
            <a:pPr fontAlgn="base">
              <a:spcBef>
                <a:spcPct val="0"/>
              </a:spcBef>
              <a:spcAft>
                <a:spcPct val="0"/>
              </a:spcAft>
            </a:pPr>
            <a:r>
              <a:rPr lang="ar-SA" sz="2400" dirty="0">
                <a:solidFill>
                  <a:srgbClr val="336600"/>
                </a:solidFill>
                <a:latin typeface="Modern" pitchFamily="50"/>
                <a:cs typeface="Arial" panose="020B0604020202020204" pitchFamily="34" charset="0"/>
              </a:rPr>
              <a:t>واحتمال أن يكون نسبة المعيب %5 </a:t>
            </a:r>
            <a:endParaRPr lang="en-US" sz="2400" dirty="0">
              <a:solidFill>
                <a:srgbClr val="336600"/>
              </a:solidFill>
              <a:latin typeface="Modern" pitchFamily="50"/>
            </a:endParaRPr>
          </a:p>
        </p:txBody>
      </p:sp>
      <p:pic>
        <p:nvPicPr>
          <p:cNvPr id="9" name="Picture 8"/>
          <p:cNvPicPr>
            <a:picLocks noChangeAspect="1"/>
          </p:cNvPicPr>
          <p:nvPr/>
        </p:nvPicPr>
        <p:blipFill>
          <a:blip r:embed="rId7"/>
          <a:stretch>
            <a:fillRect/>
          </a:stretch>
        </p:blipFill>
        <p:spPr>
          <a:xfrm>
            <a:off x="3943823" y="4128827"/>
            <a:ext cx="2095238" cy="876190"/>
          </a:xfrm>
          <a:prstGeom prst="rect">
            <a:avLst/>
          </a:prstGeom>
        </p:spPr>
      </p:pic>
      <p:pic>
        <p:nvPicPr>
          <p:cNvPr id="10" name="Picture 9"/>
          <p:cNvPicPr>
            <a:picLocks noChangeAspect="1"/>
          </p:cNvPicPr>
          <p:nvPr/>
        </p:nvPicPr>
        <p:blipFill>
          <a:blip r:embed="rId8"/>
          <a:stretch>
            <a:fillRect/>
          </a:stretch>
        </p:blipFill>
        <p:spPr>
          <a:xfrm>
            <a:off x="4692990" y="4750297"/>
            <a:ext cx="1314286" cy="647619"/>
          </a:xfrm>
          <a:prstGeom prst="rect">
            <a:avLst/>
          </a:prstGeom>
        </p:spPr>
      </p:pic>
      <p:pic>
        <p:nvPicPr>
          <p:cNvPr id="12" name="Picture 11"/>
          <p:cNvPicPr>
            <a:picLocks noChangeAspect="1"/>
          </p:cNvPicPr>
          <p:nvPr/>
        </p:nvPicPr>
        <p:blipFill>
          <a:blip r:embed="rId9"/>
          <a:stretch>
            <a:fillRect/>
          </a:stretch>
        </p:blipFill>
        <p:spPr>
          <a:xfrm>
            <a:off x="4826324" y="5397067"/>
            <a:ext cx="1047619" cy="400000"/>
          </a:xfrm>
          <a:prstGeom prst="rect">
            <a:avLst/>
          </a:prstGeom>
        </p:spPr>
      </p:pic>
      <p:pic>
        <p:nvPicPr>
          <p:cNvPr id="13" name="Picture 12"/>
          <p:cNvPicPr>
            <a:picLocks noChangeAspect="1"/>
          </p:cNvPicPr>
          <p:nvPr/>
        </p:nvPicPr>
        <p:blipFill>
          <a:blip r:embed="rId10"/>
          <a:stretch>
            <a:fillRect/>
          </a:stretch>
        </p:blipFill>
        <p:spPr>
          <a:xfrm>
            <a:off x="4855654" y="5797067"/>
            <a:ext cx="1000000" cy="419048"/>
          </a:xfrm>
          <a:prstGeom prst="rect">
            <a:avLst/>
          </a:prstGeom>
        </p:spPr>
      </p:pic>
    </p:spTree>
    <p:extLst>
      <p:ext uri="{BB962C8B-B14F-4D97-AF65-F5344CB8AC3E}">
        <p14:creationId xmlns:p14="http://schemas.microsoft.com/office/powerpoint/2010/main" val="130101912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A821FECF-BC6D-494B-80A5-94E8D85C758A}"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2</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5715"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5716"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7"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5718"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5719"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ct val="0"/>
              </a:spcBef>
              <a:spcAft>
                <a:spcPct val="0"/>
              </a:spcAft>
              <a:defRPr/>
            </a:pPr>
            <a:r>
              <a:rPr lang="ar-SA" sz="3200" b="1" dirty="0">
                <a:solidFill>
                  <a:srgbClr val="336600"/>
                </a:solidFill>
                <a:latin typeface="Modern" pitchFamily="50"/>
                <a:cs typeface="Arial" panose="020B0604020202020204" pitchFamily="34" charset="0"/>
              </a:rPr>
              <a:t>لماذا الاستدلال؟</a:t>
            </a:r>
          </a:p>
        </p:txBody>
      </p:sp>
      <p:pic>
        <p:nvPicPr>
          <p:cNvPr id="115721"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3689" y="1330326"/>
            <a:ext cx="4116387" cy="194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57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5439" y="3533775"/>
            <a:ext cx="4054475" cy="214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5723" name="Rectangle 2"/>
          <p:cNvSpPr>
            <a:spLocks noChangeArrowheads="1"/>
          </p:cNvSpPr>
          <p:nvPr/>
        </p:nvSpPr>
        <p:spPr bwMode="auto">
          <a:xfrm>
            <a:off x="5348289" y="1444625"/>
            <a:ext cx="50577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2400">
                <a:solidFill>
                  <a:srgbClr val="336600"/>
                </a:solidFill>
                <a:latin typeface="Modern" pitchFamily="50"/>
                <a:ea typeface="Majalla UI"/>
                <a:cs typeface="Simplified Arabic" panose="02020603050405020304" pitchFamily="18" charset="-78"/>
              </a:rPr>
              <a:t>نظرا للصعوبات التي تواجه الباحثين في الحصول علي بيانات المجتمع ككل  واللجوء إلى أسلوب العينة في جمع البيانات، أصبحت  أساليب الاستدلال الإحصائي هي الوسيلة لاتخاذ القرارات الإحصائية </a:t>
            </a:r>
            <a:r>
              <a:rPr lang="en-US" altLang="ar-SA" sz="2400">
                <a:solidFill>
                  <a:srgbClr val="336600"/>
                </a:solidFill>
                <a:latin typeface="Modern" pitchFamily="50"/>
                <a:ea typeface="Majalla UI"/>
                <a:cs typeface="Simplified Arabic" panose="02020603050405020304" pitchFamily="18" charset="-78"/>
              </a:rPr>
              <a:t>.</a:t>
            </a:r>
          </a:p>
        </p:txBody>
      </p:sp>
      <p:sp>
        <p:nvSpPr>
          <p:cNvPr id="115724" name="Rectangle 3"/>
          <p:cNvSpPr>
            <a:spLocks noChangeArrowheads="1"/>
          </p:cNvSpPr>
          <p:nvPr/>
        </p:nvSpPr>
        <p:spPr bwMode="auto">
          <a:xfrm>
            <a:off x="1357312" y="5716588"/>
            <a:ext cx="9191626"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BH" altLang="ar-SA" sz="2400" b="1">
                <a:solidFill>
                  <a:srgbClr val="C00000"/>
                </a:solidFill>
                <a:latin typeface="Modern" pitchFamily="50"/>
                <a:cs typeface="Arial" panose="020B0604020202020204" pitchFamily="34" charset="0"/>
              </a:rPr>
              <a:t>الهدف من الإحصاء الاستدلالي استنتاج خصائص المجتمع من خصائص عينة سحبت منه</a:t>
            </a:r>
            <a:endParaRPr lang="en-US" altLang="ar-SA" sz="2400">
              <a:solidFill>
                <a:srgbClr val="C00000"/>
              </a:solidFill>
              <a:latin typeface="Modern" pitchFamily="50"/>
              <a:cs typeface="Arial" panose="020B0604020202020204" pitchFamily="34" charset="0"/>
            </a:endParaRPr>
          </a:p>
        </p:txBody>
      </p:sp>
      <p:sp>
        <p:nvSpPr>
          <p:cNvPr id="115725" name="TextBox 1"/>
          <p:cNvSpPr txBox="1">
            <a:spLocks noChangeArrowheads="1"/>
          </p:cNvSpPr>
          <p:nvPr/>
        </p:nvSpPr>
        <p:spPr bwMode="auto">
          <a:xfrm>
            <a:off x="5680075" y="3633789"/>
            <a:ext cx="4572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2400">
                <a:solidFill>
                  <a:srgbClr val="336600"/>
                </a:solidFill>
                <a:latin typeface="Modern" pitchFamily="50"/>
                <a:cs typeface="Arial" panose="020B0604020202020204" pitchFamily="34" charset="0"/>
              </a:rPr>
              <a:t>الاستدلال الإحصائى واحد من أكثر جوانب عملية اتخاذ القرارات أهمية وحيوية فى الاقتصاد والأعمال والعلوم. ويتعلق الاستدلال الإحصائى بالتقدير واختبار الفروض</a:t>
            </a:r>
            <a:r>
              <a:rPr lang="en-US" altLang="ar-SA" sz="2400">
                <a:solidFill>
                  <a:srgbClr val="336600"/>
                </a:solidFill>
                <a:latin typeface="Modern" pitchFamily="50"/>
                <a:cs typeface="Arial" panose="020B0604020202020204" pitchFamily="34" charset="0"/>
              </a:rPr>
              <a:t>.</a:t>
            </a:r>
          </a:p>
        </p:txBody>
      </p:sp>
    </p:spTree>
    <p:extLst>
      <p:ext uri="{BB962C8B-B14F-4D97-AF65-F5344CB8AC3E}">
        <p14:creationId xmlns:p14="http://schemas.microsoft.com/office/powerpoint/2010/main" val="381818504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5E823B56-36EE-43D7-8159-91FF4707A13C}"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3</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6739"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6740"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1"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6742"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6743"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9" name="AutoShape 3"/>
          <p:cNvSpPr>
            <a:spLocks noGrp="1" noChangeArrowheads="1"/>
          </p:cNvSpPr>
          <p:nvPr/>
        </p:nvSpPr>
        <p:spPr bwMode="auto">
          <a:xfrm>
            <a:off x="2028826" y="1446214"/>
            <a:ext cx="834707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rtl="1" eaLnBrk="1" hangingPunct="1">
              <a:lnSpc>
                <a:spcPct val="90000"/>
              </a:lnSpc>
              <a:spcBef>
                <a:spcPct val="0"/>
              </a:spcBef>
              <a:buClr>
                <a:srgbClr val="00CC99"/>
              </a:buClr>
              <a:defRPr/>
            </a:pPr>
            <a:r>
              <a:rPr lang="ar-SA" b="1" dirty="0">
                <a:solidFill>
                  <a:srgbClr val="BB0000"/>
                </a:solidFill>
                <a:latin typeface="Lotus Linotype (Arabic)"/>
                <a:cs typeface="Times New Roman" pitchFamily="18" charset="0"/>
              </a:rPr>
              <a:t>المعلمة</a:t>
            </a:r>
            <a:r>
              <a:rPr lang="en-US" b="1" dirty="0">
                <a:solidFill>
                  <a:srgbClr val="0D0486"/>
                </a:solidFill>
                <a:latin typeface="Times New Roman" pitchFamily="18" charset="0"/>
                <a:cs typeface="Times New Roman" pitchFamily="18" charset="0"/>
              </a:rPr>
              <a:t>(</a:t>
            </a:r>
            <a:r>
              <a:rPr lang="en-US" sz="2800" b="1" dirty="0">
                <a:solidFill>
                  <a:srgbClr val="3333CC">
                    <a:lumMod val="75000"/>
                  </a:srgbClr>
                </a:solidFill>
                <a:latin typeface="Times New Roman" pitchFamily="18" charset="0"/>
                <a:cs typeface="Times New Roman" pitchFamily="18" charset="0"/>
              </a:rPr>
              <a:t>Parameter</a:t>
            </a:r>
            <a:r>
              <a:rPr lang="en-US" sz="2800" b="1" dirty="0">
                <a:solidFill>
                  <a:srgbClr val="0D0486"/>
                </a:solidFill>
                <a:latin typeface="Times New Roman" pitchFamily="18" charset="0"/>
                <a:cs typeface="Times New Roman" pitchFamily="18" charset="0"/>
              </a:rPr>
              <a:t>)</a:t>
            </a:r>
            <a:r>
              <a:rPr lang="en-US" sz="2800" b="1" dirty="0">
                <a:solidFill>
                  <a:srgbClr val="294460"/>
                </a:solidFill>
                <a:latin typeface="Calibri" pitchFamily="34" charset="0"/>
                <a:cs typeface="Times New Roman" pitchFamily="18" charset="0"/>
              </a:rPr>
              <a:t> </a:t>
            </a:r>
            <a:endParaRPr lang="ar-SA" sz="2800" b="1" dirty="0">
              <a:solidFill>
                <a:srgbClr val="294460"/>
              </a:solidFill>
              <a:latin typeface="Calibri" pitchFamily="34" charset="0"/>
              <a:cs typeface="Times New Roman" pitchFamily="18" charset="0"/>
            </a:endParaRPr>
          </a:p>
          <a:p>
            <a:pPr marL="0" indent="0" algn="just" rtl="1" eaLnBrk="1" hangingPunct="1">
              <a:lnSpc>
                <a:spcPct val="90000"/>
              </a:lnSpc>
              <a:spcBef>
                <a:spcPct val="0"/>
              </a:spcBef>
              <a:buClr>
                <a:srgbClr val="00CC99"/>
              </a:buClr>
              <a:buNone/>
              <a:defRPr/>
            </a:pPr>
            <a:r>
              <a:rPr lang="ar-SA" sz="2800" b="1" dirty="0">
                <a:solidFill>
                  <a:srgbClr val="336600"/>
                </a:solidFill>
                <a:latin typeface="Lotus Linotype (Arabic)"/>
                <a:cs typeface="Times New Roman" pitchFamily="18" charset="0"/>
              </a:rPr>
              <a:t>هي</a:t>
            </a:r>
            <a:r>
              <a:rPr lang="ar-SA" sz="2800" b="1" dirty="0">
                <a:solidFill>
                  <a:srgbClr val="336600"/>
                </a:solidFill>
                <a:latin typeface="Calibri" pitchFamily="34" charset="0"/>
                <a:cs typeface="Times New Roman" pitchFamily="18" charset="0"/>
              </a:rPr>
              <a:t> </a:t>
            </a:r>
            <a:r>
              <a:rPr lang="ar-SA" sz="2800" b="1" dirty="0">
                <a:solidFill>
                  <a:srgbClr val="336600"/>
                </a:solidFill>
                <a:latin typeface="Lotus Linotype (Arabic)"/>
                <a:cs typeface="Times New Roman" pitchFamily="18" charset="0"/>
              </a:rPr>
              <a:t>عبارة عن خاصية أو مقياس </a:t>
            </a:r>
            <a:r>
              <a:rPr lang="ar-SA" sz="2800" b="1" u="sng" dirty="0">
                <a:solidFill>
                  <a:srgbClr val="336600"/>
                </a:solidFill>
                <a:latin typeface="Lotus Linotype (Arabic)"/>
                <a:cs typeface="Times New Roman" pitchFamily="18" charset="0"/>
              </a:rPr>
              <a:t>يتم حسابها من المجتمع</a:t>
            </a:r>
            <a:r>
              <a:rPr lang="ar-SA" sz="2800" b="1" dirty="0">
                <a:solidFill>
                  <a:srgbClr val="336600"/>
                </a:solidFill>
                <a:latin typeface="Lotus Linotype (Arabic)"/>
                <a:cs typeface="Times New Roman" pitchFamily="18" charset="0"/>
              </a:rPr>
              <a:t> محل الدراسة. </a:t>
            </a:r>
          </a:p>
          <a:p>
            <a:pPr marL="0" indent="0" algn="just" rtl="1" eaLnBrk="1" hangingPunct="1">
              <a:lnSpc>
                <a:spcPct val="90000"/>
              </a:lnSpc>
              <a:spcBef>
                <a:spcPct val="0"/>
              </a:spcBef>
              <a:buClr>
                <a:srgbClr val="00CC99"/>
              </a:buClr>
              <a:defRPr/>
            </a:pPr>
            <a:endParaRPr lang="en-US" sz="2800" b="1" dirty="0">
              <a:solidFill>
                <a:srgbClr val="336600"/>
              </a:solidFill>
              <a:latin typeface="Lotus Linotype (Arabic)"/>
              <a:cs typeface="Times New Roman" pitchFamily="18" charset="0"/>
            </a:endParaRPr>
          </a:p>
          <a:p>
            <a:pPr marL="0" indent="0" algn="r" rtl="1" eaLnBrk="1" hangingPunct="1">
              <a:lnSpc>
                <a:spcPct val="90000"/>
              </a:lnSpc>
              <a:spcBef>
                <a:spcPct val="0"/>
              </a:spcBef>
              <a:buClr>
                <a:srgbClr val="00CC99"/>
              </a:buClr>
              <a:buNone/>
              <a:defRPr/>
            </a:pPr>
            <a:r>
              <a:rPr lang="ar-SA" sz="2800" b="1" dirty="0">
                <a:solidFill>
                  <a:srgbClr val="BB0000"/>
                </a:solidFill>
                <a:latin typeface="Lotus Linotype (Arabic)"/>
                <a:cs typeface="Times New Roman" pitchFamily="18" charset="0"/>
              </a:rPr>
              <a:t>مثل </a:t>
            </a:r>
            <a:r>
              <a:rPr lang="en-US" sz="2800" b="1" dirty="0">
                <a:solidFill>
                  <a:srgbClr val="BB0000"/>
                </a:solidFill>
                <a:latin typeface="Lotus Linotype (Arabic)"/>
                <a:cs typeface="Times New Roman" pitchFamily="18" charset="0"/>
              </a:rPr>
              <a:t>:</a:t>
            </a:r>
            <a:r>
              <a:rPr lang="ar-SA" sz="2800" b="1" dirty="0">
                <a:solidFill>
                  <a:srgbClr val="BB0000"/>
                </a:solidFill>
                <a:latin typeface="Lotus Linotype (Arabic)"/>
                <a:cs typeface="Times New Roman" pitchFamily="18" charset="0"/>
              </a:rPr>
              <a:t>  -</a:t>
            </a:r>
            <a:r>
              <a:rPr lang="ar-SA" sz="2800" b="1" dirty="0">
                <a:solidFill>
                  <a:srgbClr val="294460"/>
                </a:solidFill>
                <a:latin typeface="Lotus Linotype (Arabic)"/>
                <a:cs typeface="Times New Roman" pitchFamily="18" charset="0"/>
              </a:rPr>
              <a:t> </a:t>
            </a:r>
            <a:r>
              <a:rPr lang="ar-SA" sz="2800" b="1" dirty="0">
                <a:solidFill>
                  <a:srgbClr val="336600"/>
                </a:solidFill>
                <a:latin typeface="Lotus Linotype (Arabic)"/>
                <a:cs typeface="Times New Roman" pitchFamily="18" charset="0"/>
              </a:rPr>
              <a:t>نسبة البطالة في السعودية</a:t>
            </a:r>
          </a:p>
          <a:p>
            <a:pPr marL="0" indent="0" algn="just" rtl="1" eaLnBrk="1" hangingPunct="1">
              <a:lnSpc>
                <a:spcPct val="90000"/>
              </a:lnSpc>
              <a:spcBef>
                <a:spcPct val="0"/>
              </a:spcBef>
              <a:buClr>
                <a:srgbClr val="00CC99"/>
              </a:buClr>
              <a:buNone/>
              <a:defRPr/>
            </a:pPr>
            <a:r>
              <a:rPr lang="ar-SA" sz="2800" b="1" dirty="0">
                <a:solidFill>
                  <a:srgbClr val="336600"/>
                </a:solidFill>
                <a:latin typeface="Lotus Linotype (Arabic)"/>
                <a:cs typeface="Times New Roman" pitchFamily="18" charset="0"/>
              </a:rPr>
              <a:t>         - متوسط العمر الافتراضي لجهاز معين.</a:t>
            </a:r>
          </a:p>
          <a:p>
            <a:pPr marL="0" indent="0" algn="just" rtl="1" eaLnBrk="1" hangingPunct="1">
              <a:lnSpc>
                <a:spcPct val="90000"/>
              </a:lnSpc>
              <a:spcBef>
                <a:spcPct val="0"/>
              </a:spcBef>
              <a:buClr>
                <a:srgbClr val="00CC99"/>
              </a:buClr>
              <a:buNone/>
              <a:defRPr/>
            </a:pPr>
            <a:r>
              <a:rPr lang="ar-SA" sz="2800" b="1" dirty="0">
                <a:solidFill>
                  <a:srgbClr val="294460"/>
                </a:solidFill>
                <a:latin typeface="Lotus Linotype (Arabic)"/>
                <a:cs typeface="Times New Roman" pitchFamily="18" charset="0"/>
              </a:rPr>
              <a:t> </a:t>
            </a:r>
            <a:r>
              <a:rPr lang="ar-SA" sz="2800" b="1" dirty="0">
                <a:solidFill>
                  <a:srgbClr val="336600"/>
                </a:solidFill>
                <a:latin typeface="Lotus Linotype (Arabic)"/>
                <a:cs typeface="Times New Roman" pitchFamily="18" charset="0"/>
              </a:rPr>
              <a:t>أي ان </a:t>
            </a:r>
            <a:r>
              <a:rPr lang="ar-SA" sz="2800" b="1" dirty="0">
                <a:solidFill>
                  <a:srgbClr val="BB0000"/>
                </a:solidFill>
                <a:latin typeface="Lotus Linotype (Arabic)"/>
                <a:cs typeface="Times New Roman" pitchFamily="18" charset="0"/>
              </a:rPr>
              <a:t>المعالم</a:t>
            </a:r>
            <a:r>
              <a:rPr lang="ar-SA" sz="2800" b="1" dirty="0">
                <a:solidFill>
                  <a:srgbClr val="294460"/>
                </a:solidFill>
                <a:latin typeface="Lotus Linotype (Arabic)"/>
                <a:cs typeface="Times New Roman" pitchFamily="18" charset="0"/>
              </a:rPr>
              <a:t> </a:t>
            </a:r>
            <a:r>
              <a:rPr lang="ar-SA" sz="2800" b="1" dirty="0">
                <a:solidFill>
                  <a:srgbClr val="336600"/>
                </a:solidFill>
                <a:latin typeface="Lotus Linotype (Arabic)"/>
                <a:cs typeface="Times New Roman" pitchFamily="18" charset="0"/>
              </a:rPr>
              <a:t>هي مقاييس تحدد خصائص المجتمع ( التوزيع ).</a:t>
            </a:r>
          </a:p>
          <a:p>
            <a:pPr marL="0" indent="0" algn="just" rtl="1" eaLnBrk="1" hangingPunct="1">
              <a:lnSpc>
                <a:spcPct val="90000"/>
              </a:lnSpc>
              <a:spcBef>
                <a:spcPct val="0"/>
              </a:spcBef>
              <a:buClr>
                <a:srgbClr val="00CC99"/>
              </a:buClr>
              <a:defRPr/>
            </a:pPr>
            <a:endParaRPr lang="en-US" sz="2800" b="1" dirty="0">
              <a:solidFill>
                <a:srgbClr val="0D0486"/>
              </a:solidFill>
              <a:latin typeface="Lotus Linotype (Arabic)"/>
              <a:cs typeface="Times New Roman" pitchFamily="18" charset="0"/>
            </a:endParaRPr>
          </a:p>
          <a:p>
            <a:pPr marL="0" indent="0" algn="just" rtl="1" eaLnBrk="1" hangingPunct="1">
              <a:lnSpc>
                <a:spcPct val="90000"/>
              </a:lnSpc>
              <a:spcBef>
                <a:spcPct val="0"/>
              </a:spcBef>
              <a:buClr>
                <a:srgbClr val="00CC99"/>
              </a:buClr>
              <a:defRPr/>
            </a:pPr>
            <a:r>
              <a:rPr lang="ar-SA" b="1" dirty="0">
                <a:solidFill>
                  <a:srgbClr val="C50B0B"/>
                </a:solidFill>
                <a:latin typeface="Lotus Linotype (Arabic)"/>
                <a:cs typeface="Times New Roman" pitchFamily="18" charset="0"/>
              </a:rPr>
              <a:t>الاحصائية </a:t>
            </a:r>
            <a:r>
              <a:rPr lang="en-US" sz="2800" b="1" dirty="0">
                <a:solidFill>
                  <a:srgbClr val="294460"/>
                </a:solidFill>
                <a:latin typeface="Lotus Linotype (Arabic)"/>
                <a:cs typeface="Times New Roman" pitchFamily="18" charset="0"/>
              </a:rPr>
              <a:t> </a:t>
            </a:r>
            <a:r>
              <a:rPr lang="en-US" sz="2800" b="1" dirty="0">
                <a:solidFill>
                  <a:srgbClr val="0D0486"/>
                </a:solidFill>
                <a:latin typeface="Georgia"/>
                <a:cs typeface="Times New Roman" pitchFamily="18" charset="0"/>
              </a:rPr>
              <a:t>(</a:t>
            </a:r>
            <a:r>
              <a:rPr lang="en-US" sz="2800" b="1" dirty="0">
                <a:solidFill>
                  <a:srgbClr val="3333CC">
                    <a:lumMod val="75000"/>
                  </a:srgbClr>
                </a:solidFill>
                <a:latin typeface="Georgia"/>
                <a:cs typeface="Times New Roman" pitchFamily="18" charset="0"/>
              </a:rPr>
              <a:t>Statistic)</a:t>
            </a:r>
            <a:endParaRPr lang="ar-SA" sz="2800" b="1" dirty="0">
              <a:solidFill>
                <a:srgbClr val="3333CC">
                  <a:lumMod val="75000"/>
                </a:srgbClr>
              </a:solidFill>
              <a:latin typeface="Georgia"/>
              <a:cs typeface="Times New Roman" pitchFamily="18" charset="0"/>
            </a:endParaRPr>
          </a:p>
          <a:p>
            <a:pPr marL="0" indent="0" algn="just" rtl="1" eaLnBrk="1" hangingPunct="1">
              <a:lnSpc>
                <a:spcPct val="90000"/>
              </a:lnSpc>
              <a:spcBef>
                <a:spcPct val="0"/>
              </a:spcBef>
              <a:buClr>
                <a:srgbClr val="00CC99"/>
              </a:buClr>
              <a:buNone/>
              <a:defRPr/>
            </a:pPr>
            <a:r>
              <a:rPr lang="ar-SA" sz="2800" b="1" dirty="0">
                <a:solidFill>
                  <a:srgbClr val="336600"/>
                </a:solidFill>
                <a:latin typeface="Lotus Linotype (Arabic)"/>
                <a:cs typeface="Times New Roman" pitchFamily="18" charset="0"/>
              </a:rPr>
              <a:t>هي</a:t>
            </a:r>
            <a:r>
              <a:rPr lang="en-US" sz="2800" b="1" dirty="0">
                <a:solidFill>
                  <a:srgbClr val="336600"/>
                </a:solidFill>
                <a:latin typeface="Georgia"/>
                <a:cs typeface="Times New Roman" pitchFamily="18" charset="0"/>
              </a:rPr>
              <a:t> </a:t>
            </a:r>
            <a:r>
              <a:rPr lang="ar-SA" sz="2800" b="1" dirty="0">
                <a:solidFill>
                  <a:srgbClr val="336600"/>
                </a:solidFill>
                <a:latin typeface="Lotus Linotype (Arabic)"/>
                <a:cs typeface="Times New Roman" pitchFamily="18" charset="0"/>
              </a:rPr>
              <a:t>عبارة عن خاصية أو مقياس</a:t>
            </a:r>
            <a:r>
              <a:rPr lang="en-US" sz="2800" b="1" dirty="0">
                <a:solidFill>
                  <a:srgbClr val="336600"/>
                </a:solidFill>
                <a:latin typeface="Lotus Linotype (Arabic)"/>
                <a:cs typeface="Times New Roman" pitchFamily="18" charset="0"/>
              </a:rPr>
              <a:t> </a:t>
            </a:r>
            <a:r>
              <a:rPr lang="ar-SA" sz="2800" b="1" u="sng" dirty="0">
                <a:solidFill>
                  <a:srgbClr val="336600"/>
                </a:solidFill>
                <a:latin typeface="Lotus Linotype (Arabic)"/>
                <a:cs typeface="Times New Roman" pitchFamily="18" charset="0"/>
              </a:rPr>
              <a:t>يتم حسابها من العينة</a:t>
            </a:r>
            <a:r>
              <a:rPr lang="ar-SA" sz="2800" b="1" dirty="0">
                <a:solidFill>
                  <a:srgbClr val="336600"/>
                </a:solidFill>
                <a:latin typeface="Lotus Linotype (Arabic)"/>
                <a:cs typeface="Times New Roman" pitchFamily="18" charset="0"/>
              </a:rPr>
              <a:t> المسحوبة من المجتمع</a:t>
            </a:r>
            <a:r>
              <a:rPr lang="en-US" sz="2800" b="1" dirty="0">
                <a:solidFill>
                  <a:srgbClr val="336600"/>
                </a:solidFill>
                <a:latin typeface="Lotus Linotype (Arabic)"/>
                <a:cs typeface="Times New Roman" pitchFamily="18" charset="0"/>
              </a:rPr>
              <a:t>  </a:t>
            </a:r>
            <a:r>
              <a:rPr lang="ar-SA" sz="2800" b="1" dirty="0">
                <a:solidFill>
                  <a:srgbClr val="336600"/>
                </a:solidFill>
                <a:latin typeface="Lotus Linotype (Arabic)"/>
                <a:cs typeface="Times New Roman" pitchFamily="18" charset="0"/>
              </a:rPr>
              <a:t>محل الدراسة . </a:t>
            </a:r>
          </a:p>
          <a:p>
            <a:pPr marL="0" indent="0" algn="just" rtl="1" eaLnBrk="1" hangingPunct="1">
              <a:lnSpc>
                <a:spcPct val="90000"/>
              </a:lnSpc>
              <a:spcBef>
                <a:spcPct val="0"/>
              </a:spcBef>
              <a:buClr>
                <a:srgbClr val="00CC99"/>
              </a:buClr>
              <a:buNone/>
              <a:defRPr/>
            </a:pPr>
            <a:r>
              <a:rPr lang="ar-SA" sz="2800" b="1" dirty="0">
                <a:solidFill>
                  <a:srgbClr val="336600"/>
                </a:solidFill>
                <a:latin typeface="Lotus Linotype (Arabic)"/>
                <a:cs typeface="Times New Roman" pitchFamily="18" charset="0"/>
              </a:rPr>
              <a:t>مثل </a:t>
            </a:r>
            <a:r>
              <a:rPr lang="ar-SA" sz="2800" b="1" dirty="0">
                <a:solidFill>
                  <a:srgbClr val="0D0486"/>
                </a:solidFill>
                <a:latin typeface="Lotus Linotype (Arabic)"/>
                <a:cs typeface="Times New Roman" pitchFamily="18" charset="0"/>
              </a:rPr>
              <a:t>الوسط الحسابي للعينة.</a:t>
            </a:r>
            <a:endParaRPr lang="en-US" sz="2800" dirty="0">
              <a:solidFill>
                <a:srgbClr val="0D0486"/>
              </a:solidFill>
              <a:latin typeface="Georgia"/>
            </a:endParaRPr>
          </a:p>
        </p:txBody>
      </p:sp>
    </p:spTree>
    <p:extLst>
      <p:ext uri="{BB962C8B-B14F-4D97-AF65-F5344CB8AC3E}">
        <p14:creationId xmlns:p14="http://schemas.microsoft.com/office/powerpoint/2010/main" val="178864807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3E30BB51-8FAA-4154-85AC-837C31E427CE}"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4</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776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776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776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776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9" name="Title 3"/>
          <p:cNvSpPr>
            <a:spLocks noGrp="1"/>
          </p:cNvSpPr>
          <p:nvPr/>
        </p:nvSpPr>
        <p:spPr>
          <a:xfrm>
            <a:off x="2822576" y="1468439"/>
            <a:ext cx="7572375" cy="3240087"/>
          </a:xfrm>
          <a:prstGeom prst="rect">
            <a:avLst/>
          </a:prstGeom>
        </p:spPr>
        <p:txBody>
          <a:bodyPr anchor="b">
            <a:normAutofit fontScale="97500" lnSpcReduction="10000"/>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pPr algn="r" rtl="1" eaLnBrk="1" hangingPunct="1">
              <a:defRPr/>
            </a:pPr>
            <a:r>
              <a:rPr lang="ar-SA" sz="2800" b="1" dirty="0">
                <a:solidFill>
                  <a:srgbClr val="3333CC">
                    <a:lumMod val="75000"/>
                  </a:srgbClr>
                </a:solidFill>
                <a:effectLst>
                  <a:outerShdw blurRad="38100" dist="38100" dir="2700000" algn="tl">
                    <a:srgbClr val="C0C0C0"/>
                  </a:outerShdw>
                </a:effectLst>
                <a:latin typeface="Trebuchet MS"/>
                <a:ea typeface="Majalla UI"/>
                <a:cs typeface="Simplified Arabic" pitchFamily="2" charset="-78"/>
              </a:rPr>
              <a:t>و ينقسم الإحصاء الاستدلالي أو (الاستدلال الإحصائي) إلى موضوعين رئيسيين:</a:t>
            </a:r>
            <a:r>
              <a:rPr lang="ar-SA" sz="2800" b="1" dirty="0">
                <a:solidFill>
                  <a:srgbClr val="336600"/>
                </a:solidFill>
                <a:effectLst>
                  <a:outerShdw blurRad="38100" dist="38100" dir="2700000" algn="tl">
                    <a:srgbClr val="C0C0C0"/>
                  </a:outerShdw>
                </a:effectLst>
                <a:latin typeface="Trebuchet MS"/>
                <a:ea typeface="Majalla UI"/>
                <a:cs typeface="Simplified Arabic" pitchFamily="2" charset="-78"/>
              </a:rPr>
              <a:t/>
            </a:r>
            <a:br>
              <a:rPr lang="ar-SA" sz="2800" b="1" dirty="0">
                <a:solidFill>
                  <a:srgbClr val="336600"/>
                </a:solidFill>
                <a:effectLst>
                  <a:outerShdw blurRad="38100" dist="38100" dir="2700000" algn="tl">
                    <a:srgbClr val="C0C0C0"/>
                  </a:outerShdw>
                </a:effectLst>
                <a:latin typeface="Trebuchet MS"/>
                <a:ea typeface="Majalla UI"/>
                <a:cs typeface="Simplified Arabic" pitchFamily="2" charset="-78"/>
              </a:rPr>
            </a:br>
            <a:r>
              <a:rPr lang="ar-SA" sz="2800" b="1" dirty="0">
                <a:solidFill>
                  <a:srgbClr val="336600"/>
                </a:solidFill>
                <a:effectLst>
                  <a:outerShdw blurRad="38100" dist="38100" dir="2700000" algn="tl">
                    <a:srgbClr val="C0C0C0"/>
                  </a:outerShdw>
                </a:effectLst>
                <a:latin typeface="Trebuchet MS"/>
                <a:ea typeface="Majalla UI"/>
                <a:cs typeface="Simplified Arabic" pitchFamily="2" charset="-78"/>
              </a:rPr>
              <a:t> </a:t>
            </a:r>
            <a:r>
              <a:rPr lang="en-US" sz="2800" b="1" dirty="0">
                <a:solidFill>
                  <a:srgbClr val="336600"/>
                </a:solidFill>
                <a:effectLst>
                  <a:outerShdw blurRad="38100" dist="38100" dir="2700000" algn="tl">
                    <a:srgbClr val="C0C0C0"/>
                  </a:outerShdw>
                </a:effectLst>
                <a:latin typeface="Trebuchet MS"/>
                <a:ea typeface="Majalla UI"/>
                <a:cs typeface="Simplified Arabic" pitchFamily="2" charset="-78"/>
              </a:rPr>
              <a:t/>
            </a:r>
            <a:br>
              <a:rPr lang="en-US" sz="2800" b="1" dirty="0">
                <a:solidFill>
                  <a:srgbClr val="336600"/>
                </a:solidFill>
                <a:effectLst>
                  <a:outerShdw blurRad="38100" dist="38100" dir="2700000" algn="tl">
                    <a:srgbClr val="C0C0C0"/>
                  </a:outerShdw>
                </a:effectLst>
                <a:latin typeface="Trebuchet MS"/>
                <a:ea typeface="Majalla UI"/>
                <a:cs typeface="Simplified Arabic" pitchFamily="2" charset="-78"/>
              </a:rPr>
            </a:br>
            <a:r>
              <a:rPr lang="en-US" sz="2800" b="1" dirty="0">
                <a:solidFill>
                  <a:srgbClr val="336600"/>
                </a:solidFill>
                <a:effectLst>
                  <a:outerShdw blurRad="38100" dist="38100" dir="2700000" algn="tl">
                    <a:srgbClr val="C0C0C0"/>
                  </a:outerShdw>
                </a:effectLst>
                <a:latin typeface="Trebuchet MS"/>
                <a:ea typeface="Majalla UI"/>
                <a:cs typeface="Simplified Arabic" pitchFamily="2" charset="-78"/>
              </a:rPr>
              <a:t>(</a:t>
            </a:r>
            <a:r>
              <a:rPr lang="en-US" sz="2800" b="1" dirty="0">
                <a:solidFill>
                  <a:srgbClr val="C00000"/>
                </a:solidFill>
                <a:effectLst>
                  <a:outerShdw blurRad="38100" dist="38100" dir="2700000" algn="tl">
                    <a:srgbClr val="C0C0C0"/>
                  </a:outerShdw>
                </a:effectLst>
                <a:latin typeface="Trebuchet MS"/>
                <a:ea typeface="Majalla UI"/>
                <a:cs typeface="Simplified Arabic" pitchFamily="2" charset="-78"/>
              </a:rPr>
              <a:t>1</a:t>
            </a:r>
            <a:r>
              <a:rPr lang="en-US" sz="2800" b="1" dirty="0">
                <a:solidFill>
                  <a:srgbClr val="336600"/>
                </a:solidFill>
                <a:effectLst>
                  <a:outerShdw blurRad="38100" dist="38100" dir="2700000" algn="tl">
                    <a:srgbClr val="C0C0C0"/>
                  </a:outerShdw>
                </a:effectLst>
                <a:latin typeface="Trebuchet MS"/>
                <a:ea typeface="Majalla UI"/>
                <a:cs typeface="Simplified Arabic" pitchFamily="2" charset="-78"/>
              </a:rPr>
              <a:t>) </a:t>
            </a:r>
            <a:r>
              <a:rPr lang="ar-SA" sz="2800" b="1" dirty="0">
                <a:solidFill>
                  <a:srgbClr val="336600"/>
                </a:solidFill>
                <a:effectLst>
                  <a:outerShdw blurRad="38100" dist="38100" dir="2700000" algn="tl">
                    <a:srgbClr val="C0C0C0"/>
                  </a:outerShdw>
                </a:effectLst>
                <a:latin typeface="Trebuchet MS"/>
                <a:ea typeface="Majalla UI"/>
                <a:cs typeface="Simplified Arabic" pitchFamily="2" charset="-78"/>
              </a:rPr>
              <a:t>تقدير معالم المجتمع </a:t>
            </a:r>
            <a:r>
              <a:rPr lang="en-US" sz="2800" b="1" dirty="0">
                <a:solidFill>
                  <a:srgbClr val="336600"/>
                </a:solidFill>
                <a:effectLst>
                  <a:outerShdw blurRad="38100" dist="38100" dir="2700000" algn="tl">
                    <a:srgbClr val="C0C0C0"/>
                  </a:outerShdw>
                </a:effectLst>
                <a:latin typeface="Trebuchet MS"/>
                <a:cs typeface="Simplified Arabic" pitchFamily="2" charset="-78"/>
              </a:rPr>
              <a:t>(</a:t>
            </a:r>
            <a:r>
              <a:rPr lang="en-US" sz="2800" b="1" dirty="0">
                <a:solidFill>
                  <a:srgbClr val="C00000"/>
                </a:solidFill>
                <a:effectLst>
                  <a:outerShdw blurRad="38100" dist="38100" dir="2700000" algn="tl">
                    <a:srgbClr val="C0C0C0"/>
                  </a:outerShdw>
                </a:effectLst>
                <a:latin typeface="Trebuchet MS"/>
                <a:cs typeface="Simplified Arabic" pitchFamily="2" charset="-78"/>
              </a:rPr>
              <a:t>Estimation</a:t>
            </a:r>
            <a:r>
              <a:rPr lang="en-US" sz="2800" b="1" dirty="0">
                <a:solidFill>
                  <a:srgbClr val="336600"/>
                </a:solidFill>
                <a:effectLst>
                  <a:outerShdw blurRad="38100" dist="38100" dir="2700000" algn="tl">
                    <a:srgbClr val="C0C0C0"/>
                  </a:outerShdw>
                </a:effectLst>
                <a:latin typeface="Trebuchet MS"/>
                <a:cs typeface="Simplified Arabic" pitchFamily="2" charset="-78"/>
              </a:rPr>
              <a:t>)</a:t>
            </a:r>
            <a:r>
              <a:rPr lang="ar-SA" sz="2800" b="1" dirty="0">
                <a:solidFill>
                  <a:srgbClr val="336600"/>
                </a:solidFill>
                <a:effectLst>
                  <a:outerShdw blurRad="38100" dist="38100" dir="2700000" algn="tl">
                    <a:srgbClr val="C0C0C0"/>
                  </a:outerShdw>
                </a:effectLst>
                <a:latin typeface="Trebuchet MS"/>
                <a:cs typeface="Simplified Arabic" pitchFamily="2" charset="-78"/>
              </a:rPr>
              <a:t>.</a:t>
            </a:r>
            <a:br>
              <a:rPr lang="ar-SA" sz="2800" b="1" dirty="0">
                <a:solidFill>
                  <a:srgbClr val="336600"/>
                </a:solidFill>
                <a:effectLst>
                  <a:outerShdw blurRad="38100" dist="38100" dir="2700000" algn="tl">
                    <a:srgbClr val="C0C0C0"/>
                  </a:outerShdw>
                </a:effectLst>
                <a:latin typeface="Trebuchet MS"/>
                <a:cs typeface="Simplified Arabic" pitchFamily="2" charset="-78"/>
              </a:rPr>
            </a:br>
            <a:r>
              <a:rPr lang="ar-SA" sz="2800" b="1" dirty="0">
                <a:solidFill>
                  <a:srgbClr val="336600"/>
                </a:solidFill>
                <a:effectLst>
                  <a:outerShdw blurRad="38100" dist="38100" dir="2700000" algn="tl">
                    <a:srgbClr val="C0C0C0"/>
                  </a:outerShdw>
                </a:effectLst>
                <a:latin typeface="Trebuchet MS"/>
                <a:cs typeface="Simplified Arabic" pitchFamily="2" charset="-78"/>
              </a:rPr>
              <a:t> </a:t>
            </a:r>
            <a:r>
              <a:rPr lang="en-US" sz="2800" b="1" dirty="0">
                <a:solidFill>
                  <a:srgbClr val="336600"/>
                </a:solidFill>
                <a:effectLst>
                  <a:outerShdw blurRad="38100" dist="38100" dir="2700000" algn="tl">
                    <a:srgbClr val="C0C0C0"/>
                  </a:outerShdw>
                </a:effectLst>
                <a:latin typeface="Trebuchet MS"/>
                <a:cs typeface="Simplified Arabic" pitchFamily="2" charset="-78"/>
              </a:rPr>
              <a:t/>
            </a:r>
            <a:br>
              <a:rPr lang="en-US" sz="2800" b="1" dirty="0">
                <a:solidFill>
                  <a:srgbClr val="336600"/>
                </a:solidFill>
                <a:effectLst>
                  <a:outerShdw blurRad="38100" dist="38100" dir="2700000" algn="tl">
                    <a:srgbClr val="C0C0C0"/>
                  </a:outerShdw>
                </a:effectLst>
                <a:latin typeface="Trebuchet MS"/>
                <a:cs typeface="Simplified Arabic" pitchFamily="2" charset="-78"/>
              </a:rPr>
            </a:br>
            <a:r>
              <a:rPr lang="en-US" sz="2800" b="1" dirty="0">
                <a:solidFill>
                  <a:srgbClr val="336600"/>
                </a:solidFill>
                <a:effectLst>
                  <a:outerShdw blurRad="38100" dist="38100" dir="2700000" algn="tl">
                    <a:srgbClr val="C0C0C0"/>
                  </a:outerShdw>
                </a:effectLst>
                <a:latin typeface="Trebuchet MS"/>
                <a:cs typeface="Simplified Arabic" pitchFamily="2" charset="-78"/>
              </a:rPr>
              <a:t>(</a:t>
            </a:r>
            <a:r>
              <a:rPr lang="en-US" sz="2800" b="1" dirty="0">
                <a:solidFill>
                  <a:srgbClr val="C00000"/>
                </a:solidFill>
                <a:effectLst>
                  <a:outerShdw blurRad="38100" dist="38100" dir="2700000" algn="tl">
                    <a:srgbClr val="C0C0C0"/>
                  </a:outerShdw>
                </a:effectLst>
                <a:latin typeface="Trebuchet MS"/>
                <a:cs typeface="Simplified Arabic" pitchFamily="2" charset="-78"/>
              </a:rPr>
              <a:t>2</a:t>
            </a:r>
            <a:r>
              <a:rPr lang="en-US" sz="2800" b="1" dirty="0">
                <a:solidFill>
                  <a:srgbClr val="336600"/>
                </a:solidFill>
                <a:effectLst>
                  <a:outerShdw blurRad="38100" dist="38100" dir="2700000" algn="tl">
                    <a:srgbClr val="C0C0C0"/>
                  </a:outerShdw>
                </a:effectLst>
                <a:latin typeface="Trebuchet MS"/>
                <a:cs typeface="Simplified Arabic" pitchFamily="2" charset="-78"/>
              </a:rPr>
              <a:t>) </a:t>
            </a:r>
            <a:r>
              <a:rPr lang="ar-SA" sz="2800" b="1" dirty="0">
                <a:solidFill>
                  <a:srgbClr val="336600"/>
                </a:solidFill>
                <a:effectLst>
                  <a:outerShdw blurRad="38100" dist="38100" dir="2700000" algn="tl">
                    <a:srgbClr val="C0C0C0"/>
                  </a:outerShdw>
                </a:effectLst>
                <a:latin typeface="Trebuchet MS"/>
                <a:cs typeface="Simplified Arabic" pitchFamily="2" charset="-78"/>
              </a:rPr>
              <a:t>اختبارات فروض بشأن صحة قيم معالم المجتمع</a:t>
            </a:r>
            <a:r>
              <a:rPr lang="ar-EG" sz="2800" b="1" dirty="0">
                <a:solidFill>
                  <a:srgbClr val="336600"/>
                </a:solidFill>
                <a:effectLst>
                  <a:outerShdw blurRad="38100" dist="38100" dir="2700000" algn="tl">
                    <a:srgbClr val="C0C0C0"/>
                  </a:outerShdw>
                </a:effectLst>
                <a:latin typeface="Trebuchet MS"/>
                <a:cs typeface="Simplified Arabic" pitchFamily="2" charset="-78"/>
              </a:rPr>
              <a:t/>
            </a:r>
            <a:br>
              <a:rPr lang="ar-EG" sz="2800" b="1" dirty="0">
                <a:solidFill>
                  <a:srgbClr val="336600"/>
                </a:solidFill>
                <a:effectLst>
                  <a:outerShdw blurRad="38100" dist="38100" dir="2700000" algn="tl">
                    <a:srgbClr val="C0C0C0"/>
                  </a:outerShdw>
                </a:effectLst>
                <a:latin typeface="Trebuchet MS"/>
                <a:cs typeface="Simplified Arabic" pitchFamily="2" charset="-78"/>
              </a:rPr>
            </a:br>
            <a:r>
              <a:rPr lang="ar-SA" sz="2800" b="1" dirty="0">
                <a:solidFill>
                  <a:srgbClr val="336600"/>
                </a:solidFill>
                <a:effectLst>
                  <a:outerShdw blurRad="38100" dist="38100" dir="2700000" algn="tl">
                    <a:srgbClr val="C0C0C0"/>
                  </a:outerShdw>
                </a:effectLst>
                <a:latin typeface="Trebuchet MS"/>
                <a:cs typeface="Simplified Arabic" pitchFamily="2" charset="-78"/>
              </a:rPr>
              <a:t> </a:t>
            </a:r>
            <a:r>
              <a:rPr lang="en-US" sz="2800" b="1" dirty="0">
                <a:solidFill>
                  <a:srgbClr val="336600"/>
                </a:solidFill>
                <a:effectLst>
                  <a:outerShdw blurRad="38100" dist="38100" dir="2700000" algn="tl">
                    <a:srgbClr val="C0C0C0"/>
                  </a:outerShdw>
                </a:effectLst>
                <a:latin typeface="Trebuchet MS"/>
                <a:cs typeface="Simplified Arabic" pitchFamily="2" charset="-78"/>
              </a:rPr>
              <a:t>(</a:t>
            </a:r>
            <a:r>
              <a:rPr lang="en-US" sz="2800" b="1" dirty="0">
                <a:solidFill>
                  <a:srgbClr val="C00000"/>
                </a:solidFill>
                <a:effectLst>
                  <a:outerShdw blurRad="38100" dist="38100" dir="2700000" algn="tl">
                    <a:srgbClr val="C0C0C0"/>
                  </a:outerShdw>
                </a:effectLst>
                <a:latin typeface="Trebuchet MS"/>
                <a:cs typeface="Simplified Arabic" pitchFamily="2" charset="-78"/>
              </a:rPr>
              <a:t>Testing of  Hypotheses</a:t>
            </a:r>
            <a:r>
              <a:rPr lang="en-US" sz="2800" b="1" dirty="0">
                <a:solidFill>
                  <a:srgbClr val="336600"/>
                </a:solidFill>
                <a:effectLst>
                  <a:outerShdw blurRad="38100" dist="38100" dir="2700000" algn="tl">
                    <a:srgbClr val="C0C0C0"/>
                  </a:outerShdw>
                </a:effectLst>
                <a:latin typeface="Trebuchet MS"/>
                <a:cs typeface="Simplified Arabic" pitchFamily="2" charset="-78"/>
              </a:rPr>
              <a:t>)  </a:t>
            </a:r>
            <a:r>
              <a:rPr lang="ar-SA" sz="2800" b="1" dirty="0">
                <a:solidFill>
                  <a:srgbClr val="336600"/>
                </a:solidFill>
                <a:effectLst>
                  <a:outerShdw blurRad="38100" dist="38100" dir="2700000" algn="tl">
                    <a:srgbClr val="C0C0C0"/>
                  </a:outerShdw>
                </a:effectLst>
                <a:latin typeface="Trebuchet MS"/>
                <a:cs typeface="Simplified Arabic" pitchFamily="2" charset="-78"/>
              </a:rPr>
              <a:t>.</a:t>
            </a:r>
            <a:r>
              <a:rPr lang="en-US" sz="2800" dirty="0">
                <a:solidFill>
                  <a:srgbClr val="336600"/>
                </a:solidFill>
                <a:effectLst>
                  <a:outerShdw blurRad="38100" dist="38100" dir="2700000" algn="tl">
                    <a:srgbClr val="C0C0C0"/>
                  </a:outerShdw>
                </a:effectLst>
                <a:latin typeface="Trebuchet MS"/>
                <a:cs typeface="Simplified Arabic" pitchFamily="2" charset="-78"/>
              </a:rPr>
              <a:t/>
            </a:r>
            <a:br>
              <a:rPr lang="en-US" sz="2800" dirty="0">
                <a:solidFill>
                  <a:srgbClr val="336600"/>
                </a:solidFill>
                <a:effectLst>
                  <a:outerShdw blurRad="38100" dist="38100" dir="2700000" algn="tl">
                    <a:srgbClr val="C0C0C0"/>
                  </a:outerShdw>
                </a:effectLst>
                <a:latin typeface="Trebuchet MS"/>
                <a:cs typeface="Simplified Arabic" pitchFamily="2" charset="-78"/>
              </a:rPr>
            </a:br>
            <a:endParaRPr lang="ar-SA" sz="2800" dirty="0">
              <a:solidFill>
                <a:srgbClr val="336600"/>
              </a:solidFill>
              <a:effectLst>
                <a:outerShdw blurRad="38100" dist="38100" dir="2700000" algn="tl">
                  <a:srgbClr val="C0C0C0"/>
                </a:outerShdw>
              </a:effectLst>
              <a:latin typeface="Trebuchet MS"/>
              <a:cs typeface="Simplified Arabic" pitchFamily="2" charset="-78"/>
            </a:endParaRPr>
          </a:p>
        </p:txBody>
      </p:sp>
    </p:spTree>
    <p:extLst>
      <p:ext uri="{BB962C8B-B14F-4D97-AF65-F5344CB8AC3E}">
        <p14:creationId xmlns:p14="http://schemas.microsoft.com/office/powerpoint/2010/main" val="212278901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97CEC95E-6B11-44CF-B9EE-3AB2EE6A1E1D}"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5</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8787"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8788"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9"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8790"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8791"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r>
              <a:rPr lang="ar-SA" sz="2800" b="1" dirty="0">
                <a:solidFill>
                  <a:prstClr val="black"/>
                </a:solidFill>
                <a:effectLst>
                  <a:outerShdw blurRad="38100" dist="38100" dir="2700000" algn="tl">
                    <a:srgbClr val="C0C0C0"/>
                  </a:outerShdw>
                </a:effectLst>
                <a:latin typeface="Arial" pitchFamily="34" charset="0"/>
                <a:cs typeface="Arial" panose="020B0604020202020204" pitchFamily="34" charset="0"/>
              </a:rPr>
              <a:t>نموذج الاستدلال الإحصائي </a:t>
            </a:r>
            <a:endParaRPr lang="en-GB" sz="2400" dirty="0">
              <a:solidFill>
                <a:srgbClr val="C00000"/>
              </a:solidFill>
              <a:latin typeface="Modern" pitchFamily="50"/>
            </a:endParaRPr>
          </a:p>
        </p:txBody>
      </p:sp>
      <p:grpSp>
        <p:nvGrpSpPr>
          <p:cNvPr id="11" name="Group 3"/>
          <p:cNvGrpSpPr>
            <a:grpSpLocks/>
          </p:cNvGrpSpPr>
          <p:nvPr/>
        </p:nvGrpSpPr>
        <p:grpSpPr bwMode="auto">
          <a:xfrm>
            <a:off x="2028826" y="1433514"/>
            <a:ext cx="8175625" cy="4852987"/>
            <a:chOff x="2850" y="4785"/>
            <a:chExt cx="8190" cy="5640"/>
          </a:xfrm>
        </p:grpSpPr>
        <p:sp>
          <p:nvSpPr>
            <p:cNvPr id="118794" name="Rectangle 28"/>
            <p:cNvSpPr>
              <a:spLocks noChangeArrowheads="1"/>
            </p:cNvSpPr>
            <p:nvPr/>
          </p:nvSpPr>
          <p:spPr bwMode="auto">
            <a:xfrm>
              <a:off x="2850" y="4785"/>
              <a:ext cx="8190" cy="56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eaLnBrk="1" fontAlgn="base" hangingPunct="1">
                <a:spcBef>
                  <a:spcPct val="0"/>
                </a:spcBef>
                <a:spcAft>
                  <a:spcPct val="0"/>
                </a:spcAft>
                <a:buNone/>
              </a:pPr>
              <a:endParaRPr lang="ar-SA" altLang="ar-SA" sz="1800">
                <a:solidFill>
                  <a:srgbClr val="336600"/>
                </a:solidFill>
                <a:latin typeface="Modern" pitchFamily="50"/>
                <a:cs typeface="Arial" panose="020B0604020202020204" pitchFamily="34" charset="0"/>
              </a:endParaRPr>
            </a:p>
          </p:txBody>
        </p:sp>
        <p:cxnSp>
          <p:nvCxnSpPr>
            <p:cNvPr id="118795" name="AutoShape 27"/>
            <p:cNvCxnSpPr>
              <a:cxnSpLocks noChangeShapeType="1"/>
            </p:cNvCxnSpPr>
            <p:nvPr/>
          </p:nvCxnSpPr>
          <p:spPr bwMode="auto">
            <a:xfrm flipH="1">
              <a:off x="7423" y="5385"/>
              <a:ext cx="46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8796" name="AutoShape 26"/>
            <p:cNvCxnSpPr>
              <a:cxnSpLocks noChangeShapeType="1"/>
            </p:cNvCxnSpPr>
            <p:nvPr/>
          </p:nvCxnSpPr>
          <p:spPr bwMode="auto">
            <a:xfrm flipH="1">
              <a:off x="5548" y="5385"/>
              <a:ext cx="435"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8797" name="AutoShape 25"/>
            <p:cNvCxnSpPr>
              <a:cxnSpLocks noChangeShapeType="1"/>
            </p:cNvCxnSpPr>
            <p:nvPr/>
          </p:nvCxnSpPr>
          <p:spPr bwMode="auto">
            <a:xfrm flipH="1">
              <a:off x="4230" y="5835"/>
              <a:ext cx="15" cy="54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18798" name="Group 5"/>
            <p:cNvGrpSpPr>
              <a:grpSpLocks/>
            </p:cNvGrpSpPr>
            <p:nvPr/>
          </p:nvGrpSpPr>
          <p:grpSpPr bwMode="auto">
            <a:xfrm>
              <a:off x="3090" y="4785"/>
              <a:ext cx="7725" cy="5415"/>
              <a:chOff x="3090" y="4785"/>
              <a:chExt cx="7725" cy="5415"/>
            </a:xfrm>
          </p:grpSpPr>
          <p:sp>
            <p:nvSpPr>
              <p:cNvPr id="118800" name="AutoShape 24"/>
              <p:cNvSpPr>
                <a:spLocks noChangeArrowheads="1"/>
              </p:cNvSpPr>
              <p:nvPr/>
            </p:nvSpPr>
            <p:spPr bwMode="auto">
              <a:xfrm>
                <a:off x="7890" y="4785"/>
                <a:ext cx="1822" cy="1215"/>
              </a:xfrm>
              <a:prstGeom prst="roundRect">
                <a:avLst>
                  <a:gd name="adj" fmla="val 16667"/>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المجتمع</a:t>
                </a:r>
                <a:endParaRPr lang="ar-SA" altLang="ar-SA" sz="3200">
                  <a:solidFill>
                    <a:srgbClr val="0D0486"/>
                  </a:solidFill>
                  <a:latin typeface="Modern" pitchFamily="50"/>
                  <a:cs typeface="Arial" panose="020B0604020202020204" pitchFamily="34" charset="0"/>
                </a:endParaRPr>
              </a:p>
            </p:txBody>
          </p:sp>
          <p:sp>
            <p:nvSpPr>
              <p:cNvPr id="118801" name="AutoShape 23"/>
              <p:cNvSpPr>
                <a:spLocks noChangeArrowheads="1"/>
              </p:cNvSpPr>
              <p:nvPr/>
            </p:nvSpPr>
            <p:spPr bwMode="auto">
              <a:xfrm>
                <a:off x="5983" y="4980"/>
                <a:ext cx="1440"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العينة</a:t>
                </a:r>
                <a:endParaRPr lang="ar-SA" altLang="ar-SA" sz="3200">
                  <a:solidFill>
                    <a:srgbClr val="0D0486"/>
                  </a:solidFill>
                  <a:latin typeface="Modern" pitchFamily="50"/>
                  <a:cs typeface="Arial" panose="020B0604020202020204" pitchFamily="34" charset="0"/>
                </a:endParaRPr>
              </a:p>
            </p:txBody>
          </p:sp>
          <p:sp>
            <p:nvSpPr>
              <p:cNvPr id="118802" name="AutoShape 22"/>
              <p:cNvSpPr>
                <a:spLocks noChangeArrowheads="1"/>
              </p:cNvSpPr>
              <p:nvPr/>
            </p:nvSpPr>
            <p:spPr bwMode="auto">
              <a:xfrm>
                <a:off x="3090" y="4965"/>
                <a:ext cx="2458"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الاستدلال الإحصائي</a:t>
                </a:r>
                <a:endParaRPr lang="ar-SA" altLang="ar-SA" sz="3200">
                  <a:solidFill>
                    <a:srgbClr val="0D0486"/>
                  </a:solidFill>
                  <a:latin typeface="Modern" pitchFamily="50"/>
                  <a:cs typeface="Arial" panose="020B0604020202020204" pitchFamily="34" charset="0"/>
                </a:endParaRPr>
              </a:p>
            </p:txBody>
          </p:sp>
          <p:sp>
            <p:nvSpPr>
              <p:cNvPr id="118803" name="AutoShape 21"/>
              <p:cNvSpPr>
                <a:spLocks noChangeArrowheads="1"/>
              </p:cNvSpPr>
              <p:nvPr/>
            </p:nvSpPr>
            <p:spPr bwMode="auto">
              <a:xfrm>
                <a:off x="3105" y="6375"/>
                <a:ext cx="2235" cy="1650"/>
              </a:xfrm>
              <a:prstGeom prst="flowChartDecision">
                <a:avLst/>
              </a:prstGeom>
              <a:solidFill>
                <a:srgbClr val="8DB3E2"/>
              </a:solidFill>
              <a:ln w="9525">
                <a:solidFill>
                  <a:srgbClr val="000000"/>
                </a:solidFill>
                <a:miter lim="800000"/>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2400" b="1">
                    <a:solidFill>
                      <a:srgbClr val="0D0486"/>
                    </a:solidFill>
                    <a:latin typeface="Lotus Linotype (Arabic)" charset="-78"/>
                    <a:cs typeface="Times New Roman" panose="02020603050405020304" pitchFamily="18" charset="0"/>
                  </a:rPr>
                  <a:t>حالة المعلمة</a:t>
                </a:r>
                <a:endParaRPr lang="ar-SA" altLang="ar-SA" sz="2400">
                  <a:solidFill>
                    <a:srgbClr val="0D0486"/>
                  </a:solidFill>
                  <a:latin typeface="Modern" pitchFamily="50"/>
                  <a:cs typeface="Arial" panose="020B0604020202020204" pitchFamily="34" charset="0"/>
                </a:endParaRPr>
              </a:p>
            </p:txBody>
          </p:sp>
          <p:sp>
            <p:nvSpPr>
              <p:cNvPr id="118804" name="AutoShape 20"/>
              <p:cNvSpPr>
                <a:spLocks noChangeArrowheads="1"/>
              </p:cNvSpPr>
              <p:nvPr/>
            </p:nvSpPr>
            <p:spPr bwMode="auto">
              <a:xfrm>
                <a:off x="6270" y="6180"/>
                <a:ext cx="2458"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b="1">
                    <a:solidFill>
                      <a:srgbClr val="0D0486"/>
                    </a:solidFill>
                    <a:latin typeface="Lotus Linotype (Arabic)" charset="-78"/>
                    <a:cs typeface="Times New Roman" panose="02020603050405020304" pitchFamily="18" charset="0"/>
                  </a:rPr>
                  <a:t>اختبارات الفروض</a:t>
                </a:r>
                <a:endParaRPr lang="ar-SA" altLang="ar-SA">
                  <a:solidFill>
                    <a:srgbClr val="0D0486"/>
                  </a:solidFill>
                  <a:latin typeface="Modern" pitchFamily="50"/>
                  <a:cs typeface="Arial" panose="020B0604020202020204" pitchFamily="34" charset="0"/>
                </a:endParaRPr>
              </a:p>
            </p:txBody>
          </p:sp>
          <p:sp>
            <p:nvSpPr>
              <p:cNvPr id="118805" name="AutoShape 19"/>
              <p:cNvSpPr>
                <a:spLocks noChangeArrowheads="1"/>
              </p:cNvSpPr>
              <p:nvPr/>
            </p:nvSpPr>
            <p:spPr bwMode="auto">
              <a:xfrm>
                <a:off x="6285" y="7215"/>
                <a:ext cx="2458"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التقدير</a:t>
                </a:r>
                <a:endParaRPr lang="en-US" altLang="ar-SA" sz="3200">
                  <a:solidFill>
                    <a:srgbClr val="0D0486"/>
                  </a:solidFill>
                  <a:latin typeface="Modern" pitchFamily="50"/>
                  <a:cs typeface="Arial" panose="020B0604020202020204" pitchFamily="34" charset="0"/>
                </a:endParaRPr>
              </a:p>
              <a:p>
                <a:pPr fontAlgn="base">
                  <a:spcBef>
                    <a:spcPct val="0"/>
                  </a:spcBef>
                  <a:spcAft>
                    <a:spcPct val="0"/>
                  </a:spcAft>
                  <a:buNone/>
                </a:pPr>
                <a:endParaRPr lang="en-US" altLang="ar-SA" sz="1800">
                  <a:solidFill>
                    <a:srgbClr val="336600"/>
                  </a:solidFill>
                  <a:latin typeface="Modern" pitchFamily="50"/>
                  <a:cs typeface="Arial" panose="020B0604020202020204" pitchFamily="34" charset="0"/>
                </a:endParaRPr>
              </a:p>
            </p:txBody>
          </p:sp>
          <p:cxnSp>
            <p:nvCxnSpPr>
              <p:cNvPr id="118806" name="AutoShape 18"/>
              <p:cNvCxnSpPr>
                <a:cxnSpLocks noChangeShapeType="1"/>
              </p:cNvCxnSpPr>
              <p:nvPr/>
            </p:nvCxnSpPr>
            <p:spPr bwMode="auto">
              <a:xfrm flipV="1">
                <a:off x="5340" y="6615"/>
                <a:ext cx="930" cy="58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18807" name="AutoShape 17"/>
              <p:cNvCxnSpPr>
                <a:cxnSpLocks noChangeShapeType="1"/>
              </p:cNvCxnSpPr>
              <p:nvPr/>
            </p:nvCxnSpPr>
            <p:spPr bwMode="auto">
              <a:xfrm>
                <a:off x="5340" y="7200"/>
                <a:ext cx="930" cy="45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18808" name="AutoShape 16"/>
              <p:cNvSpPr>
                <a:spLocks noChangeArrowheads="1"/>
              </p:cNvSpPr>
              <p:nvPr/>
            </p:nvSpPr>
            <p:spPr bwMode="auto">
              <a:xfrm>
                <a:off x="4783" y="7425"/>
                <a:ext cx="1440" cy="855"/>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2400" b="1">
                    <a:solidFill>
                      <a:srgbClr val="0D0486"/>
                    </a:solidFill>
                    <a:latin typeface="Lotus Linotype (Arabic)" charset="-78"/>
                    <a:cs typeface="Times New Roman" panose="02020603050405020304" pitchFamily="18" charset="0"/>
                  </a:rPr>
                  <a:t>معلمة مجهولة</a:t>
                </a:r>
                <a:endParaRPr lang="ar-SA" altLang="ar-SA" sz="2400">
                  <a:solidFill>
                    <a:srgbClr val="0D0486"/>
                  </a:solidFill>
                  <a:latin typeface="Modern" pitchFamily="50"/>
                  <a:cs typeface="Arial" panose="020B0604020202020204" pitchFamily="34" charset="0"/>
                </a:endParaRPr>
              </a:p>
            </p:txBody>
          </p:sp>
          <p:sp>
            <p:nvSpPr>
              <p:cNvPr id="118809" name="AutoShape 15"/>
              <p:cNvSpPr>
                <a:spLocks noChangeArrowheads="1"/>
              </p:cNvSpPr>
              <p:nvPr/>
            </p:nvSpPr>
            <p:spPr bwMode="auto">
              <a:xfrm>
                <a:off x="4701" y="5985"/>
                <a:ext cx="1440" cy="855"/>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2400" b="1">
                    <a:solidFill>
                      <a:srgbClr val="0D0486"/>
                    </a:solidFill>
                    <a:latin typeface="Lotus Linotype (Arabic)" charset="-78"/>
                    <a:cs typeface="Times New Roman" panose="02020603050405020304" pitchFamily="18" charset="0"/>
                  </a:rPr>
                  <a:t>معلمة معروفه</a:t>
                </a:r>
                <a:endParaRPr lang="ar-SA" altLang="ar-SA" sz="2400">
                  <a:solidFill>
                    <a:srgbClr val="0D0486"/>
                  </a:solidFill>
                  <a:latin typeface="Modern" pitchFamily="50"/>
                  <a:cs typeface="Arial" panose="020B0604020202020204" pitchFamily="34" charset="0"/>
                </a:endParaRPr>
              </a:p>
            </p:txBody>
          </p:sp>
          <p:sp>
            <p:nvSpPr>
              <p:cNvPr id="118810" name="AutoShape 14"/>
              <p:cNvSpPr>
                <a:spLocks noChangeArrowheads="1"/>
              </p:cNvSpPr>
              <p:nvPr/>
            </p:nvSpPr>
            <p:spPr bwMode="auto">
              <a:xfrm>
                <a:off x="9375" y="6615"/>
                <a:ext cx="1440" cy="855"/>
              </a:xfrm>
              <a:prstGeom prst="roundRect">
                <a:avLst>
                  <a:gd name="adj" fmla="val 16667"/>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القرار</a:t>
                </a:r>
                <a:endParaRPr lang="ar-SA" altLang="ar-SA" sz="3200">
                  <a:solidFill>
                    <a:srgbClr val="0D0486"/>
                  </a:solidFill>
                  <a:latin typeface="Modern" pitchFamily="50"/>
                  <a:cs typeface="Arial" panose="020B0604020202020204" pitchFamily="34" charset="0"/>
                </a:endParaRPr>
              </a:p>
            </p:txBody>
          </p:sp>
          <p:sp>
            <p:nvSpPr>
              <p:cNvPr id="118811" name="AutoShape 13"/>
              <p:cNvSpPr>
                <a:spLocks noChangeArrowheads="1"/>
              </p:cNvSpPr>
              <p:nvPr/>
            </p:nvSpPr>
            <p:spPr bwMode="auto">
              <a:xfrm>
                <a:off x="5593" y="8835"/>
                <a:ext cx="1950"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تقدير فترة</a:t>
                </a:r>
                <a:endParaRPr lang="en-US" altLang="ar-SA" sz="3200">
                  <a:solidFill>
                    <a:srgbClr val="0D0486"/>
                  </a:solidFill>
                  <a:latin typeface="Modern" pitchFamily="50"/>
                  <a:cs typeface="Arial" panose="020B0604020202020204" pitchFamily="34" charset="0"/>
                </a:endParaRPr>
              </a:p>
              <a:p>
                <a:pPr fontAlgn="base">
                  <a:spcBef>
                    <a:spcPct val="0"/>
                  </a:spcBef>
                  <a:spcAft>
                    <a:spcPct val="0"/>
                  </a:spcAft>
                  <a:buNone/>
                </a:pPr>
                <a:endParaRPr lang="en-US" altLang="ar-SA" sz="1800">
                  <a:solidFill>
                    <a:srgbClr val="336600"/>
                  </a:solidFill>
                  <a:latin typeface="Modern" pitchFamily="50"/>
                  <a:cs typeface="Arial" panose="020B0604020202020204" pitchFamily="34" charset="0"/>
                </a:endParaRPr>
              </a:p>
            </p:txBody>
          </p:sp>
          <p:sp>
            <p:nvSpPr>
              <p:cNvPr id="118812" name="AutoShape 12"/>
              <p:cNvSpPr>
                <a:spLocks noChangeArrowheads="1"/>
              </p:cNvSpPr>
              <p:nvPr/>
            </p:nvSpPr>
            <p:spPr bwMode="auto">
              <a:xfrm>
                <a:off x="7783" y="8820"/>
                <a:ext cx="1950" cy="855"/>
              </a:xfrm>
              <a:prstGeom prst="roundRect">
                <a:avLst>
                  <a:gd name="adj" fmla="val 0"/>
                </a:avLst>
              </a:prstGeom>
              <a:solidFill>
                <a:srgbClr val="8DB3E2"/>
              </a:solidFill>
              <a:ln w="9525">
                <a:solidFill>
                  <a:srgbClr val="000000"/>
                </a:solidFill>
                <a:round/>
                <a:headEnd/>
                <a:tailEnd/>
              </a:ln>
            </p:spPr>
            <p:txBody>
              <a:bodyPr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ar-SA" altLang="ar-SA" sz="3200" b="1">
                    <a:solidFill>
                      <a:srgbClr val="0D0486"/>
                    </a:solidFill>
                    <a:latin typeface="Lotus Linotype (Arabic)" charset="-78"/>
                    <a:cs typeface="Times New Roman" panose="02020603050405020304" pitchFamily="18" charset="0"/>
                  </a:rPr>
                  <a:t>تقدير نقطة</a:t>
                </a:r>
                <a:endParaRPr lang="en-US" altLang="ar-SA" sz="3200">
                  <a:solidFill>
                    <a:srgbClr val="0D0486"/>
                  </a:solidFill>
                  <a:latin typeface="Modern" pitchFamily="50"/>
                  <a:cs typeface="Arial" panose="020B0604020202020204" pitchFamily="34" charset="0"/>
                </a:endParaRPr>
              </a:p>
              <a:p>
                <a:pPr fontAlgn="base">
                  <a:spcBef>
                    <a:spcPct val="0"/>
                  </a:spcBef>
                  <a:spcAft>
                    <a:spcPct val="0"/>
                  </a:spcAft>
                  <a:buNone/>
                </a:pPr>
                <a:endParaRPr lang="en-US" altLang="ar-SA" sz="1800">
                  <a:solidFill>
                    <a:srgbClr val="336600"/>
                  </a:solidFill>
                  <a:latin typeface="Modern" pitchFamily="50"/>
                  <a:cs typeface="Arial" panose="020B0604020202020204" pitchFamily="34" charset="0"/>
                </a:endParaRPr>
              </a:p>
            </p:txBody>
          </p:sp>
          <p:cxnSp>
            <p:nvCxnSpPr>
              <p:cNvPr id="118813" name="AutoShape 11"/>
              <p:cNvCxnSpPr>
                <a:cxnSpLocks noChangeShapeType="1"/>
              </p:cNvCxnSpPr>
              <p:nvPr/>
            </p:nvCxnSpPr>
            <p:spPr bwMode="auto">
              <a:xfrm flipH="1">
                <a:off x="6778" y="8070"/>
                <a:ext cx="765" cy="7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8814" name="AutoShape 10"/>
              <p:cNvCxnSpPr>
                <a:cxnSpLocks noChangeShapeType="1"/>
              </p:cNvCxnSpPr>
              <p:nvPr/>
            </p:nvCxnSpPr>
            <p:spPr bwMode="auto">
              <a:xfrm>
                <a:off x="7543" y="8070"/>
                <a:ext cx="750" cy="7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8815" name="AutoShape 9"/>
              <p:cNvCxnSpPr>
                <a:cxnSpLocks noChangeShapeType="1"/>
              </p:cNvCxnSpPr>
              <p:nvPr/>
            </p:nvCxnSpPr>
            <p:spPr bwMode="auto">
              <a:xfrm>
                <a:off x="6632" y="10200"/>
                <a:ext cx="3463"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8816" name="AutoShape 8"/>
              <p:cNvCxnSpPr>
                <a:cxnSpLocks noChangeShapeType="1"/>
              </p:cNvCxnSpPr>
              <p:nvPr/>
            </p:nvCxnSpPr>
            <p:spPr bwMode="auto">
              <a:xfrm flipV="1">
                <a:off x="6632" y="9675"/>
                <a:ext cx="0" cy="5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8817" name="AutoShape 7"/>
              <p:cNvCxnSpPr>
                <a:cxnSpLocks noChangeShapeType="1"/>
              </p:cNvCxnSpPr>
              <p:nvPr/>
            </p:nvCxnSpPr>
            <p:spPr bwMode="auto">
              <a:xfrm flipV="1">
                <a:off x="10095" y="7470"/>
                <a:ext cx="0" cy="27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8818" name="AutoShape 6"/>
              <p:cNvCxnSpPr>
                <a:cxnSpLocks noChangeShapeType="1"/>
              </p:cNvCxnSpPr>
              <p:nvPr/>
            </p:nvCxnSpPr>
            <p:spPr bwMode="auto">
              <a:xfrm flipH="1" flipV="1">
                <a:off x="9330" y="5386"/>
                <a:ext cx="765" cy="1229"/>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cxnSp>
        </p:grpSp>
        <p:cxnSp>
          <p:nvCxnSpPr>
            <p:cNvPr id="118799" name="AutoShape 4"/>
            <p:cNvCxnSpPr>
              <a:cxnSpLocks noChangeShapeType="1"/>
            </p:cNvCxnSpPr>
            <p:nvPr/>
          </p:nvCxnSpPr>
          <p:spPr bwMode="auto">
            <a:xfrm>
              <a:off x="8728" y="6615"/>
              <a:ext cx="647" cy="4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0670445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B7EF893-6A49-4FD5-9AA8-BF6E10E5EA9F}"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6</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19811"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19812"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3"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19814"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19815"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eaLnBrk="0" fontAlgn="base" hangingPunct="0">
              <a:spcBef>
                <a:spcPct val="0"/>
              </a:spcBef>
              <a:spcAft>
                <a:spcPct val="0"/>
              </a:spcAft>
              <a:defRPr/>
            </a:pPr>
            <a:r>
              <a:rPr lang="ar-SA" altLang="zh-CN" sz="3600" b="1" dirty="0">
                <a:solidFill>
                  <a:srgbClr val="0033CC"/>
                </a:solidFill>
                <a:latin typeface="Modern" pitchFamily="50"/>
                <a:ea typeface="宋体" panose="02010600030101010101" pitchFamily="2" charset="-122"/>
                <a:cs typeface="Simplified Arabic" pitchFamily="18" charset="-78"/>
              </a:rPr>
              <a:t>تقدير معالم المجتمع</a:t>
            </a:r>
            <a:endParaRPr lang="en-US" altLang="zh-CN" sz="4000" dirty="0">
              <a:solidFill>
                <a:srgbClr val="336600"/>
              </a:solidFill>
              <a:latin typeface="Modern" pitchFamily="50"/>
              <a:ea typeface="宋体" panose="02010600030101010101" pitchFamily="2" charset="-122"/>
              <a:cs typeface="Simplified Arabic" pitchFamily="18" charset="-78"/>
            </a:endParaRPr>
          </a:p>
        </p:txBody>
      </p:sp>
      <p:sp>
        <p:nvSpPr>
          <p:cNvPr id="119817" name="Rectangle 1"/>
          <p:cNvSpPr>
            <a:spLocks noChangeArrowheads="1"/>
          </p:cNvSpPr>
          <p:nvPr/>
        </p:nvSpPr>
        <p:spPr bwMode="auto">
          <a:xfrm>
            <a:off x="1770063" y="1414464"/>
            <a:ext cx="86661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
            </a:pPr>
            <a:r>
              <a:rPr lang="ar-SA" altLang="zh-CN">
                <a:solidFill>
                  <a:srgbClr val="0033CC"/>
                </a:solidFill>
                <a:latin typeface="Modern" pitchFamily="50"/>
                <a:ea typeface="宋体" panose="02010600030101010101" pitchFamily="2" charset="-122"/>
                <a:cs typeface="Arial" panose="020B0604020202020204" pitchFamily="34" charset="0"/>
              </a:rPr>
              <a:t>التقديرهو أسلوب إحصائي مبني على نظريات إحصائية، يستخدم لتقدير معلمة ما محل الاهتمام عن طريق استخدام مقاييس العينة.</a:t>
            </a:r>
          </a:p>
        </p:txBody>
      </p:sp>
      <p:sp>
        <p:nvSpPr>
          <p:cNvPr id="119818" name="Rectangle 5"/>
          <p:cNvSpPr>
            <a:spLocks noChangeArrowheads="1"/>
          </p:cNvSpPr>
          <p:nvPr/>
        </p:nvSpPr>
        <p:spPr bwMode="auto">
          <a:xfrm>
            <a:off x="3960814" y="2565401"/>
            <a:ext cx="6410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
            </a:pPr>
            <a:r>
              <a:rPr lang="ar-SA" altLang="ar-SA">
                <a:solidFill>
                  <a:srgbClr val="0033CC"/>
                </a:solidFill>
                <a:latin typeface="Modern" pitchFamily="50"/>
                <a:cs typeface="Arial" panose="020B0604020202020204" pitchFamily="34" charset="0"/>
              </a:rPr>
              <a:t>هناك أسلوبان لتقدير معلمة المجتمع المجهولة وهما:</a:t>
            </a:r>
            <a:endParaRPr lang="en-US" altLang="ar-SA">
              <a:solidFill>
                <a:srgbClr val="0033CC"/>
              </a:solidFill>
              <a:latin typeface="Modern" pitchFamily="50"/>
              <a:cs typeface="Arial" panose="020B0604020202020204" pitchFamily="34" charset="0"/>
            </a:endParaRPr>
          </a:p>
        </p:txBody>
      </p:sp>
      <p:sp>
        <p:nvSpPr>
          <p:cNvPr id="11" name="AutoShape 3"/>
          <p:cNvSpPr>
            <a:spLocks noChangeArrowheads="1"/>
          </p:cNvSpPr>
          <p:nvPr/>
        </p:nvSpPr>
        <p:spPr bwMode="auto">
          <a:xfrm>
            <a:off x="6623050" y="3125789"/>
            <a:ext cx="3429000" cy="2778125"/>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txBody>
          <a:bodyPr/>
          <a:lstStyle/>
          <a:p>
            <a:pPr algn="r" rtl="1" fontAlgn="base">
              <a:lnSpc>
                <a:spcPct val="80000"/>
              </a:lnSpc>
              <a:spcBef>
                <a:spcPct val="0"/>
              </a:spcBef>
              <a:spcAft>
                <a:spcPct val="0"/>
              </a:spcAft>
              <a:buClr>
                <a:srgbClr val="00CC99"/>
              </a:buClr>
              <a:buSzPct val="80000"/>
              <a:defRPr/>
            </a:pPr>
            <a:r>
              <a:rPr lang="ar-SA" sz="3200" dirty="0">
                <a:solidFill>
                  <a:srgbClr val="CC0000"/>
                </a:solidFill>
                <a:latin typeface="Gill Sans MT" pitchFamily="34" charset="0"/>
                <a:cs typeface="Arial" panose="020B0604020202020204" pitchFamily="34" charset="0"/>
              </a:rPr>
              <a:t>التقدير بنقطة</a:t>
            </a:r>
            <a:r>
              <a:rPr lang="en-GB" sz="3200" dirty="0">
                <a:solidFill>
                  <a:srgbClr val="CC0000"/>
                </a:solidFill>
                <a:latin typeface="Gill Sans MT" pitchFamily="34" charset="0"/>
              </a:rPr>
              <a:t>:</a:t>
            </a:r>
            <a:r>
              <a:rPr lang="ar-SA" sz="3200" dirty="0">
                <a:solidFill>
                  <a:srgbClr val="336600"/>
                </a:solidFill>
                <a:latin typeface="Gill Sans MT" pitchFamily="34" charset="0"/>
                <a:cs typeface="Arial" panose="020B0604020202020204" pitchFamily="34" charset="0"/>
              </a:rPr>
              <a:t> </a:t>
            </a:r>
          </a:p>
          <a:p>
            <a:pPr algn="r" rtl="1" fontAlgn="base">
              <a:lnSpc>
                <a:spcPct val="80000"/>
              </a:lnSpc>
              <a:spcBef>
                <a:spcPct val="0"/>
              </a:spcBef>
              <a:spcAft>
                <a:spcPct val="0"/>
              </a:spcAft>
              <a:buClr>
                <a:srgbClr val="00CC99"/>
              </a:buClr>
              <a:buSzPct val="80000"/>
              <a:defRPr/>
            </a:pPr>
            <a:r>
              <a:rPr lang="ar-SA" sz="3200" dirty="0">
                <a:solidFill>
                  <a:srgbClr val="336600"/>
                </a:solidFill>
                <a:latin typeface="Gill Sans MT" pitchFamily="34" charset="0"/>
                <a:cs typeface="Arial" panose="020B0604020202020204" pitchFamily="34" charset="0"/>
              </a:rPr>
              <a:t>تستخدم بيانات العينة لتقدير معلمة المجتمع المجهولة بنقطة واحدة فقط، أي </a:t>
            </a:r>
            <a:r>
              <a:rPr lang="ar-SA" sz="3200" u="sng" dirty="0">
                <a:solidFill>
                  <a:srgbClr val="336600"/>
                </a:solidFill>
                <a:latin typeface="Gill Sans MT" pitchFamily="34" charset="0"/>
                <a:cs typeface="Arial" panose="020B0604020202020204" pitchFamily="34" charset="0"/>
              </a:rPr>
              <a:t>بقيمة واحدة فقط</a:t>
            </a:r>
            <a:r>
              <a:rPr lang="ar-SA" sz="3200" dirty="0">
                <a:solidFill>
                  <a:srgbClr val="336600"/>
                </a:solidFill>
                <a:latin typeface="Gill Sans MT" pitchFamily="34" charset="0"/>
                <a:cs typeface="Arial" panose="020B0604020202020204" pitchFamily="34" charset="0"/>
              </a:rPr>
              <a:t>. </a:t>
            </a:r>
            <a:endParaRPr lang="en-US" sz="3200" dirty="0">
              <a:solidFill>
                <a:srgbClr val="336600"/>
              </a:solidFill>
              <a:latin typeface="Gill Sans MT" pitchFamily="34" charset="0"/>
            </a:endParaRPr>
          </a:p>
        </p:txBody>
      </p:sp>
      <p:sp>
        <p:nvSpPr>
          <p:cNvPr id="12" name="AutoShape 3"/>
          <p:cNvSpPr>
            <a:spLocks noChangeArrowheads="1"/>
          </p:cNvSpPr>
          <p:nvPr/>
        </p:nvSpPr>
        <p:spPr bwMode="auto">
          <a:xfrm>
            <a:off x="2578100" y="3125789"/>
            <a:ext cx="3429000" cy="2778125"/>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txBody>
          <a:bodyPr/>
          <a:lstStyle/>
          <a:p>
            <a:pPr algn="r" rtl="1" fontAlgn="base">
              <a:lnSpc>
                <a:spcPct val="80000"/>
              </a:lnSpc>
              <a:spcBef>
                <a:spcPct val="0"/>
              </a:spcBef>
              <a:spcAft>
                <a:spcPct val="0"/>
              </a:spcAft>
              <a:buClr>
                <a:srgbClr val="00CC99"/>
              </a:buClr>
              <a:buSzPct val="80000"/>
              <a:defRPr/>
            </a:pPr>
            <a:r>
              <a:rPr lang="ar-SA" sz="3200" dirty="0">
                <a:solidFill>
                  <a:srgbClr val="CC0000"/>
                </a:solidFill>
                <a:latin typeface="Gill Sans MT" pitchFamily="34" charset="0"/>
                <a:cs typeface="Arial" panose="020B0604020202020204" pitchFamily="34" charset="0"/>
              </a:rPr>
              <a:t>التقدير بفترة</a:t>
            </a:r>
            <a:r>
              <a:rPr lang="en-GB" sz="3200" dirty="0">
                <a:solidFill>
                  <a:srgbClr val="CC0000"/>
                </a:solidFill>
                <a:latin typeface="Gill Sans MT" pitchFamily="34" charset="0"/>
              </a:rPr>
              <a:t>:</a:t>
            </a:r>
            <a:r>
              <a:rPr lang="ar-SA" sz="3600" dirty="0">
                <a:solidFill>
                  <a:srgbClr val="336600"/>
                </a:solidFill>
                <a:latin typeface="Gill Sans MT" pitchFamily="34" charset="0"/>
                <a:cs typeface="Arial" panose="020B0604020202020204" pitchFamily="34" charset="0"/>
              </a:rPr>
              <a:t> </a:t>
            </a:r>
          </a:p>
          <a:p>
            <a:pPr algn="r" rtl="1" fontAlgn="base">
              <a:lnSpc>
                <a:spcPct val="80000"/>
              </a:lnSpc>
              <a:spcBef>
                <a:spcPct val="0"/>
              </a:spcBef>
              <a:spcAft>
                <a:spcPct val="0"/>
              </a:spcAft>
              <a:buClr>
                <a:srgbClr val="00CC99"/>
              </a:buClr>
              <a:buSzPct val="80000"/>
              <a:defRPr/>
            </a:pPr>
            <a:r>
              <a:rPr lang="ar-SA" sz="3200" dirty="0">
                <a:solidFill>
                  <a:srgbClr val="336600"/>
                </a:solidFill>
                <a:latin typeface="Gill Sans MT" pitchFamily="34" charset="0"/>
                <a:cs typeface="Arial" panose="020B0604020202020204" pitchFamily="34" charset="0"/>
              </a:rPr>
              <a:t>تستخدم بيانات العينة لتقدير معلمة المجتمع المجهولة </a:t>
            </a:r>
            <a:r>
              <a:rPr lang="ar-SA" sz="3200" u="sng" dirty="0">
                <a:solidFill>
                  <a:srgbClr val="336600"/>
                </a:solidFill>
                <a:latin typeface="Gill Sans MT" pitchFamily="34" charset="0"/>
                <a:cs typeface="Arial" panose="020B0604020202020204" pitchFamily="34" charset="0"/>
              </a:rPr>
              <a:t>بفترة</a:t>
            </a:r>
            <a:r>
              <a:rPr lang="en-GB" sz="3200" u="sng" dirty="0">
                <a:solidFill>
                  <a:srgbClr val="336600"/>
                </a:solidFill>
                <a:latin typeface="Gill Sans MT" pitchFamily="34" charset="0"/>
              </a:rPr>
              <a:t> </a:t>
            </a:r>
            <a:r>
              <a:rPr lang="ar-EG" sz="3200" u="sng" dirty="0">
                <a:solidFill>
                  <a:srgbClr val="336600"/>
                </a:solidFill>
                <a:latin typeface="Gill Sans MT" pitchFamily="34" charset="0"/>
                <a:cs typeface="Arial" panose="020B0604020202020204" pitchFamily="34" charset="0"/>
              </a:rPr>
              <a:t> (مجموعة)</a:t>
            </a:r>
            <a:r>
              <a:rPr lang="ar-SA" sz="3200" u="sng" dirty="0">
                <a:solidFill>
                  <a:srgbClr val="336600"/>
                </a:solidFill>
                <a:latin typeface="Gill Sans MT" pitchFamily="34" charset="0"/>
                <a:cs typeface="Arial" panose="020B0604020202020204" pitchFamily="34" charset="0"/>
              </a:rPr>
              <a:t> من القيم</a:t>
            </a:r>
            <a:r>
              <a:rPr lang="ar-SA" sz="3600" dirty="0">
                <a:solidFill>
                  <a:srgbClr val="336600"/>
                </a:solidFill>
                <a:latin typeface="Gill Sans MT" pitchFamily="34" charset="0"/>
                <a:cs typeface="Arial" panose="020B0604020202020204" pitchFamily="34" charset="0"/>
              </a:rPr>
              <a:t>.</a:t>
            </a:r>
          </a:p>
          <a:p>
            <a:pPr algn="r" rtl="1" fontAlgn="base">
              <a:lnSpc>
                <a:spcPct val="80000"/>
              </a:lnSpc>
              <a:spcBef>
                <a:spcPct val="0"/>
              </a:spcBef>
              <a:spcAft>
                <a:spcPct val="0"/>
              </a:spcAft>
              <a:buClr>
                <a:srgbClr val="00CC99"/>
              </a:buClr>
              <a:buSzPct val="80000"/>
              <a:defRPr/>
            </a:pPr>
            <a:endParaRPr lang="en-US" sz="3600" dirty="0">
              <a:solidFill>
                <a:srgbClr val="336600"/>
              </a:solidFill>
              <a:latin typeface="Gill Sans MT" pitchFamily="34" charset="0"/>
            </a:endParaRPr>
          </a:p>
        </p:txBody>
      </p:sp>
    </p:spTree>
    <p:extLst>
      <p:ext uri="{BB962C8B-B14F-4D97-AF65-F5344CB8AC3E}">
        <p14:creationId xmlns:p14="http://schemas.microsoft.com/office/powerpoint/2010/main" val="4393709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in)">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ox(in)">
                                      <p:cBhvr>
                                        <p:cTn id="12" dur="5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ox(in)">
                                      <p:cBhvr>
                                        <p:cTn id="17" dur="500"/>
                                        <p:tgtEl>
                                          <p:spTgt spid="1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box(in)">
                                      <p:cBhvr>
                                        <p:cTn id="2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5CF5D241-13F2-4CDA-A1DC-7A9BCADECCBA}"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7</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20835"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20836"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7"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0838"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0839"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r>
              <a:rPr lang="ar-SA" sz="2800" dirty="0">
                <a:solidFill>
                  <a:srgbClr val="C00000"/>
                </a:solidFill>
                <a:latin typeface="Modern" pitchFamily="50"/>
                <a:cs typeface="Arial" panose="020B0604020202020204" pitchFamily="34" charset="0"/>
              </a:rPr>
              <a:t>الخطأ المعياري للتقدير</a:t>
            </a:r>
            <a:endParaRPr lang="en-GB" sz="2800" dirty="0">
              <a:solidFill>
                <a:srgbClr val="C00000"/>
              </a:solidFill>
              <a:latin typeface="Modern" pitchFamily="50"/>
            </a:endParaRPr>
          </a:p>
        </p:txBody>
      </p:sp>
      <p:sp>
        <p:nvSpPr>
          <p:cNvPr id="120841" name="Rectangle 11"/>
          <p:cNvSpPr>
            <a:spLocks noChangeArrowheads="1"/>
          </p:cNvSpPr>
          <p:nvPr/>
        </p:nvSpPr>
        <p:spPr bwMode="auto">
          <a:xfrm>
            <a:off x="2028825" y="2052638"/>
            <a:ext cx="8362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
            </a:pPr>
            <a:r>
              <a:rPr lang="ar-SA" altLang="zh-CN">
                <a:solidFill>
                  <a:srgbClr val="0033CC"/>
                </a:solidFill>
                <a:latin typeface="Modern" pitchFamily="50"/>
                <a:ea typeface="宋体" panose="02010600030101010101" pitchFamily="2" charset="-122"/>
                <a:cs typeface="Arial" panose="020B0604020202020204" pitchFamily="34" charset="0"/>
              </a:rPr>
              <a:t>لكل إحصاءه من الإحصاءات  التي نحسبها من العينة خطأ معياري خاص بها:</a:t>
            </a:r>
            <a:endParaRPr lang="en-US" altLang="zh-CN">
              <a:solidFill>
                <a:srgbClr val="0033CC"/>
              </a:solidFill>
              <a:latin typeface="Modern" pitchFamily="50"/>
              <a:ea typeface="宋体" panose="02010600030101010101" pitchFamily="2" charset="-122"/>
              <a:cs typeface="Arial" panose="020B0604020202020204" pitchFamily="34" charset="0"/>
            </a:endParaRPr>
          </a:p>
        </p:txBody>
      </p:sp>
      <p:sp>
        <p:nvSpPr>
          <p:cNvPr id="120842" name="Rectangle 11"/>
          <p:cNvSpPr>
            <a:spLocks noChangeArrowheads="1"/>
          </p:cNvSpPr>
          <p:nvPr/>
        </p:nvSpPr>
        <p:spPr bwMode="auto">
          <a:xfrm>
            <a:off x="2035175" y="3048001"/>
            <a:ext cx="8362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ü"/>
            </a:pPr>
            <a:r>
              <a:rPr lang="ar-SA" altLang="zh-CN">
                <a:solidFill>
                  <a:srgbClr val="3333CC"/>
                </a:solidFill>
                <a:latin typeface="Modern" pitchFamily="50"/>
                <a:ea typeface="宋体" panose="02010600030101010101" pitchFamily="2" charset="-122"/>
                <a:cs typeface="Arial" panose="020B0604020202020204" pitchFamily="34" charset="0"/>
              </a:rPr>
              <a:t>فهناك الخطأ المعياري لمتوسط العينة</a:t>
            </a:r>
            <a:endParaRPr lang="en-US" altLang="zh-CN">
              <a:solidFill>
                <a:srgbClr val="3333CC"/>
              </a:solidFill>
              <a:latin typeface="Modern" pitchFamily="50"/>
              <a:ea typeface="宋体" panose="02010600030101010101" pitchFamily="2" charset="-122"/>
              <a:cs typeface="Arial" panose="020B0604020202020204" pitchFamily="34" charset="0"/>
            </a:endParaRPr>
          </a:p>
        </p:txBody>
      </p:sp>
      <p:sp>
        <p:nvSpPr>
          <p:cNvPr id="120843" name="Rectangle 11"/>
          <p:cNvSpPr>
            <a:spLocks noChangeArrowheads="1"/>
          </p:cNvSpPr>
          <p:nvPr/>
        </p:nvSpPr>
        <p:spPr bwMode="auto">
          <a:xfrm>
            <a:off x="2035175" y="3805238"/>
            <a:ext cx="8362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ü"/>
            </a:pPr>
            <a:r>
              <a:rPr lang="ar-SA" altLang="zh-CN">
                <a:solidFill>
                  <a:srgbClr val="3333CC"/>
                </a:solidFill>
                <a:latin typeface="Modern" pitchFamily="50"/>
                <a:ea typeface="宋体" panose="02010600030101010101" pitchFamily="2" charset="-122"/>
                <a:cs typeface="Arial" panose="020B0604020202020204" pitchFamily="34" charset="0"/>
              </a:rPr>
              <a:t>الخطأ المعياري للانحراف المعياري للعينة</a:t>
            </a:r>
            <a:endParaRPr lang="en-US" altLang="zh-CN">
              <a:solidFill>
                <a:srgbClr val="3333CC"/>
              </a:solidFill>
              <a:latin typeface="Modern" pitchFamily="50"/>
              <a:ea typeface="宋体" panose="02010600030101010101" pitchFamily="2" charset="-122"/>
              <a:cs typeface="Arial" panose="020B0604020202020204" pitchFamily="34" charset="0"/>
            </a:endParaRPr>
          </a:p>
        </p:txBody>
      </p:sp>
      <p:sp>
        <p:nvSpPr>
          <p:cNvPr id="120844" name="Rectangle 11"/>
          <p:cNvSpPr>
            <a:spLocks noChangeArrowheads="1"/>
          </p:cNvSpPr>
          <p:nvPr/>
        </p:nvSpPr>
        <p:spPr bwMode="auto">
          <a:xfrm>
            <a:off x="2028825" y="4545013"/>
            <a:ext cx="8362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Font typeface="Wingdings" panose="05000000000000000000" pitchFamily="2" charset="2"/>
              <a:buChar char="ü"/>
            </a:pPr>
            <a:r>
              <a:rPr lang="ar-SA" altLang="zh-CN" dirty="0">
                <a:solidFill>
                  <a:srgbClr val="3333CC"/>
                </a:solidFill>
                <a:latin typeface="Modern" pitchFamily="50"/>
                <a:ea typeface="宋体" panose="02010600030101010101" pitchFamily="2" charset="-122"/>
                <a:cs typeface="Arial" panose="020B0604020202020204" pitchFamily="34" charset="0"/>
              </a:rPr>
              <a:t>الخطأ المعياري لمعامل الارتباط بين بيانات العينة</a:t>
            </a:r>
            <a:endParaRPr lang="en-US" altLang="zh-CN" dirty="0">
              <a:solidFill>
                <a:srgbClr val="3333CC"/>
              </a:solidFill>
              <a:latin typeface="Modern" pitchFamily="50"/>
              <a:ea typeface="宋体" panose="02010600030101010101" pitchFamily="2" charset="-122"/>
              <a:cs typeface="Arial" panose="020B0604020202020204" pitchFamily="34" charset="0"/>
            </a:endParaRPr>
          </a:p>
        </p:txBody>
      </p:sp>
      <p:sp>
        <p:nvSpPr>
          <p:cNvPr id="2" name="TextBox 1"/>
          <p:cNvSpPr txBox="1"/>
          <p:nvPr/>
        </p:nvSpPr>
        <p:spPr>
          <a:xfrm>
            <a:off x="2051051" y="1455739"/>
            <a:ext cx="834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defPPr>
              <a:defRPr lang="en-US"/>
            </a:defPPr>
            <a:lvl1pPr marL="457200" indent="-457200" algn="r" rtl="1">
              <a:buFont typeface="Wingdings" pitchFamily="2" charset="2"/>
              <a:buChar char="§"/>
              <a:defRPr sz="2800">
                <a:solidFill>
                  <a:srgbClr val="0033CC"/>
                </a:solidFill>
              </a:defRPr>
            </a:lvl1pPr>
          </a:lstStyle>
          <a:p>
            <a:pPr fontAlgn="base">
              <a:spcBef>
                <a:spcPct val="0"/>
              </a:spcBef>
              <a:spcAft>
                <a:spcPct val="0"/>
              </a:spcAft>
              <a:defRPr/>
            </a:pPr>
            <a:r>
              <a:rPr lang="ar-SA" dirty="0">
                <a:latin typeface="Modern" pitchFamily="50"/>
                <a:cs typeface="Arial" panose="020B0604020202020204" pitchFamily="34" charset="0"/>
              </a:rPr>
              <a:t>الخطأ المعياري هو الانحراف المعياري </a:t>
            </a:r>
            <a:r>
              <a:rPr lang="ar-SA" b="1" dirty="0">
                <a:solidFill>
                  <a:srgbClr val="2A5600">
                    <a:lumMod val="90000"/>
                    <a:lumOff val="10000"/>
                  </a:srgbClr>
                </a:solidFill>
                <a:latin typeface="Modern" pitchFamily="50"/>
                <a:cs typeface="Arial" panose="020B0604020202020204" pitchFamily="34" charset="0"/>
              </a:rPr>
              <a:t>لتوزيع المعاينة </a:t>
            </a:r>
            <a:r>
              <a:rPr lang="ar-SA" dirty="0">
                <a:latin typeface="Modern" pitchFamily="50"/>
                <a:cs typeface="Arial" panose="020B0604020202020204" pitchFamily="34" charset="0"/>
              </a:rPr>
              <a:t>للاحصائية.</a:t>
            </a:r>
            <a:endParaRPr lang="en-US" dirty="0">
              <a:latin typeface="Modern" pitchFamily="50"/>
            </a:endParaRPr>
          </a:p>
        </p:txBody>
      </p:sp>
    </p:spTree>
    <p:extLst>
      <p:ext uri="{BB962C8B-B14F-4D97-AF65-F5344CB8AC3E}">
        <p14:creationId xmlns:p14="http://schemas.microsoft.com/office/powerpoint/2010/main" val="356772880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D9A03BD2-99AD-447C-8269-3C143B695997}"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8</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21859"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21860"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1"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1862"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1863"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graphicFrame>
        <p:nvGraphicFramePr>
          <p:cNvPr id="121868" name="Object 4"/>
          <p:cNvGraphicFramePr>
            <a:graphicFrameLocks noChangeAspect="1"/>
          </p:cNvGraphicFramePr>
          <p:nvPr/>
        </p:nvGraphicFramePr>
        <p:xfrm>
          <a:off x="1524000" y="1"/>
          <a:ext cx="304800" cy="238125"/>
        </p:xfrm>
        <a:graphic>
          <a:graphicData uri="http://schemas.openxmlformats.org/presentationml/2006/ole">
            <mc:AlternateContent xmlns:mc="http://schemas.openxmlformats.org/markup-compatibility/2006">
              <mc:Choice xmlns:v="urn:schemas-microsoft-com:vml" Requires="v">
                <p:oleObj spid="_x0000_s1026" name="Equation" r:id="rId5" imgW="304668" imgH="241195" progId="Equation.3">
                  <p:embed/>
                </p:oleObj>
              </mc:Choice>
              <mc:Fallback>
                <p:oleObj name="Equation" r:id="rId5" imgW="304668" imgH="241195" progId="Equation.3">
                  <p:embed/>
                  <p:pic>
                    <p:nvPicPr>
                      <p:cNvPr id="121868"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1"/>
                        <a:ext cx="3048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1869" name="Object 6"/>
          <p:cNvGraphicFramePr>
            <a:graphicFrameLocks noChangeAspect="1"/>
          </p:cNvGraphicFramePr>
          <p:nvPr/>
        </p:nvGraphicFramePr>
        <p:xfrm>
          <a:off x="1524001" y="238125"/>
          <a:ext cx="257175" cy="190500"/>
        </p:xfrm>
        <a:graphic>
          <a:graphicData uri="http://schemas.openxmlformats.org/presentationml/2006/ole">
            <mc:AlternateContent xmlns:mc="http://schemas.openxmlformats.org/markup-compatibility/2006">
              <mc:Choice xmlns:v="urn:schemas-microsoft-com:vml" Requires="v">
                <p:oleObj spid="_x0000_s1027" name="Equation" r:id="rId7" imgW="253890" imgH="190417" progId="Equation.3">
                  <p:embed/>
                </p:oleObj>
              </mc:Choice>
              <mc:Fallback>
                <p:oleObj name="Equation" r:id="rId7" imgW="253890" imgH="190417" progId="Equation.3">
                  <p:embed/>
                  <p:pic>
                    <p:nvPicPr>
                      <p:cNvPr id="121869"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1" y="238125"/>
                        <a:ext cx="2571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1870" name="Object 7"/>
          <p:cNvGraphicFramePr>
            <a:graphicFrameLocks noChangeAspect="1"/>
          </p:cNvGraphicFramePr>
          <p:nvPr/>
        </p:nvGraphicFramePr>
        <p:xfrm>
          <a:off x="1524001" y="428626"/>
          <a:ext cx="238125" cy="161925"/>
        </p:xfrm>
        <a:graphic>
          <a:graphicData uri="http://schemas.openxmlformats.org/presentationml/2006/ole">
            <mc:AlternateContent xmlns:mc="http://schemas.openxmlformats.org/markup-compatibility/2006">
              <mc:Choice xmlns:v="urn:schemas-microsoft-com:vml" Requires="v">
                <p:oleObj spid="_x0000_s1028" name="Equation" r:id="rId9" imgW="241091" imgH="164957" progId="Equation.3">
                  <p:embed/>
                </p:oleObj>
              </mc:Choice>
              <mc:Fallback>
                <p:oleObj name="Equation" r:id="rId9" imgW="241091" imgH="164957" progId="Equation.3">
                  <p:embed/>
                  <p:pic>
                    <p:nvPicPr>
                      <p:cNvPr id="12187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1" y="428626"/>
                        <a:ext cx="2381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1871" name="Rectangle 12"/>
          <p:cNvSpPr>
            <a:spLocks noChangeArrowheads="1"/>
          </p:cNvSpPr>
          <p:nvPr/>
        </p:nvSpPr>
        <p:spPr bwMode="auto">
          <a:xfrm>
            <a:off x="1524001" y="-153888"/>
            <a:ext cx="61798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fontAlgn="base">
              <a:spcBef>
                <a:spcPct val="0"/>
              </a:spcBef>
              <a:spcAft>
                <a:spcPct val="0"/>
              </a:spcAft>
              <a:buNone/>
            </a:pPr>
            <a:r>
              <a:rPr lang="ar-SA" altLang="ar-SA" sz="140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إذا أخذنا عينات متكررة من مجتمع ما وقمنا بقياس متوسط لكل عينة ، فإننا نجد أن معظم هذه المتوسطات</a:t>
            </a:r>
            <a:r>
              <a:rPr lang="en-US" altLang="ar-SA" sz="140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altLang="ar-SA" sz="3200">
              <a:solidFill>
                <a:srgbClr val="336600"/>
              </a:solidFill>
              <a:latin typeface="Modern" pitchFamily="50"/>
              <a:cs typeface="Arial" panose="020B0604020202020204" pitchFamily="34" charset="0"/>
            </a:endParaRPr>
          </a:p>
        </p:txBody>
      </p:sp>
      <p:sp>
        <p:nvSpPr>
          <p:cNvPr id="121872" name="Rectangle 13"/>
          <p:cNvSpPr>
            <a:spLocks noChangeArrowheads="1"/>
          </p:cNvSpPr>
          <p:nvPr/>
        </p:nvSpPr>
        <p:spPr bwMode="auto">
          <a:xfrm>
            <a:off x="1524001" y="84238"/>
            <a:ext cx="93474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fontAlgn="base">
              <a:spcBef>
                <a:spcPct val="0"/>
              </a:spcBef>
              <a:spcAft>
                <a:spcPct val="0"/>
              </a:spcAft>
              <a:buNone/>
            </a:pPr>
            <a:r>
              <a:rPr lang="ar-SA" altLang="ar-SA" sz="1400"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تختلف عن بعضها البعض ، ويسمى التوزيع </a:t>
            </a:r>
            <a:r>
              <a:rPr lang="ar-SA" altLang="ar-SA" sz="1400" dirty="0" err="1">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الاحتمالى</a:t>
            </a:r>
            <a:r>
              <a:rPr lang="ar-SA" altLang="ar-SA" sz="1400"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لمتوسطات العينات "توزيع المعينة للوسط" . ولكن</a:t>
            </a:r>
            <a:r>
              <a:rPr lang="en-US" altLang="ar-SA" sz="1400"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altLang="ar-SA" sz="1400" b="1"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توزيع المعاينة للوسط</a:t>
            </a:r>
            <a:r>
              <a:rPr lang="ar-SA" altLang="ar-SA" sz="1400"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له أيضاً وسط ، يعبر عنة بالرمز</a:t>
            </a:r>
            <a:r>
              <a:rPr lang="en-US" altLang="ar-SA" sz="1400" dirty="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altLang="ar-SA" sz="3200" dirty="0">
              <a:solidFill>
                <a:srgbClr val="336600"/>
              </a:solidFill>
              <a:latin typeface="Modern" pitchFamily="50"/>
              <a:cs typeface="Arial" panose="020B0604020202020204" pitchFamily="34" charset="0"/>
            </a:endParaRPr>
          </a:p>
        </p:txBody>
      </p:sp>
      <p:sp>
        <p:nvSpPr>
          <p:cNvPr id="121874" name="Rectangle 15"/>
          <p:cNvSpPr>
            <a:spLocks noChangeArrowheads="1"/>
          </p:cNvSpPr>
          <p:nvPr/>
        </p:nvSpPr>
        <p:spPr bwMode="auto">
          <a:xfrm>
            <a:off x="1524000" y="436663"/>
            <a:ext cx="37061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fontAlgn="base">
              <a:spcBef>
                <a:spcPct val="0"/>
              </a:spcBef>
              <a:spcAft>
                <a:spcPct val="0"/>
              </a:spcAft>
              <a:buNone/>
            </a:pPr>
            <a:r>
              <a:rPr lang="en-US" altLang="ar-SA" sz="1400">
                <a:solidFill>
                  <a:srgbClr val="336600"/>
                </a:solidFill>
                <a:latin typeface="Modern" pitchFamily="50"/>
                <a:ea typeface="Times New Roman" panose="02020603050405020304" pitchFamily="18" charset="0"/>
                <a:cs typeface="Simplified Arabic" panose="02020603050405020304" pitchFamily="18" charset="-78"/>
              </a:rPr>
              <a:t> </a:t>
            </a:r>
            <a:r>
              <a:rPr lang="en-US" altLang="ar-SA" sz="1400">
                <a:solidFill>
                  <a:srgbClr val="3366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en-US" altLang="ar-SA" sz="600">
                <a:solidFill>
                  <a:srgbClr val="336600"/>
                </a:solidFill>
                <a:latin typeface="Modern" pitchFamily="50"/>
                <a:ea typeface="Times New Roman" panose="02020603050405020304" pitchFamily="18" charset="0"/>
                <a:cs typeface="Simplified Arabic" panose="02020603050405020304" pitchFamily="18" charset="-78"/>
              </a:rPr>
              <a:t> </a:t>
            </a:r>
            <a:endParaRPr lang="en-US" altLang="ar-SA" sz="3200">
              <a:solidFill>
                <a:srgbClr val="336600"/>
              </a:solidFill>
              <a:latin typeface="Modern" pitchFamily="50"/>
              <a:ea typeface="Times New Roman" panose="02020603050405020304" pitchFamily="18" charset="0"/>
              <a:cs typeface="Simplified Arabic" panose="02020603050405020304" pitchFamily="18" charset="-78"/>
            </a:endParaRPr>
          </a:p>
        </p:txBody>
      </p:sp>
      <p:sp>
        <p:nvSpPr>
          <p:cNvPr id="121875" name="TextBox 12"/>
          <p:cNvSpPr txBox="1">
            <a:spLocks noChangeArrowheads="1"/>
          </p:cNvSpPr>
          <p:nvPr/>
        </p:nvSpPr>
        <p:spPr bwMode="auto">
          <a:xfrm>
            <a:off x="1906588" y="2547199"/>
            <a:ext cx="837882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يسمى التوزيع الاحتمالي لمتوسطات العينات "</a:t>
            </a:r>
            <a:r>
              <a:rPr lang="ar-SA" altLang="ar-SA" b="1" dirty="0">
                <a:solidFill>
                  <a:srgbClr val="336600"/>
                </a:solidFill>
                <a:latin typeface="Modern" pitchFamily="50"/>
                <a:cs typeface="Arial" panose="020B0604020202020204" pitchFamily="34" charset="0"/>
              </a:rPr>
              <a:t>توزيع المعاينة للوسط</a:t>
            </a:r>
            <a:r>
              <a:rPr lang="ar-SA" altLang="ar-SA" dirty="0">
                <a:solidFill>
                  <a:srgbClr val="336600"/>
                </a:solidFill>
                <a:latin typeface="Modern" pitchFamily="50"/>
                <a:cs typeface="Arial" panose="020B0604020202020204" pitchFamily="34" charset="0"/>
              </a:rPr>
              <a:t>" . ولكن توزيع المعاينة للوسط له أيضاً وسط ، يعبر عنة بالرمز</a:t>
            </a:r>
            <a:r>
              <a:rPr lang="en-US" altLang="ar-SA" dirty="0">
                <a:solidFill>
                  <a:srgbClr val="336600"/>
                </a:solidFill>
                <a:latin typeface="Modern" pitchFamily="50"/>
                <a:cs typeface="Arial" panose="020B0604020202020204" pitchFamily="34" charset="0"/>
              </a:rPr>
              <a:t> </a:t>
            </a:r>
            <a:r>
              <a:rPr lang="el-GR" altLang="ar-SA" sz="3600" dirty="0">
                <a:solidFill>
                  <a:srgbClr val="336600"/>
                </a:solidFill>
                <a:latin typeface="Times New Roman" panose="02020603050405020304" pitchFamily="18" charset="0"/>
                <a:cs typeface="Times New Roman" panose="02020603050405020304" pitchFamily="18" charset="0"/>
              </a:rPr>
              <a:t>μ</a:t>
            </a:r>
            <a:r>
              <a:rPr lang="en-US" altLang="ar-SA" sz="3600" dirty="0">
                <a:solidFill>
                  <a:srgbClr val="336600"/>
                </a:solidFill>
                <a:latin typeface="Times New Roman" panose="02020603050405020304" pitchFamily="18" charset="0"/>
                <a:cs typeface="Times New Roman" panose="02020603050405020304" pitchFamily="18" charset="0"/>
              </a:rPr>
              <a:t>     </a:t>
            </a:r>
            <a:r>
              <a:rPr lang="ar-SA" altLang="ar-SA" dirty="0">
                <a:solidFill>
                  <a:srgbClr val="336600"/>
                </a:solidFill>
                <a:latin typeface="Modern" pitchFamily="50"/>
                <a:cs typeface="Arial" panose="020B0604020202020204" pitchFamily="34" charset="0"/>
              </a:rPr>
              <a:t>، وانحراف معياري أو </a:t>
            </a:r>
            <a:r>
              <a:rPr lang="ar-SA" altLang="ar-SA" b="1" dirty="0">
                <a:solidFill>
                  <a:srgbClr val="336600"/>
                </a:solidFill>
                <a:latin typeface="Modern" pitchFamily="50"/>
                <a:cs typeface="Arial" panose="020B0604020202020204" pitchFamily="34" charset="0"/>
              </a:rPr>
              <a:t>خطأ معياري </a:t>
            </a:r>
            <a:r>
              <a:rPr lang="en-US" altLang="ar-SA" dirty="0">
                <a:solidFill>
                  <a:srgbClr val="336600"/>
                </a:solidFill>
                <a:latin typeface="Modern" pitchFamily="50"/>
                <a:cs typeface="Arial" panose="020B0604020202020204" pitchFamily="34" charset="0"/>
              </a:rPr>
              <a:t>   </a:t>
            </a:r>
            <a:r>
              <a:rPr lang="ar-SA" altLang="ar-SA" dirty="0">
                <a:solidFill>
                  <a:srgbClr val="336600"/>
                </a:solidFill>
                <a:latin typeface="Modern" pitchFamily="50"/>
                <a:cs typeface="Arial" panose="020B0604020202020204" pitchFamily="34" charset="0"/>
              </a:rPr>
              <a:t> </a:t>
            </a:r>
            <a:r>
              <a:rPr lang="en-US" altLang="ar-SA" dirty="0">
                <a:solidFill>
                  <a:srgbClr val="336600"/>
                </a:solidFill>
                <a:latin typeface="Modern" pitchFamily="50"/>
                <a:cs typeface="Arial" panose="020B0604020202020204" pitchFamily="34" charset="0"/>
              </a:rPr>
              <a:t> . </a:t>
            </a:r>
            <a:r>
              <a:rPr lang="el-GR" altLang="ar-SA" sz="3600" dirty="0">
                <a:solidFill>
                  <a:srgbClr val="336600"/>
                </a:solidFill>
                <a:latin typeface="Times New Roman" panose="02020603050405020304" pitchFamily="18" charset="0"/>
                <a:cs typeface="Times New Roman" panose="02020603050405020304" pitchFamily="18" charset="0"/>
              </a:rPr>
              <a:t>σ</a:t>
            </a:r>
            <a:r>
              <a:rPr lang="en-US" altLang="ar-SA" sz="3600" dirty="0">
                <a:solidFill>
                  <a:srgbClr val="336600"/>
                </a:solidFill>
                <a:latin typeface="Times New Roman" panose="02020603050405020304" pitchFamily="18" charset="0"/>
                <a:cs typeface="Times New Roman" panose="02020603050405020304" pitchFamily="18" charset="0"/>
              </a:rPr>
              <a:t> </a:t>
            </a:r>
            <a:endParaRPr lang="en-US" altLang="ar-SA" dirty="0">
              <a:solidFill>
                <a:srgbClr val="336600"/>
              </a:solidFill>
              <a:latin typeface="Modern" pitchFamily="50"/>
              <a:cs typeface="Arial" panose="020B0604020202020204" pitchFamily="34" charset="0"/>
            </a:endParaRPr>
          </a:p>
        </p:txBody>
      </p:sp>
      <p:pic>
        <p:nvPicPr>
          <p:cNvPr id="121876"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2396" y="3435329"/>
            <a:ext cx="200025"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1877"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02958" y="3873555"/>
            <a:ext cx="200025"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12"/>
          <a:stretch>
            <a:fillRect/>
          </a:stretch>
        </p:blipFill>
        <p:spPr>
          <a:xfrm>
            <a:off x="6240463" y="605578"/>
            <a:ext cx="3907875" cy="585267"/>
          </a:xfrm>
          <a:prstGeom prst="rect">
            <a:avLst/>
          </a:prstGeom>
        </p:spPr>
      </p:pic>
      <p:pic>
        <p:nvPicPr>
          <p:cNvPr id="16" name="Picture 15"/>
          <p:cNvPicPr>
            <a:picLocks noChangeAspect="1"/>
          </p:cNvPicPr>
          <p:nvPr/>
        </p:nvPicPr>
        <p:blipFill>
          <a:blip r:embed="rId13"/>
          <a:stretch>
            <a:fillRect/>
          </a:stretch>
        </p:blipFill>
        <p:spPr>
          <a:xfrm>
            <a:off x="1953849" y="1505799"/>
            <a:ext cx="8382727" cy="957155"/>
          </a:xfrm>
          <a:prstGeom prst="rect">
            <a:avLst/>
          </a:prstGeom>
        </p:spPr>
      </p:pic>
      <p:sp>
        <p:nvSpPr>
          <p:cNvPr id="33" name="TextBox 12"/>
          <p:cNvSpPr txBox="1">
            <a:spLocks noChangeArrowheads="1"/>
          </p:cNvSpPr>
          <p:nvPr/>
        </p:nvSpPr>
        <p:spPr bwMode="auto">
          <a:xfrm>
            <a:off x="1913570" y="4239474"/>
            <a:ext cx="837882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ومن خصائص هذه التوزيع أن </a:t>
            </a:r>
            <a:r>
              <a:rPr lang="ar-SA" altLang="ar-SA" b="1" dirty="0">
                <a:solidFill>
                  <a:srgbClr val="336600"/>
                </a:solidFill>
                <a:latin typeface="Modern" pitchFamily="50"/>
                <a:cs typeface="Arial" panose="020B0604020202020204" pitchFamily="34" charset="0"/>
              </a:rPr>
              <a:t>الوسط الحسابي لتوزيع المعاينة للوسط </a:t>
            </a:r>
            <a:r>
              <a:rPr lang="ar-SA" altLang="ar-SA" dirty="0">
                <a:solidFill>
                  <a:srgbClr val="336600"/>
                </a:solidFill>
                <a:latin typeface="Modern" pitchFamily="50"/>
                <a:cs typeface="Arial" panose="020B0604020202020204" pitchFamily="34" charset="0"/>
              </a:rPr>
              <a:t>يساوي متوسط المجتمع أي:</a:t>
            </a:r>
          </a:p>
          <a:p>
            <a:pPr algn="r" rtl="1" eaLnBrk="1" fontAlgn="base" hangingPunct="1">
              <a:spcBef>
                <a:spcPct val="0"/>
              </a:spcBef>
              <a:spcAft>
                <a:spcPct val="0"/>
              </a:spcAft>
              <a:buNone/>
            </a:pPr>
            <a:endParaRPr lang="ar-SA" altLang="ar-SA" dirty="0">
              <a:solidFill>
                <a:srgbClr val="336600"/>
              </a:solidFill>
              <a:latin typeface="Modern" pitchFamily="50"/>
              <a:cs typeface="Arial" panose="020B0604020202020204" pitchFamily="34" charset="0"/>
            </a:endParaRPr>
          </a:p>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و</a:t>
            </a:r>
            <a:r>
              <a:rPr lang="ar-SA" altLang="ar-SA" b="1" dirty="0">
                <a:solidFill>
                  <a:srgbClr val="336600"/>
                </a:solidFill>
                <a:latin typeface="Modern" pitchFamily="50"/>
                <a:cs typeface="Arial" panose="020B0604020202020204" pitchFamily="34" charset="0"/>
              </a:rPr>
              <a:t>الانحراف المعياري (الخطأ المعياري للوسط) </a:t>
            </a:r>
          </a:p>
          <a:p>
            <a:pPr algn="r" rtl="1" eaLnBrk="1" fontAlgn="base" hangingPunct="1">
              <a:spcBef>
                <a:spcPct val="0"/>
              </a:spcBef>
              <a:spcAft>
                <a:spcPct val="0"/>
              </a:spcAft>
              <a:buNone/>
            </a:pPr>
            <a:r>
              <a:rPr lang="ar-SA" altLang="ar-SA" b="1" dirty="0">
                <a:solidFill>
                  <a:srgbClr val="336600"/>
                </a:solidFill>
                <a:latin typeface="Modern" pitchFamily="50"/>
                <a:cs typeface="Arial" panose="020B0604020202020204" pitchFamily="34" charset="0"/>
              </a:rPr>
              <a:t>لتوزيع المعاينة للوسط </a:t>
            </a:r>
            <a:r>
              <a:rPr lang="ar-SA" altLang="ar-SA" dirty="0">
                <a:solidFill>
                  <a:srgbClr val="336600"/>
                </a:solidFill>
                <a:latin typeface="Modern" pitchFamily="50"/>
                <a:cs typeface="Arial" panose="020B0604020202020204" pitchFamily="34" charset="0"/>
              </a:rPr>
              <a:t>يساوي:</a:t>
            </a:r>
            <a:endParaRPr lang="en-US" altLang="ar-SA" dirty="0">
              <a:solidFill>
                <a:srgbClr val="336600"/>
              </a:solidFill>
              <a:latin typeface="Modern" pitchFamily="50"/>
              <a:cs typeface="Arial" panose="020B0604020202020204" pitchFamily="34" charset="0"/>
            </a:endParaRPr>
          </a:p>
        </p:txBody>
      </p:sp>
      <p:pic>
        <p:nvPicPr>
          <p:cNvPr id="17" name="Picture 16"/>
          <p:cNvPicPr>
            <a:picLocks noChangeAspect="1"/>
          </p:cNvPicPr>
          <p:nvPr/>
        </p:nvPicPr>
        <p:blipFill>
          <a:blip r:embed="rId14"/>
          <a:stretch>
            <a:fillRect/>
          </a:stretch>
        </p:blipFill>
        <p:spPr>
          <a:xfrm>
            <a:off x="5082422" y="4729440"/>
            <a:ext cx="1351907" cy="756960"/>
          </a:xfrm>
          <a:prstGeom prst="rect">
            <a:avLst/>
          </a:prstGeom>
        </p:spPr>
      </p:pic>
      <p:pic>
        <p:nvPicPr>
          <p:cNvPr id="18" name="Picture 17"/>
          <p:cNvPicPr>
            <a:picLocks noChangeAspect="1"/>
          </p:cNvPicPr>
          <p:nvPr/>
        </p:nvPicPr>
        <p:blipFill>
          <a:blip r:embed="rId15"/>
          <a:stretch>
            <a:fillRect/>
          </a:stretch>
        </p:blipFill>
        <p:spPr>
          <a:xfrm>
            <a:off x="2533651" y="5516275"/>
            <a:ext cx="1203198" cy="827340"/>
          </a:xfrm>
          <a:prstGeom prst="rect">
            <a:avLst/>
          </a:prstGeom>
        </p:spPr>
      </p:pic>
    </p:spTree>
    <p:extLst>
      <p:ext uri="{BB962C8B-B14F-4D97-AF65-F5344CB8AC3E}">
        <p14:creationId xmlns:p14="http://schemas.microsoft.com/office/powerpoint/2010/main" val="41855363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10"/>
          </p:nvPr>
        </p:nvSpPr>
        <p:spPr>
          <a:xfrm>
            <a:off x="1524000" y="6464300"/>
            <a:ext cx="9144000" cy="368300"/>
          </a:xfrm>
          <a:solidFill>
            <a:srgbClr val="0033CC"/>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الأساليب الإحصائية في الإدارة                                                          الفصل الاول: مقدمة في علم الإحصاء                                                            </a:t>
            </a:r>
            <a:fld id="{618209EA-AFD1-40E1-8690-1A783FE50C51}" type="slidenum">
              <a:rPr lang="ar-SA" altLang="ar-SA" sz="1200" b="1">
                <a:solidFill>
                  <a:srgbClr val="FFFFFF"/>
                </a:solidFill>
                <a:latin typeface="Arial" panose="020B0604020202020204" pitchFamily="34" charset="0"/>
                <a:cs typeface="Arial" panose="020B0604020202020204" pitchFamily="34" charset="0"/>
              </a:rPr>
              <a:pPr algn="r" eaLnBrk="1" fontAlgn="base" hangingPunct="1">
                <a:spcBef>
                  <a:spcPct val="0"/>
                </a:spcBef>
                <a:spcAft>
                  <a:spcPct val="0"/>
                </a:spcAft>
                <a:buNone/>
              </a:pPr>
              <a:t>9</a:t>
            </a:fld>
            <a:r>
              <a:rPr lang="ar-SA" altLang="ar-SA" sz="1200" b="1">
                <a:solidFill>
                  <a:srgbClr val="FFFFFF"/>
                </a:solidFill>
                <a:latin typeface="Arial" panose="020B0604020202020204" pitchFamily="34" charset="0"/>
                <a:cs typeface="Arial" panose="020B0604020202020204" pitchFamily="34" charset="0"/>
              </a:rPr>
              <a:t>                                                       </a:t>
            </a:r>
            <a:endParaRPr lang="en-US" altLang="ar-SA" sz="1200" b="1">
              <a:solidFill>
                <a:srgbClr val="FFFFFF"/>
              </a:solidFill>
              <a:latin typeface="Arial" panose="020B0604020202020204" pitchFamily="34" charset="0"/>
              <a:cs typeface="Arial" panose="020B0604020202020204" pitchFamily="34" charset="0"/>
            </a:endParaRPr>
          </a:p>
        </p:txBody>
      </p:sp>
      <p:sp>
        <p:nvSpPr>
          <p:cNvPr id="122883" name="Footer Placeholder 3"/>
          <p:cNvSpPr txBox="1">
            <a:spLocks noGrp="1"/>
          </p:cNvSpPr>
          <p:nvPr/>
        </p:nvSpPr>
        <p:spPr bwMode="auto">
          <a:xfrm>
            <a:off x="2578100" y="0"/>
            <a:ext cx="8089900" cy="292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sz="1200" b="1">
                <a:solidFill>
                  <a:srgbClr val="FFFFFF"/>
                </a:solidFill>
                <a:latin typeface="Arial" panose="020B0604020202020204" pitchFamily="34" charset="0"/>
                <a:cs typeface="Arial" panose="020B0604020202020204" pitchFamily="34" charset="0"/>
              </a:rPr>
              <a:t> قسم التحليل الكمي                                               كلية إدارة الأعمال                                                        جامعة الملك سعود</a:t>
            </a:r>
            <a:endParaRPr lang="en-US" altLang="ar-SA" sz="1200" b="1">
              <a:solidFill>
                <a:srgbClr val="FFFFFF"/>
              </a:solidFill>
              <a:latin typeface="Arial" panose="020B0604020202020204" pitchFamily="34" charset="0"/>
              <a:cs typeface="Arial" panose="020B0604020202020204" pitchFamily="34" charset="0"/>
            </a:endParaRPr>
          </a:p>
        </p:txBody>
      </p:sp>
      <p:pic>
        <p:nvPicPr>
          <p:cNvPr id="12288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41300"/>
            <a:ext cx="1009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15"/>
          <p:cNvSpPr>
            <a:spLocks noChangeArrowheads="1"/>
          </p:cNvSpPr>
          <p:nvPr/>
        </p:nvSpPr>
        <p:spPr bwMode="auto">
          <a:xfrm>
            <a:off x="1524000" y="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KSU</a:t>
            </a:r>
          </a:p>
        </p:txBody>
      </p:sp>
      <p:sp>
        <p:nvSpPr>
          <p:cNvPr id="122886" name="Rectangle 16"/>
          <p:cNvSpPr>
            <a:spLocks noChangeArrowheads="1"/>
          </p:cNvSpPr>
          <p:nvPr/>
        </p:nvSpPr>
        <p:spPr bwMode="auto">
          <a:xfrm>
            <a:off x="1524000" y="977900"/>
            <a:ext cx="1054100" cy="292100"/>
          </a:xfrm>
          <a:prstGeom prst="rect">
            <a:avLst/>
          </a:prstGeom>
          <a:solidFill>
            <a:srgbClr val="0033CC"/>
          </a:solidFill>
          <a:ln>
            <a:noFill/>
          </a:ln>
          <a:effectLst/>
          <a:extLs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ctr" eaLnBrk="1" fontAlgn="base" hangingPunct="1">
              <a:spcBef>
                <a:spcPct val="0"/>
              </a:spcBef>
              <a:spcAft>
                <a:spcPct val="0"/>
              </a:spcAft>
              <a:buNone/>
            </a:pPr>
            <a:r>
              <a:rPr lang="en-US" altLang="ar-SA" sz="1800">
                <a:solidFill>
                  <a:srgbClr val="FFFFFF"/>
                </a:solidFill>
                <a:latin typeface="Arial" panose="020B0604020202020204" pitchFamily="34" charset="0"/>
                <a:cs typeface="Arial" panose="020B0604020202020204" pitchFamily="34" charset="0"/>
              </a:rPr>
              <a:t>CBA</a:t>
            </a:r>
          </a:p>
        </p:txBody>
      </p:sp>
      <p:sp>
        <p:nvSpPr>
          <p:cNvPr id="122887" name="Line 17"/>
          <p:cNvSpPr>
            <a:spLocks noChangeShapeType="1"/>
          </p:cNvSpPr>
          <p:nvPr/>
        </p:nvSpPr>
        <p:spPr bwMode="auto">
          <a:xfrm flipV="1">
            <a:off x="2565400" y="292100"/>
            <a:ext cx="0" cy="723900"/>
          </a:xfrm>
          <a:prstGeom prst="line">
            <a:avLst/>
          </a:prstGeom>
          <a:noFill/>
          <a:ln w="28575" cap="sq">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3200">
              <a:solidFill>
                <a:srgbClr val="336600"/>
              </a:solidFill>
              <a:latin typeface="Modern" pitchFamily="50"/>
            </a:endParaRPr>
          </a:p>
        </p:txBody>
      </p:sp>
      <p:sp>
        <p:nvSpPr>
          <p:cNvPr id="6" name="Rectangle 5"/>
          <p:cNvSpPr/>
          <p:nvPr/>
        </p:nvSpPr>
        <p:spPr bwMode="auto">
          <a:xfrm>
            <a:off x="2578100" y="292100"/>
            <a:ext cx="8089900" cy="977900"/>
          </a:xfrm>
          <a:prstGeom prst="rect">
            <a:avLst/>
          </a:prstGeom>
          <a:solidFill>
            <a:schemeClr val="accent2">
              <a:lumMod val="20000"/>
              <a:lumOff val="80000"/>
            </a:schemeClr>
          </a:solidFill>
          <a:ln w="12700" cap="sq" cmpd="sng" algn="ctr">
            <a:solidFill>
              <a:schemeClr val="tx1"/>
            </a:solidFill>
            <a:prstDash val="solid"/>
            <a:round/>
            <a:headEnd type="none" w="sm" len="sm"/>
            <a:tailEnd type="none" w="sm" len="sm"/>
          </a:ln>
          <a:effectLst/>
        </p:spPr>
        <p:txBody>
          <a:bodyPr/>
          <a:lstStyle/>
          <a:p>
            <a:pPr algn="r" rtl="1" fontAlgn="base">
              <a:spcBef>
                <a:spcPts val="1800"/>
              </a:spcBef>
              <a:spcAft>
                <a:spcPct val="0"/>
              </a:spcAft>
              <a:defRPr/>
            </a:pPr>
            <a:endParaRPr lang="en-GB" sz="2400" dirty="0">
              <a:solidFill>
                <a:srgbClr val="C00000"/>
              </a:solidFill>
              <a:latin typeface="Modern" pitchFamily="50"/>
            </a:endParaRPr>
          </a:p>
        </p:txBody>
      </p:sp>
      <p:sp>
        <p:nvSpPr>
          <p:cNvPr id="122889" name="Rectangle 1"/>
          <p:cNvSpPr>
            <a:spLocks noChangeArrowheads="1"/>
          </p:cNvSpPr>
          <p:nvPr/>
        </p:nvSpPr>
        <p:spPr bwMode="auto">
          <a:xfrm>
            <a:off x="7050089" y="1438275"/>
            <a:ext cx="3316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eaLnBrk="1" fontAlgn="base" hangingPunct="1">
              <a:spcBef>
                <a:spcPct val="0"/>
              </a:spcBef>
              <a:spcAft>
                <a:spcPct val="0"/>
              </a:spcAft>
              <a:buNone/>
            </a:pPr>
            <a:r>
              <a:rPr lang="ar-SA" altLang="ar-SA" sz="3200" b="1" dirty="0">
                <a:solidFill>
                  <a:srgbClr val="336600"/>
                </a:solidFill>
                <a:latin typeface="Modern" pitchFamily="50"/>
                <a:cs typeface="Arial" panose="020B0604020202020204" pitchFamily="34" charset="0"/>
              </a:rPr>
              <a:t>نظرية النهاية المركزية </a:t>
            </a:r>
            <a:endParaRPr lang="en-US" altLang="ar-SA" sz="3200" dirty="0">
              <a:solidFill>
                <a:srgbClr val="336600"/>
              </a:solidFill>
              <a:latin typeface="Modern" pitchFamily="50"/>
              <a:cs typeface="Arial" panose="020B0604020202020204" pitchFamily="34" charset="0"/>
            </a:endParaRPr>
          </a:p>
        </p:txBody>
      </p:sp>
      <p:sp>
        <p:nvSpPr>
          <p:cNvPr id="122890" name="Rectangle 2"/>
          <p:cNvSpPr>
            <a:spLocks noChangeArrowheads="1"/>
          </p:cNvSpPr>
          <p:nvPr/>
        </p:nvSpPr>
        <p:spPr bwMode="auto">
          <a:xfrm>
            <a:off x="1831975" y="1976438"/>
            <a:ext cx="8432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
              <a:defRPr sz="2800">
                <a:solidFill>
                  <a:srgbClr val="000000"/>
                </a:solidFill>
                <a:latin typeface="Georgia" panose="02040502050405020303" pitchFamily="18" charset="0"/>
              </a:defRPr>
            </a:lvl1pPr>
            <a:lvl2pPr marL="742950" indent="-285750" eaLnBrk="0" hangingPunct="0">
              <a:spcBef>
                <a:spcPct val="20000"/>
              </a:spcBef>
              <a:buChar char=" "/>
              <a:defRPr sz="2400">
                <a:solidFill>
                  <a:srgbClr val="000000"/>
                </a:solidFill>
                <a:latin typeface="Georgia" panose="02040502050405020303" pitchFamily="18" charset="0"/>
              </a:defRPr>
            </a:lvl2pPr>
            <a:lvl3pPr marL="1143000" indent="-228600" eaLnBrk="0" hangingPunct="0">
              <a:spcBef>
                <a:spcPct val="20000"/>
              </a:spcBef>
              <a:buChar char="•"/>
              <a:defRPr sz="2400" b="1">
                <a:solidFill>
                  <a:srgbClr val="000000"/>
                </a:solidFill>
                <a:latin typeface="Modern" pitchFamily="50"/>
              </a:defRPr>
            </a:lvl3pPr>
            <a:lvl4pPr marL="1600200" indent="-228600" eaLnBrk="0" hangingPunct="0">
              <a:spcBef>
                <a:spcPct val="20000"/>
              </a:spcBef>
              <a:buChar char="–"/>
              <a:defRPr sz="2400" b="1">
                <a:solidFill>
                  <a:srgbClr val="000000"/>
                </a:solidFill>
                <a:latin typeface="Modern" pitchFamily="50"/>
              </a:defRPr>
            </a:lvl4pPr>
            <a:lvl5pPr marL="2057400" indent="-228600" eaLnBrk="0" hangingPunct="0">
              <a:spcBef>
                <a:spcPct val="20000"/>
              </a:spcBef>
              <a:buChar char="»"/>
              <a:defRPr sz="2400" b="1">
                <a:solidFill>
                  <a:srgbClr val="000000"/>
                </a:solidFill>
                <a:latin typeface="Modern" pitchFamily="50"/>
              </a:defRPr>
            </a:lvl5pPr>
            <a:lvl6pPr marL="2514600" indent="-228600" eaLnBrk="0" fontAlgn="base" hangingPunct="0">
              <a:spcBef>
                <a:spcPct val="20000"/>
              </a:spcBef>
              <a:spcAft>
                <a:spcPct val="0"/>
              </a:spcAft>
              <a:buChar char="»"/>
              <a:defRPr sz="2400" b="1">
                <a:solidFill>
                  <a:srgbClr val="000000"/>
                </a:solidFill>
                <a:latin typeface="Modern" pitchFamily="50"/>
              </a:defRPr>
            </a:lvl6pPr>
            <a:lvl7pPr marL="2971800" indent="-228600" eaLnBrk="0" fontAlgn="base" hangingPunct="0">
              <a:spcBef>
                <a:spcPct val="20000"/>
              </a:spcBef>
              <a:spcAft>
                <a:spcPct val="0"/>
              </a:spcAft>
              <a:buChar char="»"/>
              <a:defRPr sz="2400" b="1">
                <a:solidFill>
                  <a:srgbClr val="000000"/>
                </a:solidFill>
                <a:latin typeface="Modern" pitchFamily="50"/>
              </a:defRPr>
            </a:lvl7pPr>
            <a:lvl8pPr marL="3429000" indent="-228600" eaLnBrk="0" fontAlgn="base" hangingPunct="0">
              <a:spcBef>
                <a:spcPct val="20000"/>
              </a:spcBef>
              <a:spcAft>
                <a:spcPct val="0"/>
              </a:spcAft>
              <a:buChar char="»"/>
              <a:defRPr sz="2400" b="1">
                <a:solidFill>
                  <a:srgbClr val="000000"/>
                </a:solidFill>
                <a:latin typeface="Modern" pitchFamily="50"/>
              </a:defRPr>
            </a:lvl8pPr>
            <a:lvl9pPr marL="3886200" indent="-228600" eaLnBrk="0" fontAlgn="base" hangingPunct="0">
              <a:spcBef>
                <a:spcPct val="20000"/>
              </a:spcBef>
              <a:spcAft>
                <a:spcPct val="0"/>
              </a:spcAft>
              <a:buChar char="»"/>
              <a:defRPr sz="2400" b="1">
                <a:solidFill>
                  <a:srgbClr val="000000"/>
                </a:solidFill>
                <a:latin typeface="Modern" pitchFamily="50"/>
              </a:defRPr>
            </a:lvl9pPr>
          </a:lstStyle>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تعتبر نظرية النهاية المركزية من أهم النظريات في علم الإحصاء و تعطي توزيع المعاينة للوسط  وتعرف كما يلي:</a:t>
            </a:r>
          </a:p>
          <a:p>
            <a:pPr algn="r" rtl="1" eaLnBrk="1" fontAlgn="base" hangingPunct="1">
              <a:spcBef>
                <a:spcPct val="0"/>
              </a:spcBef>
              <a:spcAft>
                <a:spcPct val="0"/>
              </a:spcAft>
              <a:buNone/>
            </a:pPr>
            <a:r>
              <a:rPr lang="ar-SA" altLang="ar-SA" b="1" dirty="0">
                <a:solidFill>
                  <a:srgbClr val="0070C0"/>
                </a:solidFill>
                <a:latin typeface="Modern" pitchFamily="50"/>
                <a:cs typeface="Arial" panose="020B0604020202020204" pitchFamily="34" charset="0"/>
              </a:rPr>
              <a:t>مجتمع ما له الوسط الحسابي   و الانحراف المعياري   , سحبت كل العينات الممكنة ذات الحجم   من هذا المجتمع, فإن توزيع المعاينة للوسط   يكون تقريبا توزيع طبيعي بمتوسط   وانحراف معياري     عندما يكون حجم العينة كبير بدرجة كافية.</a:t>
            </a:r>
          </a:p>
          <a:p>
            <a:pPr algn="r" rtl="1" eaLnBrk="1" fontAlgn="base" hangingPunct="1">
              <a:spcBef>
                <a:spcPct val="0"/>
              </a:spcBef>
              <a:spcAft>
                <a:spcPct val="0"/>
              </a:spcAft>
              <a:buNone/>
            </a:pPr>
            <a:r>
              <a:rPr lang="ar-SA" altLang="ar-SA" dirty="0">
                <a:solidFill>
                  <a:srgbClr val="336600"/>
                </a:solidFill>
                <a:latin typeface="Modern" pitchFamily="50"/>
                <a:cs typeface="Arial" panose="020B0604020202020204" pitchFamily="34" charset="0"/>
              </a:rPr>
              <a:t>نظرية النهاية المركزية تؤكد انه بمعاينة مجتمع غير طبيعي سوف نحصل على النتائج نفسها تقريبا التي نحصل عليها عندما تكون المعاينة من مجتمع طبيعي بشرط آن يكون حجم العينة كبير بدرجة كافية.</a:t>
            </a:r>
          </a:p>
        </p:txBody>
      </p:sp>
      <p:pic>
        <p:nvPicPr>
          <p:cNvPr id="3" name="Picture 2"/>
          <p:cNvPicPr>
            <a:picLocks noChangeAspect="1"/>
          </p:cNvPicPr>
          <p:nvPr/>
        </p:nvPicPr>
        <p:blipFill>
          <a:blip r:embed="rId4"/>
          <a:stretch>
            <a:fillRect/>
          </a:stretch>
        </p:blipFill>
        <p:spPr>
          <a:xfrm>
            <a:off x="6623051" y="3017429"/>
            <a:ext cx="276089" cy="292330"/>
          </a:xfrm>
          <a:prstGeom prst="rect">
            <a:avLst/>
          </a:prstGeom>
        </p:spPr>
      </p:pic>
      <p:pic>
        <p:nvPicPr>
          <p:cNvPr id="4" name="Picture 3"/>
          <p:cNvPicPr>
            <a:picLocks noChangeAspect="1"/>
          </p:cNvPicPr>
          <p:nvPr/>
        </p:nvPicPr>
        <p:blipFill>
          <a:blip r:embed="rId5"/>
          <a:stretch>
            <a:fillRect/>
          </a:stretch>
        </p:blipFill>
        <p:spPr>
          <a:xfrm>
            <a:off x="3983737" y="3017430"/>
            <a:ext cx="243777" cy="257342"/>
          </a:xfrm>
          <a:prstGeom prst="rect">
            <a:avLst/>
          </a:prstGeom>
        </p:spPr>
      </p:pic>
      <p:pic>
        <p:nvPicPr>
          <p:cNvPr id="5" name="Picture 4"/>
          <p:cNvPicPr>
            <a:picLocks noChangeAspect="1"/>
          </p:cNvPicPr>
          <p:nvPr/>
        </p:nvPicPr>
        <p:blipFill>
          <a:blip r:embed="rId6"/>
          <a:stretch>
            <a:fillRect/>
          </a:stretch>
        </p:blipFill>
        <p:spPr>
          <a:xfrm>
            <a:off x="6957262" y="3429001"/>
            <a:ext cx="185653" cy="212176"/>
          </a:xfrm>
          <a:prstGeom prst="rect">
            <a:avLst/>
          </a:prstGeom>
        </p:spPr>
      </p:pic>
      <p:pic>
        <p:nvPicPr>
          <p:cNvPr id="8" name="Picture 7"/>
          <p:cNvPicPr>
            <a:picLocks noChangeAspect="1"/>
          </p:cNvPicPr>
          <p:nvPr/>
        </p:nvPicPr>
        <p:blipFill>
          <a:blip r:embed="rId4"/>
          <a:stretch>
            <a:fillRect/>
          </a:stretch>
        </p:blipFill>
        <p:spPr>
          <a:xfrm>
            <a:off x="4955453" y="3833612"/>
            <a:ext cx="241749" cy="255970"/>
          </a:xfrm>
          <a:prstGeom prst="rect">
            <a:avLst/>
          </a:prstGeom>
        </p:spPr>
      </p:pic>
      <p:pic>
        <p:nvPicPr>
          <p:cNvPr id="9" name="Picture 8"/>
          <p:cNvPicPr>
            <a:picLocks noChangeAspect="1"/>
          </p:cNvPicPr>
          <p:nvPr/>
        </p:nvPicPr>
        <p:blipFill>
          <a:blip r:embed="rId7"/>
          <a:stretch>
            <a:fillRect/>
          </a:stretch>
        </p:blipFill>
        <p:spPr>
          <a:xfrm>
            <a:off x="2533651" y="3845033"/>
            <a:ext cx="452513" cy="293569"/>
          </a:xfrm>
          <a:prstGeom prst="rect">
            <a:avLst/>
          </a:prstGeom>
        </p:spPr>
      </p:pic>
      <p:pic>
        <p:nvPicPr>
          <p:cNvPr id="12" name="Picture 11"/>
          <p:cNvPicPr>
            <a:picLocks noChangeAspect="1"/>
          </p:cNvPicPr>
          <p:nvPr/>
        </p:nvPicPr>
        <p:blipFill>
          <a:blip r:embed="rId8"/>
          <a:stretch>
            <a:fillRect/>
          </a:stretch>
        </p:blipFill>
        <p:spPr>
          <a:xfrm>
            <a:off x="9186673" y="3808306"/>
            <a:ext cx="240782" cy="270880"/>
          </a:xfrm>
          <a:prstGeom prst="rect">
            <a:avLst/>
          </a:prstGeom>
        </p:spPr>
      </p:pic>
    </p:spTree>
    <p:extLst>
      <p:ext uri="{BB962C8B-B14F-4D97-AF65-F5344CB8AC3E}">
        <p14:creationId xmlns:p14="http://schemas.microsoft.com/office/powerpoint/2010/main" val="8700197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BayesNormal">
  <a:themeElements>
    <a:clrScheme name="">
      <a:dk1>
        <a:srgbClr val="336600"/>
      </a:dk1>
      <a:lt1>
        <a:srgbClr val="FFFFFF"/>
      </a:lt1>
      <a:dk2>
        <a:srgbClr val="000099"/>
      </a:dk2>
      <a:lt2>
        <a:srgbClr val="808080"/>
      </a:lt2>
      <a:accent1>
        <a:srgbClr val="00CC99"/>
      </a:accent1>
      <a:accent2>
        <a:srgbClr val="3333CC"/>
      </a:accent2>
      <a:accent3>
        <a:srgbClr val="FFFFFF"/>
      </a:accent3>
      <a:accent4>
        <a:srgbClr val="2A5600"/>
      </a:accent4>
      <a:accent5>
        <a:srgbClr val="AAE2CA"/>
      </a:accent5>
      <a:accent6>
        <a:srgbClr val="2D2DB9"/>
      </a:accent6>
      <a:hlink>
        <a:srgbClr val="CCCCFF"/>
      </a:hlink>
      <a:folHlink>
        <a:srgbClr val="B2B2B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Modern" pitchFamily="5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Modern" pitchFamily="50"/>
          </a:defRPr>
        </a:defPPr>
      </a:lstStyle>
    </a:lnDef>
  </a:objectDefaults>
  <a:extraClrSchemeLst>
    <a:extraClrScheme>
      <a:clrScheme name="BayesNorm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ayesNorm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ayesNorm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ayesNorm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yesNorm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ayesNorm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ayesNorm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1271</Words>
  <Application>Microsoft Office PowerPoint</Application>
  <PresentationFormat>Widescreen</PresentationFormat>
  <Paragraphs>215</Paragraphs>
  <Slides>16</Slides>
  <Notes>16</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32" baseType="lpstr">
      <vt:lpstr>SimSun</vt:lpstr>
      <vt:lpstr>Arial</vt:lpstr>
      <vt:lpstr>Calibri</vt:lpstr>
      <vt:lpstr>Georgia</vt:lpstr>
      <vt:lpstr>Gill Sans MT</vt:lpstr>
      <vt:lpstr>Lotus Linotype (Arabic)</vt:lpstr>
      <vt:lpstr>Majalla UI</vt:lpstr>
      <vt:lpstr>Modern</vt:lpstr>
      <vt:lpstr>Simplified Arabic</vt:lpstr>
      <vt:lpstr>Tahoma</vt:lpstr>
      <vt:lpstr>Times New Roman</vt:lpstr>
      <vt:lpstr>Trebuchet MS</vt:lpstr>
      <vt:lpstr>Wingdings</vt:lpstr>
      <vt:lpstr>Wingdings 2</vt:lpstr>
      <vt:lpstr>BayesNormal</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Fuad Abdullah Awwad</dc:creator>
  <cp:lastModifiedBy>Fuad Abdullah Awwad</cp:lastModifiedBy>
  <cp:revision>1</cp:revision>
  <dcterms:created xsi:type="dcterms:W3CDTF">2020-02-16T17:58:03Z</dcterms:created>
  <dcterms:modified xsi:type="dcterms:W3CDTF">2020-02-16T17:59:23Z</dcterms:modified>
</cp:coreProperties>
</file>