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56" r:id="rId2"/>
    <p:sldId id="262" r:id="rId3"/>
    <p:sldId id="266" r:id="rId4"/>
    <p:sldId id="267" r:id="rId5"/>
    <p:sldId id="269" r:id="rId6"/>
    <p:sldId id="268" r:id="rId7"/>
    <p:sldId id="261" r:id="rId8"/>
    <p:sldId id="264" r:id="rId9"/>
    <p:sldId id="270" r:id="rId10"/>
    <p:sldId id="271" r:id="rId11"/>
    <p:sldId id="272" r:id="rId12"/>
    <p:sldId id="273" r:id="rId13"/>
    <p:sldId id="274" r:id="rId14"/>
    <p:sldId id="265" r:id="rId15"/>
    <p:sldId id="275" r:id="rId16"/>
    <p:sldId id="276" r:id="rId17"/>
    <p:sldId id="277"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1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n.wikipedia.org/wiki/Dictionary" TargetMode="External"/><Relationship Id="rId1" Type="http://schemas.openxmlformats.org/officeDocument/2006/relationships/image" Target="../media/image5.jpeg"/><Relationship Id="rId6" Type="http://schemas.openxmlformats.org/officeDocument/2006/relationships/hyperlink" Target="http://commons.wikimedia.org/wiki/File:Hyperlink-internet-search.svg" TargetMode="External"/><Relationship Id="rId5" Type="http://schemas.openxmlformats.org/officeDocument/2006/relationships/image" Target="../media/image7.png"/><Relationship Id="rId4" Type="http://schemas.openxmlformats.org/officeDocument/2006/relationships/hyperlink" Target="https://en.wiktionary.org/wiki/shovelwar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n.wikipedia.org/wiki/Dictionary" TargetMode="External"/><Relationship Id="rId1" Type="http://schemas.openxmlformats.org/officeDocument/2006/relationships/image" Target="../media/image5.jpeg"/><Relationship Id="rId6" Type="http://schemas.openxmlformats.org/officeDocument/2006/relationships/hyperlink" Target="http://commons.wikimedia.org/wiki/File:Hyperlink-internet-search.svg" TargetMode="External"/><Relationship Id="rId5" Type="http://schemas.openxmlformats.org/officeDocument/2006/relationships/image" Target="../media/image7.png"/><Relationship Id="rId4" Type="http://schemas.openxmlformats.org/officeDocument/2006/relationships/hyperlink" Target="https://en.wiktionary.org/wiki/shovelwar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D3E0F-6FEA-4012-B42B-D4F0EB3887E6}" type="doc">
      <dgm:prSet loTypeId="urn:microsoft.com/office/officeart/2005/8/layout/vList3" loCatId="picture" qsTypeId="urn:microsoft.com/office/officeart/2005/8/quickstyle/simple1" qsCatId="simple" csTypeId="urn:microsoft.com/office/officeart/2005/8/colors/accent1_2" csCatId="accent1" phldr="1"/>
      <dgm:spPr/>
    </dgm:pt>
    <dgm:pt modelId="{2E3E5615-D117-4D4A-B152-ADC53DAB3148}">
      <dgm:prSet phldrT="[Text]"/>
      <dgm:spPr/>
      <dgm:t>
        <a:bodyPr/>
        <a:lstStyle/>
        <a:p>
          <a:r>
            <a:rPr lang="en-CA" dirty="0"/>
            <a:t>Books</a:t>
          </a:r>
        </a:p>
      </dgm:t>
    </dgm:pt>
    <dgm:pt modelId="{22D1D9D6-F0A7-4567-B76C-463E85564696}" type="parTrans" cxnId="{67941B77-0444-40BE-9B9F-600D177D7732}">
      <dgm:prSet/>
      <dgm:spPr/>
      <dgm:t>
        <a:bodyPr/>
        <a:lstStyle/>
        <a:p>
          <a:endParaRPr lang="en-CA"/>
        </a:p>
      </dgm:t>
    </dgm:pt>
    <dgm:pt modelId="{8602C35C-B001-46EB-A116-8A4A13FB6357}" type="sibTrans" cxnId="{67941B77-0444-40BE-9B9F-600D177D7732}">
      <dgm:prSet/>
      <dgm:spPr/>
      <dgm:t>
        <a:bodyPr/>
        <a:lstStyle/>
        <a:p>
          <a:endParaRPr lang="en-CA"/>
        </a:p>
      </dgm:t>
    </dgm:pt>
    <dgm:pt modelId="{B426A358-1301-4E66-B364-02D3A89BFB3B}">
      <dgm:prSet phldrT="[Text]"/>
      <dgm:spPr/>
      <dgm:t>
        <a:bodyPr/>
        <a:lstStyle/>
        <a:p>
          <a:r>
            <a:rPr lang="en-CA" dirty="0"/>
            <a:t>CD ROMs</a:t>
          </a:r>
        </a:p>
      </dgm:t>
    </dgm:pt>
    <dgm:pt modelId="{9BE492AB-DD5C-4D94-BDC3-3F625D34F9B2}" type="parTrans" cxnId="{094E2768-D3E6-4915-BC50-202B60C3DF4A}">
      <dgm:prSet/>
      <dgm:spPr/>
      <dgm:t>
        <a:bodyPr/>
        <a:lstStyle/>
        <a:p>
          <a:endParaRPr lang="en-CA"/>
        </a:p>
      </dgm:t>
    </dgm:pt>
    <dgm:pt modelId="{275F2C49-729D-425D-86B2-DF348921C230}" type="sibTrans" cxnId="{094E2768-D3E6-4915-BC50-202B60C3DF4A}">
      <dgm:prSet/>
      <dgm:spPr/>
      <dgm:t>
        <a:bodyPr/>
        <a:lstStyle/>
        <a:p>
          <a:endParaRPr lang="en-CA"/>
        </a:p>
      </dgm:t>
    </dgm:pt>
    <dgm:pt modelId="{421A9B3F-953A-473C-8F5D-A9730518DB3E}">
      <dgm:prSet phldrT="[Text]"/>
      <dgm:spPr/>
      <dgm:t>
        <a:bodyPr/>
        <a:lstStyle/>
        <a:p>
          <a:r>
            <a:rPr lang="en-CA" dirty="0"/>
            <a:t>Internet</a:t>
          </a:r>
        </a:p>
      </dgm:t>
    </dgm:pt>
    <dgm:pt modelId="{0F1CB29A-AB4C-4CC5-97A1-8C03153B4A5A}" type="parTrans" cxnId="{7B13F6C0-0F64-4A92-9100-7FF307044CDE}">
      <dgm:prSet/>
      <dgm:spPr/>
      <dgm:t>
        <a:bodyPr/>
        <a:lstStyle/>
        <a:p>
          <a:endParaRPr lang="en-CA"/>
        </a:p>
      </dgm:t>
    </dgm:pt>
    <dgm:pt modelId="{4D623D74-FDF7-4B75-BE0F-66354C397B0C}" type="sibTrans" cxnId="{7B13F6C0-0F64-4A92-9100-7FF307044CDE}">
      <dgm:prSet/>
      <dgm:spPr/>
      <dgm:t>
        <a:bodyPr/>
        <a:lstStyle/>
        <a:p>
          <a:endParaRPr lang="en-CA"/>
        </a:p>
      </dgm:t>
    </dgm:pt>
    <dgm:pt modelId="{F802436F-1CB9-46DE-94F7-F59F9EF8E23A}" type="pres">
      <dgm:prSet presAssocID="{C35D3E0F-6FEA-4012-B42B-D4F0EB3887E6}" presName="linearFlow" presStyleCnt="0">
        <dgm:presLayoutVars>
          <dgm:dir/>
          <dgm:resizeHandles val="exact"/>
        </dgm:presLayoutVars>
      </dgm:prSet>
      <dgm:spPr/>
    </dgm:pt>
    <dgm:pt modelId="{511E1878-8016-4083-B710-ED043B12131A}" type="pres">
      <dgm:prSet presAssocID="{2E3E5615-D117-4D4A-B152-ADC53DAB3148}" presName="composite" presStyleCnt="0"/>
      <dgm:spPr/>
    </dgm:pt>
    <dgm:pt modelId="{B9938E1C-36C4-4002-85F3-D5EA5B374BF8}" type="pres">
      <dgm:prSet presAssocID="{2E3E5615-D117-4D4A-B152-ADC53DAB3148}"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dgm:spPr>
    </dgm:pt>
    <dgm:pt modelId="{621E1A1E-9B3C-4E79-86C2-F55B0597A3A5}" type="pres">
      <dgm:prSet presAssocID="{2E3E5615-D117-4D4A-B152-ADC53DAB3148}" presName="txShp" presStyleLbl="node1" presStyleIdx="0" presStyleCnt="3">
        <dgm:presLayoutVars>
          <dgm:bulletEnabled val="1"/>
        </dgm:presLayoutVars>
      </dgm:prSet>
      <dgm:spPr/>
    </dgm:pt>
    <dgm:pt modelId="{8D9548B2-6981-4E7F-ACC8-86033665FE38}" type="pres">
      <dgm:prSet presAssocID="{8602C35C-B001-46EB-A116-8A4A13FB6357}" presName="spacing" presStyleCnt="0"/>
      <dgm:spPr/>
    </dgm:pt>
    <dgm:pt modelId="{B35791EF-78B5-4530-8121-0904949CE776}" type="pres">
      <dgm:prSet presAssocID="{B426A358-1301-4E66-B364-02D3A89BFB3B}" presName="composite" presStyleCnt="0"/>
      <dgm:spPr/>
    </dgm:pt>
    <dgm:pt modelId="{D3108C1C-0F18-4FA7-95FF-3A5A88F16A8D}" type="pres">
      <dgm:prSet presAssocID="{B426A358-1301-4E66-B364-02D3A89BFB3B}"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BE312CD5-3127-40D1-9F29-E096C7216CE6}" type="pres">
      <dgm:prSet presAssocID="{B426A358-1301-4E66-B364-02D3A89BFB3B}" presName="txShp" presStyleLbl="node1" presStyleIdx="1" presStyleCnt="3">
        <dgm:presLayoutVars>
          <dgm:bulletEnabled val="1"/>
        </dgm:presLayoutVars>
      </dgm:prSet>
      <dgm:spPr/>
    </dgm:pt>
    <dgm:pt modelId="{9538568D-DFD3-47BF-8870-D7B6816FD8C5}" type="pres">
      <dgm:prSet presAssocID="{275F2C49-729D-425D-86B2-DF348921C230}" presName="spacing" presStyleCnt="0"/>
      <dgm:spPr/>
    </dgm:pt>
    <dgm:pt modelId="{A684CFEA-BD9C-49D8-9CF8-8B61CB800A85}" type="pres">
      <dgm:prSet presAssocID="{421A9B3F-953A-473C-8F5D-A9730518DB3E}" presName="composite" presStyleCnt="0"/>
      <dgm:spPr/>
    </dgm:pt>
    <dgm:pt modelId="{6F45D42A-8BDC-42D4-9AC2-774FE56616E4}" type="pres">
      <dgm:prSet presAssocID="{421A9B3F-953A-473C-8F5D-A9730518DB3E}"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C415A36A-3B33-457C-9AB3-7394A8EE3D5E}" type="pres">
      <dgm:prSet presAssocID="{421A9B3F-953A-473C-8F5D-A9730518DB3E}" presName="txShp" presStyleLbl="node1" presStyleIdx="2" presStyleCnt="3">
        <dgm:presLayoutVars>
          <dgm:bulletEnabled val="1"/>
        </dgm:presLayoutVars>
      </dgm:prSet>
      <dgm:spPr/>
    </dgm:pt>
  </dgm:ptLst>
  <dgm:cxnLst>
    <dgm:cxn modelId="{094E2768-D3E6-4915-BC50-202B60C3DF4A}" srcId="{C35D3E0F-6FEA-4012-B42B-D4F0EB3887E6}" destId="{B426A358-1301-4E66-B364-02D3A89BFB3B}" srcOrd="1" destOrd="0" parTransId="{9BE492AB-DD5C-4D94-BDC3-3F625D34F9B2}" sibTransId="{275F2C49-729D-425D-86B2-DF348921C230}"/>
    <dgm:cxn modelId="{16CF1954-493B-4922-BF7F-236F12E38CB4}" type="presOf" srcId="{2E3E5615-D117-4D4A-B152-ADC53DAB3148}" destId="{621E1A1E-9B3C-4E79-86C2-F55B0597A3A5}" srcOrd="0" destOrd="0" presId="urn:microsoft.com/office/officeart/2005/8/layout/vList3"/>
    <dgm:cxn modelId="{67941B77-0444-40BE-9B9F-600D177D7732}" srcId="{C35D3E0F-6FEA-4012-B42B-D4F0EB3887E6}" destId="{2E3E5615-D117-4D4A-B152-ADC53DAB3148}" srcOrd="0" destOrd="0" parTransId="{22D1D9D6-F0A7-4567-B76C-463E85564696}" sibTransId="{8602C35C-B001-46EB-A116-8A4A13FB6357}"/>
    <dgm:cxn modelId="{E4EC85AE-8CE7-45EB-B1DD-AD5D02BDFD3B}" type="presOf" srcId="{B426A358-1301-4E66-B364-02D3A89BFB3B}" destId="{BE312CD5-3127-40D1-9F29-E096C7216CE6}" srcOrd="0" destOrd="0" presId="urn:microsoft.com/office/officeart/2005/8/layout/vList3"/>
    <dgm:cxn modelId="{7B13F6C0-0F64-4A92-9100-7FF307044CDE}" srcId="{C35D3E0F-6FEA-4012-B42B-D4F0EB3887E6}" destId="{421A9B3F-953A-473C-8F5D-A9730518DB3E}" srcOrd="2" destOrd="0" parTransId="{0F1CB29A-AB4C-4CC5-97A1-8C03153B4A5A}" sibTransId="{4D623D74-FDF7-4B75-BE0F-66354C397B0C}"/>
    <dgm:cxn modelId="{3FDA0FE2-C7D6-4005-A523-F8A148BA0E59}" type="presOf" srcId="{421A9B3F-953A-473C-8F5D-A9730518DB3E}" destId="{C415A36A-3B33-457C-9AB3-7394A8EE3D5E}" srcOrd="0" destOrd="0" presId="urn:microsoft.com/office/officeart/2005/8/layout/vList3"/>
    <dgm:cxn modelId="{2B61AFFE-C1DE-4093-BE9B-6B96493880BB}" type="presOf" srcId="{C35D3E0F-6FEA-4012-B42B-D4F0EB3887E6}" destId="{F802436F-1CB9-46DE-94F7-F59F9EF8E23A}" srcOrd="0" destOrd="0" presId="urn:microsoft.com/office/officeart/2005/8/layout/vList3"/>
    <dgm:cxn modelId="{88DF24C8-735A-4687-9DDC-8BA34ED5FBE6}" type="presParOf" srcId="{F802436F-1CB9-46DE-94F7-F59F9EF8E23A}" destId="{511E1878-8016-4083-B710-ED043B12131A}" srcOrd="0" destOrd="0" presId="urn:microsoft.com/office/officeart/2005/8/layout/vList3"/>
    <dgm:cxn modelId="{506322D6-9442-4ABD-9481-D60B015907BF}" type="presParOf" srcId="{511E1878-8016-4083-B710-ED043B12131A}" destId="{B9938E1C-36C4-4002-85F3-D5EA5B374BF8}" srcOrd="0" destOrd="0" presId="urn:microsoft.com/office/officeart/2005/8/layout/vList3"/>
    <dgm:cxn modelId="{84745862-FE8C-481A-8487-8587086A9033}" type="presParOf" srcId="{511E1878-8016-4083-B710-ED043B12131A}" destId="{621E1A1E-9B3C-4E79-86C2-F55B0597A3A5}" srcOrd="1" destOrd="0" presId="urn:microsoft.com/office/officeart/2005/8/layout/vList3"/>
    <dgm:cxn modelId="{4AA6DBE6-B874-4A54-929E-6E56EFE772A6}" type="presParOf" srcId="{F802436F-1CB9-46DE-94F7-F59F9EF8E23A}" destId="{8D9548B2-6981-4E7F-ACC8-86033665FE38}" srcOrd="1" destOrd="0" presId="urn:microsoft.com/office/officeart/2005/8/layout/vList3"/>
    <dgm:cxn modelId="{9AD3CF41-10C4-4F1D-B8C9-71840D143235}" type="presParOf" srcId="{F802436F-1CB9-46DE-94F7-F59F9EF8E23A}" destId="{B35791EF-78B5-4530-8121-0904949CE776}" srcOrd="2" destOrd="0" presId="urn:microsoft.com/office/officeart/2005/8/layout/vList3"/>
    <dgm:cxn modelId="{DCCA4559-70D8-4D3D-9DBF-1C1B1DD3BF62}" type="presParOf" srcId="{B35791EF-78B5-4530-8121-0904949CE776}" destId="{D3108C1C-0F18-4FA7-95FF-3A5A88F16A8D}" srcOrd="0" destOrd="0" presId="urn:microsoft.com/office/officeart/2005/8/layout/vList3"/>
    <dgm:cxn modelId="{632888CA-6C25-4C6F-997B-D2F57933B1A9}" type="presParOf" srcId="{B35791EF-78B5-4530-8121-0904949CE776}" destId="{BE312CD5-3127-40D1-9F29-E096C7216CE6}" srcOrd="1" destOrd="0" presId="urn:microsoft.com/office/officeart/2005/8/layout/vList3"/>
    <dgm:cxn modelId="{637358A9-1E70-4BC1-A999-C8C539936EB2}" type="presParOf" srcId="{F802436F-1CB9-46DE-94F7-F59F9EF8E23A}" destId="{9538568D-DFD3-47BF-8870-D7B6816FD8C5}" srcOrd="3" destOrd="0" presId="urn:microsoft.com/office/officeart/2005/8/layout/vList3"/>
    <dgm:cxn modelId="{FFB6F82C-5786-4B87-9A34-A545D5686C21}" type="presParOf" srcId="{F802436F-1CB9-46DE-94F7-F59F9EF8E23A}" destId="{A684CFEA-BD9C-49D8-9CF8-8B61CB800A85}" srcOrd="4" destOrd="0" presId="urn:microsoft.com/office/officeart/2005/8/layout/vList3"/>
    <dgm:cxn modelId="{E98B1FAF-45F4-453E-BF80-B44443FEBEBF}" type="presParOf" srcId="{A684CFEA-BD9C-49D8-9CF8-8B61CB800A85}" destId="{6F45D42A-8BDC-42D4-9AC2-774FE56616E4}" srcOrd="0" destOrd="0" presId="urn:microsoft.com/office/officeart/2005/8/layout/vList3"/>
    <dgm:cxn modelId="{1A3CB162-64EB-4FA6-8137-8637581D3D8C}" type="presParOf" srcId="{A684CFEA-BD9C-49D8-9CF8-8B61CB800A85}" destId="{C415A36A-3B33-457C-9AB3-7394A8EE3D5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E1A1E-9B3C-4E79-86C2-F55B0597A3A5}">
      <dsp:nvSpPr>
        <dsp:cNvPr id="0" name=""/>
        <dsp:cNvSpPr/>
      </dsp:nvSpPr>
      <dsp:spPr>
        <a:xfrm rot="10800000">
          <a:off x="1090506" y="2828"/>
          <a:ext cx="3293745" cy="1043515"/>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0161" tIns="160020" rIns="298704" bIns="160020" numCol="1" spcCol="1270" anchor="ctr" anchorCtr="0">
          <a:noAutofit/>
        </a:bodyPr>
        <a:lstStyle/>
        <a:p>
          <a:pPr marL="0" lvl="0" indent="0" algn="ctr" defTabSz="1866900">
            <a:lnSpc>
              <a:spcPct val="90000"/>
            </a:lnSpc>
            <a:spcBef>
              <a:spcPct val="0"/>
            </a:spcBef>
            <a:spcAft>
              <a:spcPct val="35000"/>
            </a:spcAft>
            <a:buNone/>
          </a:pPr>
          <a:r>
            <a:rPr lang="en-CA" sz="4200" kern="1200" dirty="0"/>
            <a:t>Books</a:t>
          </a:r>
        </a:p>
      </dsp:txBody>
      <dsp:txXfrm rot="10800000">
        <a:off x="1351385" y="2828"/>
        <a:ext cx="3032866" cy="1043515"/>
      </dsp:txXfrm>
    </dsp:sp>
    <dsp:sp modelId="{B9938E1C-36C4-4002-85F3-D5EA5B374BF8}">
      <dsp:nvSpPr>
        <dsp:cNvPr id="0" name=""/>
        <dsp:cNvSpPr/>
      </dsp:nvSpPr>
      <dsp:spPr>
        <a:xfrm>
          <a:off x="568748" y="2828"/>
          <a:ext cx="1043515" cy="10435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12CD5-3127-40D1-9F29-E096C7216CE6}">
      <dsp:nvSpPr>
        <dsp:cNvPr id="0" name=""/>
        <dsp:cNvSpPr/>
      </dsp:nvSpPr>
      <dsp:spPr>
        <a:xfrm rot="10800000">
          <a:off x="1090506" y="1357842"/>
          <a:ext cx="3293745" cy="1043515"/>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0161" tIns="160020" rIns="298704" bIns="160020" numCol="1" spcCol="1270" anchor="ctr" anchorCtr="0">
          <a:noAutofit/>
        </a:bodyPr>
        <a:lstStyle/>
        <a:p>
          <a:pPr marL="0" lvl="0" indent="0" algn="ctr" defTabSz="1866900">
            <a:lnSpc>
              <a:spcPct val="90000"/>
            </a:lnSpc>
            <a:spcBef>
              <a:spcPct val="0"/>
            </a:spcBef>
            <a:spcAft>
              <a:spcPct val="35000"/>
            </a:spcAft>
            <a:buNone/>
          </a:pPr>
          <a:r>
            <a:rPr lang="en-CA" sz="4200" kern="1200" dirty="0"/>
            <a:t>CD ROMs</a:t>
          </a:r>
        </a:p>
      </dsp:txBody>
      <dsp:txXfrm rot="10800000">
        <a:off x="1351385" y="1357842"/>
        <a:ext cx="3032866" cy="1043515"/>
      </dsp:txXfrm>
    </dsp:sp>
    <dsp:sp modelId="{D3108C1C-0F18-4FA7-95FF-3A5A88F16A8D}">
      <dsp:nvSpPr>
        <dsp:cNvPr id="0" name=""/>
        <dsp:cNvSpPr/>
      </dsp:nvSpPr>
      <dsp:spPr>
        <a:xfrm>
          <a:off x="568748" y="1357842"/>
          <a:ext cx="1043515" cy="1043515"/>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15A36A-3B33-457C-9AB3-7394A8EE3D5E}">
      <dsp:nvSpPr>
        <dsp:cNvPr id="0" name=""/>
        <dsp:cNvSpPr/>
      </dsp:nvSpPr>
      <dsp:spPr>
        <a:xfrm rot="10800000">
          <a:off x="1090506" y="2712855"/>
          <a:ext cx="3293745" cy="1043515"/>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0161" tIns="160020" rIns="298704" bIns="160020" numCol="1" spcCol="1270" anchor="ctr" anchorCtr="0">
          <a:noAutofit/>
        </a:bodyPr>
        <a:lstStyle/>
        <a:p>
          <a:pPr marL="0" lvl="0" indent="0" algn="ctr" defTabSz="1866900">
            <a:lnSpc>
              <a:spcPct val="90000"/>
            </a:lnSpc>
            <a:spcBef>
              <a:spcPct val="0"/>
            </a:spcBef>
            <a:spcAft>
              <a:spcPct val="35000"/>
            </a:spcAft>
            <a:buNone/>
          </a:pPr>
          <a:r>
            <a:rPr lang="en-CA" sz="4200" kern="1200" dirty="0"/>
            <a:t>Internet</a:t>
          </a:r>
        </a:p>
      </dsp:txBody>
      <dsp:txXfrm rot="10800000">
        <a:off x="1351385" y="2712855"/>
        <a:ext cx="3032866" cy="1043515"/>
      </dsp:txXfrm>
    </dsp:sp>
    <dsp:sp modelId="{6F45D42A-8BDC-42D4-9AC2-774FE56616E4}">
      <dsp:nvSpPr>
        <dsp:cNvPr id="0" name=""/>
        <dsp:cNvSpPr/>
      </dsp:nvSpPr>
      <dsp:spPr>
        <a:xfrm>
          <a:off x="568748" y="2712855"/>
          <a:ext cx="1043515" cy="104351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FA547-17BA-492B-8405-D7BAC7C51D7B}" type="datetimeFigureOut">
              <a:rPr lang="en-CA" smtClean="0"/>
              <a:t>2019-09-25</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60A77-64AD-4E47-816D-4A0ED061E102}" type="slidenum">
              <a:rPr lang="en-CA" smtClean="0"/>
              <a:t>‹#›</a:t>
            </a:fld>
            <a:endParaRPr lang="en-CA"/>
          </a:p>
        </p:txBody>
      </p:sp>
    </p:spTree>
    <p:extLst>
      <p:ext uri="{BB962C8B-B14F-4D97-AF65-F5344CB8AC3E}">
        <p14:creationId xmlns:p14="http://schemas.microsoft.com/office/powerpoint/2010/main" val="290133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9A60A77-64AD-4E47-816D-4A0ED061E102}" type="slidenum">
              <a:rPr lang="en-CA" smtClean="0"/>
              <a:t>17</a:t>
            </a:fld>
            <a:endParaRPr lang="en-CA"/>
          </a:p>
        </p:txBody>
      </p:sp>
    </p:spTree>
    <p:extLst>
      <p:ext uri="{BB962C8B-B14F-4D97-AF65-F5344CB8AC3E}">
        <p14:creationId xmlns:p14="http://schemas.microsoft.com/office/powerpoint/2010/main" val="266184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44A2847-61AD-482F-B7D7-A6DA484E4CA0}"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32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89572-1C7D-456F-A26B-8BA858121AA7}"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A2847-61AD-482F-B7D7-A6DA484E4CA0}" type="slidenum">
              <a:rPr lang="en-US" smtClean="0"/>
              <a:t>‹#›</a:t>
            </a:fld>
            <a:endParaRPr lang="en-US"/>
          </a:p>
        </p:txBody>
      </p:sp>
    </p:spTree>
    <p:extLst>
      <p:ext uri="{BB962C8B-B14F-4D97-AF65-F5344CB8AC3E}">
        <p14:creationId xmlns:p14="http://schemas.microsoft.com/office/powerpoint/2010/main" val="351218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55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27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spTree>
    <p:extLst>
      <p:ext uri="{BB962C8B-B14F-4D97-AF65-F5344CB8AC3E}">
        <p14:creationId xmlns:p14="http://schemas.microsoft.com/office/powerpoint/2010/main" val="103951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74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829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40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42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spTree>
    <p:extLst>
      <p:ext uri="{BB962C8B-B14F-4D97-AF65-F5344CB8AC3E}">
        <p14:creationId xmlns:p14="http://schemas.microsoft.com/office/powerpoint/2010/main" val="158923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89572-1C7D-456F-A26B-8BA858121AA7}"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2847-61AD-482F-B7D7-A6DA484E4CA0}"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89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D89572-1C7D-456F-A26B-8BA858121AA7}"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A2847-61AD-482F-B7D7-A6DA484E4CA0}" type="slidenum">
              <a:rPr lang="en-US" smtClean="0"/>
              <a:t>‹#›</a:t>
            </a:fld>
            <a:endParaRPr lang="en-US"/>
          </a:p>
        </p:txBody>
      </p:sp>
    </p:spTree>
    <p:extLst>
      <p:ext uri="{BB962C8B-B14F-4D97-AF65-F5344CB8AC3E}">
        <p14:creationId xmlns:p14="http://schemas.microsoft.com/office/powerpoint/2010/main" val="104567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D89572-1C7D-456F-A26B-8BA858121AA7}"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A2847-61AD-482F-B7D7-A6DA484E4CA0}"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57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D89572-1C7D-456F-A26B-8BA858121AA7}"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A2847-61AD-482F-B7D7-A6DA484E4CA0}"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07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89572-1C7D-456F-A26B-8BA858121AA7}"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A2847-61AD-482F-B7D7-A6DA484E4CA0}" type="slidenum">
              <a:rPr lang="en-US" smtClean="0"/>
              <a:t>‹#›</a:t>
            </a:fld>
            <a:endParaRPr lang="en-US"/>
          </a:p>
        </p:txBody>
      </p:sp>
    </p:spTree>
    <p:extLst>
      <p:ext uri="{BB962C8B-B14F-4D97-AF65-F5344CB8AC3E}">
        <p14:creationId xmlns:p14="http://schemas.microsoft.com/office/powerpoint/2010/main" val="156870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89572-1C7D-456F-A26B-8BA858121AA7}"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A2847-61AD-482F-B7D7-A6DA484E4CA0}"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0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89572-1C7D-456F-A26B-8BA858121AA7}"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A2847-61AD-482F-B7D7-A6DA484E4CA0}" type="slidenum">
              <a:rPr lang="en-US" smtClean="0"/>
              <a:t>‹#›</a:t>
            </a:fld>
            <a:endParaRPr lang="en-US"/>
          </a:p>
        </p:txBody>
      </p:sp>
    </p:spTree>
    <p:extLst>
      <p:ext uri="{BB962C8B-B14F-4D97-AF65-F5344CB8AC3E}">
        <p14:creationId xmlns:p14="http://schemas.microsoft.com/office/powerpoint/2010/main" val="280234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D89572-1C7D-456F-A26B-8BA858121AA7}" type="datetimeFigureOut">
              <a:rPr lang="en-US" smtClean="0"/>
              <a:t>9/25/2019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4A2847-61AD-482F-B7D7-A6DA484E4CA0}" type="slidenum">
              <a:rPr lang="en-US" smtClean="0"/>
              <a:t>‹#›</a:t>
            </a:fld>
            <a:endParaRPr lang="en-US"/>
          </a:p>
        </p:txBody>
      </p:sp>
    </p:spTree>
    <p:extLst>
      <p:ext uri="{BB962C8B-B14F-4D97-AF65-F5344CB8AC3E}">
        <p14:creationId xmlns:p14="http://schemas.microsoft.com/office/powerpoint/2010/main" val="407954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rriam-webster.com/thesaur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HfkADZxSc0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oxfordlearnersdictionaries.com/" TargetMode="External"/><Relationship Id="rId2" Type="http://schemas.openxmlformats.org/officeDocument/2006/relationships/hyperlink" Target="https://www.dictionary.com/" TargetMode="External"/><Relationship Id="rId1" Type="http://schemas.openxmlformats.org/officeDocument/2006/relationships/slideLayout" Target="../slideLayouts/slideLayout7.xml"/><Relationship Id="rId4" Type="http://schemas.openxmlformats.org/officeDocument/2006/relationships/hyperlink" Target="https://www.almaan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828800"/>
          </a:xfrm>
        </p:spPr>
        <p:txBody>
          <a:bodyPr/>
          <a:lstStyle/>
          <a:p>
            <a:pPr algn="ctr"/>
            <a:r>
              <a:rPr lang="en-US" dirty="0"/>
              <a:t>Types of Dictionaries</a:t>
            </a:r>
          </a:p>
        </p:txBody>
      </p:sp>
    </p:spTree>
    <p:extLst>
      <p:ext uri="{BB962C8B-B14F-4D97-AF65-F5344CB8AC3E}">
        <p14:creationId xmlns:p14="http://schemas.microsoft.com/office/powerpoint/2010/main" val="306191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C041-C5C6-4658-A7DA-607F900D7824}"/>
              </a:ext>
            </a:extLst>
          </p:cNvPr>
          <p:cNvSpPr>
            <a:spLocks noGrp="1"/>
          </p:cNvSpPr>
          <p:nvPr>
            <p:ph type="title"/>
          </p:nvPr>
        </p:nvSpPr>
        <p:spPr>
          <a:xfrm>
            <a:off x="0" y="-73529"/>
            <a:ext cx="9144000" cy="1277489"/>
          </a:xfrm>
          <a:solidFill>
            <a:srgbClr val="FFFFFF"/>
          </a:solidFill>
        </p:spPr>
        <p:txBody>
          <a:bodyPr>
            <a:noAutofit/>
          </a:bodyPr>
          <a:lstStyle/>
          <a:p>
            <a:pPr marL="285750" lvl="0" indent="-285750">
              <a:spcBef>
                <a:spcPts val="0"/>
              </a:spcBef>
              <a:spcAft>
                <a:spcPts val="600"/>
              </a:spcAft>
            </a:pPr>
            <a:r>
              <a:rPr lang="en-US" sz="2400" dirty="0">
                <a:ln>
                  <a:noFill/>
                </a:ln>
                <a:solidFill>
                  <a:prstClr val="black">
                    <a:lumMod val="85000"/>
                    <a:lumOff val="15000"/>
                  </a:prstClr>
                </a:solidFill>
                <a:latin typeface="Times New Roman"/>
                <a:ea typeface="Times New Roman"/>
                <a:cs typeface="+mn-cs"/>
              </a:rPr>
              <a:t>Concentrate on one part of language. E.g.: dictionaries of idioms, collocations, phrasal verbs, abbreviations, etc.</a:t>
            </a:r>
            <a:br>
              <a:rPr lang="en-US" sz="2400" dirty="0">
                <a:ln>
                  <a:noFill/>
                </a:ln>
                <a:solidFill>
                  <a:prstClr val="black">
                    <a:lumMod val="85000"/>
                    <a:lumOff val="15000"/>
                  </a:prstClr>
                </a:solidFill>
                <a:latin typeface="Times New Roman"/>
                <a:ea typeface="Times New Roman"/>
                <a:cs typeface="+mn-cs"/>
              </a:rPr>
            </a:br>
            <a:endParaRPr lang="en-CA" sz="2400" dirty="0"/>
          </a:p>
        </p:txBody>
      </p:sp>
      <p:pic>
        <p:nvPicPr>
          <p:cNvPr id="4" name="Content Placeholder 3">
            <a:extLst>
              <a:ext uri="{FF2B5EF4-FFF2-40B4-BE49-F238E27FC236}">
                <a16:creationId xmlns:a16="http://schemas.microsoft.com/office/drawing/2014/main" id="{301EC1E2-B3C8-42E9-9A69-681D3B2B22C3}"/>
              </a:ext>
            </a:extLst>
          </p:cNvPr>
          <p:cNvPicPr>
            <a:picLocks noGrp="1" noChangeAspect="1"/>
          </p:cNvPicPr>
          <p:nvPr>
            <p:ph idx="1"/>
          </p:nvPr>
        </p:nvPicPr>
        <p:blipFill>
          <a:blip r:embed="rId2"/>
          <a:stretch>
            <a:fillRect/>
          </a:stretch>
        </p:blipFill>
        <p:spPr>
          <a:xfrm>
            <a:off x="609600" y="1203960"/>
            <a:ext cx="8077200" cy="5654040"/>
          </a:xfrm>
          <a:prstGeom prst="rect">
            <a:avLst/>
          </a:prstGeom>
        </p:spPr>
      </p:pic>
    </p:spTree>
    <p:extLst>
      <p:ext uri="{BB962C8B-B14F-4D97-AF65-F5344CB8AC3E}">
        <p14:creationId xmlns:p14="http://schemas.microsoft.com/office/powerpoint/2010/main" val="379829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22D09-B0D2-4202-8677-4A32E9FFA37E}"/>
              </a:ext>
            </a:extLst>
          </p:cNvPr>
          <p:cNvPicPr>
            <a:picLocks noChangeAspect="1"/>
          </p:cNvPicPr>
          <p:nvPr/>
        </p:nvPicPr>
        <p:blipFill>
          <a:blip r:embed="rId2"/>
          <a:stretch>
            <a:fillRect/>
          </a:stretch>
        </p:blipFill>
        <p:spPr>
          <a:xfrm>
            <a:off x="914400" y="0"/>
            <a:ext cx="7315200" cy="6844145"/>
          </a:xfrm>
          <a:prstGeom prst="rect">
            <a:avLst/>
          </a:prstGeom>
        </p:spPr>
      </p:pic>
    </p:spTree>
    <p:extLst>
      <p:ext uri="{BB962C8B-B14F-4D97-AF65-F5344CB8AC3E}">
        <p14:creationId xmlns:p14="http://schemas.microsoft.com/office/powerpoint/2010/main" val="185182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9468-47A4-42DF-AD77-AE531C29F9A3}"/>
              </a:ext>
            </a:extLst>
          </p:cNvPr>
          <p:cNvSpPr>
            <a:spLocks noGrp="1"/>
          </p:cNvSpPr>
          <p:nvPr>
            <p:ph type="title"/>
          </p:nvPr>
        </p:nvSpPr>
        <p:spPr>
          <a:xfrm>
            <a:off x="0" y="0"/>
            <a:ext cx="9144000" cy="1532467"/>
          </a:xfrm>
          <a:solidFill>
            <a:srgbClr val="FFFFFF"/>
          </a:solidFill>
        </p:spPr>
        <p:txBody>
          <a:bodyPr>
            <a:noAutofit/>
          </a:bodyPr>
          <a:lstStyle/>
          <a:p>
            <a:pPr marL="285750" lvl="0" indent="-285750">
              <a:spcBef>
                <a:spcPts val="0"/>
              </a:spcBef>
              <a:spcAft>
                <a:spcPts val="600"/>
              </a:spcAft>
            </a:pPr>
            <a:r>
              <a:rPr lang="en-US" sz="2800" dirty="0">
                <a:ln>
                  <a:noFill/>
                </a:ln>
                <a:solidFill>
                  <a:prstClr val="black">
                    <a:lumMod val="85000"/>
                    <a:lumOff val="15000"/>
                  </a:prstClr>
                </a:solidFill>
                <a:latin typeface="Times New Roman"/>
                <a:ea typeface="Times New Roman"/>
                <a:cs typeface="+mn-cs"/>
              </a:rPr>
              <a:t>Focus on different varieties of a single language. E.g.: British-American dictionaries. </a:t>
            </a:r>
            <a:br>
              <a:rPr lang="en-US" sz="2800" dirty="0">
                <a:ln>
                  <a:noFill/>
                </a:ln>
                <a:solidFill>
                  <a:prstClr val="black">
                    <a:lumMod val="85000"/>
                    <a:lumOff val="15000"/>
                  </a:prstClr>
                </a:solidFill>
                <a:latin typeface="Times New Roman"/>
                <a:ea typeface="Times New Roman"/>
                <a:cs typeface="+mn-cs"/>
              </a:rPr>
            </a:br>
            <a:endParaRPr lang="en-CA" sz="2800" dirty="0"/>
          </a:p>
        </p:txBody>
      </p:sp>
      <p:pic>
        <p:nvPicPr>
          <p:cNvPr id="4" name="Content Placeholder 3">
            <a:extLst>
              <a:ext uri="{FF2B5EF4-FFF2-40B4-BE49-F238E27FC236}">
                <a16:creationId xmlns:a16="http://schemas.microsoft.com/office/drawing/2014/main" id="{455F0F39-FEAF-4B63-ADB6-13A4E8AECCF5}"/>
              </a:ext>
            </a:extLst>
          </p:cNvPr>
          <p:cNvPicPr>
            <a:picLocks noGrp="1" noChangeAspect="1"/>
          </p:cNvPicPr>
          <p:nvPr>
            <p:ph idx="1"/>
          </p:nvPr>
        </p:nvPicPr>
        <p:blipFill>
          <a:blip r:embed="rId2"/>
          <a:stretch>
            <a:fillRect/>
          </a:stretch>
        </p:blipFill>
        <p:spPr>
          <a:xfrm>
            <a:off x="304800" y="914400"/>
            <a:ext cx="8534400" cy="6228481"/>
          </a:xfrm>
          <a:prstGeom prst="rect">
            <a:avLst/>
          </a:prstGeom>
        </p:spPr>
      </p:pic>
    </p:spTree>
    <p:extLst>
      <p:ext uri="{BB962C8B-B14F-4D97-AF65-F5344CB8AC3E}">
        <p14:creationId xmlns:p14="http://schemas.microsoft.com/office/powerpoint/2010/main" val="305921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FD35-8D82-48FD-AA0C-821A56C3B2E8}"/>
              </a:ext>
            </a:extLst>
          </p:cNvPr>
          <p:cNvSpPr>
            <a:spLocks noGrp="1"/>
          </p:cNvSpPr>
          <p:nvPr>
            <p:ph type="title"/>
          </p:nvPr>
        </p:nvSpPr>
        <p:spPr>
          <a:xfrm>
            <a:off x="1066800" y="762000"/>
            <a:ext cx="6798734" cy="1303867"/>
          </a:xfrm>
        </p:spPr>
        <p:txBody>
          <a:bodyPr>
            <a:noAutofit/>
          </a:bodyPr>
          <a:lstStyle/>
          <a:p>
            <a:pPr marL="285750" lvl="0" indent="-285750">
              <a:spcBef>
                <a:spcPts val="0"/>
              </a:spcBef>
              <a:spcAft>
                <a:spcPts val="600"/>
              </a:spcAft>
            </a:pPr>
            <a:r>
              <a:rPr lang="en-US" sz="2000" dirty="0">
                <a:ln>
                  <a:noFill/>
                </a:ln>
                <a:solidFill>
                  <a:prstClr val="black">
                    <a:lumMod val="85000"/>
                    <a:lumOff val="15000"/>
                  </a:prstClr>
                </a:solidFill>
                <a:latin typeface="Times New Roman"/>
                <a:ea typeface="Times New Roman"/>
                <a:cs typeface="+mn-cs"/>
              </a:rPr>
              <a:t>Have a special organization. e.g.: thesauri, which are dictionaries that list words with similar meanings together. This is useful for writing, where it is sometimes bad style to use the same word many times. </a:t>
            </a:r>
            <a:br>
              <a:rPr lang="en-US" sz="2000" dirty="0">
                <a:ln>
                  <a:noFill/>
                </a:ln>
                <a:solidFill>
                  <a:prstClr val="black">
                    <a:lumMod val="85000"/>
                    <a:lumOff val="15000"/>
                  </a:prstClr>
                </a:solidFill>
                <a:latin typeface="Times New Roman"/>
                <a:ea typeface="Times New Roman"/>
                <a:cs typeface="+mn-cs"/>
              </a:rPr>
            </a:br>
            <a:endParaRPr lang="en-CA" sz="2000" dirty="0"/>
          </a:p>
        </p:txBody>
      </p:sp>
      <p:sp>
        <p:nvSpPr>
          <p:cNvPr id="7" name="Content Placeholder 6">
            <a:extLst>
              <a:ext uri="{FF2B5EF4-FFF2-40B4-BE49-F238E27FC236}">
                <a16:creationId xmlns:a16="http://schemas.microsoft.com/office/drawing/2014/main" id="{FAB388A8-48BF-4363-9694-07E871635E04}"/>
              </a:ext>
            </a:extLst>
          </p:cNvPr>
          <p:cNvSpPr>
            <a:spLocks noGrp="1"/>
          </p:cNvSpPr>
          <p:nvPr>
            <p:ph idx="1"/>
          </p:nvPr>
        </p:nvSpPr>
        <p:spPr/>
        <p:txBody>
          <a:bodyPr/>
          <a:lstStyle/>
          <a:p>
            <a:r>
              <a:rPr lang="en-CA" dirty="0">
                <a:hlinkClick r:id="rId2"/>
              </a:rPr>
              <a:t>https://www.merriam-webster.com/thesaurus</a:t>
            </a:r>
            <a:r>
              <a:rPr lang="en-CA" dirty="0"/>
              <a:t> </a:t>
            </a:r>
          </a:p>
        </p:txBody>
      </p:sp>
    </p:spTree>
    <p:extLst>
      <p:ext uri="{BB962C8B-B14F-4D97-AF65-F5344CB8AC3E}">
        <p14:creationId xmlns:p14="http://schemas.microsoft.com/office/powerpoint/2010/main" val="166960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Types of Dictionaries in Relation to the Dictionary language</a:t>
            </a:r>
          </a:p>
        </p:txBody>
      </p:sp>
      <p:sp>
        <p:nvSpPr>
          <p:cNvPr id="2" name="Content Placeholder 1"/>
          <p:cNvSpPr>
            <a:spLocks noGrp="1"/>
          </p:cNvSpPr>
          <p:nvPr>
            <p:ph idx="1"/>
          </p:nvPr>
        </p:nvSpPr>
        <p:spPr/>
        <p:txBody>
          <a:bodyPr>
            <a:normAutofit fontScale="92500" lnSpcReduction="10000"/>
          </a:bodyPr>
          <a:lstStyle/>
          <a:p>
            <a:pPr marL="0">
              <a:spcBef>
                <a:spcPts val="0"/>
              </a:spcBef>
            </a:pPr>
            <a:r>
              <a:rPr lang="en-US" sz="2800" b="1" dirty="0">
                <a:latin typeface="Times New Roman"/>
                <a:ea typeface="Times New Roman"/>
              </a:rPr>
              <a:t> Monolingual dictionaries: </a:t>
            </a:r>
            <a:r>
              <a:rPr lang="en-US" sz="2800" dirty="0">
                <a:latin typeface="Times New Roman"/>
                <a:ea typeface="Times New Roman"/>
              </a:rPr>
              <a:t>all entries come in one language.</a:t>
            </a:r>
          </a:p>
          <a:p>
            <a:pPr marL="0">
              <a:spcBef>
                <a:spcPts val="0"/>
              </a:spcBef>
            </a:pPr>
            <a:endParaRPr lang="en-US" sz="2400" dirty="0">
              <a:latin typeface="Times New Roman"/>
              <a:ea typeface="Times New Roman"/>
            </a:endParaRPr>
          </a:p>
          <a:p>
            <a:pPr marL="0">
              <a:spcBef>
                <a:spcPts val="0"/>
              </a:spcBef>
            </a:pPr>
            <a:r>
              <a:rPr lang="en-US" sz="2800" b="1" dirty="0">
                <a:latin typeface="Times New Roman"/>
                <a:ea typeface="Times New Roman"/>
              </a:rPr>
              <a:t>Bilingual dictionaries: </a:t>
            </a:r>
            <a:r>
              <a:rPr lang="en-US" sz="2800" dirty="0">
                <a:latin typeface="Times New Roman"/>
                <a:ea typeface="Times New Roman"/>
              </a:rPr>
              <a:t> each entry has translations of words in another language.</a:t>
            </a:r>
          </a:p>
          <a:p>
            <a:pPr marL="0" indent="0">
              <a:spcBef>
                <a:spcPts val="0"/>
              </a:spcBef>
              <a:buNone/>
            </a:pPr>
            <a:endParaRPr lang="en-US" sz="2400" dirty="0">
              <a:latin typeface="Times New Roman"/>
              <a:ea typeface="Times New Roman"/>
            </a:endParaRPr>
          </a:p>
          <a:p>
            <a:pPr marL="0">
              <a:spcBef>
                <a:spcPts val="0"/>
              </a:spcBef>
            </a:pPr>
            <a:r>
              <a:rPr lang="en-US" sz="2800" b="1" dirty="0">
                <a:latin typeface="Times New Roman"/>
                <a:ea typeface="Times New Roman"/>
              </a:rPr>
              <a:t>Multilingual dictionaries: </a:t>
            </a:r>
            <a:r>
              <a:rPr lang="en-US" sz="2800" dirty="0">
                <a:latin typeface="Times New Roman"/>
                <a:ea typeface="Times New Roman"/>
              </a:rPr>
              <a:t>each entry has translations of words in two or more languages.</a:t>
            </a:r>
            <a:endParaRPr lang="en-US" sz="2400" dirty="0">
              <a:latin typeface="Times New Roman"/>
              <a:ea typeface="Times New Roman"/>
            </a:endParaRPr>
          </a:p>
          <a:p>
            <a:endParaRPr lang="en-US" dirty="0"/>
          </a:p>
        </p:txBody>
      </p:sp>
    </p:spTree>
    <p:extLst>
      <p:ext uri="{BB962C8B-B14F-4D97-AF65-F5344CB8AC3E}">
        <p14:creationId xmlns:p14="http://schemas.microsoft.com/office/powerpoint/2010/main" val="11007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DDD9E0-296D-4CB6-BB0D-48A7FF464EF4}"/>
              </a:ext>
            </a:extLst>
          </p:cNvPr>
          <p:cNvPicPr>
            <a:picLocks noChangeAspect="1"/>
          </p:cNvPicPr>
          <p:nvPr/>
        </p:nvPicPr>
        <p:blipFill>
          <a:blip r:embed="rId2"/>
          <a:stretch>
            <a:fillRect/>
          </a:stretch>
        </p:blipFill>
        <p:spPr>
          <a:xfrm>
            <a:off x="990600" y="1607602"/>
            <a:ext cx="7327187" cy="3726398"/>
          </a:xfrm>
          <a:prstGeom prst="rect">
            <a:avLst/>
          </a:prstGeom>
        </p:spPr>
      </p:pic>
    </p:spTree>
    <p:extLst>
      <p:ext uri="{BB962C8B-B14F-4D97-AF65-F5344CB8AC3E}">
        <p14:creationId xmlns:p14="http://schemas.microsoft.com/office/powerpoint/2010/main" val="50172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18998C-110E-4C1D-8C64-9A298FD566F1}"/>
              </a:ext>
            </a:extLst>
          </p:cNvPr>
          <p:cNvPicPr>
            <a:picLocks noChangeAspect="1"/>
          </p:cNvPicPr>
          <p:nvPr/>
        </p:nvPicPr>
        <p:blipFill>
          <a:blip r:embed="rId2"/>
          <a:stretch>
            <a:fillRect/>
          </a:stretch>
        </p:blipFill>
        <p:spPr>
          <a:xfrm>
            <a:off x="762000" y="0"/>
            <a:ext cx="7543800" cy="6934200"/>
          </a:xfrm>
          <a:prstGeom prst="rect">
            <a:avLst/>
          </a:prstGeom>
        </p:spPr>
      </p:pic>
    </p:spTree>
    <p:extLst>
      <p:ext uri="{BB962C8B-B14F-4D97-AF65-F5344CB8AC3E}">
        <p14:creationId xmlns:p14="http://schemas.microsoft.com/office/powerpoint/2010/main" val="353719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C5F382-93A2-439E-9BE4-94568F8DE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
            <a:ext cx="9144000" cy="6659880"/>
          </a:xfrm>
          <a:prstGeom prst="rect">
            <a:avLst/>
          </a:prstGeom>
        </p:spPr>
      </p:pic>
    </p:spTree>
    <p:extLst>
      <p:ext uri="{BB962C8B-B14F-4D97-AF65-F5344CB8AC3E}">
        <p14:creationId xmlns:p14="http://schemas.microsoft.com/office/powerpoint/2010/main" val="109470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04098-A975-480A-82CE-A95AAE7445F8}"/>
              </a:ext>
            </a:extLst>
          </p:cNvPr>
          <p:cNvSpPr txBox="1"/>
          <p:nvPr/>
        </p:nvSpPr>
        <p:spPr>
          <a:xfrm>
            <a:off x="1524000" y="2485155"/>
            <a:ext cx="6096000" cy="923330"/>
          </a:xfrm>
          <a:prstGeom prst="rect">
            <a:avLst/>
          </a:prstGeom>
          <a:noFill/>
        </p:spPr>
        <p:txBody>
          <a:bodyPr wrap="square" rtlCol="0">
            <a:spAutoFit/>
          </a:bodyPr>
          <a:lstStyle/>
          <a:p>
            <a:pPr algn="ctr"/>
            <a:r>
              <a:rPr lang="en-CA" sz="5400" dirty="0">
                <a:solidFill>
                  <a:schemeClr val="accent1">
                    <a:lumMod val="75000"/>
                  </a:schemeClr>
                </a:solidFill>
              </a:rPr>
              <a:t>Class Activities</a:t>
            </a:r>
          </a:p>
        </p:txBody>
      </p:sp>
    </p:spTree>
    <p:extLst>
      <p:ext uri="{BB962C8B-B14F-4D97-AF65-F5344CB8AC3E}">
        <p14:creationId xmlns:p14="http://schemas.microsoft.com/office/powerpoint/2010/main" val="114127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584200"/>
            <a:ext cx="6798734" cy="1303867"/>
          </a:xfrm>
        </p:spPr>
        <p:txBody>
          <a:bodyPr>
            <a:normAutofit fontScale="90000"/>
          </a:bodyPr>
          <a:lstStyle/>
          <a:p>
            <a:r>
              <a:rPr lang="en-US" dirty="0"/>
              <a:t>Types of Dictionaries in Relation to Form or Medium:</a:t>
            </a:r>
          </a:p>
        </p:txBody>
      </p:sp>
      <p:graphicFrame>
        <p:nvGraphicFramePr>
          <p:cNvPr id="4" name="Diagram 3">
            <a:extLst>
              <a:ext uri="{FF2B5EF4-FFF2-40B4-BE49-F238E27FC236}">
                <a16:creationId xmlns:a16="http://schemas.microsoft.com/office/drawing/2014/main" id="{A2F9FD61-D152-4123-91FF-AB8E8580E01B}"/>
              </a:ext>
            </a:extLst>
          </p:cNvPr>
          <p:cNvGraphicFramePr/>
          <p:nvPr>
            <p:extLst>
              <p:ext uri="{D42A27DB-BD31-4B8C-83A1-F6EECF244321}">
                <p14:modId xmlns:p14="http://schemas.microsoft.com/office/powerpoint/2010/main" val="3298055182"/>
              </p:ext>
            </p:extLst>
          </p:nvPr>
        </p:nvGraphicFramePr>
        <p:xfrm>
          <a:off x="2095500" y="2438400"/>
          <a:ext cx="49530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74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BCADDAF4-EF8A-4413-9EBF-4D0CBAEC8B9D}"/>
              </a:ext>
            </a:extLst>
          </p:cNvPr>
          <p:cNvGraphicFramePr>
            <a:graphicFrameLocks/>
          </p:cNvGraphicFramePr>
          <p:nvPr>
            <p:extLst>
              <p:ext uri="{D42A27DB-BD31-4B8C-83A1-F6EECF244321}">
                <p14:modId xmlns:p14="http://schemas.microsoft.com/office/powerpoint/2010/main" val="24718478"/>
              </p:ext>
            </p:extLst>
          </p:nvPr>
        </p:nvGraphicFramePr>
        <p:xfrm>
          <a:off x="457200" y="441342"/>
          <a:ext cx="8305800" cy="6059941"/>
        </p:xfrm>
        <a:graphic>
          <a:graphicData uri="http://schemas.openxmlformats.org/drawingml/2006/table">
            <a:tbl>
              <a:tblPr firstRow="1" firstCol="1" bandRow="1"/>
              <a:tblGrid>
                <a:gridCol w="1591483">
                  <a:extLst>
                    <a:ext uri="{9D8B030D-6E8A-4147-A177-3AD203B41FA5}">
                      <a16:colId xmlns:a16="http://schemas.microsoft.com/office/drawing/2014/main" val="20000"/>
                    </a:ext>
                  </a:extLst>
                </a:gridCol>
                <a:gridCol w="2127051">
                  <a:extLst>
                    <a:ext uri="{9D8B030D-6E8A-4147-A177-3AD203B41FA5}">
                      <a16:colId xmlns:a16="http://schemas.microsoft.com/office/drawing/2014/main" val="20001"/>
                    </a:ext>
                  </a:extLst>
                </a:gridCol>
                <a:gridCol w="2246166">
                  <a:extLst>
                    <a:ext uri="{9D8B030D-6E8A-4147-A177-3AD203B41FA5}">
                      <a16:colId xmlns:a16="http://schemas.microsoft.com/office/drawing/2014/main" val="20002"/>
                    </a:ext>
                  </a:extLst>
                </a:gridCol>
                <a:gridCol w="2341100">
                  <a:extLst>
                    <a:ext uri="{9D8B030D-6E8A-4147-A177-3AD203B41FA5}">
                      <a16:colId xmlns:a16="http://schemas.microsoft.com/office/drawing/2014/main" val="20003"/>
                    </a:ext>
                  </a:extLst>
                </a:gridCol>
              </a:tblGrid>
              <a:tr h="260752">
                <a:tc>
                  <a:txBody>
                    <a:bodyPr/>
                    <a:lstStyle/>
                    <a:p>
                      <a:endParaRPr lang="en-US" sz="1800" dirty="0">
                        <a:effectLst/>
                        <a:latin typeface="Calibri"/>
                      </a:endParaRP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1">
                        <a:spcBef>
                          <a:spcPts val="0"/>
                        </a:spcBef>
                        <a:spcAft>
                          <a:spcPts val="0"/>
                        </a:spcAft>
                      </a:pPr>
                      <a:r>
                        <a:rPr lang="en-US" sz="1800" b="1" u="none" dirty="0">
                          <a:solidFill>
                            <a:schemeClr val="accent5">
                              <a:lumMod val="75000"/>
                            </a:schemeClr>
                          </a:solidFill>
                          <a:effectLst/>
                          <a:latin typeface="Times New Roman"/>
                          <a:ea typeface="Times New Roman"/>
                        </a:rPr>
                        <a:t>Books</a:t>
                      </a:r>
                      <a:endParaRPr lang="en-US" sz="1800" u="none" dirty="0">
                        <a:solidFill>
                          <a:schemeClr val="accent5">
                            <a:lumMod val="75000"/>
                          </a:schemeClr>
                        </a:solidFill>
                        <a:effectLst/>
                        <a:latin typeface="Times New Roman"/>
                        <a:ea typeface="Times New Roman"/>
                      </a:endParaRP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1">
                        <a:spcBef>
                          <a:spcPts val="0"/>
                        </a:spcBef>
                        <a:spcAft>
                          <a:spcPts val="0"/>
                        </a:spcAft>
                      </a:pPr>
                      <a:r>
                        <a:rPr lang="en-US" sz="1800" b="1" u="none" dirty="0">
                          <a:solidFill>
                            <a:schemeClr val="accent5">
                              <a:lumMod val="75000"/>
                            </a:schemeClr>
                          </a:solidFill>
                          <a:effectLst/>
                          <a:latin typeface="Times New Roman"/>
                          <a:ea typeface="Times New Roman"/>
                        </a:rPr>
                        <a:t>CD-ROMs</a:t>
                      </a:r>
                      <a:endParaRPr lang="en-US" sz="1800" u="none" dirty="0">
                        <a:solidFill>
                          <a:schemeClr val="accent5">
                            <a:lumMod val="75000"/>
                          </a:schemeClr>
                        </a:solidFill>
                        <a:effectLst/>
                        <a:latin typeface="Times New Roman"/>
                        <a:ea typeface="Times New Roman"/>
                      </a:endParaRP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1">
                        <a:spcBef>
                          <a:spcPts val="0"/>
                        </a:spcBef>
                        <a:spcAft>
                          <a:spcPts val="0"/>
                        </a:spcAft>
                      </a:pPr>
                      <a:r>
                        <a:rPr lang="en-US" sz="1800" b="1" u="none" dirty="0">
                          <a:solidFill>
                            <a:schemeClr val="accent5">
                              <a:lumMod val="75000"/>
                            </a:schemeClr>
                          </a:solidFill>
                          <a:effectLst/>
                          <a:latin typeface="Times New Roman"/>
                          <a:ea typeface="Times New Roman"/>
                        </a:rPr>
                        <a:t>Internet</a:t>
                      </a:r>
                      <a:endParaRPr lang="en-US" sz="1800" u="none" dirty="0">
                        <a:solidFill>
                          <a:schemeClr val="accent5">
                            <a:lumMod val="75000"/>
                          </a:schemeClr>
                        </a:solidFill>
                        <a:effectLst/>
                        <a:latin typeface="Times New Roman"/>
                        <a:ea typeface="Times New Roman"/>
                      </a:endParaRP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31805">
                <a:tc>
                  <a:txBody>
                    <a:bodyPr/>
                    <a:lstStyle/>
                    <a:p>
                      <a:pPr marL="0" marR="0" algn="ctr" rtl="1">
                        <a:spcBef>
                          <a:spcPts val="0"/>
                        </a:spcBef>
                        <a:spcAft>
                          <a:spcPts val="0"/>
                        </a:spcAft>
                      </a:pPr>
                      <a:r>
                        <a:rPr lang="en-US" sz="1800" b="1" dirty="0">
                          <a:solidFill>
                            <a:schemeClr val="accent5">
                              <a:lumMod val="75000"/>
                            </a:schemeClr>
                          </a:solidFill>
                          <a:effectLst/>
                          <a:latin typeface="Times New Roman"/>
                          <a:ea typeface="Times New Roman"/>
                        </a:rPr>
                        <a:t>Advantages</a:t>
                      </a:r>
                      <a:endParaRPr lang="en-US" sz="1800" dirty="0">
                        <a:solidFill>
                          <a:schemeClr val="accent5">
                            <a:lumMod val="75000"/>
                          </a:schemeClr>
                        </a:solidFill>
                        <a:effectLst/>
                        <a:latin typeface="Times New Roman"/>
                        <a:ea typeface="Times New Roman"/>
                      </a:endParaRP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Familiarity </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Experience</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Looking up words in a dictionary is a great brain exercise, and  an important way to improve spilling. </a:t>
                      </a: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Fast retrieval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Lots of information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Light-weight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Small size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Some contain pronunciation files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Some contain English learning materials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Some contain many pictures </a:t>
                      </a: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Free </a:t>
                      </a:r>
                    </a:p>
                    <a:p>
                      <a:pPr marL="342900" marR="0" lvl="0" indent="-342900" algn="l" rtl="0">
                        <a:spcBef>
                          <a:spcPts val="0"/>
                        </a:spcBef>
                        <a:spcAft>
                          <a:spcPts val="0"/>
                        </a:spcAft>
                        <a:buSzPts val="1000"/>
                        <a:buFont typeface="Symbol"/>
                        <a:buChar char=""/>
                        <a:tabLst>
                          <a:tab pos="457200" algn="l"/>
                        </a:tabLst>
                      </a:pPr>
                      <a:r>
                        <a:rPr lang="en-GB" sz="1600" dirty="0">
                          <a:effectLst/>
                          <a:latin typeface="Times New Roman"/>
                          <a:ea typeface="Times New Roman"/>
                        </a:rPr>
                        <a:t>*Wild-card searching</a:t>
                      </a:r>
                    </a:p>
                    <a:p>
                      <a:pPr marL="342900" marR="0" lvl="0" indent="-342900" algn="l" rtl="0">
                        <a:spcBef>
                          <a:spcPts val="0"/>
                        </a:spcBef>
                        <a:spcAft>
                          <a:spcPts val="0"/>
                        </a:spcAft>
                        <a:buSzPts val="1000"/>
                        <a:buFont typeface="Symbol"/>
                        <a:buChar char=""/>
                        <a:tabLst>
                          <a:tab pos="457200" algn="l"/>
                        </a:tabLst>
                      </a:pPr>
                      <a:r>
                        <a:rPr lang="en-GB" sz="1600" dirty="0">
                          <a:effectLst/>
                          <a:latin typeface="Times New Roman"/>
                          <a:ea typeface="Times New Roman"/>
                        </a:rPr>
                        <a:t>Similar advantages to the CD-ROMs</a:t>
                      </a:r>
                      <a:r>
                        <a:rPr lang="en-US" sz="1600" dirty="0">
                          <a:effectLst/>
                          <a:latin typeface="Times New Roman"/>
                          <a:ea typeface="Times New Roman"/>
                        </a:rPr>
                        <a:t>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More information and media for an entry,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Always updated.</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 Zero weight</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 Sharable</a:t>
                      </a: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951043">
                <a:tc>
                  <a:txBody>
                    <a:bodyPr/>
                    <a:lstStyle/>
                    <a:p>
                      <a:pPr marL="0" marR="0" algn="ctr" rtl="1">
                        <a:spcBef>
                          <a:spcPts val="0"/>
                        </a:spcBef>
                        <a:spcAft>
                          <a:spcPts val="0"/>
                        </a:spcAft>
                      </a:pPr>
                      <a:r>
                        <a:rPr lang="en-US" sz="1800" b="1" dirty="0">
                          <a:solidFill>
                            <a:schemeClr val="accent5">
                              <a:lumMod val="75000"/>
                            </a:schemeClr>
                          </a:solidFill>
                          <a:effectLst/>
                          <a:latin typeface="Times New Roman"/>
                          <a:ea typeface="Times New Roman"/>
                        </a:rPr>
                        <a:t>Disadvantages</a:t>
                      </a:r>
                      <a:endParaRPr lang="en-US" sz="1800" dirty="0">
                        <a:solidFill>
                          <a:schemeClr val="accent5">
                            <a:lumMod val="75000"/>
                          </a:schemeClr>
                        </a:solidFill>
                        <a:effectLst/>
                        <a:latin typeface="Times New Roman"/>
                        <a:ea typeface="Times New Roman"/>
                      </a:endParaRP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Large size, and heavy weight. </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Slow retrieval </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Not always updated</a:t>
                      </a: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Computer is required.</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Slower retrieval with users who lack sufficient computer skills. </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Some are not well-designed </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Requires installation. </a:t>
                      </a:r>
                    </a:p>
                    <a:p>
                      <a:pPr marL="342900" marR="0" lvl="0" indent="-342900" algn="l" rtl="0">
                        <a:spcBef>
                          <a:spcPts val="0"/>
                        </a:spcBef>
                        <a:spcAft>
                          <a:spcPts val="0"/>
                        </a:spcAft>
                        <a:buSzPts val="1000"/>
                        <a:buFont typeface="Symbol"/>
                        <a:buChar char=""/>
                        <a:tabLst>
                          <a:tab pos="457200" algn="l"/>
                        </a:tabLst>
                      </a:pPr>
                      <a:r>
                        <a:rPr lang="en-US" sz="1800" dirty="0">
                          <a:effectLst/>
                          <a:latin typeface="Times New Roman"/>
                          <a:ea typeface="Times New Roman"/>
                        </a:rPr>
                        <a:t>Not always updated.</a:t>
                      </a: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Access to a PC or an electronic device is necessary. </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Internet connection is required.</a:t>
                      </a:r>
                    </a:p>
                    <a:p>
                      <a:pPr marL="342900" marR="0" lvl="0" indent="-342900" algn="l" rtl="0">
                        <a:spcBef>
                          <a:spcPts val="0"/>
                        </a:spcBef>
                        <a:spcAft>
                          <a:spcPts val="0"/>
                        </a:spcAft>
                        <a:buSzPts val="1000"/>
                        <a:buFont typeface="Symbol"/>
                        <a:buChar char=""/>
                        <a:tabLst>
                          <a:tab pos="457200" algn="l"/>
                        </a:tabLst>
                      </a:pPr>
                      <a:r>
                        <a:rPr lang="en-US" sz="1600" dirty="0">
                          <a:effectLst/>
                          <a:latin typeface="Times New Roman"/>
                          <a:ea typeface="Times New Roman"/>
                        </a:rPr>
                        <a:t>Slow internet speed might affect retrieval time. </a:t>
                      </a:r>
                    </a:p>
                    <a:p>
                      <a:pPr marL="342900" marR="0" lvl="0" indent="-342900" algn="l" rtl="0">
                        <a:spcBef>
                          <a:spcPts val="0"/>
                        </a:spcBef>
                        <a:spcAft>
                          <a:spcPts val="0"/>
                        </a:spcAft>
                        <a:buSzPts val="1000"/>
                        <a:buFont typeface="Symbol"/>
                        <a:buChar char=""/>
                        <a:tabLst>
                          <a:tab pos="457200" algn="l"/>
                        </a:tabLst>
                      </a:pPr>
                      <a:r>
                        <a:rPr lang="en-GB" sz="1600" dirty="0">
                          <a:effectLst/>
                          <a:latin typeface="Times New Roman"/>
                          <a:ea typeface="Times New Roman"/>
                        </a:rPr>
                        <a:t>Advertising is always a problem with free online dictionaries.</a:t>
                      </a:r>
                      <a:endParaRPr lang="en-US" sz="1600" dirty="0">
                        <a:effectLst/>
                        <a:latin typeface="Times New Roman"/>
                        <a:ea typeface="Times New Roman"/>
                      </a:endParaRPr>
                    </a:p>
                  </a:txBody>
                  <a:tcPr marL="9074" marR="9074" marT="9074" marB="90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204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CB4426-C18A-4709-9724-4C63B1EAA21D}"/>
              </a:ext>
            </a:extLst>
          </p:cNvPr>
          <p:cNvSpPr/>
          <p:nvPr/>
        </p:nvSpPr>
        <p:spPr>
          <a:xfrm>
            <a:off x="2982558" y="3244334"/>
            <a:ext cx="3236592" cy="369332"/>
          </a:xfrm>
          <a:prstGeom prst="rect">
            <a:avLst/>
          </a:prstGeom>
        </p:spPr>
        <p:txBody>
          <a:bodyPr wrap="none">
            <a:spAutoFit/>
          </a:bodyPr>
          <a:lstStyle/>
          <a:p>
            <a:r>
              <a:rPr lang="en-CA" dirty="0">
                <a:hlinkClick r:id="rId2"/>
              </a:rPr>
              <a:t>https://youtu.be/HfkADZxSc0g</a:t>
            </a:r>
            <a:r>
              <a:rPr lang="en-CA" dirty="0"/>
              <a:t> </a:t>
            </a:r>
          </a:p>
        </p:txBody>
      </p:sp>
      <p:sp>
        <p:nvSpPr>
          <p:cNvPr id="3" name="TextBox 2">
            <a:extLst>
              <a:ext uri="{FF2B5EF4-FFF2-40B4-BE49-F238E27FC236}">
                <a16:creationId xmlns:a16="http://schemas.microsoft.com/office/drawing/2014/main" id="{FFB14918-D913-4D5B-90FB-9A137369623E}"/>
              </a:ext>
            </a:extLst>
          </p:cNvPr>
          <p:cNvSpPr txBox="1"/>
          <p:nvPr/>
        </p:nvSpPr>
        <p:spPr>
          <a:xfrm>
            <a:off x="2743200" y="1219200"/>
            <a:ext cx="4953000" cy="584775"/>
          </a:xfrm>
          <a:prstGeom prst="rect">
            <a:avLst/>
          </a:prstGeom>
          <a:noFill/>
        </p:spPr>
        <p:txBody>
          <a:bodyPr wrap="square" rtlCol="0">
            <a:spAutoFit/>
          </a:bodyPr>
          <a:lstStyle/>
          <a:p>
            <a:r>
              <a:rPr lang="en-CA" sz="3200" b="1" dirty="0">
                <a:solidFill>
                  <a:schemeClr val="tx1">
                    <a:lumMod val="50000"/>
                    <a:lumOff val="50000"/>
                  </a:schemeClr>
                </a:solidFill>
              </a:rPr>
              <a:t>CD-ROM Dictionary</a:t>
            </a:r>
          </a:p>
        </p:txBody>
      </p:sp>
    </p:spTree>
    <p:extLst>
      <p:ext uri="{BB962C8B-B14F-4D97-AF65-F5344CB8AC3E}">
        <p14:creationId xmlns:p14="http://schemas.microsoft.com/office/powerpoint/2010/main" val="160244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82148-8B22-469F-A403-9FE815F0E084}"/>
              </a:ext>
            </a:extLst>
          </p:cNvPr>
          <p:cNvSpPr/>
          <p:nvPr/>
        </p:nvSpPr>
        <p:spPr>
          <a:xfrm>
            <a:off x="838200" y="1752600"/>
            <a:ext cx="4340291" cy="2031325"/>
          </a:xfrm>
          <a:prstGeom prst="rect">
            <a:avLst/>
          </a:prstGeom>
        </p:spPr>
        <p:txBody>
          <a:bodyPr wrap="none">
            <a:spAutoFit/>
          </a:bodyPr>
          <a:lstStyle/>
          <a:p>
            <a:r>
              <a:rPr lang="en-CA" dirty="0">
                <a:hlinkClick r:id="rId2"/>
              </a:rPr>
              <a:t>https://www.dictionary.com/</a:t>
            </a:r>
            <a:endParaRPr lang="en-CA" dirty="0"/>
          </a:p>
          <a:p>
            <a:endParaRPr lang="en-CA" dirty="0"/>
          </a:p>
          <a:p>
            <a:r>
              <a:rPr lang="en-CA" dirty="0"/>
              <a:t> </a:t>
            </a:r>
            <a:r>
              <a:rPr lang="en-CA" dirty="0">
                <a:hlinkClick r:id="rId3"/>
              </a:rPr>
              <a:t>https://www.oxfordlearnersdictionaries.com/</a:t>
            </a:r>
            <a:endParaRPr lang="en-CA" dirty="0"/>
          </a:p>
          <a:p>
            <a:endParaRPr lang="en-CA" dirty="0"/>
          </a:p>
          <a:p>
            <a:r>
              <a:rPr lang="en-CA" dirty="0">
                <a:hlinkClick r:id="rId4"/>
              </a:rPr>
              <a:t>https://www.almaany.com/</a:t>
            </a:r>
            <a:r>
              <a:rPr lang="en-CA" dirty="0"/>
              <a:t> </a:t>
            </a:r>
          </a:p>
          <a:p>
            <a:endParaRPr lang="en-CA" dirty="0"/>
          </a:p>
          <a:p>
            <a:endParaRPr lang="en-CA" dirty="0"/>
          </a:p>
        </p:txBody>
      </p:sp>
      <p:sp>
        <p:nvSpPr>
          <p:cNvPr id="3" name="TextBox 2">
            <a:extLst>
              <a:ext uri="{FF2B5EF4-FFF2-40B4-BE49-F238E27FC236}">
                <a16:creationId xmlns:a16="http://schemas.microsoft.com/office/drawing/2014/main" id="{D81E9096-F66A-47CC-8FC2-A1D700A9C560}"/>
              </a:ext>
            </a:extLst>
          </p:cNvPr>
          <p:cNvSpPr txBox="1"/>
          <p:nvPr/>
        </p:nvSpPr>
        <p:spPr>
          <a:xfrm>
            <a:off x="2895600" y="798493"/>
            <a:ext cx="3657600" cy="954107"/>
          </a:xfrm>
          <a:prstGeom prst="rect">
            <a:avLst/>
          </a:prstGeom>
          <a:noFill/>
        </p:spPr>
        <p:txBody>
          <a:bodyPr wrap="square" rtlCol="0">
            <a:spAutoFit/>
          </a:bodyPr>
          <a:lstStyle/>
          <a:p>
            <a:pPr algn="ctr"/>
            <a:r>
              <a:rPr lang="en-CA" sz="2800" b="1" dirty="0"/>
              <a:t>Example of Online Dictionaries</a:t>
            </a:r>
          </a:p>
        </p:txBody>
      </p:sp>
    </p:spTree>
    <p:extLst>
      <p:ext uri="{BB962C8B-B14F-4D97-AF65-F5344CB8AC3E}">
        <p14:creationId xmlns:p14="http://schemas.microsoft.com/office/powerpoint/2010/main" val="279475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7E9D4-F8FD-4952-BD13-F86BB34678FF}"/>
              </a:ext>
            </a:extLst>
          </p:cNvPr>
          <p:cNvSpPr/>
          <p:nvPr/>
        </p:nvSpPr>
        <p:spPr>
          <a:xfrm>
            <a:off x="990600" y="990600"/>
            <a:ext cx="7086600" cy="1815882"/>
          </a:xfrm>
          <a:prstGeom prst="rect">
            <a:avLst/>
          </a:prstGeom>
        </p:spPr>
        <p:txBody>
          <a:bodyPr wrap="square">
            <a:spAutoFit/>
          </a:bodyPr>
          <a:lstStyle/>
          <a:p>
            <a:pPr lvl="0">
              <a:spcAft>
                <a:spcPts val="600"/>
              </a:spcAft>
              <a:buClr>
                <a:srgbClr val="AB946B"/>
              </a:buClr>
              <a:buSzPts val="1000"/>
              <a:tabLst>
                <a:tab pos="457200" algn="l"/>
              </a:tabLst>
            </a:pPr>
            <a:r>
              <a:rPr lang="en-GB" sz="2800" dirty="0">
                <a:solidFill>
                  <a:prstClr val="black">
                    <a:lumMod val="85000"/>
                    <a:lumOff val="15000"/>
                  </a:prstClr>
                </a:solidFill>
                <a:latin typeface="Times New Roman"/>
                <a:ea typeface="Times New Roman"/>
              </a:rPr>
              <a:t>Wild cards search - you can type ? if you don't know a letter, or * for a group of letters you don't know; e.g. </a:t>
            </a:r>
            <a:r>
              <a:rPr lang="en-GB" sz="2800" dirty="0" err="1">
                <a:solidFill>
                  <a:prstClr val="black">
                    <a:lumMod val="85000"/>
                    <a:lumOff val="15000"/>
                  </a:prstClr>
                </a:solidFill>
                <a:latin typeface="Times New Roman"/>
                <a:ea typeface="Times New Roman"/>
              </a:rPr>
              <a:t>b?t</a:t>
            </a:r>
            <a:r>
              <a:rPr lang="en-GB" sz="2800" dirty="0">
                <a:solidFill>
                  <a:prstClr val="black">
                    <a:lumMod val="85000"/>
                    <a:lumOff val="15000"/>
                  </a:prstClr>
                </a:solidFill>
                <a:latin typeface="Times New Roman"/>
                <a:ea typeface="Times New Roman"/>
              </a:rPr>
              <a:t> will find bat, bet, bit, &amp; but. b*t finds babysit, backseat, bait, ballet etc.</a:t>
            </a:r>
            <a:r>
              <a:rPr lang="en-US" sz="2800" dirty="0">
                <a:solidFill>
                  <a:prstClr val="black">
                    <a:lumMod val="85000"/>
                    <a:lumOff val="15000"/>
                  </a:prstClr>
                </a:solidFill>
                <a:latin typeface="Times New Roman"/>
                <a:ea typeface="Times New Roman"/>
              </a:rPr>
              <a:t> </a:t>
            </a:r>
            <a:endParaRPr lang="en-US" sz="2400" dirty="0">
              <a:solidFill>
                <a:prstClr val="black">
                  <a:lumMod val="85000"/>
                  <a:lumOff val="15000"/>
                </a:prstClr>
              </a:solidFill>
              <a:latin typeface="Times New Roman"/>
              <a:ea typeface="Times New Roman"/>
            </a:endParaRPr>
          </a:p>
        </p:txBody>
      </p:sp>
    </p:spTree>
    <p:extLst>
      <p:ext uri="{BB962C8B-B14F-4D97-AF65-F5344CB8AC3E}">
        <p14:creationId xmlns:p14="http://schemas.microsoft.com/office/powerpoint/2010/main" val="424842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1">
                    <a:lumMod val="75000"/>
                  </a:schemeClr>
                </a:solidFill>
              </a:rPr>
              <a:t>Types of Dictionaries in Relation to the Dictionary Content:</a:t>
            </a:r>
          </a:p>
        </p:txBody>
      </p:sp>
      <p:sp>
        <p:nvSpPr>
          <p:cNvPr id="2" name="Content Placeholder 1"/>
          <p:cNvSpPr>
            <a:spLocks noGrp="1"/>
          </p:cNvSpPr>
          <p:nvPr>
            <p:ph idx="1"/>
          </p:nvPr>
        </p:nvSpPr>
        <p:spPr/>
        <p:txBody>
          <a:bodyPr>
            <a:normAutofit fontScale="92500" lnSpcReduction="20000"/>
          </a:bodyPr>
          <a:lstStyle/>
          <a:p>
            <a:pPr marL="0" indent="0">
              <a:spcBef>
                <a:spcPts val="0"/>
              </a:spcBef>
              <a:buNone/>
            </a:pPr>
            <a:r>
              <a:rPr lang="en-US" sz="2800" b="1" dirty="0">
                <a:solidFill>
                  <a:schemeClr val="accent1">
                    <a:lumMod val="75000"/>
                  </a:schemeClr>
                </a:solidFill>
                <a:latin typeface="Times New Roman"/>
                <a:ea typeface="Times New Roman"/>
              </a:rPr>
              <a:t> General Dictionaries </a:t>
            </a:r>
            <a:endParaRPr lang="en-US" sz="2400" dirty="0">
              <a:solidFill>
                <a:schemeClr val="accent1">
                  <a:lumMod val="75000"/>
                </a:schemeClr>
              </a:solidFill>
              <a:latin typeface="Times New Roman"/>
              <a:ea typeface="Times New Roman"/>
            </a:endParaRPr>
          </a:p>
          <a:p>
            <a:pPr marL="0">
              <a:spcBef>
                <a:spcPts val="0"/>
              </a:spcBef>
            </a:pPr>
            <a:r>
              <a:rPr lang="en-US" sz="2800" dirty="0">
                <a:latin typeface="Times New Roman"/>
                <a:ea typeface="Times New Roman"/>
              </a:rPr>
              <a:t>These are dictionaries that give you information about the most common words in English. However, new words are often not included in these dictionaries until they become very common. Therefore you should look for new words and technical words (especially computer terms) in a dictionary of slang or informal expressions or in a technical dictionary.</a:t>
            </a:r>
            <a:endParaRPr lang="en-US" sz="2400" dirty="0">
              <a:latin typeface="Times New Roman"/>
              <a:ea typeface="Times New Roman"/>
            </a:endParaRPr>
          </a:p>
          <a:p>
            <a:endParaRPr lang="en-US" dirty="0"/>
          </a:p>
        </p:txBody>
      </p:sp>
    </p:spTree>
    <p:extLst>
      <p:ext uri="{BB962C8B-B14F-4D97-AF65-F5344CB8AC3E}">
        <p14:creationId xmlns:p14="http://schemas.microsoft.com/office/powerpoint/2010/main" val="165960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057400"/>
            <a:ext cx="6705600" cy="3657600"/>
          </a:xfrm>
        </p:spPr>
        <p:txBody>
          <a:bodyPr>
            <a:noAutofit/>
          </a:bodyPr>
          <a:lstStyle/>
          <a:p>
            <a:pPr marL="0" indent="0">
              <a:spcBef>
                <a:spcPts val="0"/>
              </a:spcBef>
              <a:buNone/>
            </a:pPr>
            <a:endParaRPr lang="en-US" sz="1800" dirty="0">
              <a:latin typeface="Times New Roman"/>
              <a:ea typeface="Times New Roman"/>
            </a:endParaRPr>
          </a:p>
          <a:p>
            <a:pPr>
              <a:spcBef>
                <a:spcPts val="0"/>
              </a:spcBef>
            </a:pPr>
            <a:r>
              <a:rPr lang="en-US" sz="1800" dirty="0">
                <a:latin typeface="Times New Roman"/>
                <a:ea typeface="Times New Roman"/>
              </a:rPr>
              <a:t>are useful for special groups of people, such as Advanced Learner's dictionaries for college </a:t>
            </a:r>
            <a:r>
              <a:rPr lang="en-US" sz="1800" dirty="0" err="1">
                <a:latin typeface="Times New Roman"/>
                <a:ea typeface="Times New Roman"/>
              </a:rPr>
              <a:t>students,or</a:t>
            </a:r>
            <a:r>
              <a:rPr lang="en-US" sz="1800" dirty="0">
                <a:latin typeface="Times New Roman"/>
                <a:ea typeface="Times New Roman"/>
              </a:rPr>
              <a:t> school dictionaries for children, etc.</a:t>
            </a:r>
          </a:p>
          <a:p>
            <a:pPr marL="0" indent="0">
              <a:spcBef>
                <a:spcPts val="0"/>
              </a:spcBef>
              <a:buNone/>
            </a:pPr>
            <a:endParaRPr lang="en-US" sz="1800" dirty="0">
              <a:latin typeface="Times New Roman"/>
              <a:ea typeface="Times New Roman"/>
            </a:endParaRPr>
          </a:p>
          <a:p>
            <a:endParaRPr lang="en-US" sz="1800" dirty="0"/>
          </a:p>
        </p:txBody>
      </p:sp>
      <p:sp>
        <p:nvSpPr>
          <p:cNvPr id="4" name="Rectangle 3">
            <a:extLst>
              <a:ext uri="{FF2B5EF4-FFF2-40B4-BE49-F238E27FC236}">
                <a16:creationId xmlns:a16="http://schemas.microsoft.com/office/drawing/2014/main" id="{93718887-1384-472A-90D9-DE9B9BD45243}"/>
              </a:ext>
            </a:extLst>
          </p:cNvPr>
          <p:cNvSpPr/>
          <p:nvPr/>
        </p:nvSpPr>
        <p:spPr>
          <a:xfrm>
            <a:off x="2651442" y="1600200"/>
            <a:ext cx="3841116" cy="523220"/>
          </a:xfrm>
          <a:prstGeom prst="rect">
            <a:avLst/>
          </a:prstGeom>
        </p:spPr>
        <p:txBody>
          <a:bodyPr wrap="none">
            <a:spAutoFit/>
          </a:bodyPr>
          <a:lstStyle/>
          <a:p>
            <a:pPr lvl="0">
              <a:spcAft>
                <a:spcPts val="600"/>
              </a:spcAft>
              <a:buClr>
                <a:srgbClr val="AB946B"/>
              </a:buClr>
              <a:buSzPct val="115000"/>
            </a:pPr>
            <a:r>
              <a:rPr lang="en-US" sz="2800" b="1" dirty="0">
                <a:solidFill>
                  <a:srgbClr val="AB946B">
                    <a:lumMod val="75000"/>
                  </a:srgbClr>
                </a:solidFill>
                <a:latin typeface="Times New Roman"/>
                <a:ea typeface="Times New Roman"/>
              </a:rPr>
              <a:t>Specialized Dictionaries</a:t>
            </a:r>
            <a:endParaRPr lang="en-US" sz="2400" dirty="0">
              <a:solidFill>
                <a:srgbClr val="AB946B">
                  <a:lumMod val="75000"/>
                </a:srgbClr>
              </a:solidFill>
              <a:latin typeface="Times New Roman"/>
              <a:ea typeface="Times New Roman"/>
            </a:endParaRPr>
          </a:p>
        </p:txBody>
      </p:sp>
    </p:spTree>
    <p:extLst>
      <p:ext uri="{BB962C8B-B14F-4D97-AF65-F5344CB8AC3E}">
        <p14:creationId xmlns:p14="http://schemas.microsoft.com/office/powerpoint/2010/main" val="368826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8724-9651-4800-B322-19AF1F7A4846}"/>
              </a:ext>
            </a:extLst>
          </p:cNvPr>
          <p:cNvSpPr>
            <a:spLocks noGrp="1"/>
          </p:cNvSpPr>
          <p:nvPr>
            <p:ph type="title"/>
          </p:nvPr>
        </p:nvSpPr>
        <p:spPr>
          <a:xfrm>
            <a:off x="1066800" y="685800"/>
            <a:ext cx="6798734" cy="1303867"/>
          </a:xfrm>
        </p:spPr>
        <p:txBody>
          <a:bodyPr>
            <a:noAutofit/>
          </a:bodyPr>
          <a:lstStyle/>
          <a:p>
            <a:pPr marL="285750" lvl="0" indent="-285750">
              <a:spcBef>
                <a:spcPts val="0"/>
              </a:spcBef>
              <a:spcAft>
                <a:spcPts val="600"/>
              </a:spcAft>
            </a:pPr>
            <a:r>
              <a:rPr lang="en-US" sz="2400" dirty="0">
                <a:ln>
                  <a:noFill/>
                </a:ln>
                <a:solidFill>
                  <a:prstClr val="black">
                    <a:lumMod val="85000"/>
                    <a:lumOff val="15000"/>
                  </a:prstClr>
                </a:solidFill>
                <a:latin typeface="Times New Roman"/>
                <a:ea typeface="Times New Roman"/>
                <a:cs typeface="+mn-cs"/>
              </a:rPr>
              <a:t>Useful for special fields or professions (technical dictionaries). E.g.:  medical, chemical, physical, literary, linguistic, computer dictionaries, etc. </a:t>
            </a:r>
            <a:br>
              <a:rPr lang="en-US" sz="2400" dirty="0">
                <a:ln>
                  <a:noFill/>
                </a:ln>
                <a:solidFill>
                  <a:prstClr val="black">
                    <a:lumMod val="85000"/>
                    <a:lumOff val="15000"/>
                  </a:prstClr>
                </a:solidFill>
                <a:latin typeface="Times New Roman"/>
                <a:ea typeface="Times New Roman"/>
                <a:cs typeface="+mn-cs"/>
              </a:rPr>
            </a:br>
            <a:endParaRPr lang="en-CA" sz="2400" dirty="0"/>
          </a:p>
        </p:txBody>
      </p:sp>
      <p:pic>
        <p:nvPicPr>
          <p:cNvPr id="4" name="Content Placeholder 3">
            <a:extLst>
              <a:ext uri="{FF2B5EF4-FFF2-40B4-BE49-F238E27FC236}">
                <a16:creationId xmlns:a16="http://schemas.microsoft.com/office/drawing/2014/main" id="{573C7544-9DEB-4B4C-B75C-1C237496C69E}"/>
              </a:ext>
            </a:extLst>
          </p:cNvPr>
          <p:cNvPicPr>
            <a:picLocks noGrp="1" noChangeAspect="1"/>
          </p:cNvPicPr>
          <p:nvPr>
            <p:ph idx="1"/>
          </p:nvPr>
        </p:nvPicPr>
        <p:blipFill>
          <a:blip r:embed="rId2"/>
          <a:stretch>
            <a:fillRect/>
          </a:stretch>
        </p:blipFill>
        <p:spPr>
          <a:xfrm>
            <a:off x="20515" y="1752600"/>
            <a:ext cx="9123485" cy="5029199"/>
          </a:xfrm>
          <a:prstGeom prst="rect">
            <a:avLst/>
          </a:prstGeom>
        </p:spPr>
      </p:pic>
    </p:spTree>
    <p:extLst>
      <p:ext uri="{BB962C8B-B14F-4D97-AF65-F5344CB8AC3E}">
        <p14:creationId xmlns:p14="http://schemas.microsoft.com/office/powerpoint/2010/main" val="2609230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291</TotalTime>
  <Words>528</Words>
  <Application>Microsoft Office PowerPoint</Application>
  <PresentationFormat>On-screen Show (4:3)</PresentationFormat>
  <Paragraphs>67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Garamond</vt:lpstr>
      <vt:lpstr>Symbol</vt:lpstr>
      <vt:lpstr>Times New Roman</vt:lpstr>
      <vt:lpstr>Organic</vt:lpstr>
      <vt:lpstr>Types of Dictionaries</vt:lpstr>
      <vt:lpstr>Types of Dictionaries in Relation to Form or Medium:</vt:lpstr>
      <vt:lpstr>PowerPoint Presentation</vt:lpstr>
      <vt:lpstr>PowerPoint Presentation</vt:lpstr>
      <vt:lpstr>PowerPoint Presentation</vt:lpstr>
      <vt:lpstr>PowerPoint Presentation</vt:lpstr>
      <vt:lpstr>Types of Dictionaries in Relation to the Dictionary Content:</vt:lpstr>
      <vt:lpstr>PowerPoint Presentation</vt:lpstr>
      <vt:lpstr>Useful for special fields or professions (technical dictionaries). E.g.:  medical, chemical, physical, literary, linguistic, computer dictionaries, etc.  </vt:lpstr>
      <vt:lpstr>Concentrate on one part of language. E.g.: dictionaries of idioms, collocations, phrasal verbs, abbreviations, etc. </vt:lpstr>
      <vt:lpstr>PowerPoint Presentation</vt:lpstr>
      <vt:lpstr>Focus on different varieties of a single language. E.g.: British-American dictionaries.  </vt:lpstr>
      <vt:lpstr>Have a special organization. e.g.: thesauri, which are dictionaries that list words with similar meanings together. This is useful for writing, where it is sometimes bad style to use the same word many times.  </vt:lpstr>
      <vt:lpstr>Types of Dictionaries in Relation to the Dictionary language</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Dictionary</dc:title>
  <dc:creator>Toshiba</dc:creator>
  <cp:lastModifiedBy>Nouf Alfouzan</cp:lastModifiedBy>
  <cp:revision>28</cp:revision>
  <dcterms:created xsi:type="dcterms:W3CDTF">2015-08-31T16:10:17Z</dcterms:created>
  <dcterms:modified xsi:type="dcterms:W3CDTF">2019-09-25T09:59:38Z</dcterms:modified>
</cp:coreProperties>
</file>