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8" r:id="rId3"/>
    <p:sldId id="269" r:id="rId4"/>
    <p:sldId id="270" r:id="rId5"/>
    <p:sldId id="257" r:id="rId6"/>
    <p:sldId id="266" r:id="rId7"/>
    <p:sldId id="258" r:id="rId8"/>
    <p:sldId id="267" r:id="rId9"/>
    <p:sldId id="265" r:id="rId10"/>
    <p:sldId id="259" r:id="rId11"/>
    <p:sldId id="260" r:id="rId12"/>
    <p:sldId id="261" r:id="rId13"/>
    <p:sldId id="271" r:id="rId14"/>
    <p:sldId id="262" r:id="rId15"/>
    <p:sldId id="272" r:id="rId16"/>
    <p:sldId id="273" r:id="rId17"/>
    <p:sldId id="263" r:id="rId18"/>
    <p:sldId id="264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849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154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57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6386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9503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8710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9969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290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107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076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603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617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54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090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056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69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A3EAE-69D0-482A-A731-BB09582AE412}" type="datetimeFigureOut">
              <a:rPr lang="ar-SA" smtClean="0"/>
              <a:t>03/02/1441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BE6C1F-1336-4E37-B2D4-CDE824B667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708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yclopedia.com/literature-and-arts/language-linguistics-and-literary-terms/language-and-linguistics/syntax#1O29SYNTAX" TargetMode="External"/><Relationship Id="rId2" Type="http://schemas.openxmlformats.org/officeDocument/2006/relationships/hyperlink" Target="https://www.encyclopedia.com/literature-and-arts/language-linguistics-and-literary-terms/language-and-linguistics/part-spee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3" y="397149"/>
            <a:ext cx="9144000" cy="2387600"/>
          </a:xfrm>
        </p:spPr>
        <p:txBody>
          <a:bodyPr/>
          <a:lstStyle/>
          <a:p>
            <a:r>
              <a:rPr lang="en-US" b="1" dirty="0"/>
              <a:t>Typology of specialized dictionaries</a:t>
            </a:r>
            <a:endParaRPr lang="ar-S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50195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b="1" dirty="0">
                <a:solidFill>
                  <a:srgbClr val="C00000"/>
                </a:solidFill>
              </a:rPr>
              <a:t>Syntagmatic specialized dictionaries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b="1" dirty="0">
                <a:solidFill>
                  <a:srgbClr val="C00000"/>
                </a:solidFill>
              </a:rPr>
              <a:t>Paradigmatic specialized dictionaries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b="1" dirty="0">
                <a:solidFill>
                  <a:srgbClr val="C00000"/>
                </a:solidFill>
              </a:rPr>
              <a:t>Restricted Dictionaries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21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Collocation dictionaries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425" y="1680594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/>
              <a:t>Specify for each lemma (headword) what words tend to appear together with it in word combinations.</a:t>
            </a:r>
          </a:p>
          <a:p>
            <a:pPr marL="0" indent="0">
              <a:buNone/>
            </a:pPr>
            <a:r>
              <a:rPr lang="en-US" sz="2400" dirty="0"/>
              <a:t>e.g. </a:t>
            </a:r>
            <a:r>
              <a:rPr lang="en-US" sz="2400" b="1" dirty="0">
                <a:solidFill>
                  <a:srgbClr val="00B050"/>
                </a:solidFill>
              </a:rPr>
              <a:t>keep</a:t>
            </a:r>
            <a:r>
              <a:rPr lang="en-US" sz="2400" dirty="0">
                <a:solidFill>
                  <a:srgbClr val="00B050"/>
                </a:solidFill>
              </a:rPr>
              <a:t> a promise NOT </a:t>
            </a:r>
            <a:r>
              <a:rPr lang="en-US" sz="2400" b="1" dirty="0">
                <a:solidFill>
                  <a:srgbClr val="00B050"/>
                </a:solidFill>
              </a:rPr>
              <a:t>hold</a:t>
            </a:r>
            <a:r>
              <a:rPr lang="en-US" sz="2400" dirty="0">
                <a:solidFill>
                  <a:srgbClr val="00B050"/>
                </a:solidFill>
              </a:rPr>
              <a:t> a promise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b="1" dirty="0">
                <a:solidFill>
                  <a:srgbClr val="00B050"/>
                </a:solidFill>
              </a:rPr>
              <a:t>do</a:t>
            </a:r>
            <a:r>
              <a:rPr lang="en-US" sz="2400" dirty="0">
                <a:solidFill>
                  <a:srgbClr val="00B050"/>
                </a:solidFill>
              </a:rPr>
              <a:t> your homework NOT </a:t>
            </a:r>
            <a:r>
              <a:rPr lang="en-US" sz="2400" b="1" dirty="0">
                <a:solidFill>
                  <a:srgbClr val="00B050"/>
                </a:solidFill>
              </a:rPr>
              <a:t>make</a:t>
            </a:r>
            <a:r>
              <a:rPr lang="en-US" sz="2400" dirty="0">
                <a:solidFill>
                  <a:srgbClr val="00B050"/>
                </a:solidFill>
              </a:rPr>
              <a:t> your homework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       </a:t>
            </a:r>
            <a:r>
              <a:rPr lang="en-US" sz="2400" b="1" dirty="0">
                <a:solidFill>
                  <a:srgbClr val="00B050"/>
                </a:solidFill>
              </a:rPr>
              <a:t>make</a:t>
            </a:r>
            <a:r>
              <a:rPr lang="en-US" sz="2400" dirty="0">
                <a:solidFill>
                  <a:srgbClr val="00B050"/>
                </a:solidFill>
              </a:rPr>
              <a:t> a cup of tea NOT </a:t>
            </a:r>
            <a:r>
              <a:rPr lang="en-US" sz="2400" b="1" dirty="0">
                <a:solidFill>
                  <a:srgbClr val="00B050"/>
                </a:solidFill>
              </a:rPr>
              <a:t>do</a:t>
            </a:r>
            <a:r>
              <a:rPr lang="en-US" sz="2400" dirty="0">
                <a:solidFill>
                  <a:srgbClr val="00B050"/>
                </a:solidFill>
              </a:rPr>
              <a:t> a cup of tea</a:t>
            </a:r>
            <a:endParaRPr lang="ar-SA" sz="2400" dirty="0">
              <a:solidFill>
                <a:srgbClr val="00B05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Example: Oxford Collocations Dictionary for Students of English</a:t>
            </a:r>
          </a:p>
        </p:txBody>
      </p:sp>
    </p:spTree>
    <p:extLst>
      <p:ext uri="{BB962C8B-B14F-4D97-AF65-F5344CB8AC3E}">
        <p14:creationId xmlns:p14="http://schemas.microsoft.com/office/powerpoint/2010/main" val="8400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603" y="447942"/>
            <a:ext cx="8911687" cy="128089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Idiom dictionaries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299" y="1088387"/>
            <a:ext cx="9147305" cy="52536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Idioms are group of words in a fixed order that have a particular meaning that is different from the meanings of each word on its own.</a:t>
            </a:r>
          </a:p>
          <a:p>
            <a:r>
              <a:rPr lang="en-US" sz="2000" b="1" dirty="0">
                <a:solidFill>
                  <a:srgbClr val="222222"/>
                </a:solidFill>
                <a:latin typeface="+mj-lt"/>
              </a:rPr>
              <a:t>GET OUT OF HAND: </a:t>
            </a:r>
            <a:r>
              <a:rPr lang="en-US" sz="2000" dirty="0">
                <a:solidFill>
                  <a:srgbClr val="222222"/>
                </a:solidFill>
                <a:latin typeface="+mj-lt"/>
              </a:rPr>
              <a:t>when you lose control of things, they get out of hand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rgbClr val="222222"/>
                </a:solidFill>
                <a:latin typeface="+mj-lt"/>
              </a:rPr>
              <a:t>The party got out of hand</a:t>
            </a:r>
            <a:r>
              <a:rPr lang="en-US" sz="2000" i="1" dirty="0">
                <a:solidFill>
                  <a:srgbClr val="222222"/>
                </a:solidFill>
                <a:latin typeface="+mj-lt"/>
              </a:rPr>
              <a:t> and the guests started to throw bottles at each other.</a:t>
            </a:r>
            <a:endParaRPr lang="en-US" sz="2000" dirty="0">
              <a:solidFill>
                <a:srgbClr val="222222"/>
              </a:solidFill>
              <a:latin typeface="+mj-lt"/>
            </a:endParaRPr>
          </a:p>
          <a:p>
            <a:r>
              <a:rPr lang="en-US" sz="2000" b="1" dirty="0">
                <a:solidFill>
                  <a:srgbClr val="222222"/>
                </a:solidFill>
                <a:latin typeface="+mj-lt"/>
              </a:rPr>
              <a:t>GET YOUR HEAD AROUND IT: </a:t>
            </a:r>
            <a:r>
              <a:rPr lang="en-US" sz="2000" dirty="0">
                <a:solidFill>
                  <a:srgbClr val="222222"/>
                </a:solidFill>
                <a:latin typeface="+mj-lt"/>
              </a:rPr>
              <a:t>to understand something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222222"/>
                </a:solidFill>
                <a:latin typeface="+mj-lt"/>
              </a:rPr>
              <a:t>I just </a:t>
            </a:r>
            <a:r>
              <a:rPr lang="en-US" sz="2000" b="1" i="1" dirty="0">
                <a:solidFill>
                  <a:srgbClr val="222222"/>
                </a:solidFill>
                <a:latin typeface="+mj-lt"/>
              </a:rPr>
              <a:t>can’t get my head around the fact</a:t>
            </a:r>
            <a:r>
              <a:rPr lang="en-US" sz="2000" i="1" dirty="0">
                <a:solidFill>
                  <a:srgbClr val="222222"/>
                </a:solidFill>
                <a:latin typeface="+mj-lt"/>
              </a:rPr>
              <a:t> that Joe is leaving us.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Example: Cambridge Idioms Dictionary</a:t>
            </a:r>
          </a:p>
          <a:p>
            <a:endParaRPr lang="en-US" sz="2000" dirty="0">
              <a:latin typeface="+mj-lt"/>
            </a:endParaRPr>
          </a:p>
          <a:p>
            <a:endParaRPr lang="ar-S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3622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360" y="473109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Paradigmatic specialized dictionaries</a:t>
            </a:r>
            <a:br>
              <a:rPr lang="ar-SA" b="1" dirty="0">
                <a:solidFill>
                  <a:srgbClr val="C00000"/>
                </a:solidFill>
              </a:rPr>
            </a:b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537" y="1454091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/>
              <a:t>They are concerned with the relationship between lexical items and other items for which they can be </a:t>
            </a:r>
            <a:r>
              <a:rPr lang="en-US" sz="2400" b="1" dirty="0"/>
              <a:t>substituted</a:t>
            </a:r>
            <a:r>
              <a:rPr lang="en-US" sz="2400" dirty="0"/>
              <a:t>.</a:t>
            </a:r>
          </a:p>
          <a:p>
            <a:r>
              <a:rPr lang="en-US" sz="2400" dirty="0"/>
              <a:t>Every item of language has a paradigmatic relationship with every other item which can be substituted for it (such as cat with dog)</a:t>
            </a:r>
          </a:p>
        </p:txBody>
      </p:sp>
    </p:spTree>
    <p:extLst>
      <p:ext uri="{BB962C8B-B14F-4D97-AF65-F5344CB8AC3E}">
        <p14:creationId xmlns:p14="http://schemas.microsoft.com/office/powerpoint/2010/main" val="780928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06DCF-B1C7-4518-B6DF-FB5C307AA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536" y="1126921"/>
            <a:ext cx="8915400" cy="3777622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This substitution may concern either the content side or the expression side: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en-US" sz="3200" b="1" dirty="0">
                <a:solidFill>
                  <a:srgbClr val="92AA4C"/>
                </a:solidFill>
              </a:rPr>
              <a:t>1. Content-paradigmatic dictionaries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en-US" sz="3200" b="1" dirty="0">
                <a:solidFill>
                  <a:srgbClr val="92AA4C"/>
                </a:solidFill>
              </a:rPr>
              <a:t>2. Expression-paradigmatic dictionaries</a:t>
            </a:r>
            <a:endParaRPr lang="ar-SA" sz="3200" b="1" dirty="0">
              <a:solidFill>
                <a:srgbClr val="92AA4C"/>
              </a:solidFill>
            </a:endParaRP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553324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694" y="531831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Content-paradigmatic dictionaries</a:t>
            </a:r>
            <a:br>
              <a:rPr lang="en-US" b="1" dirty="0">
                <a:solidFill>
                  <a:schemeClr val="accent5"/>
                </a:solidFill>
              </a:rPr>
            </a:br>
            <a:endParaRPr lang="ar-SA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981" y="1672205"/>
            <a:ext cx="8915400" cy="3777622"/>
          </a:xfrm>
        </p:spPr>
        <p:txBody>
          <a:bodyPr>
            <a:noAutofit/>
          </a:bodyPr>
          <a:lstStyle/>
          <a:p>
            <a:pPr marL="457200" indent="-457200" algn="ctr">
              <a:buAutoNum type="arabicPeriod"/>
            </a:pPr>
            <a:r>
              <a:rPr lang="en-US" sz="2800" b="1" dirty="0">
                <a:solidFill>
                  <a:srgbClr val="C00000"/>
                </a:solidFill>
              </a:rPr>
              <a:t>Synonym dictionaries: </a:t>
            </a:r>
          </a:p>
          <a:p>
            <a:pPr marL="0" indent="0">
              <a:buNone/>
            </a:pPr>
            <a:r>
              <a:rPr lang="en-US" sz="2400" dirty="0"/>
              <a:t>They are of two types:</a:t>
            </a:r>
          </a:p>
          <a:p>
            <a:r>
              <a:rPr lang="en-US" sz="2400" b="1" u="sng" dirty="0"/>
              <a:t>Cumulative synonym dictionaries</a:t>
            </a:r>
            <a:r>
              <a:rPr lang="en-US" sz="2400" dirty="0"/>
              <a:t>: they group together words having (almost) the same meaning, the user is left to choose the most suitable synonym. </a:t>
            </a:r>
            <a:r>
              <a:rPr lang="en-US" sz="2400" dirty="0">
                <a:solidFill>
                  <a:srgbClr val="00B050"/>
                </a:solidFill>
              </a:rPr>
              <a:t>( brave : courageous, plucky, fearless </a:t>
            </a:r>
            <a:r>
              <a:rPr lang="en-US" sz="2400" dirty="0" err="1">
                <a:solidFill>
                  <a:srgbClr val="00B050"/>
                </a:solidFill>
              </a:rPr>
              <a:t>etc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/>
              <a:t> Example: Longman Synonym Dictionary</a:t>
            </a:r>
          </a:p>
          <a:p>
            <a:r>
              <a:rPr lang="en-US" sz="2400" b="1" u="sng" dirty="0"/>
              <a:t>Distinctive synonym dictionaries </a:t>
            </a:r>
            <a:r>
              <a:rPr lang="en-US" sz="2400" dirty="0"/>
              <a:t>: They provide the contexts in which each particular synonym is preferred.</a:t>
            </a:r>
          </a:p>
          <a:p>
            <a:pPr marL="0" indent="0">
              <a:buNone/>
            </a:pPr>
            <a:r>
              <a:rPr lang="en-US" sz="2400" dirty="0"/>
              <a:t>Example: Webster’s New Explorer Dictionary of Synonyms and Antonyms</a:t>
            </a:r>
          </a:p>
          <a:p>
            <a:pPr marL="0" indent="0">
              <a:buNone/>
            </a:pP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1936972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49F03-E0F2-42D7-8555-96215975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258" y="1730928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C00000"/>
                </a:solidFill>
              </a:rPr>
              <a:t>2. Antonym dictionaries:</a:t>
            </a:r>
          </a:p>
          <a:p>
            <a:r>
              <a:rPr lang="en-US" sz="2800" dirty="0"/>
              <a:t>They are less common</a:t>
            </a:r>
          </a:p>
          <a:p>
            <a:r>
              <a:rPr lang="en-US" sz="2800" dirty="0"/>
              <a:t>They are often combined with synonym dictionaries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0626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8E580-02BA-4BA1-862C-67F305AE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709" y="1252756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C00000"/>
                </a:solidFill>
              </a:rPr>
              <a:t>3. Thesauri (plural of a thesaurus )</a:t>
            </a:r>
          </a:p>
          <a:p>
            <a:pPr marL="0" indent="0">
              <a:buNone/>
            </a:pPr>
            <a:r>
              <a:rPr lang="en-US" sz="2400" dirty="0"/>
              <a:t>Words are grouped together according to conceptual connection, regardless of part of speech </a:t>
            </a:r>
          </a:p>
          <a:p>
            <a:pPr marL="0" indent="0">
              <a:buNone/>
            </a:pPr>
            <a:r>
              <a:rPr lang="en-US" sz="2400" b="1" dirty="0"/>
              <a:t>Example: Roget’s Thesaurus of English Words and Phrases </a:t>
            </a:r>
          </a:p>
          <a:p>
            <a:pPr marL="0" indent="0">
              <a:buNone/>
            </a:pPr>
            <a:endParaRPr lang="en-US" sz="2400" b="1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76657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Expression-paradigmatic dictionaries </a:t>
            </a:r>
            <a:endParaRPr lang="ar-SA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They may be based on the spelling or the pronunciation of words.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</a:t>
            </a:r>
            <a:r>
              <a:rPr lang="en-US" sz="2200" b="1" dirty="0">
                <a:solidFill>
                  <a:srgbClr val="C00000"/>
                </a:solidFill>
              </a:rPr>
              <a:t>1. </a:t>
            </a:r>
            <a:r>
              <a:rPr lang="en-US" sz="2600" b="1" dirty="0">
                <a:solidFill>
                  <a:srgbClr val="C00000"/>
                </a:solidFill>
              </a:rPr>
              <a:t>Based on spelling</a:t>
            </a:r>
          </a:p>
          <a:p>
            <a:pPr marL="0" indent="0">
              <a:buNone/>
            </a:pPr>
            <a:r>
              <a:rPr lang="en-US" b="1" dirty="0"/>
              <a:t>Reverse-order (final-alphabetical dictionaries): </a:t>
            </a:r>
          </a:p>
          <a:p>
            <a:pPr marL="0" indent="0">
              <a:buNone/>
            </a:pPr>
            <a:r>
              <a:rPr lang="en-US" dirty="0"/>
              <a:t>They are sorted according to the last letter of the word, then according to the last but one, and so on.</a:t>
            </a:r>
          </a:p>
          <a:p>
            <a:pPr marL="0" indent="0">
              <a:buNone/>
            </a:pPr>
            <a:r>
              <a:rPr lang="en-US" dirty="0"/>
              <a:t>Words that have the same endings are listed next to each other (e.g. words that have the same suffixes) </a:t>
            </a:r>
            <a:r>
              <a:rPr lang="en-US" dirty="0">
                <a:solidFill>
                  <a:srgbClr val="00B050"/>
                </a:solidFill>
              </a:rPr>
              <a:t>(courageous, advantageous, religious) </a:t>
            </a:r>
          </a:p>
          <a:p>
            <a:pPr marL="0" indent="0" algn="ctr">
              <a:buNone/>
            </a:pPr>
            <a:r>
              <a:rPr lang="en-US" sz="2200" b="1" dirty="0">
                <a:solidFill>
                  <a:srgbClr val="C00000"/>
                </a:solidFill>
              </a:rPr>
              <a:t>2. Based on pronunciation</a:t>
            </a:r>
          </a:p>
          <a:p>
            <a:pPr marL="0" indent="0">
              <a:buNone/>
            </a:pPr>
            <a:r>
              <a:rPr lang="en-US" b="1" dirty="0"/>
              <a:t>Rhyming dictionaries:</a:t>
            </a:r>
          </a:p>
          <a:p>
            <a:pPr marL="0" indent="0">
              <a:buNone/>
            </a:pPr>
            <a:r>
              <a:rPr lang="en-US" dirty="0"/>
              <a:t>They group together words which endings are pronounced in the same way.</a:t>
            </a:r>
          </a:p>
          <a:p>
            <a:pPr marL="0" indent="0">
              <a:buNone/>
            </a:pP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67679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Restricted Dictionaries</a:t>
            </a:r>
            <a:br>
              <a:rPr lang="ar-SA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Technical dictionaries (terminological dictionaries)</a:t>
            </a:r>
          </a:p>
          <a:p>
            <a:pPr marL="0" indent="0">
              <a:buNone/>
            </a:pPr>
            <a:r>
              <a:rPr lang="en-US" dirty="0"/>
              <a:t>They are compiled according to principles of terminology.</a:t>
            </a:r>
          </a:p>
          <a:p>
            <a:pPr marL="0" indent="0">
              <a:buNone/>
            </a:pPr>
            <a:r>
              <a:rPr lang="en-US" dirty="0"/>
              <a:t>They deal with the technical language of a subject field (medicine, law, literature, linguistics etc. 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229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6B38E-3B16-4C1C-8840-C98C5206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78" y="231815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Class Activities.</a:t>
            </a:r>
          </a:p>
        </p:txBody>
      </p:sp>
    </p:spTree>
    <p:extLst>
      <p:ext uri="{BB962C8B-B14F-4D97-AF65-F5344CB8AC3E}">
        <p14:creationId xmlns:p14="http://schemas.microsoft.com/office/powerpoint/2010/main" val="221267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4369F-B095-4E80-A830-373C5E6A0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086" y="498275"/>
            <a:ext cx="8911687" cy="1280890"/>
          </a:xfrm>
        </p:spPr>
        <p:txBody>
          <a:bodyPr/>
          <a:lstStyle/>
          <a:p>
            <a:pPr algn="ctr"/>
            <a:r>
              <a:rPr lang="en-CA" b="1" dirty="0">
                <a:solidFill>
                  <a:srgbClr val="C00000"/>
                </a:solidFill>
              </a:rPr>
              <a:t>Syntagmatic VS Paradigmatic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A2E4E-0FFA-4788-9914-9F303CCFE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861" y="1267437"/>
            <a:ext cx="8911688" cy="4193796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r>
              <a:rPr lang="en-US" sz="2000" dirty="0"/>
              <a:t>A syntagmatic relationship is the relationship with items which occur within the same construction (for example, in </a:t>
            </a:r>
            <a:r>
              <a:rPr lang="en-US" sz="2000" b="1" dirty="0"/>
              <a:t>The cat sat on the mat</a:t>
            </a:r>
            <a:r>
              <a:rPr lang="en-US" sz="2000" dirty="0"/>
              <a:t>, </a:t>
            </a:r>
            <a:r>
              <a:rPr lang="en-US" sz="2000" b="1" dirty="0"/>
              <a:t>cat</a:t>
            </a:r>
            <a:r>
              <a:rPr lang="en-US" sz="2000" dirty="0"/>
              <a:t> with </a:t>
            </a:r>
            <a:r>
              <a:rPr lang="en-US" sz="2000" b="1" dirty="0"/>
              <a:t>the</a:t>
            </a:r>
            <a:r>
              <a:rPr lang="en-US" sz="2000" dirty="0"/>
              <a:t> and </a:t>
            </a:r>
            <a:r>
              <a:rPr lang="en-US" sz="2000" b="1" dirty="0"/>
              <a:t>sat on the mat</a:t>
            </a:r>
            <a:r>
              <a:rPr lang="en-US" sz="2000" dirty="0"/>
              <a:t>).</a:t>
            </a:r>
          </a:p>
          <a:p>
            <a:r>
              <a:rPr lang="en-US" sz="2000" dirty="0"/>
              <a:t>Every item of language has a paradigmatic relationship with every other item which can be substituted for it (such as cat with dog)</a:t>
            </a:r>
          </a:p>
          <a:p>
            <a:r>
              <a:rPr lang="en-US" sz="2000" dirty="0">
                <a:solidFill>
                  <a:schemeClr val="tx1"/>
                </a:solidFill>
              </a:rPr>
              <a:t>On the lexical level, paradigmatic contrasts indicate which words are likely to belong to the same word class (</a:t>
            </a:r>
            <a:r>
              <a:rPr lang="en-US" sz="20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 of speech</a:t>
            </a:r>
            <a:r>
              <a:rPr lang="en-US" sz="2000" dirty="0">
                <a:solidFill>
                  <a:schemeClr val="tx1"/>
                </a:solidFill>
              </a:rPr>
              <a:t>): cat, dog, parrot in the diagram are all nouns, sat, slept, perched are all verbs.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Syntagmatic relations between words enable one to build up a picture of co-occurrence restrictions within </a:t>
            </a:r>
            <a:r>
              <a:rPr lang="en-US" sz="20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SYNTAX</a:t>
            </a:r>
            <a:r>
              <a:rPr lang="en-US" sz="2000" dirty="0">
                <a:solidFill>
                  <a:schemeClr val="tx1"/>
                </a:solidFill>
              </a:rPr>
              <a:t>, for example, the verbs hit, kick have to be followed by a noun (Paul hit the wall, not *Paul hit), but sleep, doze do not normally do so (Peter slept, not *Peter slept the bed). </a:t>
            </a:r>
            <a:endParaRPr lang="en-C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6454E-9A76-402C-B381-1AF67A48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315" y="984307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/>
              <a:t>On the semantic level, paradigmatic substitutions allow items from a semantic set to be grouped together, for example </a:t>
            </a:r>
            <a:r>
              <a:rPr lang="en-US" sz="2800" i="1" dirty="0"/>
              <a:t>Angela came on </a:t>
            </a:r>
            <a:r>
              <a:rPr lang="en-US" sz="2800" b="1" i="1" dirty="0"/>
              <a:t>Tuesday</a:t>
            </a:r>
            <a:r>
              <a:rPr lang="en-US" sz="2800" b="1" dirty="0"/>
              <a:t> (Wednesday, Thursday, etc</a:t>
            </a:r>
            <a:r>
              <a:rPr lang="en-US" sz="2800" dirty="0"/>
              <a:t>.), while syntagmatic associations indicate compatible combinations: </a:t>
            </a:r>
            <a:r>
              <a:rPr lang="en-US" sz="2800" b="1" i="1" dirty="0"/>
              <a:t>rotten apple</a:t>
            </a:r>
            <a:r>
              <a:rPr lang="en-US" sz="2800" b="1" dirty="0"/>
              <a:t>, </a:t>
            </a:r>
            <a:r>
              <a:rPr lang="en-US" sz="2800" b="1" i="1" dirty="0"/>
              <a:t>the duck quacked</a:t>
            </a:r>
            <a:r>
              <a:rPr lang="en-US" sz="2800" dirty="0"/>
              <a:t>, rather than *</a:t>
            </a:r>
            <a:r>
              <a:rPr lang="en-US" sz="2800" b="1" i="1" dirty="0"/>
              <a:t>curdled apple</a:t>
            </a:r>
            <a:r>
              <a:rPr lang="en-US" sz="2800" b="1" dirty="0"/>
              <a:t>, *</a:t>
            </a:r>
            <a:r>
              <a:rPr lang="en-US" sz="2800" b="1" i="1" dirty="0"/>
              <a:t>the duck squeaked</a:t>
            </a:r>
            <a:r>
              <a:rPr lang="en-US" sz="2800" b="1" dirty="0"/>
              <a:t>.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25947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4A35D4-87B9-4488-AC4F-D28BFD8AA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939997"/>
              </p:ext>
            </p:extLst>
          </p:nvPr>
        </p:nvGraphicFramePr>
        <p:xfrm>
          <a:off x="2063692" y="2125210"/>
          <a:ext cx="8786576" cy="2933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25">
                  <a:extLst>
                    <a:ext uri="{9D8B030D-6E8A-4147-A177-3AD203B41FA5}">
                      <a16:colId xmlns:a16="http://schemas.microsoft.com/office/drawing/2014/main" val="1223535465"/>
                    </a:ext>
                  </a:extLst>
                </a:gridCol>
                <a:gridCol w="1255225">
                  <a:extLst>
                    <a:ext uri="{9D8B030D-6E8A-4147-A177-3AD203B41FA5}">
                      <a16:colId xmlns:a16="http://schemas.microsoft.com/office/drawing/2014/main" val="1398550191"/>
                    </a:ext>
                  </a:extLst>
                </a:gridCol>
                <a:gridCol w="1279134">
                  <a:extLst>
                    <a:ext uri="{9D8B030D-6E8A-4147-A177-3AD203B41FA5}">
                      <a16:colId xmlns:a16="http://schemas.microsoft.com/office/drawing/2014/main" val="1892693833"/>
                    </a:ext>
                  </a:extLst>
                </a:gridCol>
                <a:gridCol w="1231317">
                  <a:extLst>
                    <a:ext uri="{9D8B030D-6E8A-4147-A177-3AD203B41FA5}">
                      <a16:colId xmlns:a16="http://schemas.microsoft.com/office/drawing/2014/main" val="966012079"/>
                    </a:ext>
                  </a:extLst>
                </a:gridCol>
                <a:gridCol w="1255225">
                  <a:extLst>
                    <a:ext uri="{9D8B030D-6E8A-4147-A177-3AD203B41FA5}">
                      <a16:colId xmlns:a16="http://schemas.microsoft.com/office/drawing/2014/main" val="69436057"/>
                    </a:ext>
                  </a:extLst>
                </a:gridCol>
                <a:gridCol w="1255225">
                  <a:extLst>
                    <a:ext uri="{9D8B030D-6E8A-4147-A177-3AD203B41FA5}">
                      <a16:colId xmlns:a16="http://schemas.microsoft.com/office/drawing/2014/main" val="1442578975"/>
                    </a:ext>
                  </a:extLst>
                </a:gridCol>
                <a:gridCol w="1255225">
                  <a:extLst>
                    <a:ext uri="{9D8B030D-6E8A-4147-A177-3AD203B41FA5}">
                      <a16:colId xmlns:a16="http://schemas.microsoft.com/office/drawing/2014/main" val="922520156"/>
                    </a:ext>
                  </a:extLst>
                </a:gridCol>
              </a:tblGrid>
              <a:tr h="924096">
                <a:tc gridSpan="7">
                  <a:txBody>
                    <a:bodyPr/>
                    <a:lstStyle/>
                    <a:p>
                      <a:pPr algn="ctr"/>
                      <a:r>
                        <a:rPr lang="en-CA" sz="2800" dirty="0"/>
                        <a:t>Syntagmatic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594101"/>
                  </a:ext>
                </a:extLst>
              </a:tr>
              <a:tr h="661362">
                <a:tc rowSpan="3">
                  <a:txBody>
                    <a:bodyPr/>
                    <a:lstStyle/>
                    <a:p>
                      <a:pPr algn="ctr"/>
                      <a:r>
                        <a:rPr lang="en-CA" dirty="0"/>
                        <a:t>Paradigmatic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The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898528"/>
                  </a:ext>
                </a:extLst>
              </a:tr>
              <a:tr h="6613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Slept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Uder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That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3557645"/>
                  </a:ext>
                </a:extLst>
              </a:tr>
              <a:tr h="686531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Our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Parrot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Perched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00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8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506664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Syntagmatic specialized dictionaries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091" y="1540189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/>
              <a:t>They are concerned with the relationship between the lexical items and other items with which they are </a:t>
            </a:r>
            <a:r>
              <a:rPr lang="en-US" sz="2800" b="1" dirty="0"/>
              <a:t>combined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08230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B2E8A-851F-41BC-B616-3987FEAE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of such dictionaries: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E6F13-2F57-42BB-A084-20EE49B35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Construction dictionaries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 Collocation dictionaries</a:t>
            </a:r>
          </a:p>
          <a:p>
            <a:pPr lvl="0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 Idiom dictionaries.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4717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Construction dictionaries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149" y="2232244"/>
            <a:ext cx="10515600" cy="4999804"/>
          </a:xfrm>
        </p:spPr>
        <p:txBody>
          <a:bodyPr>
            <a:normAutofit/>
          </a:bodyPr>
          <a:lstStyle/>
          <a:p>
            <a:r>
              <a:rPr lang="en-US" sz="3200" dirty="0"/>
              <a:t>Specify for each lemma (headword) the kind of complement that are syntactically possible.</a:t>
            </a:r>
          </a:p>
          <a:p>
            <a:r>
              <a:rPr lang="en-US" sz="3200" dirty="0"/>
              <a:t>They are primarily concerned with verbs and they specify the construction of nouns and adjectives.</a:t>
            </a:r>
          </a:p>
        </p:txBody>
      </p:sp>
    </p:spTree>
    <p:extLst>
      <p:ext uri="{BB962C8B-B14F-4D97-AF65-F5344CB8AC3E}">
        <p14:creationId xmlns:p14="http://schemas.microsoft.com/office/powerpoint/2010/main" val="262822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96EBB-C04E-4AFB-95C1-763D3765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28" y="63249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There are mainly three types of complements:</a:t>
            </a:r>
            <a:b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49DAD-0E41-4C6E-8DEF-46EC9829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647" y="2091655"/>
            <a:ext cx="8915400" cy="3777622"/>
          </a:xfrm>
        </p:spPr>
        <p:txBody>
          <a:bodyPr/>
          <a:lstStyle/>
          <a:p>
            <a:pPr>
              <a:buClr>
                <a:srgbClr val="A53010"/>
              </a:buClr>
            </a:pP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 subject complement</a:t>
            </a:r>
          </a:p>
          <a:p>
            <a:pPr>
              <a:buClr>
                <a:srgbClr val="A53010"/>
              </a:buClr>
            </a:pP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An object complement</a:t>
            </a:r>
          </a:p>
          <a:p>
            <a:pPr>
              <a:buClr>
                <a:srgbClr val="A53010"/>
              </a:buClr>
            </a:pP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 verb complement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326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288" y="0"/>
            <a:ext cx="11006959" cy="5475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1. A subject complement:</a:t>
            </a:r>
          </a:p>
          <a:p>
            <a:pPr marL="0" indent="0">
              <a:buNone/>
            </a:pPr>
            <a:r>
              <a:rPr lang="en-US" sz="2000" dirty="0"/>
              <a:t>It follows a linking verb.</a:t>
            </a:r>
          </a:p>
          <a:p>
            <a:pPr marL="0" indent="0">
              <a:buNone/>
            </a:pPr>
            <a:r>
              <a:rPr lang="en-US" sz="2000" dirty="0"/>
              <a:t>It is normally an adjective or a noun.</a:t>
            </a:r>
          </a:p>
          <a:p>
            <a:pPr marL="0" indent="0">
              <a:buNone/>
            </a:pPr>
            <a:r>
              <a:rPr lang="en-US" sz="2000" dirty="0"/>
              <a:t>e.g</a:t>
            </a:r>
            <a:r>
              <a:rPr lang="en-US" sz="2000" dirty="0">
                <a:solidFill>
                  <a:srgbClr val="00B050"/>
                </a:solidFill>
              </a:rPr>
              <a:t>. A glacier is a </a:t>
            </a:r>
            <a:r>
              <a:rPr lang="en-US" sz="2000" u="sng" dirty="0">
                <a:solidFill>
                  <a:srgbClr val="00B050"/>
                </a:solidFill>
              </a:rPr>
              <a:t>huge body </a:t>
            </a:r>
            <a:r>
              <a:rPr lang="en-US" sz="2000" dirty="0">
                <a:solidFill>
                  <a:srgbClr val="00B050"/>
                </a:solidFill>
              </a:rPr>
              <a:t>of ice.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    A glacier is </a:t>
            </a:r>
            <a:r>
              <a:rPr lang="en-US" sz="2000" u="sng" dirty="0">
                <a:solidFill>
                  <a:srgbClr val="00B050"/>
                </a:solidFill>
              </a:rPr>
              <a:t>beautiful</a:t>
            </a:r>
            <a:r>
              <a:rPr lang="en-US" sz="2000" dirty="0">
                <a:solidFill>
                  <a:srgbClr val="00B050"/>
                </a:solidFill>
              </a:rPr>
              <a:t> but </a:t>
            </a:r>
            <a:r>
              <a:rPr lang="en-US" sz="2000" u="sng" dirty="0">
                <a:solidFill>
                  <a:srgbClr val="00B050"/>
                </a:solidFill>
              </a:rPr>
              <a:t>dangerous</a:t>
            </a:r>
            <a:r>
              <a:rPr lang="en-US" sz="2000" dirty="0">
                <a:solidFill>
                  <a:srgbClr val="00B050"/>
                </a:solidFill>
              </a:rPr>
              <a:t> at the same time.</a:t>
            </a:r>
          </a:p>
          <a:p>
            <a:pPr marL="0" indent="0">
              <a:buNone/>
            </a:pPr>
            <a:r>
              <a:rPr lang="en-US" sz="2000" b="1" dirty="0"/>
              <a:t>2. An object complement:</a:t>
            </a:r>
          </a:p>
          <a:p>
            <a:pPr marL="0" indent="0">
              <a:buNone/>
            </a:pPr>
            <a:r>
              <a:rPr lang="en-US" sz="2000" dirty="0"/>
              <a:t>It modifies a direct object.</a:t>
            </a:r>
          </a:p>
          <a:p>
            <a:pPr marL="0" indent="0">
              <a:buNone/>
            </a:pPr>
            <a:r>
              <a:rPr lang="en-US" sz="2000" dirty="0"/>
              <a:t>It can be a noun or an adjective.</a:t>
            </a:r>
          </a:p>
          <a:p>
            <a:pPr marL="0" indent="0">
              <a:buNone/>
            </a:pPr>
            <a:r>
              <a:rPr lang="en-US" sz="2000" dirty="0"/>
              <a:t>e.g. </a:t>
            </a:r>
            <a:r>
              <a:rPr lang="en-US" sz="2000" dirty="0">
                <a:solidFill>
                  <a:srgbClr val="00B050"/>
                </a:solidFill>
              </a:rPr>
              <a:t>The convention named Dogbreath </a:t>
            </a:r>
            <a:r>
              <a:rPr lang="en-US" sz="2000" u="sng" dirty="0">
                <a:solidFill>
                  <a:srgbClr val="00B050"/>
                </a:solidFill>
              </a:rPr>
              <a:t>Vice President</a:t>
            </a:r>
            <a:r>
              <a:rPr lang="en-US" sz="2000" dirty="0">
                <a:solidFill>
                  <a:srgbClr val="00B050"/>
                </a:solidFill>
              </a:rPr>
              <a:t>.</a:t>
            </a:r>
            <a:r>
              <a:rPr lang="en-US" sz="2000" dirty="0"/>
              <a:t>  (a noun) (The noun </a:t>
            </a:r>
            <a:r>
              <a:rPr lang="en-US" sz="2000" b="1" dirty="0"/>
              <a:t>Vice President </a:t>
            </a:r>
            <a:r>
              <a:rPr lang="en-US" sz="2000" dirty="0"/>
              <a:t>complements the direct object </a:t>
            </a:r>
            <a:r>
              <a:rPr lang="en-US" sz="2000" b="1" dirty="0"/>
              <a:t>Dogbreath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       </a:t>
            </a:r>
            <a:r>
              <a:rPr lang="en-US" sz="2000" dirty="0">
                <a:solidFill>
                  <a:srgbClr val="00B050"/>
                </a:solidFill>
              </a:rPr>
              <a:t>The clown got the children too </a:t>
            </a:r>
            <a:r>
              <a:rPr lang="en-US" sz="2000" u="sng" dirty="0">
                <a:solidFill>
                  <a:srgbClr val="00B050"/>
                </a:solidFill>
              </a:rPr>
              <a:t>happy</a:t>
            </a:r>
            <a:r>
              <a:rPr lang="en-US" sz="2000" dirty="0">
                <a:solidFill>
                  <a:srgbClr val="00B050"/>
                </a:solidFill>
              </a:rPr>
              <a:t>. </a:t>
            </a:r>
            <a:r>
              <a:rPr lang="en-US" sz="2000" dirty="0"/>
              <a:t>( an adjective) (The adjective </a:t>
            </a:r>
            <a:r>
              <a:rPr lang="en-US" sz="2000" b="1" dirty="0"/>
              <a:t>happy</a:t>
            </a:r>
            <a:r>
              <a:rPr lang="en-US" sz="2000" dirty="0"/>
              <a:t> complements the direct object </a:t>
            </a:r>
            <a:r>
              <a:rPr lang="en-US" sz="2000" b="1" dirty="0"/>
              <a:t>children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b="1" dirty="0"/>
              <a:t>3. A verb complement:</a:t>
            </a:r>
          </a:p>
          <a:p>
            <a:pPr marL="0" indent="0">
              <a:buNone/>
            </a:pPr>
            <a:r>
              <a:rPr lang="en-US" sz="2000" dirty="0"/>
              <a:t>It is the direct or indirect object of a verb.</a:t>
            </a:r>
          </a:p>
          <a:p>
            <a:pPr marL="0" indent="0">
              <a:buNone/>
            </a:pPr>
            <a:r>
              <a:rPr lang="en-US" sz="2000" dirty="0"/>
              <a:t>e.g.  </a:t>
            </a:r>
            <a:r>
              <a:rPr lang="en-US" sz="2000" dirty="0" err="1">
                <a:solidFill>
                  <a:srgbClr val="00B050"/>
                </a:solidFill>
              </a:rPr>
              <a:t>Amal</a:t>
            </a:r>
            <a:r>
              <a:rPr lang="en-US" sz="2000" dirty="0">
                <a:solidFill>
                  <a:srgbClr val="00B050"/>
                </a:solidFill>
              </a:rPr>
              <a:t> left Sarah all her money. </a:t>
            </a:r>
            <a:r>
              <a:rPr lang="en-US" sz="2000" dirty="0"/>
              <a:t>( Both money [the direct object[ and Sarah [ the indirect object[ are said to be the verb compliments of the sentence)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3542090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474</TotalTime>
  <Words>953</Words>
  <Application>Microsoft Office PowerPoint</Application>
  <PresentationFormat>Widescreen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Wingdings</vt:lpstr>
      <vt:lpstr>Wingdings 3</vt:lpstr>
      <vt:lpstr>Wisp</vt:lpstr>
      <vt:lpstr>Typology of specialized dictionaries</vt:lpstr>
      <vt:lpstr>Syntagmatic VS Paradigmatic Relations</vt:lpstr>
      <vt:lpstr>PowerPoint Presentation</vt:lpstr>
      <vt:lpstr>PowerPoint Presentation</vt:lpstr>
      <vt:lpstr>Syntagmatic specialized dictionaries </vt:lpstr>
      <vt:lpstr>Example of such dictionaries: </vt:lpstr>
      <vt:lpstr>Construction dictionaries </vt:lpstr>
      <vt:lpstr>There are mainly three types of complements: </vt:lpstr>
      <vt:lpstr> </vt:lpstr>
      <vt:lpstr>Collocation dictionaries</vt:lpstr>
      <vt:lpstr>Idiom dictionaries</vt:lpstr>
      <vt:lpstr>Paradigmatic specialized dictionaries </vt:lpstr>
      <vt:lpstr>PowerPoint Presentation</vt:lpstr>
      <vt:lpstr>Content-paradigmatic dictionaries </vt:lpstr>
      <vt:lpstr>PowerPoint Presentation</vt:lpstr>
      <vt:lpstr>PowerPoint Presentation</vt:lpstr>
      <vt:lpstr>Expression-paradigmatic dictionaries </vt:lpstr>
      <vt:lpstr>Restricted Dictionaries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Typology of specialized dictionaries</dc:title>
  <dc:creator>YOUSSEF BLIHID</dc:creator>
  <cp:lastModifiedBy>Nouf Alfouzan</cp:lastModifiedBy>
  <cp:revision>32</cp:revision>
  <dcterms:created xsi:type="dcterms:W3CDTF">2019-01-18T19:49:12Z</dcterms:created>
  <dcterms:modified xsi:type="dcterms:W3CDTF">2019-10-02T10:00:52Z</dcterms:modified>
</cp:coreProperties>
</file>