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6" r:id="rId3"/>
    <p:sldId id="339" r:id="rId4"/>
    <p:sldId id="340" r:id="rId5"/>
    <p:sldId id="341" r:id="rId6"/>
    <p:sldId id="335" r:id="rId7"/>
    <p:sldId id="329" r:id="rId8"/>
    <p:sldId id="317" r:id="rId9"/>
    <p:sldId id="337" r:id="rId10"/>
    <p:sldId id="328" r:id="rId11"/>
    <p:sldId id="321" r:id="rId12"/>
    <p:sldId id="338" r:id="rId13"/>
    <p:sldId id="354" r:id="rId14"/>
    <p:sldId id="366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0D7466-6B9A-4911-8243-BD41EE131732}" type="datetimeFigureOut">
              <a:rPr lang="ar-SA" smtClean="0"/>
              <a:pPr/>
              <a:t>11/01/1433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FD60577-9DBE-4DFC-A20E-AD011886934E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722598-FC54-4E7A-A9F7-A9A40A8397D9}" type="slidenum">
              <a:rPr lang="en-US"/>
              <a:pPr/>
              <a:t>5</a:t>
            </a:fld>
            <a:endParaRPr lang="en-US"/>
          </a:p>
        </p:txBody>
      </p:sp>
      <p:sp>
        <p:nvSpPr>
          <p:cNvPr id="1126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3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6" tIns="45714" rIns="91426" bIns="45714"/>
          <a:lstStyle/>
          <a:p>
            <a:r>
              <a:rPr lang="el-GR" b="1">
                <a:solidFill>
                  <a:srgbClr val="00FF00"/>
                </a:solidFill>
                <a:cs typeface="Arial" pitchFamily="34" charset="0"/>
              </a:rPr>
              <a:t>Figure 11.2: Natural capital: </a:t>
            </a:r>
            <a:r>
              <a:rPr lang="el-GR">
                <a:solidFill>
                  <a:srgbClr val="000000"/>
                </a:solidFill>
                <a:cs typeface="Arial" pitchFamily="34" charset="0"/>
              </a:rPr>
              <a:t>groundwater system. An </a:t>
            </a:r>
            <a:r>
              <a:rPr lang="el-GR" i="1">
                <a:solidFill>
                  <a:srgbClr val="000000"/>
                </a:solidFill>
                <a:cs typeface="Arial" pitchFamily="34" charset="0"/>
              </a:rPr>
              <a:t>unconfined aquifer </a:t>
            </a:r>
            <a:r>
              <a:rPr lang="el-GR">
                <a:solidFill>
                  <a:srgbClr val="000000"/>
                </a:solidFill>
                <a:cs typeface="Arial" pitchFamily="34" charset="0"/>
              </a:rPr>
              <a:t>is an aquifer with a permeable water table. A </a:t>
            </a:r>
            <a:r>
              <a:rPr lang="el-GR" i="1">
                <a:solidFill>
                  <a:srgbClr val="000000"/>
                </a:solidFill>
                <a:cs typeface="Arial" pitchFamily="34" charset="0"/>
              </a:rPr>
              <a:t>confined aquifer </a:t>
            </a:r>
            <a:r>
              <a:rPr lang="el-GR">
                <a:solidFill>
                  <a:srgbClr val="000000"/>
                </a:solidFill>
                <a:cs typeface="Arial" pitchFamily="34" charset="0"/>
              </a:rPr>
              <a:t>is bounded above and below by less permeable beds of rock where the water is confined under pressure. Some aquifers are replenished by precipitation; others are not.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36A56A-A958-437B-A852-433CFB550E8A}" type="slidenum">
              <a:rPr lang="en-US"/>
              <a:pPr/>
              <a:t>8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3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6" tIns="45714" rIns="91426" bIns="45714"/>
          <a:lstStyle/>
          <a:p>
            <a:r>
              <a:rPr lang="el-GR" b="1">
                <a:solidFill>
                  <a:srgbClr val="CD0000"/>
                </a:solidFill>
                <a:cs typeface="Arial" pitchFamily="34" charset="0"/>
              </a:rPr>
              <a:t>Figure 11.25: Natural capital degradation: </a:t>
            </a:r>
            <a:r>
              <a:rPr lang="el-GR">
                <a:solidFill>
                  <a:srgbClr val="000000"/>
                </a:solidFill>
                <a:cs typeface="Arial" pitchFamily="34" charset="0"/>
              </a:rPr>
              <a:t>principal sources of groundwater contamination in the United States. Another source is saltwater intrusion from excessive groundwater withdrawal. </a:t>
            </a:r>
            <a:endParaRPr lang="en-US">
              <a:solidFill>
                <a:srgbClr val="000000"/>
              </a:solidFill>
              <a:cs typeface="Arial" pitchFamily="34" charset="0"/>
            </a:endParaRPr>
          </a:p>
          <a:p>
            <a:r>
              <a:rPr lang="el-GR" b="1">
                <a:solidFill>
                  <a:srgbClr val="000000"/>
                </a:solidFill>
                <a:cs typeface="Arial" pitchFamily="34" charset="0"/>
              </a:rPr>
              <a:t>Question: </a:t>
            </a:r>
            <a:r>
              <a:rPr lang="el-GR">
                <a:solidFill>
                  <a:srgbClr val="000000"/>
                </a:solidFill>
                <a:cs typeface="Arial" pitchFamily="34" charset="0"/>
              </a:rPr>
              <a:t>What are three sources shown in this picture that might be affecting groundwater in the area where you live? (Figure is not drawn to scale.)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99B9CE-A6AE-4FF2-9F67-AF8A1C5E478A}" type="slidenum">
              <a:rPr lang="en-US"/>
              <a:pPr/>
              <a:t>9</a:t>
            </a:fld>
            <a:endParaRPr lang="en-US"/>
          </a:p>
        </p:txBody>
      </p:sp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D1A3-E2AE-4FEF-A4C7-4922F95F2E99}" type="datetimeFigureOut">
              <a:rPr lang="ar-SA" smtClean="0"/>
              <a:pPr/>
              <a:t>11/01/1433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3D99-C50B-433E-964A-562EC9457E0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D1A3-E2AE-4FEF-A4C7-4922F95F2E99}" type="datetimeFigureOut">
              <a:rPr lang="ar-SA" smtClean="0"/>
              <a:pPr/>
              <a:t>11/01/1433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3D99-C50B-433E-964A-562EC9457E0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D1A3-E2AE-4FEF-A4C7-4922F95F2E99}" type="datetimeFigureOut">
              <a:rPr lang="ar-SA" smtClean="0"/>
              <a:pPr/>
              <a:t>11/01/1433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3D99-C50B-433E-964A-562EC9457E0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BE0D7-15C4-4323-8818-101A9E6C67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B7AE6-B26D-42EE-B1EA-03C063DE62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67D1D-39B4-49B4-A18B-B66EB05216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6D1F8-35D4-408D-ACD5-C7723426BB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A97EF-5723-4143-BD56-EBEFAD6BF5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C9F34-781A-4C61-BC87-B93DAA2166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42145-FA3B-4F02-913F-08C64EEB2A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06622-DEA9-4DFE-BF00-359FD3058B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D1A3-E2AE-4FEF-A4C7-4922F95F2E99}" type="datetimeFigureOut">
              <a:rPr lang="ar-SA" smtClean="0"/>
              <a:pPr/>
              <a:t>11/01/1433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3D99-C50B-433E-964A-562EC9457E0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7F7E7-542C-41D8-B64C-73B559C279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E8240-37FA-482C-BB9C-FCD4B141B9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FE473-885C-4CE8-9CF4-10460AB4A9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D1A3-E2AE-4FEF-A4C7-4922F95F2E99}" type="datetimeFigureOut">
              <a:rPr lang="ar-SA" smtClean="0"/>
              <a:pPr/>
              <a:t>11/01/1433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3D99-C50B-433E-964A-562EC9457E0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D1A3-E2AE-4FEF-A4C7-4922F95F2E99}" type="datetimeFigureOut">
              <a:rPr lang="ar-SA" smtClean="0"/>
              <a:pPr/>
              <a:t>11/01/1433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3D99-C50B-433E-964A-562EC9457E0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D1A3-E2AE-4FEF-A4C7-4922F95F2E99}" type="datetimeFigureOut">
              <a:rPr lang="ar-SA" smtClean="0"/>
              <a:pPr/>
              <a:t>11/01/1433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3D99-C50B-433E-964A-562EC9457E0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D1A3-E2AE-4FEF-A4C7-4922F95F2E99}" type="datetimeFigureOut">
              <a:rPr lang="ar-SA" smtClean="0"/>
              <a:pPr/>
              <a:t>11/01/1433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3D99-C50B-433E-964A-562EC9457E0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D1A3-E2AE-4FEF-A4C7-4922F95F2E99}" type="datetimeFigureOut">
              <a:rPr lang="ar-SA" smtClean="0"/>
              <a:pPr/>
              <a:t>11/01/1433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3D99-C50B-433E-964A-562EC9457E0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D1A3-E2AE-4FEF-A4C7-4922F95F2E99}" type="datetimeFigureOut">
              <a:rPr lang="ar-SA" smtClean="0"/>
              <a:pPr/>
              <a:t>11/01/1433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3D99-C50B-433E-964A-562EC9457E0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D1A3-E2AE-4FEF-A4C7-4922F95F2E99}" type="datetimeFigureOut">
              <a:rPr lang="ar-SA" smtClean="0"/>
              <a:pPr/>
              <a:t>11/01/1433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CA23D99-C50B-433E-964A-562EC9457E04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98D1A3-E2AE-4FEF-A4C7-4922F95F2E99}" type="datetimeFigureOut">
              <a:rPr lang="ar-SA" smtClean="0"/>
              <a:pPr/>
              <a:t>11/01/1433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A23D99-C50B-433E-964A-562EC9457E04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FC7BC0B-DDBD-4A39-BECE-88BF5C9B5D0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.sdsu.edu/classes/iscor310/iscor310_archive/Chapter_12_Lecture/mi0212-conc0112.ppt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audi_Geological_Survey" TargetMode="External"/><Relationship Id="rId2" Type="http://schemas.openxmlformats.org/officeDocument/2006/relationships/hyperlink" Target="http://en.wikipedia.org/wiki/Kaab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Aquife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.sdsu.edu/classes/iscor310/iscor310_archive/Chapter_12_Lecture/mi0212-conc0112.ppt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 Underground Water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ext Box 2"/>
          <p:cNvSpPr txBox="1">
            <a:spLocks noChangeArrowheads="1"/>
          </p:cNvSpPr>
          <p:nvPr/>
        </p:nvSpPr>
        <p:spPr bwMode="auto">
          <a:xfrm>
            <a:off x="304800" y="1219200"/>
            <a:ext cx="8610600" cy="465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74625" algn="l" rtl="0">
              <a:spcBef>
                <a:spcPct val="40000"/>
              </a:spcBef>
              <a:buFontTx/>
              <a:buChar char="•"/>
            </a:pPr>
            <a:r>
              <a:rPr lang="en-US" sz="2800" dirty="0"/>
              <a:t>Reduce sources that feed into the aquifer;</a:t>
            </a:r>
          </a:p>
          <a:p>
            <a:pPr marL="174625" indent="-174625" algn="l" rtl="0">
              <a:spcBef>
                <a:spcPct val="40000"/>
              </a:spcBef>
              <a:buFontTx/>
              <a:buChar char="•"/>
            </a:pPr>
            <a:r>
              <a:rPr lang="en-US" sz="2800" dirty="0"/>
              <a:t>Monitor aquifers near </a:t>
            </a:r>
            <a:r>
              <a:rPr lang="en-US" sz="2800" dirty="0" smtClean="0"/>
              <a:t>landfills</a:t>
            </a:r>
            <a:endParaRPr lang="en-US" sz="2800" dirty="0"/>
          </a:p>
          <a:p>
            <a:pPr marL="174625" indent="-174625" algn="l" rtl="0">
              <a:spcBef>
                <a:spcPct val="40000"/>
              </a:spcBef>
              <a:buFontTx/>
              <a:buChar char="•"/>
            </a:pPr>
            <a:r>
              <a:rPr lang="en-US" sz="2800" dirty="0"/>
              <a:t>Require leak detection systems and liability insurance for existing and new underground tanks that store hazardous liquids;</a:t>
            </a:r>
          </a:p>
          <a:p>
            <a:pPr marL="174625" indent="-174625" algn="l" rtl="0">
              <a:spcBef>
                <a:spcPct val="40000"/>
              </a:spcBef>
              <a:buFontTx/>
              <a:buChar char="•"/>
            </a:pPr>
            <a:r>
              <a:rPr lang="en-US" sz="2800" dirty="0"/>
              <a:t>Ban or more strictly regulate disposal of hazardous wastes in </a:t>
            </a:r>
            <a:r>
              <a:rPr lang="en-US" sz="2800" dirty="0" smtClean="0"/>
              <a:t>landfills</a:t>
            </a:r>
            <a:r>
              <a:rPr lang="en-US" sz="2800" dirty="0"/>
              <a:t>;</a:t>
            </a:r>
          </a:p>
          <a:p>
            <a:pPr marL="174625" indent="-174625" algn="l" rtl="0">
              <a:spcBef>
                <a:spcPct val="40000"/>
              </a:spcBef>
              <a:buFontTx/>
              <a:buChar char="•"/>
            </a:pPr>
            <a:r>
              <a:rPr lang="en-US" sz="2800" dirty="0"/>
              <a:t>Store hazardous liquids aboveground with more safeguards.</a:t>
            </a:r>
          </a:p>
        </p:txBody>
      </p:sp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57150" y="457200"/>
            <a:ext cx="887253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Prevention</a:t>
            </a:r>
          </a:p>
        </p:txBody>
      </p:sp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5962650" y="6308725"/>
            <a:ext cx="2957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/>
              <a:t>© Brooks/Cole Publishing Company / ITP </a:t>
            </a:r>
            <a:r>
              <a:rPr lang="en-US" sz="800"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Water Resources and Water Pollution </a:t>
            </a:r>
            <a:r>
              <a:rPr lang="en-US" sz="800" i="1">
                <a:hlinkClick r:id="rId2"/>
              </a:rPr>
              <a:t>by Paul Rich</a:t>
            </a:r>
            <a:endParaRPr lang="en-US" sz="800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3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EFF6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3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EFF6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3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EFF6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3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EFF6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3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EFF6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4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 descr="11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Zamzam</a:t>
            </a:r>
            <a:r>
              <a:rPr lang="en-US" b="1" dirty="0" smtClean="0"/>
              <a:t> Well</a:t>
            </a:r>
            <a:r>
              <a:rPr lang="en-US" dirty="0" smtClean="0"/>
              <a:t>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Zamzam</a:t>
            </a:r>
            <a:r>
              <a:rPr lang="en-US" dirty="0" smtClean="0"/>
              <a:t> well: is a well located 20 </a:t>
            </a:r>
            <a:r>
              <a:rPr lang="en-US" dirty="0" err="1" smtClean="0"/>
              <a:t>metres</a:t>
            </a:r>
            <a:r>
              <a:rPr lang="en-US" dirty="0" smtClean="0"/>
              <a:t> east of the </a:t>
            </a:r>
            <a:r>
              <a:rPr lang="en-US" dirty="0" err="1" smtClean="0">
                <a:solidFill>
                  <a:srgbClr val="002060"/>
                </a:solidFill>
                <a:hlinkClick r:id="rId2" tooltip="Kaaba"/>
              </a:rPr>
              <a:t>Kaaba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 err="1" smtClean="0"/>
              <a:t>Zamzam</a:t>
            </a:r>
            <a:r>
              <a:rPr lang="en-US" dirty="0" smtClean="0"/>
              <a:t> well  is about 30 </a:t>
            </a:r>
            <a:r>
              <a:rPr lang="en-US" dirty="0" err="1" smtClean="0"/>
              <a:t>metres</a:t>
            </a:r>
            <a:r>
              <a:rPr lang="en-US" dirty="0" smtClean="0"/>
              <a:t> deep and 1.08 to 2.66 </a:t>
            </a:r>
            <a:r>
              <a:rPr lang="en-US" dirty="0" err="1" smtClean="0"/>
              <a:t>metres</a:t>
            </a:r>
            <a:r>
              <a:rPr lang="en-US" dirty="0" smtClean="0"/>
              <a:t> in diameter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 smtClean="0">
                <a:hlinkClick r:id="rId3" tooltip="Saudi Geological Survey"/>
              </a:rPr>
              <a:t>Saudi Geological Survey</a:t>
            </a:r>
            <a:r>
              <a:rPr lang="en-US" dirty="0" smtClean="0"/>
              <a:t> has a "</a:t>
            </a:r>
            <a:r>
              <a:rPr lang="en-US" dirty="0" err="1" smtClean="0"/>
              <a:t>Zamzam</a:t>
            </a:r>
            <a:r>
              <a:rPr lang="en-US" dirty="0" smtClean="0"/>
              <a:t> Studies and Research Centre" which analyses the technical properties of the well in detail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water level is 3.23 </a:t>
            </a:r>
            <a:r>
              <a:rPr lang="en-US" dirty="0" err="1" smtClean="0"/>
              <a:t>metres</a:t>
            </a:r>
            <a:r>
              <a:rPr lang="en-US" dirty="0" smtClean="0"/>
              <a:t> (about 10.59 ft) below the surface. A pumping test at 8000 </a:t>
            </a:r>
            <a:r>
              <a:rPr lang="en-US" dirty="0" err="1" smtClean="0"/>
              <a:t>litres</a:t>
            </a:r>
            <a:r>
              <a:rPr lang="en-US" dirty="0" smtClean="0"/>
              <a:t>/second for more than a 24 hour period showed a drop in water level from 3.23 </a:t>
            </a:r>
            <a:r>
              <a:rPr lang="en-US" dirty="0" err="1" smtClean="0"/>
              <a:t>metres</a:t>
            </a:r>
            <a:r>
              <a:rPr lang="en-US" dirty="0" smtClean="0"/>
              <a:t> below surface to 12.72 </a:t>
            </a:r>
            <a:r>
              <a:rPr lang="en-US" dirty="0" err="1" smtClean="0"/>
              <a:t>metres</a:t>
            </a:r>
            <a:r>
              <a:rPr lang="en-US" dirty="0" smtClean="0"/>
              <a:t> and then to 13.39 </a:t>
            </a:r>
            <a:r>
              <a:rPr lang="en-US" dirty="0" err="1" smtClean="0"/>
              <a:t>metres</a:t>
            </a:r>
            <a:r>
              <a:rPr lang="en-US" dirty="0" smtClean="0"/>
              <a:t>, after which the water level stopped receding. When pumping stopped, the water level recovered to 3.9 </a:t>
            </a:r>
            <a:r>
              <a:rPr lang="en-US" dirty="0" err="1" smtClean="0"/>
              <a:t>metres</a:t>
            </a:r>
            <a:r>
              <a:rPr lang="en-US" dirty="0" smtClean="0"/>
              <a:t> below surface only 11 minutes later. This data shows that the </a:t>
            </a:r>
            <a:r>
              <a:rPr lang="en-US" dirty="0" smtClean="0">
                <a:hlinkClick r:id="rId2" tooltip="Aquifer"/>
              </a:rPr>
              <a:t>aquifer</a:t>
            </a:r>
            <a:r>
              <a:rPr lang="en-US" dirty="0" smtClean="0"/>
              <a:t> feeding the well seems to recharge from rock fractures in </a:t>
            </a:r>
            <a:r>
              <a:rPr lang="en-US" dirty="0" err="1" smtClean="0"/>
              <a:t>neighbouring</a:t>
            </a:r>
            <a:r>
              <a:rPr lang="en-US" dirty="0" smtClean="0"/>
              <a:t> mountains around Mecca</a:t>
            </a:r>
            <a:endParaRPr lang="ar-S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Groundwater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843088"/>
            <a:ext cx="8788400" cy="4034184"/>
          </a:xfrm>
        </p:spPr>
        <p:txBody>
          <a:bodyPr>
            <a:normAutofit fontScale="92500" lnSpcReduction="10000"/>
          </a:bodyPr>
          <a:lstStyle/>
          <a:p>
            <a:pPr algn="l" rtl="0">
              <a:spcBef>
                <a:spcPct val="0"/>
              </a:spcBef>
              <a:buFont typeface="Arial" pitchFamily="34" charset="0"/>
              <a:buNone/>
            </a:pPr>
            <a:endParaRPr lang="en-US" dirty="0" smtClean="0"/>
          </a:p>
          <a:p>
            <a:pPr algn="l" rtl="0">
              <a:spcBef>
                <a:spcPct val="0"/>
              </a:spcBef>
            </a:pPr>
            <a:r>
              <a:rPr lang="en-US" dirty="0" smtClean="0"/>
              <a:t>Groundwater is contained in </a:t>
            </a:r>
            <a:r>
              <a:rPr lang="en-US" b="1" dirty="0" smtClean="0"/>
              <a:t>aquifers, </a:t>
            </a:r>
            <a:r>
              <a:rPr lang="en-US" dirty="0" smtClean="0"/>
              <a:t>porous </a:t>
            </a:r>
            <a:r>
              <a:rPr lang="en-US" dirty="0" err="1" smtClean="0"/>
              <a:t>spongelike</a:t>
            </a:r>
            <a:r>
              <a:rPr lang="en-US" dirty="0" smtClean="0"/>
              <a:t> layers of rock, sand, or gravel.</a:t>
            </a:r>
          </a:p>
          <a:p>
            <a:pPr algn="l" rtl="0">
              <a:spcBef>
                <a:spcPct val="0"/>
              </a:spcBef>
            </a:pPr>
            <a:endParaRPr lang="en-US" dirty="0" smtClean="0"/>
          </a:p>
          <a:p>
            <a:pPr algn="l" rtl="0">
              <a:spcBef>
                <a:spcPct val="0"/>
              </a:spcBef>
            </a:pPr>
            <a:r>
              <a:rPr lang="en-US" sz="2400" b="1" dirty="0" smtClean="0"/>
              <a:t>Aquifers-</a:t>
            </a:r>
            <a:r>
              <a:rPr lang="en-US" sz="2400" dirty="0" smtClean="0"/>
              <a:t> porous, saturated layers of sand, gravel, or bedrock through which groundwater flows</a:t>
            </a:r>
          </a:p>
          <a:p>
            <a:pPr algn="l" rtl="0">
              <a:spcBef>
                <a:spcPct val="0"/>
              </a:spcBef>
            </a:pPr>
            <a:endParaRPr lang="en-US" dirty="0" smtClean="0"/>
          </a:p>
          <a:p>
            <a:pPr algn="l" rtl="0">
              <a:spcBef>
                <a:spcPct val="0"/>
              </a:spcBef>
            </a:pPr>
            <a:endParaRPr lang="en-US" dirty="0" smtClean="0"/>
          </a:p>
          <a:p>
            <a:pPr algn="l" rtl="0">
              <a:spcBef>
                <a:spcPct val="0"/>
              </a:spcBef>
            </a:pPr>
            <a:r>
              <a:rPr lang="en-US" b="1" dirty="0" smtClean="0"/>
              <a:t>Water table</a:t>
            </a:r>
            <a:r>
              <a:rPr lang="en-US" dirty="0" smtClean="0"/>
              <a:t> = boundary between the upper zone of aeration and the lower zone of saturation, </a:t>
            </a:r>
            <a:r>
              <a:rPr lang="en-US" sz="2800" dirty="0" smtClean="0"/>
              <a:t>falls in dry weather, rises in wet weather</a:t>
            </a:r>
            <a:r>
              <a:rPr lang="en-US" sz="4000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Aquifers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627188"/>
            <a:ext cx="8788400" cy="3935412"/>
          </a:xfrm>
        </p:spPr>
        <p:txBody>
          <a:bodyPr rtlCol="0">
            <a:normAutofit/>
          </a:bodyPr>
          <a:lstStyle/>
          <a:p>
            <a:pPr algn="l" rtl="0" fontAlgn="auto">
              <a:spcBef>
                <a:spcPct val="0"/>
              </a:spcBef>
              <a:spcAft>
                <a:spcPts val="0"/>
              </a:spcAft>
              <a:buFont typeface="Times New Roman" pitchFamily="18" charset="0"/>
              <a:buNone/>
              <a:defRPr/>
            </a:pPr>
            <a:endParaRPr lang="en-US" dirty="0" smtClean="0"/>
          </a:p>
          <a:p>
            <a:pPr algn="l" rtl="0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b="1" dirty="0" smtClean="0"/>
              <a:t>Confined </a:t>
            </a:r>
            <a:r>
              <a:rPr lang="en-US" dirty="0" smtClean="0"/>
              <a:t>or</a:t>
            </a:r>
            <a:r>
              <a:rPr lang="en-US" b="1" dirty="0" smtClean="0"/>
              <a:t> artesian aquifer</a:t>
            </a:r>
            <a:r>
              <a:rPr lang="en-US" dirty="0" smtClean="0"/>
              <a:t> = water under pressure, trapped within impermeable layers</a:t>
            </a:r>
          </a:p>
          <a:p>
            <a:pPr algn="l" rtl="0" fontAlgn="auto">
              <a:spcBef>
                <a:spcPct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algn="l" rtl="0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b="1" dirty="0" smtClean="0"/>
              <a:t>Unconfined aquifer</a:t>
            </a:r>
            <a:r>
              <a:rPr lang="en-US" dirty="0" smtClean="0"/>
              <a:t> = water under less pressure; no overlying impermeable layer</a:t>
            </a:r>
          </a:p>
          <a:p>
            <a:pPr algn="l" rtl="0" fontAlgn="auto">
              <a:spcBef>
                <a:spcPct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algn="l" rtl="0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b="1" dirty="0" smtClean="0"/>
              <a:t>Aquifer recharge zone</a:t>
            </a:r>
            <a:r>
              <a:rPr lang="en-US" dirty="0" smtClean="0"/>
              <a:t> = geographic area where water infiltrates  soil and recharges aquifer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180975"/>
            <a:ext cx="8058150" cy="536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Groundwater and aquifers</a:t>
            </a:r>
          </a:p>
        </p:txBody>
      </p:sp>
      <p:pic>
        <p:nvPicPr>
          <p:cNvPr id="14339" name="Picture 5" descr="C:\Documents and Settings\dmurren\Desktop\Final_JPG%0\ch15_jpg\15-05Figure_L.jpg"/>
          <p:cNvPicPr>
            <a:picLocks noChangeAspect="1" noChangeArrowheads="1"/>
          </p:cNvPicPr>
          <p:nvPr/>
        </p:nvPicPr>
        <p:blipFill>
          <a:blip r:embed="rId2" cstate="print"/>
          <a:srcRect b="3857"/>
          <a:stretch>
            <a:fillRect/>
          </a:stretch>
        </p:blipFill>
        <p:spPr bwMode="auto">
          <a:xfrm>
            <a:off x="1257300" y="868363"/>
            <a:ext cx="6562725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1026" descr="1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" y="0"/>
            <a:ext cx="8966200" cy="6761163"/>
          </a:xfrm>
          <a:prstGeom prst="rect">
            <a:avLst/>
          </a:prstGeom>
          <a:noFill/>
        </p:spPr>
      </p:pic>
      <p:sp>
        <p:nvSpPr>
          <p:cNvPr id="111619" name="Line 1027"/>
          <p:cNvSpPr>
            <a:spLocks noChangeShapeType="1"/>
          </p:cNvSpPr>
          <p:nvPr/>
        </p:nvSpPr>
        <p:spPr bwMode="auto">
          <a:xfrm>
            <a:off x="3444875" y="4667250"/>
            <a:ext cx="0" cy="7016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11620" name="Line 1028"/>
          <p:cNvSpPr>
            <a:spLocks noChangeShapeType="1"/>
          </p:cNvSpPr>
          <p:nvPr/>
        </p:nvSpPr>
        <p:spPr bwMode="auto">
          <a:xfrm>
            <a:off x="2606675" y="4419600"/>
            <a:ext cx="0" cy="1295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11621" name="Rectangle 1029" hidden="1"/>
          <p:cNvSpPr>
            <a:spLocks noGrp="1" noChangeArrowheads="1"/>
          </p:cNvSpPr>
          <p:nvPr>
            <p:ph type="title"/>
          </p:nvPr>
        </p:nvSpPr>
        <p:spPr>
          <a:xfrm>
            <a:off x="560388" y="274638"/>
            <a:ext cx="8229600" cy="1143000"/>
          </a:xfrm>
        </p:spPr>
        <p:txBody>
          <a:bodyPr/>
          <a:lstStyle/>
          <a:p>
            <a:endParaRPr lang="ar-SA"/>
          </a:p>
        </p:txBody>
      </p:sp>
      <p:sp>
        <p:nvSpPr>
          <p:cNvPr id="111622" name="Rectangle 1030"/>
          <p:cNvSpPr>
            <a:spLocks noChangeArrowheads="1"/>
          </p:cNvSpPr>
          <p:nvPr/>
        </p:nvSpPr>
        <p:spPr bwMode="auto">
          <a:xfrm>
            <a:off x="7662863" y="6562725"/>
            <a:ext cx="148113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/>
            <a:r>
              <a:rPr lang="en-US" sz="1400" b="1"/>
              <a:t>Fig. 11-2, p. 229</a:t>
            </a:r>
          </a:p>
        </p:txBody>
      </p:sp>
      <p:sp>
        <p:nvSpPr>
          <p:cNvPr id="111623" name="Rectangle 1031"/>
          <p:cNvSpPr>
            <a:spLocks noChangeArrowheads="1"/>
          </p:cNvSpPr>
          <p:nvPr/>
        </p:nvSpPr>
        <p:spPr bwMode="auto">
          <a:xfrm rot="121386">
            <a:off x="3455988" y="6096000"/>
            <a:ext cx="3049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Confining impermeable rock layer</a:t>
            </a:r>
          </a:p>
        </p:txBody>
      </p:sp>
      <p:sp>
        <p:nvSpPr>
          <p:cNvPr id="111624" name="Rectangle 1032"/>
          <p:cNvSpPr>
            <a:spLocks noChangeArrowheads="1"/>
          </p:cNvSpPr>
          <p:nvPr/>
        </p:nvSpPr>
        <p:spPr bwMode="auto">
          <a:xfrm>
            <a:off x="103188" y="5465763"/>
            <a:ext cx="1981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Less </a:t>
            </a:r>
          </a:p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permeable material such as clay</a:t>
            </a:r>
          </a:p>
        </p:txBody>
      </p:sp>
      <p:sp>
        <p:nvSpPr>
          <p:cNvPr id="111625" name="Rectangle 1033"/>
          <p:cNvSpPr>
            <a:spLocks noChangeArrowheads="1"/>
          </p:cNvSpPr>
          <p:nvPr/>
        </p:nvSpPr>
        <p:spPr bwMode="auto">
          <a:xfrm>
            <a:off x="4686300" y="4114800"/>
            <a:ext cx="78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/>
              <a:t>Stream</a:t>
            </a:r>
          </a:p>
        </p:txBody>
      </p:sp>
      <p:sp>
        <p:nvSpPr>
          <p:cNvPr id="111626" name="Rectangle 1034"/>
          <p:cNvSpPr>
            <a:spLocks noChangeArrowheads="1"/>
          </p:cNvSpPr>
          <p:nvPr/>
        </p:nvSpPr>
        <p:spPr bwMode="auto">
          <a:xfrm>
            <a:off x="4827588" y="4432300"/>
            <a:ext cx="954087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400" b="1"/>
              <a:t>Well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400" b="1"/>
              <a:t>requiring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400" b="1"/>
              <a:t>a pump</a:t>
            </a:r>
          </a:p>
        </p:txBody>
      </p:sp>
      <p:sp>
        <p:nvSpPr>
          <p:cNvPr id="111627" name="Rectangle 1035"/>
          <p:cNvSpPr>
            <a:spLocks noChangeArrowheads="1"/>
          </p:cNvSpPr>
          <p:nvPr/>
        </p:nvSpPr>
        <p:spPr bwMode="auto">
          <a:xfrm>
            <a:off x="6199188" y="4800600"/>
            <a:ext cx="588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/>
              <a:t>Lake</a:t>
            </a:r>
          </a:p>
        </p:txBody>
      </p:sp>
      <p:sp>
        <p:nvSpPr>
          <p:cNvPr id="111628" name="Rectangle 1036"/>
          <p:cNvSpPr>
            <a:spLocks noChangeArrowheads="1"/>
          </p:cNvSpPr>
          <p:nvPr/>
        </p:nvSpPr>
        <p:spPr bwMode="auto">
          <a:xfrm>
            <a:off x="4122738" y="5311775"/>
            <a:ext cx="180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/>
              <a:t>Unconfined aquifer</a:t>
            </a:r>
          </a:p>
        </p:txBody>
      </p:sp>
      <p:sp>
        <p:nvSpPr>
          <p:cNvPr id="111629" name="Rectangle 1037"/>
          <p:cNvSpPr>
            <a:spLocks noChangeArrowheads="1"/>
          </p:cNvSpPr>
          <p:nvPr/>
        </p:nvSpPr>
        <p:spPr bwMode="auto">
          <a:xfrm>
            <a:off x="1779588" y="3903663"/>
            <a:ext cx="1250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400" b="1"/>
              <a:t>Flowing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400" b="1"/>
              <a:t>artesian well</a:t>
            </a:r>
          </a:p>
        </p:txBody>
      </p:sp>
      <p:sp>
        <p:nvSpPr>
          <p:cNvPr id="111630" name="Rectangle 1038"/>
          <p:cNvSpPr>
            <a:spLocks noChangeArrowheads="1"/>
          </p:cNvSpPr>
          <p:nvPr/>
        </p:nvSpPr>
        <p:spPr bwMode="auto">
          <a:xfrm>
            <a:off x="2541588" y="2590800"/>
            <a:ext cx="757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/>
              <a:t>Runoff</a:t>
            </a:r>
          </a:p>
        </p:txBody>
      </p:sp>
      <p:sp>
        <p:nvSpPr>
          <p:cNvPr id="111631" name="Rectangle 1039"/>
          <p:cNvSpPr>
            <a:spLocks noChangeArrowheads="1"/>
          </p:cNvSpPr>
          <p:nvPr/>
        </p:nvSpPr>
        <p:spPr bwMode="auto">
          <a:xfrm>
            <a:off x="179388" y="2286000"/>
            <a:ext cx="9937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/>
              <a:t>Confined</a:t>
            </a:r>
          </a:p>
          <a:p>
            <a:pPr eaLnBrk="1" hangingPunct="1"/>
            <a:r>
              <a:rPr lang="en-US" sz="1400" b="1"/>
              <a:t>Recharge</a:t>
            </a:r>
          </a:p>
          <a:p>
            <a:pPr eaLnBrk="1" hangingPunct="1"/>
            <a:r>
              <a:rPr lang="en-US" sz="1400" b="1"/>
              <a:t>Area</a:t>
            </a:r>
          </a:p>
        </p:txBody>
      </p:sp>
      <p:sp>
        <p:nvSpPr>
          <p:cNvPr id="111632" name="Rectangle 1040"/>
          <p:cNvSpPr>
            <a:spLocks noChangeArrowheads="1"/>
          </p:cNvSpPr>
          <p:nvPr/>
        </p:nvSpPr>
        <p:spPr bwMode="auto">
          <a:xfrm>
            <a:off x="2693988" y="4648200"/>
            <a:ext cx="6778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/>
              <a:t>Water</a:t>
            </a:r>
          </a:p>
          <a:p>
            <a:pPr eaLnBrk="1" hangingPunct="1"/>
            <a:r>
              <a:rPr lang="en-US" sz="1400" b="1"/>
              <a:t>table</a:t>
            </a:r>
          </a:p>
        </p:txBody>
      </p:sp>
      <p:sp>
        <p:nvSpPr>
          <p:cNvPr id="111633" name="Rectangle 1041"/>
          <p:cNvSpPr>
            <a:spLocks noChangeArrowheads="1"/>
          </p:cNvSpPr>
          <p:nvPr/>
        </p:nvSpPr>
        <p:spPr bwMode="auto">
          <a:xfrm>
            <a:off x="4065588" y="5746750"/>
            <a:ext cx="1597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/>
              <a:t>Confined aquifer</a:t>
            </a:r>
          </a:p>
        </p:txBody>
      </p:sp>
      <p:sp>
        <p:nvSpPr>
          <p:cNvPr id="111634" name="Rectangle 1042"/>
          <p:cNvSpPr>
            <a:spLocks noChangeArrowheads="1"/>
          </p:cNvSpPr>
          <p:nvPr/>
        </p:nvSpPr>
        <p:spPr bwMode="auto">
          <a:xfrm>
            <a:off x="3989388" y="5029200"/>
            <a:ext cx="1052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/>
              <a:t>Infiltration</a:t>
            </a:r>
          </a:p>
        </p:txBody>
      </p:sp>
      <p:sp>
        <p:nvSpPr>
          <p:cNvPr id="111635" name="Rectangle 1043"/>
          <p:cNvSpPr>
            <a:spLocks noChangeArrowheads="1"/>
          </p:cNvSpPr>
          <p:nvPr/>
        </p:nvSpPr>
        <p:spPr bwMode="auto">
          <a:xfrm>
            <a:off x="6732588" y="1676400"/>
            <a:ext cx="1211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/>
              <a:t>Evaporation</a:t>
            </a:r>
          </a:p>
        </p:txBody>
      </p:sp>
      <p:sp>
        <p:nvSpPr>
          <p:cNvPr id="111636" name="Rectangle 1044"/>
          <p:cNvSpPr>
            <a:spLocks noChangeArrowheads="1"/>
          </p:cNvSpPr>
          <p:nvPr/>
        </p:nvSpPr>
        <p:spPr bwMode="auto">
          <a:xfrm>
            <a:off x="3913188" y="1616075"/>
            <a:ext cx="2713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/>
              <a:t>Evaporation and transpiration</a:t>
            </a:r>
          </a:p>
        </p:txBody>
      </p:sp>
      <p:sp>
        <p:nvSpPr>
          <p:cNvPr id="111637" name="Rectangle 1045"/>
          <p:cNvSpPr>
            <a:spLocks noChangeArrowheads="1"/>
          </p:cNvSpPr>
          <p:nvPr/>
        </p:nvSpPr>
        <p:spPr bwMode="auto">
          <a:xfrm>
            <a:off x="1738313" y="4724400"/>
            <a:ext cx="874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/>
              <a:t>Infiltration</a:t>
            </a:r>
          </a:p>
        </p:txBody>
      </p:sp>
      <p:sp>
        <p:nvSpPr>
          <p:cNvPr id="111638" name="Rectangle 1046"/>
          <p:cNvSpPr>
            <a:spLocks noChangeArrowheads="1"/>
          </p:cNvSpPr>
          <p:nvPr/>
        </p:nvSpPr>
        <p:spPr bwMode="auto">
          <a:xfrm>
            <a:off x="2984500" y="1304925"/>
            <a:ext cx="3138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/>
              <a:t>Unconfined Aquifer Recharge Area</a:t>
            </a:r>
          </a:p>
        </p:txBody>
      </p:sp>
      <p:sp>
        <p:nvSpPr>
          <p:cNvPr id="111639" name="Rectangle 1047"/>
          <p:cNvSpPr>
            <a:spLocks noChangeArrowheads="1"/>
          </p:cNvSpPr>
          <p:nvPr/>
        </p:nvSpPr>
        <p:spPr bwMode="auto">
          <a:xfrm>
            <a:off x="3379788" y="4056063"/>
            <a:ext cx="18288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400" b="1"/>
              <a:t>Recharge Unconfined Aquifer</a:t>
            </a:r>
          </a:p>
        </p:txBody>
      </p:sp>
      <p:sp>
        <p:nvSpPr>
          <p:cNvPr id="111640" name="Rectangle 1048"/>
          <p:cNvSpPr>
            <a:spLocks noChangeArrowheads="1"/>
          </p:cNvSpPr>
          <p:nvPr/>
        </p:nvSpPr>
        <p:spPr bwMode="auto">
          <a:xfrm>
            <a:off x="636588" y="1676400"/>
            <a:ext cx="1260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/>
              <a:t>Precipitation</a:t>
            </a:r>
          </a:p>
        </p:txBody>
      </p:sp>
      <p:sp>
        <p:nvSpPr>
          <p:cNvPr id="111641" name="Line 1049"/>
          <p:cNvSpPr>
            <a:spLocks noChangeShapeType="1"/>
          </p:cNvSpPr>
          <p:nvPr/>
        </p:nvSpPr>
        <p:spPr bwMode="auto">
          <a:xfrm flipV="1">
            <a:off x="3457575" y="4660900"/>
            <a:ext cx="1600200" cy="55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11642" name="Line 1050"/>
          <p:cNvSpPr>
            <a:spLocks noChangeShapeType="1"/>
          </p:cNvSpPr>
          <p:nvPr/>
        </p:nvSpPr>
        <p:spPr bwMode="auto">
          <a:xfrm flipV="1">
            <a:off x="693738" y="5068888"/>
            <a:ext cx="692150" cy="6223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11643" name="Line 1051"/>
          <p:cNvSpPr>
            <a:spLocks noChangeShapeType="1"/>
          </p:cNvSpPr>
          <p:nvPr/>
        </p:nvSpPr>
        <p:spPr bwMode="auto">
          <a:xfrm flipV="1">
            <a:off x="693738" y="5084763"/>
            <a:ext cx="692150" cy="622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11644" name="Line 1052"/>
          <p:cNvSpPr>
            <a:spLocks noChangeShapeType="1"/>
          </p:cNvSpPr>
          <p:nvPr/>
        </p:nvSpPr>
        <p:spPr bwMode="auto">
          <a:xfrm>
            <a:off x="2435225" y="4313238"/>
            <a:ext cx="128588" cy="150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11645" name="Line 1053"/>
          <p:cNvSpPr>
            <a:spLocks noChangeShapeType="1"/>
          </p:cNvSpPr>
          <p:nvPr/>
        </p:nvSpPr>
        <p:spPr bwMode="auto">
          <a:xfrm>
            <a:off x="3429000" y="4667250"/>
            <a:ext cx="0" cy="701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11646" name="Line 1054"/>
          <p:cNvSpPr>
            <a:spLocks noChangeShapeType="1"/>
          </p:cNvSpPr>
          <p:nvPr/>
        </p:nvSpPr>
        <p:spPr bwMode="auto">
          <a:xfrm>
            <a:off x="2590800" y="44196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Ground water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1" descr="11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6237"/>
            <a:ext cx="91440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ext Box 2"/>
          <p:cNvSpPr txBox="1">
            <a:spLocks noChangeArrowheads="1"/>
          </p:cNvSpPr>
          <p:nvPr/>
        </p:nvSpPr>
        <p:spPr bwMode="auto">
          <a:xfrm>
            <a:off x="381000" y="1219200"/>
            <a:ext cx="82296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74625" algn="l" rtl="0">
              <a:spcBef>
                <a:spcPct val="50000"/>
              </a:spcBef>
              <a:buFontTx/>
              <a:buChar char="•"/>
            </a:pPr>
            <a:r>
              <a:rPr lang="en-US" sz="2600" dirty="0"/>
              <a:t>Greater threat to humans than much of more visible surface water pollution</a:t>
            </a:r>
          </a:p>
          <a:p>
            <a:pPr marL="174625" indent="-174625" algn="l" rtl="0">
              <a:spcBef>
                <a:spcPct val="50000"/>
              </a:spcBef>
              <a:buFontTx/>
              <a:buChar char="•"/>
            </a:pPr>
            <a:r>
              <a:rPr lang="en-US" sz="2600" dirty="0"/>
              <a:t>Much groundwater renewed slowly, such that pollution lingers for long time</a:t>
            </a:r>
          </a:p>
          <a:p>
            <a:pPr marL="174625" indent="-174625" algn="l" rtl="0">
              <a:spcBef>
                <a:spcPct val="50000"/>
              </a:spcBef>
              <a:buFontTx/>
              <a:buChar char="•"/>
            </a:pPr>
            <a:r>
              <a:rPr lang="en-US" sz="2600" dirty="0"/>
              <a:t>Crude estimates indicate that up to 25% of usable groundwater in the U.S. contaminated</a:t>
            </a:r>
          </a:p>
          <a:p>
            <a:pPr marL="174625" indent="-174625" algn="l" rtl="0">
              <a:spcBef>
                <a:spcPct val="50000"/>
              </a:spcBef>
              <a:buFontTx/>
              <a:buChar char="•"/>
            </a:pPr>
            <a:r>
              <a:rPr lang="en-US" sz="2600" dirty="0"/>
              <a:t>Extremely difficult to clean up contaminated groundwater; prevention more effective</a:t>
            </a:r>
          </a:p>
          <a:p>
            <a:pPr marL="174625" indent="-174625" algn="l" rtl="0">
              <a:spcBef>
                <a:spcPct val="50000"/>
              </a:spcBef>
              <a:buFontTx/>
              <a:buChar char="•"/>
            </a:pPr>
            <a:r>
              <a:rPr lang="en-US" sz="2600" dirty="0"/>
              <a:t>Main approach: pump groundwater to surface, purifying water, and returning to aquifer; costs high</a:t>
            </a:r>
            <a:endParaRPr lang="en-US" dirty="0"/>
          </a:p>
        </p:txBody>
      </p:sp>
      <p:sp>
        <p:nvSpPr>
          <p:cNvPr id="242691" name="Rectangle 3"/>
          <p:cNvSpPr>
            <a:spLocks noChangeArrowheads="1"/>
          </p:cNvSpPr>
          <p:nvPr/>
        </p:nvSpPr>
        <p:spPr bwMode="auto">
          <a:xfrm>
            <a:off x="685800" y="457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Groundwater Pollution</a:t>
            </a:r>
          </a:p>
        </p:txBody>
      </p:sp>
      <p:sp>
        <p:nvSpPr>
          <p:cNvPr id="242692" name="Text Box 4"/>
          <p:cNvSpPr txBox="1">
            <a:spLocks noChangeArrowheads="1"/>
          </p:cNvSpPr>
          <p:nvPr/>
        </p:nvSpPr>
        <p:spPr bwMode="auto">
          <a:xfrm>
            <a:off x="6172200" y="6308725"/>
            <a:ext cx="259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/>
              <a:t>© Brooks/Cole Publishing Company / ITP </a:t>
            </a:r>
            <a:r>
              <a:rPr lang="en-US" sz="800"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Water Resources and Water Pollution </a:t>
            </a:r>
            <a:r>
              <a:rPr lang="en-US" sz="800" i="1">
                <a:hlinkClick r:id="rId2"/>
              </a:rPr>
              <a:t>by Paul Rich</a:t>
            </a:r>
            <a:endParaRPr lang="en-US" sz="800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2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2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2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2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2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1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288"/>
            <a:ext cx="8597900" cy="6843712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59400" y="4191000"/>
            <a:ext cx="2032000" cy="1136650"/>
            <a:chOff x="3330" y="2626"/>
            <a:chExt cx="1376" cy="764"/>
          </a:xfrm>
        </p:grpSpPr>
        <p:sp>
          <p:nvSpPr>
            <p:cNvPr id="189444" name="Line 4"/>
            <p:cNvSpPr>
              <a:spLocks noChangeShapeType="1"/>
            </p:cNvSpPr>
            <p:nvPr/>
          </p:nvSpPr>
          <p:spPr bwMode="auto">
            <a:xfrm flipH="1">
              <a:off x="3330" y="3312"/>
              <a:ext cx="270" cy="78"/>
            </a:xfrm>
            <a:prstGeom prst="line">
              <a:avLst/>
            </a:prstGeom>
            <a:noFill/>
            <a:ln w="19050">
              <a:solidFill>
                <a:srgbClr val="66CCFF"/>
              </a:solidFill>
              <a:round/>
              <a:headEnd/>
              <a:tailEnd type="stealth" w="sm" len="med"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89445" name="Freeform 5"/>
            <p:cNvSpPr>
              <a:spLocks/>
            </p:cNvSpPr>
            <p:nvPr/>
          </p:nvSpPr>
          <p:spPr bwMode="auto">
            <a:xfrm>
              <a:off x="3600" y="2626"/>
              <a:ext cx="1106" cy="686"/>
            </a:xfrm>
            <a:custGeom>
              <a:avLst/>
              <a:gdLst/>
              <a:ahLst/>
              <a:cxnLst>
                <a:cxn ang="0">
                  <a:pos x="0" y="686"/>
                </a:cxn>
                <a:cxn ang="0">
                  <a:pos x="128" y="642"/>
                </a:cxn>
                <a:cxn ang="0">
                  <a:pos x="228" y="560"/>
                </a:cxn>
                <a:cxn ang="0">
                  <a:pos x="310" y="420"/>
                </a:cxn>
                <a:cxn ang="0">
                  <a:pos x="462" y="278"/>
                </a:cxn>
                <a:cxn ang="0">
                  <a:pos x="476" y="268"/>
                </a:cxn>
                <a:cxn ang="0">
                  <a:pos x="538" y="234"/>
                </a:cxn>
                <a:cxn ang="0">
                  <a:pos x="672" y="196"/>
                </a:cxn>
                <a:cxn ang="0">
                  <a:pos x="742" y="180"/>
                </a:cxn>
                <a:cxn ang="0">
                  <a:pos x="866" y="142"/>
                </a:cxn>
                <a:cxn ang="0">
                  <a:pos x="954" y="108"/>
                </a:cxn>
                <a:cxn ang="0">
                  <a:pos x="1028" y="68"/>
                </a:cxn>
                <a:cxn ang="0">
                  <a:pos x="1106" y="0"/>
                </a:cxn>
              </a:cxnLst>
              <a:rect l="0" t="0" r="r" b="b"/>
              <a:pathLst>
                <a:path w="1106" h="686">
                  <a:moveTo>
                    <a:pt x="0" y="686"/>
                  </a:moveTo>
                  <a:cubicBezTo>
                    <a:pt x="45" y="674"/>
                    <a:pt x="90" y="663"/>
                    <a:pt x="128" y="642"/>
                  </a:cubicBezTo>
                  <a:cubicBezTo>
                    <a:pt x="166" y="621"/>
                    <a:pt x="198" y="597"/>
                    <a:pt x="228" y="560"/>
                  </a:cubicBezTo>
                  <a:cubicBezTo>
                    <a:pt x="258" y="523"/>
                    <a:pt x="271" y="467"/>
                    <a:pt x="310" y="420"/>
                  </a:cubicBezTo>
                  <a:cubicBezTo>
                    <a:pt x="349" y="373"/>
                    <a:pt x="434" y="303"/>
                    <a:pt x="462" y="278"/>
                  </a:cubicBezTo>
                  <a:cubicBezTo>
                    <a:pt x="490" y="253"/>
                    <a:pt x="463" y="275"/>
                    <a:pt x="476" y="268"/>
                  </a:cubicBezTo>
                  <a:cubicBezTo>
                    <a:pt x="489" y="261"/>
                    <a:pt x="505" y="246"/>
                    <a:pt x="538" y="234"/>
                  </a:cubicBezTo>
                  <a:cubicBezTo>
                    <a:pt x="571" y="222"/>
                    <a:pt x="638" y="205"/>
                    <a:pt x="672" y="196"/>
                  </a:cubicBezTo>
                  <a:cubicBezTo>
                    <a:pt x="706" y="187"/>
                    <a:pt x="710" y="189"/>
                    <a:pt x="742" y="180"/>
                  </a:cubicBezTo>
                  <a:cubicBezTo>
                    <a:pt x="774" y="171"/>
                    <a:pt x="831" y="154"/>
                    <a:pt x="866" y="142"/>
                  </a:cubicBezTo>
                  <a:cubicBezTo>
                    <a:pt x="901" y="130"/>
                    <a:pt x="927" y="120"/>
                    <a:pt x="954" y="108"/>
                  </a:cubicBezTo>
                  <a:cubicBezTo>
                    <a:pt x="981" y="96"/>
                    <a:pt x="1003" y="86"/>
                    <a:pt x="1028" y="68"/>
                  </a:cubicBezTo>
                  <a:cubicBezTo>
                    <a:pt x="1053" y="50"/>
                    <a:pt x="1079" y="25"/>
                    <a:pt x="1106" y="0"/>
                  </a:cubicBezTo>
                </a:path>
              </a:pathLst>
            </a:custGeom>
            <a:noFill/>
            <a:ln w="19050" cap="flat" cmpd="sng">
              <a:solidFill>
                <a:srgbClr val="66C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189446" name="Rectangle 6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7564438" y="6562725"/>
            <a:ext cx="15795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/>
            <a:r>
              <a:rPr lang="en-US" sz="1400" b="1"/>
              <a:t>Fig. 11-25, p. 249</a:t>
            </a:r>
          </a:p>
        </p:txBody>
      </p:sp>
      <p:sp>
        <p:nvSpPr>
          <p:cNvPr id="189448" name="Rectangle 8"/>
          <p:cNvSpPr>
            <a:spLocks noChangeArrowheads="1"/>
          </p:cNvSpPr>
          <p:nvPr/>
        </p:nvSpPr>
        <p:spPr bwMode="auto">
          <a:xfrm>
            <a:off x="7083425" y="2559050"/>
            <a:ext cx="84137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200" b="1"/>
              <a:t>Cesspool,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="1"/>
              <a:t>septic tank</a:t>
            </a:r>
          </a:p>
        </p:txBody>
      </p:sp>
      <p:sp>
        <p:nvSpPr>
          <p:cNvPr id="189449" name="Rectangle 9"/>
          <p:cNvSpPr>
            <a:spLocks noChangeArrowheads="1"/>
          </p:cNvSpPr>
          <p:nvPr/>
        </p:nvSpPr>
        <p:spPr bwMode="auto">
          <a:xfrm>
            <a:off x="6146800" y="3333750"/>
            <a:ext cx="708025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/>
              <a:t>Sewer</a:t>
            </a:r>
          </a:p>
        </p:txBody>
      </p:sp>
      <p:sp>
        <p:nvSpPr>
          <p:cNvPr id="189450" name="Rectangle 10"/>
          <p:cNvSpPr>
            <a:spLocks noChangeArrowheads="1"/>
          </p:cNvSpPr>
          <p:nvPr/>
        </p:nvSpPr>
        <p:spPr bwMode="auto">
          <a:xfrm>
            <a:off x="2019300" y="3273425"/>
            <a:ext cx="1257300" cy="231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70000"/>
              </a:lnSpc>
            </a:pPr>
            <a:r>
              <a:rPr lang="en-US" sz="1300" b="1"/>
              <a:t>Waste lagoon</a:t>
            </a:r>
          </a:p>
        </p:txBody>
      </p:sp>
      <p:sp>
        <p:nvSpPr>
          <p:cNvPr id="189451" name="Rectangle 11"/>
          <p:cNvSpPr>
            <a:spLocks noChangeArrowheads="1"/>
          </p:cNvSpPr>
          <p:nvPr/>
        </p:nvSpPr>
        <p:spPr bwMode="auto">
          <a:xfrm>
            <a:off x="3032125" y="3902075"/>
            <a:ext cx="1082675" cy="517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/>
              <a:t>Accidental</a:t>
            </a:r>
          </a:p>
          <a:p>
            <a:pPr eaLnBrk="1" hangingPunct="1"/>
            <a:r>
              <a:rPr lang="en-US" sz="1400" b="1"/>
              <a:t>spills</a:t>
            </a:r>
          </a:p>
        </p:txBody>
      </p:sp>
      <p:sp>
        <p:nvSpPr>
          <p:cNvPr id="189452" name="Rectangle 12"/>
          <p:cNvSpPr>
            <a:spLocks noChangeArrowheads="1"/>
          </p:cNvSpPr>
          <p:nvPr/>
        </p:nvSpPr>
        <p:spPr bwMode="auto">
          <a:xfrm>
            <a:off x="1493838" y="2667000"/>
            <a:ext cx="944562" cy="517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/>
              <a:t>Pumping</a:t>
            </a:r>
          </a:p>
          <a:p>
            <a:pPr eaLnBrk="1" hangingPunct="1"/>
            <a:r>
              <a:rPr lang="en-US" sz="1400" b="1"/>
              <a:t>well</a:t>
            </a:r>
          </a:p>
        </p:txBody>
      </p:sp>
      <p:sp>
        <p:nvSpPr>
          <p:cNvPr id="189453" name="Rectangle 13"/>
          <p:cNvSpPr>
            <a:spLocks noChangeArrowheads="1"/>
          </p:cNvSpPr>
          <p:nvPr/>
        </p:nvSpPr>
        <p:spPr bwMode="auto">
          <a:xfrm>
            <a:off x="0" y="1905000"/>
            <a:ext cx="1162050" cy="517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/>
              <a:t>Coal strip</a:t>
            </a:r>
          </a:p>
          <a:p>
            <a:pPr eaLnBrk="1" hangingPunct="1"/>
            <a:r>
              <a:rPr lang="en-US" sz="1400" b="1"/>
              <a:t>mine runoff</a:t>
            </a:r>
          </a:p>
        </p:txBody>
      </p:sp>
      <p:sp>
        <p:nvSpPr>
          <p:cNvPr id="189454" name="Rectangle 14"/>
          <p:cNvSpPr>
            <a:spLocks noChangeArrowheads="1"/>
          </p:cNvSpPr>
          <p:nvPr/>
        </p:nvSpPr>
        <p:spPr bwMode="auto">
          <a:xfrm>
            <a:off x="2209800" y="1800225"/>
            <a:ext cx="925513" cy="517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/>
              <a:t>Deicing</a:t>
            </a:r>
          </a:p>
          <a:p>
            <a:pPr eaLnBrk="1" hangingPunct="1"/>
            <a:r>
              <a:rPr lang="en-US" sz="1400" b="1"/>
              <a:t>road salt</a:t>
            </a:r>
          </a:p>
        </p:txBody>
      </p:sp>
      <p:sp>
        <p:nvSpPr>
          <p:cNvPr id="189455" name="Rectangle 15"/>
          <p:cNvSpPr>
            <a:spLocks noChangeArrowheads="1"/>
          </p:cNvSpPr>
          <p:nvPr/>
        </p:nvSpPr>
        <p:spPr bwMode="auto">
          <a:xfrm>
            <a:off x="3994150" y="1371600"/>
            <a:ext cx="133985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400" b="1"/>
              <a:t>Pesticides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b="1"/>
              <a:t>and fertilizers</a:t>
            </a:r>
          </a:p>
        </p:txBody>
      </p:sp>
      <p:sp>
        <p:nvSpPr>
          <p:cNvPr id="189456" name="Rectangle 16"/>
          <p:cNvSpPr>
            <a:spLocks noChangeArrowheads="1"/>
          </p:cNvSpPr>
          <p:nvPr/>
        </p:nvSpPr>
        <p:spPr bwMode="auto">
          <a:xfrm>
            <a:off x="4257675" y="203200"/>
            <a:ext cx="1152525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/>
              <a:t>Polluted air</a:t>
            </a:r>
          </a:p>
        </p:txBody>
      </p:sp>
      <p:sp>
        <p:nvSpPr>
          <p:cNvPr id="189457" name="Rectangle 17"/>
          <p:cNvSpPr>
            <a:spLocks noChangeArrowheads="1"/>
          </p:cNvSpPr>
          <p:nvPr/>
        </p:nvSpPr>
        <p:spPr bwMode="auto">
          <a:xfrm>
            <a:off x="8001000" y="1266825"/>
            <a:ext cx="1143000" cy="942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/>
            <a:r>
              <a:rPr lang="en-US" sz="1400" b="1"/>
              <a:t>Hazardous waste</a:t>
            </a:r>
          </a:p>
          <a:p>
            <a:pPr algn="r" eaLnBrk="1" hangingPunct="1"/>
            <a:r>
              <a:rPr lang="en-US" sz="1400" b="1"/>
              <a:t>injection well</a:t>
            </a:r>
          </a:p>
        </p:txBody>
      </p:sp>
      <p:sp>
        <p:nvSpPr>
          <p:cNvPr id="189458" name="Rectangle 18"/>
          <p:cNvSpPr>
            <a:spLocks noChangeArrowheads="1"/>
          </p:cNvSpPr>
          <p:nvPr/>
        </p:nvSpPr>
        <p:spPr bwMode="auto">
          <a:xfrm>
            <a:off x="6096000" y="5410200"/>
            <a:ext cx="1290638" cy="517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/>
              <a:t>Groundwater</a:t>
            </a:r>
          </a:p>
          <a:p>
            <a:pPr eaLnBrk="1" hangingPunct="1"/>
            <a:r>
              <a:rPr lang="en-US" sz="1400" b="1"/>
              <a:t>flow</a:t>
            </a:r>
          </a:p>
        </p:txBody>
      </p:sp>
      <p:sp>
        <p:nvSpPr>
          <p:cNvPr id="189459" name="Rectangle 19"/>
          <p:cNvSpPr>
            <a:spLocks noChangeArrowheads="1"/>
          </p:cNvSpPr>
          <p:nvPr/>
        </p:nvSpPr>
        <p:spPr bwMode="auto">
          <a:xfrm>
            <a:off x="7010400" y="5029200"/>
            <a:ext cx="954088" cy="517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/>
              <a:t>Confined</a:t>
            </a:r>
          </a:p>
          <a:p>
            <a:pPr eaLnBrk="1" hangingPunct="1"/>
            <a:r>
              <a:rPr lang="en-US" sz="1400" b="1"/>
              <a:t>aquifer</a:t>
            </a:r>
          </a:p>
        </p:txBody>
      </p:sp>
      <p:sp>
        <p:nvSpPr>
          <p:cNvPr id="189460" name="Rectangle 20"/>
          <p:cNvSpPr>
            <a:spLocks noChangeArrowheads="1"/>
          </p:cNvSpPr>
          <p:nvPr/>
        </p:nvSpPr>
        <p:spPr bwMode="auto">
          <a:xfrm>
            <a:off x="7489825" y="4648200"/>
            <a:ext cx="1044575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/>
              <a:t>Discharge</a:t>
            </a:r>
          </a:p>
        </p:txBody>
      </p:sp>
      <p:sp>
        <p:nvSpPr>
          <p:cNvPr id="189461" name="Rectangle 21"/>
          <p:cNvSpPr>
            <a:spLocks noChangeArrowheads="1"/>
          </p:cNvSpPr>
          <p:nvPr/>
        </p:nvSpPr>
        <p:spPr bwMode="auto">
          <a:xfrm>
            <a:off x="8116888" y="3886200"/>
            <a:ext cx="1103312" cy="730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/>
              <a:t>Leakage</a:t>
            </a:r>
          </a:p>
          <a:p>
            <a:pPr eaLnBrk="1" hangingPunct="1"/>
            <a:r>
              <a:rPr lang="en-US" sz="1400" b="1"/>
              <a:t>from faulty</a:t>
            </a:r>
          </a:p>
          <a:p>
            <a:pPr eaLnBrk="1" hangingPunct="1"/>
            <a:r>
              <a:rPr lang="en-US" sz="1400" b="1"/>
              <a:t>casing</a:t>
            </a:r>
          </a:p>
        </p:txBody>
      </p:sp>
      <p:sp>
        <p:nvSpPr>
          <p:cNvPr id="189462" name="Rectangle 22"/>
          <p:cNvSpPr>
            <a:spLocks noChangeArrowheads="1"/>
          </p:cNvSpPr>
          <p:nvPr/>
        </p:nvSpPr>
        <p:spPr bwMode="auto">
          <a:xfrm rot="-1379209">
            <a:off x="3252788" y="5095875"/>
            <a:ext cx="2386012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/>
              <a:t>Unconfined freshwater aquifer</a:t>
            </a:r>
          </a:p>
        </p:txBody>
      </p:sp>
      <p:sp>
        <p:nvSpPr>
          <p:cNvPr id="189463" name="Rectangle 23"/>
          <p:cNvSpPr>
            <a:spLocks noChangeArrowheads="1"/>
          </p:cNvSpPr>
          <p:nvPr/>
        </p:nvSpPr>
        <p:spPr bwMode="auto">
          <a:xfrm rot="-1487228">
            <a:off x="3248025" y="5592763"/>
            <a:ext cx="2208213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/>
              <a:t>Confined freshwater aquifer</a:t>
            </a:r>
          </a:p>
        </p:txBody>
      </p:sp>
      <p:sp>
        <p:nvSpPr>
          <p:cNvPr id="189464" name="Rectangle 24"/>
          <p:cNvSpPr>
            <a:spLocks noChangeArrowheads="1"/>
          </p:cNvSpPr>
          <p:nvPr/>
        </p:nvSpPr>
        <p:spPr bwMode="auto">
          <a:xfrm>
            <a:off x="4781550" y="2647950"/>
            <a:ext cx="1371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400" b="1"/>
              <a:t>Gasoline station</a:t>
            </a:r>
          </a:p>
        </p:txBody>
      </p:sp>
      <p:sp>
        <p:nvSpPr>
          <p:cNvPr id="189465" name="Rectangle 25"/>
          <p:cNvSpPr>
            <a:spLocks noChangeArrowheads="1"/>
          </p:cNvSpPr>
          <p:nvPr/>
        </p:nvSpPr>
        <p:spPr bwMode="auto">
          <a:xfrm>
            <a:off x="4546600" y="3028950"/>
            <a:ext cx="13208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400" b="1"/>
              <a:t>Water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b="1"/>
              <a:t>pumping well</a:t>
            </a:r>
          </a:p>
        </p:txBody>
      </p:sp>
      <p:sp>
        <p:nvSpPr>
          <p:cNvPr id="189466" name="Rectangle 26"/>
          <p:cNvSpPr>
            <a:spLocks noChangeArrowheads="1"/>
          </p:cNvSpPr>
          <p:nvPr/>
        </p:nvSpPr>
        <p:spPr bwMode="auto">
          <a:xfrm>
            <a:off x="4343400" y="3505200"/>
            <a:ext cx="815975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/>
              <a:t>Landfill</a:t>
            </a:r>
          </a:p>
        </p:txBody>
      </p:sp>
      <p:sp>
        <p:nvSpPr>
          <p:cNvPr id="189467" name="Rectangle 27"/>
          <p:cNvSpPr>
            <a:spLocks noChangeArrowheads="1"/>
          </p:cNvSpPr>
          <p:nvPr/>
        </p:nvSpPr>
        <p:spPr bwMode="auto">
          <a:xfrm>
            <a:off x="5948363" y="2105025"/>
            <a:ext cx="1392237" cy="5873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200" b="1"/>
              <a:t>Buried gasoline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="1"/>
              <a:t>and solvent tanks</a:t>
            </a:r>
          </a:p>
        </p:txBody>
      </p:sp>
      <p:sp>
        <p:nvSpPr>
          <p:cNvPr id="189468" name="Line 28"/>
          <p:cNvSpPr>
            <a:spLocks noChangeShapeType="1"/>
          </p:cNvSpPr>
          <p:nvPr/>
        </p:nvSpPr>
        <p:spPr bwMode="auto">
          <a:xfrm>
            <a:off x="5581650" y="4908550"/>
            <a:ext cx="590550" cy="590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89469" name="Line 29"/>
          <p:cNvSpPr>
            <a:spLocks noChangeShapeType="1"/>
          </p:cNvSpPr>
          <p:nvPr/>
        </p:nvSpPr>
        <p:spPr bwMode="auto">
          <a:xfrm flipH="1">
            <a:off x="4625975" y="3743325"/>
            <a:ext cx="63500" cy="250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89470" name="Line 30"/>
          <p:cNvSpPr>
            <a:spLocks noChangeShapeType="1"/>
          </p:cNvSpPr>
          <p:nvPr/>
        </p:nvSpPr>
        <p:spPr bwMode="auto">
          <a:xfrm flipH="1">
            <a:off x="3702050" y="3657600"/>
            <a:ext cx="136525" cy="301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89471" name="Line 31"/>
          <p:cNvSpPr>
            <a:spLocks noChangeShapeType="1"/>
          </p:cNvSpPr>
          <p:nvPr/>
        </p:nvSpPr>
        <p:spPr bwMode="auto">
          <a:xfrm>
            <a:off x="2395538" y="3509963"/>
            <a:ext cx="130175" cy="301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89472" name="Line 32"/>
          <p:cNvSpPr>
            <a:spLocks noChangeShapeType="1"/>
          </p:cNvSpPr>
          <p:nvPr/>
        </p:nvSpPr>
        <p:spPr bwMode="auto">
          <a:xfrm flipH="1">
            <a:off x="2957513" y="1960563"/>
            <a:ext cx="484187" cy="14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89473" name="Line 33"/>
          <p:cNvSpPr>
            <a:spLocks noChangeShapeType="1"/>
          </p:cNvSpPr>
          <p:nvPr/>
        </p:nvSpPr>
        <p:spPr bwMode="auto">
          <a:xfrm flipH="1" flipV="1">
            <a:off x="5505450" y="3444875"/>
            <a:ext cx="204788" cy="184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89474" name="Line 34"/>
          <p:cNvSpPr>
            <a:spLocks noChangeShapeType="1"/>
          </p:cNvSpPr>
          <p:nvPr/>
        </p:nvSpPr>
        <p:spPr bwMode="auto">
          <a:xfrm flipH="1">
            <a:off x="6229350" y="3578225"/>
            <a:ext cx="149225" cy="125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89475" name="Line 35"/>
          <p:cNvSpPr>
            <a:spLocks noChangeShapeType="1"/>
          </p:cNvSpPr>
          <p:nvPr/>
        </p:nvSpPr>
        <p:spPr bwMode="auto">
          <a:xfrm>
            <a:off x="4768850" y="2679700"/>
            <a:ext cx="79375" cy="61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89476" name="Line 36"/>
          <p:cNvSpPr>
            <a:spLocks noChangeShapeType="1"/>
          </p:cNvSpPr>
          <p:nvPr/>
        </p:nvSpPr>
        <p:spPr bwMode="auto">
          <a:xfrm flipV="1">
            <a:off x="1271588" y="2859088"/>
            <a:ext cx="274637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89477" name="Line 37"/>
          <p:cNvSpPr>
            <a:spLocks noChangeShapeType="1"/>
          </p:cNvSpPr>
          <p:nvPr/>
        </p:nvSpPr>
        <p:spPr bwMode="auto">
          <a:xfrm flipH="1" flipV="1">
            <a:off x="625475" y="2401888"/>
            <a:ext cx="138113" cy="3698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89478" name="Line 38"/>
          <p:cNvSpPr>
            <a:spLocks noChangeShapeType="1"/>
          </p:cNvSpPr>
          <p:nvPr/>
        </p:nvSpPr>
        <p:spPr bwMode="auto">
          <a:xfrm flipH="1" flipV="1">
            <a:off x="5343525" y="369888"/>
            <a:ext cx="360363" cy="141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89479" name="Line 39"/>
          <p:cNvSpPr>
            <a:spLocks noChangeShapeType="1"/>
          </p:cNvSpPr>
          <p:nvPr/>
        </p:nvSpPr>
        <p:spPr bwMode="auto">
          <a:xfrm flipH="1">
            <a:off x="8131175" y="1609725"/>
            <a:ext cx="265113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89480" name="Line 40"/>
          <p:cNvSpPr>
            <a:spLocks noChangeShapeType="1"/>
          </p:cNvSpPr>
          <p:nvPr/>
        </p:nvSpPr>
        <p:spPr bwMode="auto">
          <a:xfrm flipH="1" flipV="1">
            <a:off x="7708900" y="3954463"/>
            <a:ext cx="461963" cy="1095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89481" name="Line 41"/>
          <p:cNvSpPr>
            <a:spLocks noChangeShapeType="1"/>
          </p:cNvSpPr>
          <p:nvPr/>
        </p:nvSpPr>
        <p:spPr bwMode="auto">
          <a:xfrm flipH="1" flipV="1">
            <a:off x="6588125" y="5030788"/>
            <a:ext cx="461963" cy="1095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89482" name="Line 42"/>
          <p:cNvSpPr>
            <a:spLocks noChangeShapeType="1"/>
          </p:cNvSpPr>
          <p:nvPr/>
        </p:nvSpPr>
        <p:spPr bwMode="auto">
          <a:xfrm flipH="1" flipV="1">
            <a:off x="5534025" y="5348288"/>
            <a:ext cx="627063" cy="147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89483" name="Line 43"/>
          <p:cNvSpPr>
            <a:spLocks noChangeShapeType="1"/>
          </p:cNvSpPr>
          <p:nvPr/>
        </p:nvSpPr>
        <p:spPr bwMode="auto">
          <a:xfrm flipV="1">
            <a:off x="6802438" y="2484438"/>
            <a:ext cx="65087" cy="10937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89484" name="Line 44"/>
          <p:cNvSpPr>
            <a:spLocks noChangeShapeType="1"/>
          </p:cNvSpPr>
          <p:nvPr/>
        </p:nvSpPr>
        <p:spPr bwMode="auto">
          <a:xfrm flipV="1">
            <a:off x="7269163" y="2940050"/>
            <a:ext cx="174625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89485" name="Line 45"/>
          <p:cNvSpPr>
            <a:spLocks noChangeShapeType="1"/>
          </p:cNvSpPr>
          <p:nvPr/>
        </p:nvSpPr>
        <p:spPr bwMode="auto">
          <a:xfrm flipH="1">
            <a:off x="5524500" y="4724400"/>
            <a:ext cx="342900" cy="130175"/>
          </a:xfrm>
          <a:prstGeom prst="line">
            <a:avLst/>
          </a:prstGeom>
          <a:noFill/>
          <a:ln w="19050">
            <a:solidFill>
              <a:srgbClr val="66CCFF"/>
            </a:solidFill>
            <a:round/>
            <a:headEnd/>
            <a:tailEnd type="stealth" w="sm" len="med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89486" name="Line 46"/>
          <p:cNvSpPr>
            <a:spLocks noChangeShapeType="1"/>
          </p:cNvSpPr>
          <p:nvPr/>
        </p:nvSpPr>
        <p:spPr bwMode="auto">
          <a:xfrm flipV="1">
            <a:off x="5784850" y="3683000"/>
            <a:ext cx="6350" cy="854075"/>
          </a:xfrm>
          <a:prstGeom prst="line">
            <a:avLst/>
          </a:prstGeom>
          <a:noFill/>
          <a:ln w="19050">
            <a:solidFill>
              <a:srgbClr val="66CCFF"/>
            </a:solidFill>
            <a:round/>
            <a:headEnd/>
            <a:tailEnd type="stealth" w="sm" len="med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89487" name="Line 47"/>
          <p:cNvSpPr>
            <a:spLocks noChangeShapeType="1"/>
          </p:cNvSpPr>
          <p:nvPr/>
        </p:nvSpPr>
        <p:spPr bwMode="auto">
          <a:xfrm flipH="1">
            <a:off x="7902575" y="2460625"/>
            <a:ext cx="98425" cy="1250950"/>
          </a:xfrm>
          <a:prstGeom prst="line">
            <a:avLst/>
          </a:prstGeom>
          <a:noFill/>
          <a:ln w="19050">
            <a:solidFill>
              <a:srgbClr val="66CCFF"/>
            </a:solidFill>
            <a:round/>
            <a:headEnd/>
            <a:tailEnd type="stealth" w="sm" len="med"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66FF33"/>
                </a:solidFill>
              </a:rPr>
              <a:t>Groundwater pollution sources</a:t>
            </a:r>
          </a:p>
        </p:txBody>
      </p:sp>
      <p:pic>
        <p:nvPicPr>
          <p:cNvPr id="9123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">
      <a:dk1>
        <a:srgbClr val="B2B2B2"/>
      </a:dk1>
      <a:lt1>
        <a:srgbClr val="00FF00"/>
      </a:lt1>
      <a:dk2>
        <a:srgbClr val="B2B2B2"/>
      </a:dk2>
      <a:lt2>
        <a:srgbClr val="00D200"/>
      </a:lt2>
      <a:accent1>
        <a:srgbClr val="00CC99"/>
      </a:accent1>
      <a:accent2>
        <a:srgbClr val="3333CC"/>
      </a:accent2>
      <a:accent3>
        <a:srgbClr val="D5D5D5"/>
      </a:accent3>
      <a:accent4>
        <a:srgbClr val="00D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545</TotalTime>
  <Words>633</Words>
  <Application>Microsoft Office PowerPoint</Application>
  <PresentationFormat>On-screen Show (4:3)</PresentationFormat>
  <Paragraphs>106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تدفق</vt:lpstr>
      <vt:lpstr>Blank Presentation</vt:lpstr>
      <vt:lpstr> Underground Water</vt:lpstr>
      <vt:lpstr>Groundwater</vt:lpstr>
      <vt:lpstr>Aquifers</vt:lpstr>
      <vt:lpstr>Groundwater and aquifers</vt:lpstr>
      <vt:lpstr>Slide 5</vt:lpstr>
      <vt:lpstr>Ground water</vt:lpstr>
      <vt:lpstr>Slide 7</vt:lpstr>
      <vt:lpstr>Slide 8</vt:lpstr>
      <vt:lpstr>Groundwater pollution sources</vt:lpstr>
      <vt:lpstr>Slide 10</vt:lpstr>
      <vt:lpstr>Slide 11</vt:lpstr>
      <vt:lpstr>Zamzam Well:</vt:lpstr>
      <vt:lpstr>Slide 13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pollution</dc:title>
  <dc:creator>USER</dc:creator>
  <cp:lastModifiedBy>ksu</cp:lastModifiedBy>
  <cp:revision>148</cp:revision>
  <dcterms:created xsi:type="dcterms:W3CDTF">2010-07-07T13:53:50Z</dcterms:created>
  <dcterms:modified xsi:type="dcterms:W3CDTF">2011-12-06T04:53:47Z</dcterms:modified>
</cp:coreProperties>
</file>