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8" d="100"/>
          <a:sy n="88" d="100"/>
        </p:scale>
        <p:origin x="133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10/12/2019</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geographic data and ma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 y="1694906"/>
            <a:ext cx="7589520" cy="379476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313259" y="1453186"/>
            <a:ext cx="6517482" cy="25092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r>
              <a:rPr lang="en-US" dirty="0" smtClean="0"/>
              <a:t>Unit 2: DIGITAL GEOGRAPHIC DATA AND MAPS: Part 2</a:t>
            </a:r>
            <a:endParaRPr lang="en-US" dirty="0"/>
          </a:p>
        </p:txBody>
      </p:sp>
      <p:sp>
        <p:nvSpPr>
          <p:cNvPr id="5" name="Subtitle 2"/>
          <p:cNvSpPr txBox="1">
            <a:spLocks/>
          </p:cNvSpPr>
          <p:nvPr/>
        </p:nvSpPr>
        <p:spPr>
          <a:xfrm>
            <a:off x="1465659" y="4038601"/>
            <a:ext cx="6517482" cy="1371599"/>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r>
              <a:rPr lang="en-US" b="1" dirty="0" smtClean="0">
                <a:solidFill>
                  <a:schemeClr val="tx1"/>
                </a:solidFill>
              </a:rPr>
              <a:t>Geo 382: Geographical Information Systems</a:t>
            </a:r>
          </a:p>
          <a:p>
            <a:r>
              <a:rPr lang="en-US" b="1" dirty="0" smtClean="0">
                <a:solidFill>
                  <a:schemeClr val="tx1"/>
                </a:solidFill>
              </a:rPr>
              <a:t>Geology and Geophysics Department</a:t>
            </a:r>
          </a:p>
          <a:p>
            <a:r>
              <a:rPr lang="en-US" b="1" dirty="0" smtClean="0">
                <a:solidFill>
                  <a:schemeClr val="tx1"/>
                </a:solidFill>
              </a:rPr>
              <a:t>King Saud University</a:t>
            </a:r>
          </a:p>
          <a:p>
            <a:endParaRPr lang="en-US" dirty="0"/>
          </a:p>
        </p:txBody>
      </p:sp>
    </p:spTree>
    <p:extLst>
      <p:ext uri="{BB962C8B-B14F-4D97-AF65-F5344CB8AC3E}">
        <p14:creationId xmlns:p14="http://schemas.microsoft.com/office/powerpoint/2010/main" val="2171251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files and formats</a:t>
            </a:r>
            <a:endParaRPr lang="en-US" dirty="0"/>
          </a:p>
        </p:txBody>
      </p:sp>
      <p:sp>
        <p:nvSpPr>
          <p:cNvPr id="3" name="Content Placeholder 2"/>
          <p:cNvSpPr>
            <a:spLocks noGrp="1"/>
          </p:cNvSpPr>
          <p:nvPr>
            <p:ph sz="quarter" idx="13"/>
          </p:nvPr>
        </p:nvSpPr>
        <p:spPr>
          <a:xfrm>
            <a:off x="0" y="2036167"/>
            <a:ext cx="5016137" cy="4686850"/>
          </a:xfrm>
        </p:spPr>
        <p:txBody>
          <a:bodyPr>
            <a:normAutofit fontScale="92500" lnSpcReduction="20000"/>
          </a:bodyPr>
          <a:lstStyle/>
          <a:p>
            <a:pPr algn="just"/>
            <a:r>
              <a:rPr lang="en-US" b="1" cap="none" dirty="0"/>
              <a:t>One of the most common elements of working with computers and computing itself is the file</a:t>
            </a:r>
            <a:r>
              <a:rPr lang="en-US" cap="none" dirty="0"/>
              <a:t>. </a:t>
            </a:r>
            <a:endParaRPr lang="en-US" cap="none" dirty="0" smtClean="0"/>
          </a:p>
          <a:p>
            <a:pPr algn="just"/>
            <a:r>
              <a:rPr lang="en-US" cap="none" dirty="0" smtClean="0"/>
              <a:t>Files </a:t>
            </a:r>
            <a:r>
              <a:rPr lang="en-US" cap="none" dirty="0"/>
              <a:t>in a computer can contain any number of things from a complex set of instructions (e.g., a computer program) to a list of numbers and letters (e.g., address book). </a:t>
            </a:r>
            <a:endParaRPr lang="en-US" cap="none" dirty="0" smtClean="0"/>
          </a:p>
          <a:p>
            <a:pPr algn="just"/>
            <a:r>
              <a:rPr lang="en-US" cap="none" dirty="0" smtClean="0"/>
              <a:t>Furthermore</a:t>
            </a:r>
            <a:r>
              <a:rPr lang="en-US" cap="none" dirty="0"/>
              <a:t>, computer files come in all different sizes and types. </a:t>
            </a:r>
            <a:endParaRPr lang="en-US" cap="none" dirty="0" smtClean="0"/>
          </a:p>
          <a:p>
            <a:pPr algn="just"/>
            <a:r>
              <a:rPr lang="en-US" b="1" cap="none" dirty="0" smtClean="0">
                <a:solidFill>
                  <a:srgbClr val="FF0000"/>
                </a:solidFill>
              </a:rPr>
              <a:t>One </a:t>
            </a:r>
            <a:r>
              <a:rPr lang="en-US" b="1" cap="none" dirty="0">
                <a:solidFill>
                  <a:srgbClr val="FF0000"/>
                </a:solidFill>
              </a:rPr>
              <a:t>of the clues we can use to distinguish one file from another is the file extension. </a:t>
            </a:r>
            <a:endParaRPr lang="en-US" b="1" cap="none" dirty="0" smtClean="0">
              <a:solidFill>
                <a:srgbClr val="FF0000"/>
              </a:solidFill>
            </a:endParaRPr>
          </a:p>
          <a:p>
            <a:pPr algn="just"/>
            <a:r>
              <a:rPr lang="en-US" b="1" cap="none" dirty="0" smtClean="0">
                <a:solidFill>
                  <a:srgbClr val="FF0000"/>
                </a:solidFill>
              </a:rPr>
              <a:t>The </a:t>
            </a:r>
            <a:r>
              <a:rPr lang="en-US" b="1" cap="none" dirty="0">
                <a:solidFill>
                  <a:srgbClr val="FF0000"/>
                </a:solidFill>
              </a:rPr>
              <a:t>file extension refers to the letters that follow the period (“.”) after the name of the file</a:t>
            </a:r>
            <a:r>
              <a:rPr lang="en-US" cap="none" dirty="0"/>
              <a:t>. </a:t>
            </a:r>
            <a:endParaRPr lang="en-US" cap="none" dirty="0" smtClean="0"/>
          </a:p>
        </p:txBody>
      </p:sp>
      <p:graphicFrame>
        <p:nvGraphicFramePr>
          <p:cNvPr id="4" name="Table 3"/>
          <p:cNvGraphicFramePr>
            <a:graphicFrameLocks noGrp="1"/>
          </p:cNvGraphicFramePr>
          <p:nvPr>
            <p:extLst>
              <p:ext uri="{D42A27DB-BD31-4B8C-83A1-F6EECF244321}">
                <p14:modId xmlns:p14="http://schemas.microsoft.com/office/powerpoint/2010/main" val="2178242640"/>
              </p:ext>
            </p:extLst>
          </p:nvPr>
        </p:nvGraphicFramePr>
        <p:xfrm>
          <a:off x="5016137" y="2367093"/>
          <a:ext cx="4127863" cy="3474720"/>
        </p:xfrm>
        <a:graphic>
          <a:graphicData uri="http://schemas.openxmlformats.org/drawingml/2006/table">
            <a:tbl>
              <a:tblPr firstRow="1" bandRow="1">
                <a:tableStyleId>{5C22544A-7EE6-4342-B048-85BDC9FD1C3A}</a:tableStyleId>
              </a:tblPr>
              <a:tblGrid>
                <a:gridCol w="1245326">
                  <a:extLst>
                    <a:ext uri="{9D8B030D-6E8A-4147-A177-3AD203B41FA5}">
                      <a16:colId xmlns:a16="http://schemas.microsoft.com/office/drawing/2014/main" val="1067559345"/>
                    </a:ext>
                  </a:extLst>
                </a:gridCol>
                <a:gridCol w="2882537">
                  <a:extLst>
                    <a:ext uri="{9D8B030D-6E8A-4147-A177-3AD203B41FA5}">
                      <a16:colId xmlns:a16="http://schemas.microsoft.com/office/drawing/2014/main" val="312318967"/>
                    </a:ext>
                  </a:extLst>
                </a:gridCol>
              </a:tblGrid>
              <a:tr h="370840">
                <a:tc>
                  <a:txBody>
                    <a:bodyPr/>
                    <a:lstStyle/>
                    <a:p>
                      <a:r>
                        <a:rPr lang="en-US" i="1" dirty="0">
                          <a:effectLst/>
                        </a:rPr>
                        <a:t>filename</a:t>
                      </a:r>
                      <a:r>
                        <a:rPr lang="en-US" dirty="0">
                          <a:effectLst/>
                        </a:rPr>
                        <a:t>.txt</a:t>
                      </a:r>
                    </a:p>
                  </a:txBody>
                  <a:tcPr marL="38100" marR="38100" marT="38100" marB="38100" anchor="ctr"/>
                </a:tc>
                <a:tc>
                  <a:txBody>
                    <a:bodyPr/>
                    <a:lstStyle/>
                    <a:p>
                      <a:r>
                        <a:rPr lang="en-US">
                          <a:effectLst/>
                        </a:rPr>
                        <a:t>Simple text file</a:t>
                      </a:r>
                    </a:p>
                  </a:txBody>
                  <a:tcPr marL="38100" marR="38100" marT="38100" marB="38100" anchor="ctr"/>
                </a:tc>
                <a:extLst>
                  <a:ext uri="{0D108BD9-81ED-4DB2-BD59-A6C34878D82A}">
                    <a16:rowId xmlns:a16="http://schemas.microsoft.com/office/drawing/2014/main" val="755759337"/>
                  </a:ext>
                </a:extLst>
              </a:tr>
              <a:tr h="370840">
                <a:tc>
                  <a:txBody>
                    <a:bodyPr/>
                    <a:lstStyle/>
                    <a:p>
                      <a:r>
                        <a:rPr lang="en-US" i="1" dirty="0">
                          <a:effectLst/>
                        </a:rPr>
                        <a:t>filename</a:t>
                      </a:r>
                      <a:r>
                        <a:rPr lang="en-US" dirty="0">
                          <a:effectLst/>
                        </a:rPr>
                        <a:t>.doc</a:t>
                      </a:r>
                    </a:p>
                  </a:txBody>
                  <a:tcPr marL="38100" marR="38100" marT="38100" marB="38100" anchor="ctr"/>
                </a:tc>
                <a:tc>
                  <a:txBody>
                    <a:bodyPr/>
                    <a:lstStyle/>
                    <a:p>
                      <a:r>
                        <a:rPr lang="en-US" dirty="0">
                          <a:effectLst/>
                        </a:rPr>
                        <a:t>Microsoft Word document</a:t>
                      </a:r>
                    </a:p>
                  </a:txBody>
                  <a:tcPr marL="38100" marR="38100" marT="38100" marB="38100" anchor="ctr"/>
                </a:tc>
                <a:extLst>
                  <a:ext uri="{0D108BD9-81ED-4DB2-BD59-A6C34878D82A}">
                    <a16:rowId xmlns:a16="http://schemas.microsoft.com/office/drawing/2014/main" val="3861380399"/>
                  </a:ext>
                </a:extLst>
              </a:tr>
              <a:tr h="370840">
                <a:tc>
                  <a:txBody>
                    <a:bodyPr/>
                    <a:lstStyle/>
                    <a:p>
                      <a:r>
                        <a:rPr lang="en-US" i="1">
                          <a:effectLst/>
                        </a:rPr>
                        <a:t>filename</a:t>
                      </a:r>
                      <a:r>
                        <a:rPr lang="en-US">
                          <a:effectLst/>
                        </a:rPr>
                        <a:t>.pdf</a:t>
                      </a:r>
                    </a:p>
                  </a:txBody>
                  <a:tcPr marL="38100" marR="38100" marT="38100" marB="38100" anchor="ctr"/>
                </a:tc>
                <a:tc>
                  <a:txBody>
                    <a:bodyPr/>
                    <a:lstStyle/>
                    <a:p>
                      <a:r>
                        <a:rPr lang="en-US" dirty="0">
                          <a:effectLst/>
                        </a:rPr>
                        <a:t>Adobe portable document format</a:t>
                      </a:r>
                    </a:p>
                  </a:txBody>
                  <a:tcPr marL="38100" marR="38100" marT="38100" marB="38100" anchor="ctr"/>
                </a:tc>
                <a:extLst>
                  <a:ext uri="{0D108BD9-81ED-4DB2-BD59-A6C34878D82A}">
                    <a16:rowId xmlns:a16="http://schemas.microsoft.com/office/drawing/2014/main" val="2072284099"/>
                  </a:ext>
                </a:extLst>
              </a:tr>
              <a:tr h="370840">
                <a:tc>
                  <a:txBody>
                    <a:bodyPr/>
                    <a:lstStyle/>
                    <a:p>
                      <a:r>
                        <a:rPr lang="en-US" i="1">
                          <a:effectLst/>
                        </a:rPr>
                        <a:t>filename</a:t>
                      </a:r>
                      <a:r>
                        <a:rPr lang="en-US">
                          <a:effectLst/>
                        </a:rPr>
                        <a:t>.jpg</a:t>
                      </a:r>
                    </a:p>
                  </a:txBody>
                  <a:tcPr marL="38100" marR="38100" marT="38100" marB="38100" anchor="ctr"/>
                </a:tc>
                <a:tc>
                  <a:txBody>
                    <a:bodyPr/>
                    <a:lstStyle/>
                    <a:p>
                      <a:r>
                        <a:rPr lang="en-US" dirty="0">
                          <a:effectLst/>
                        </a:rPr>
                        <a:t>Compressed image file</a:t>
                      </a:r>
                    </a:p>
                  </a:txBody>
                  <a:tcPr marL="38100" marR="38100" marT="38100" marB="38100" anchor="ctr"/>
                </a:tc>
                <a:extLst>
                  <a:ext uri="{0D108BD9-81ED-4DB2-BD59-A6C34878D82A}">
                    <a16:rowId xmlns:a16="http://schemas.microsoft.com/office/drawing/2014/main" val="110175960"/>
                  </a:ext>
                </a:extLst>
              </a:tr>
              <a:tr h="370840">
                <a:tc>
                  <a:txBody>
                    <a:bodyPr/>
                    <a:lstStyle/>
                    <a:p>
                      <a:r>
                        <a:rPr lang="en-US" i="1">
                          <a:effectLst/>
                        </a:rPr>
                        <a:t>filename</a:t>
                      </a:r>
                      <a:r>
                        <a:rPr lang="en-US">
                          <a:effectLst/>
                        </a:rPr>
                        <a:t>.tif</a:t>
                      </a:r>
                    </a:p>
                  </a:txBody>
                  <a:tcPr marL="38100" marR="38100" marT="38100" marB="38100" anchor="ctr"/>
                </a:tc>
                <a:tc>
                  <a:txBody>
                    <a:bodyPr/>
                    <a:lstStyle/>
                    <a:p>
                      <a:r>
                        <a:rPr lang="en-US" dirty="0">
                          <a:effectLst/>
                        </a:rPr>
                        <a:t>Tagged image format</a:t>
                      </a:r>
                    </a:p>
                  </a:txBody>
                  <a:tcPr marL="38100" marR="38100" marT="38100" marB="38100" anchor="ctr"/>
                </a:tc>
                <a:extLst>
                  <a:ext uri="{0D108BD9-81ED-4DB2-BD59-A6C34878D82A}">
                    <a16:rowId xmlns:a16="http://schemas.microsoft.com/office/drawing/2014/main" val="1749619219"/>
                  </a:ext>
                </a:extLst>
              </a:tr>
              <a:tr h="370840">
                <a:tc>
                  <a:txBody>
                    <a:bodyPr/>
                    <a:lstStyle/>
                    <a:p>
                      <a:r>
                        <a:rPr lang="en-US" i="1">
                          <a:effectLst/>
                        </a:rPr>
                        <a:t>filename</a:t>
                      </a:r>
                      <a:r>
                        <a:rPr lang="en-US">
                          <a:effectLst/>
                        </a:rPr>
                        <a:t>.html</a:t>
                      </a:r>
                    </a:p>
                  </a:txBody>
                  <a:tcPr marL="38100" marR="38100" marT="38100" marB="38100" anchor="ctr"/>
                </a:tc>
                <a:tc>
                  <a:txBody>
                    <a:bodyPr/>
                    <a:lstStyle/>
                    <a:p>
                      <a:r>
                        <a:rPr lang="en-US" dirty="0">
                          <a:effectLst/>
                        </a:rPr>
                        <a:t>Hypertext markup language (used to create web pages)</a:t>
                      </a:r>
                    </a:p>
                  </a:txBody>
                  <a:tcPr marL="38100" marR="38100" marT="38100" marB="38100" anchor="ctr"/>
                </a:tc>
                <a:extLst>
                  <a:ext uri="{0D108BD9-81ED-4DB2-BD59-A6C34878D82A}">
                    <a16:rowId xmlns:a16="http://schemas.microsoft.com/office/drawing/2014/main" val="1233050106"/>
                  </a:ext>
                </a:extLst>
              </a:tr>
              <a:tr h="370840">
                <a:tc>
                  <a:txBody>
                    <a:bodyPr/>
                    <a:lstStyle/>
                    <a:p>
                      <a:r>
                        <a:rPr lang="en-US" i="1">
                          <a:effectLst/>
                        </a:rPr>
                        <a:t>filename</a:t>
                      </a:r>
                      <a:r>
                        <a:rPr lang="en-US">
                          <a:effectLst/>
                        </a:rPr>
                        <a:t>.xml</a:t>
                      </a:r>
                    </a:p>
                  </a:txBody>
                  <a:tcPr marL="38100" marR="38100" marT="38100" marB="38100" anchor="ctr"/>
                </a:tc>
                <a:tc>
                  <a:txBody>
                    <a:bodyPr/>
                    <a:lstStyle/>
                    <a:p>
                      <a:r>
                        <a:rPr lang="en-US" dirty="0">
                          <a:effectLst/>
                        </a:rPr>
                        <a:t>Extensible markup language</a:t>
                      </a:r>
                    </a:p>
                  </a:txBody>
                  <a:tcPr marL="38100" marR="38100" marT="38100" marB="38100" anchor="ctr"/>
                </a:tc>
                <a:extLst>
                  <a:ext uri="{0D108BD9-81ED-4DB2-BD59-A6C34878D82A}">
                    <a16:rowId xmlns:a16="http://schemas.microsoft.com/office/drawing/2014/main" val="3462168792"/>
                  </a:ext>
                </a:extLst>
              </a:tr>
              <a:tr h="370840">
                <a:tc>
                  <a:txBody>
                    <a:bodyPr/>
                    <a:lstStyle/>
                    <a:p>
                      <a:r>
                        <a:rPr lang="en-US" i="1">
                          <a:effectLst/>
                        </a:rPr>
                        <a:t>filename</a:t>
                      </a:r>
                      <a:r>
                        <a:rPr lang="en-US">
                          <a:effectLst/>
                        </a:rPr>
                        <a:t>.zip</a:t>
                      </a:r>
                    </a:p>
                  </a:txBody>
                  <a:tcPr marL="38100" marR="38100" marT="38100" marB="38100" anchor="ctr"/>
                </a:tc>
                <a:tc>
                  <a:txBody>
                    <a:bodyPr/>
                    <a:lstStyle/>
                    <a:p>
                      <a:r>
                        <a:rPr lang="en-US" dirty="0">
                          <a:effectLst/>
                        </a:rPr>
                        <a:t>Zipped/compressed archive</a:t>
                      </a:r>
                    </a:p>
                  </a:txBody>
                  <a:tcPr marL="38100" marR="38100" marT="38100" marB="38100" anchor="ctr"/>
                </a:tc>
                <a:extLst>
                  <a:ext uri="{0D108BD9-81ED-4DB2-BD59-A6C34878D82A}">
                    <a16:rowId xmlns:a16="http://schemas.microsoft.com/office/drawing/2014/main" val="3665747455"/>
                  </a:ext>
                </a:extLst>
              </a:tr>
            </a:tbl>
          </a:graphicData>
        </a:graphic>
      </p:graphicFrame>
    </p:spTree>
    <p:extLst>
      <p:ext uri="{BB962C8B-B14F-4D97-AF65-F5344CB8AC3E}">
        <p14:creationId xmlns:p14="http://schemas.microsoft.com/office/powerpoint/2010/main" val="915827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files and format</a:t>
            </a:r>
            <a:endParaRPr lang="en-US" dirty="0"/>
          </a:p>
        </p:txBody>
      </p:sp>
      <p:sp>
        <p:nvSpPr>
          <p:cNvPr id="3" name="Content Placeholder 2"/>
          <p:cNvSpPr>
            <a:spLocks noGrp="1"/>
          </p:cNvSpPr>
          <p:nvPr>
            <p:ph sz="quarter" idx="13"/>
          </p:nvPr>
        </p:nvSpPr>
        <p:spPr>
          <a:xfrm>
            <a:off x="685330" y="2367093"/>
            <a:ext cx="7772870" cy="4016290"/>
          </a:xfrm>
        </p:spPr>
        <p:txBody>
          <a:bodyPr>
            <a:normAutofit lnSpcReduction="10000"/>
          </a:bodyPr>
          <a:lstStyle/>
          <a:p>
            <a:pPr algn="just"/>
            <a:r>
              <a:rPr lang="en-US" cap="none" dirty="0"/>
              <a:t>Some computer programs may be able to read or work with only certain file types, while others are more adept at reading multiple file formats</a:t>
            </a:r>
            <a:r>
              <a:rPr lang="en-US" cap="none" dirty="0" smtClean="0"/>
              <a:t>.</a:t>
            </a:r>
          </a:p>
          <a:p>
            <a:pPr algn="just"/>
            <a:r>
              <a:rPr lang="en-US" b="1" cap="none" dirty="0" smtClean="0">
                <a:solidFill>
                  <a:srgbClr val="FF0000"/>
                </a:solidFill>
              </a:rPr>
              <a:t>What </a:t>
            </a:r>
            <a:r>
              <a:rPr lang="en-US" b="1" cap="none" dirty="0">
                <a:solidFill>
                  <a:srgbClr val="FF0000"/>
                </a:solidFill>
              </a:rPr>
              <a:t>you will realize as you begin to work more with information technology, and GISs in particular, is that familiarity with different file types is important</a:t>
            </a:r>
            <a:r>
              <a:rPr lang="en-US" cap="none" dirty="0"/>
              <a:t>. </a:t>
            </a:r>
            <a:endParaRPr lang="en-US" cap="none" dirty="0" smtClean="0"/>
          </a:p>
          <a:p>
            <a:pPr algn="just"/>
            <a:r>
              <a:rPr lang="en-US" b="1" cap="none" dirty="0" smtClean="0"/>
              <a:t>Learning </a:t>
            </a:r>
            <a:r>
              <a:rPr lang="en-US" b="1" cap="none" dirty="0"/>
              <a:t>how to convert or export one file type to another is also a very useful and valuable skill to obtain. </a:t>
            </a:r>
            <a:endParaRPr lang="en-US" b="1" cap="none" dirty="0" smtClean="0"/>
          </a:p>
          <a:p>
            <a:pPr algn="just"/>
            <a:r>
              <a:rPr lang="en-US" cap="none" dirty="0" smtClean="0"/>
              <a:t>In </a:t>
            </a:r>
            <a:r>
              <a:rPr lang="en-US" cap="none" dirty="0"/>
              <a:t>this regard, being able to recognize and knowing how to identify different and unfamiliar file types will undoubtedly increase your proficiency with computers and GISs.</a:t>
            </a:r>
          </a:p>
        </p:txBody>
      </p:sp>
    </p:spTree>
    <p:extLst>
      <p:ext uri="{BB962C8B-B14F-4D97-AF65-F5344CB8AC3E}">
        <p14:creationId xmlns:p14="http://schemas.microsoft.com/office/powerpoint/2010/main" val="111534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format</a:t>
            </a:r>
            <a:endParaRPr lang="en-US" dirty="0"/>
          </a:p>
        </p:txBody>
      </p:sp>
      <p:sp>
        <p:nvSpPr>
          <p:cNvPr id="3" name="Content Placeholder 2"/>
          <p:cNvSpPr>
            <a:spLocks noGrp="1"/>
          </p:cNvSpPr>
          <p:nvPr>
            <p:ph sz="quarter" idx="13"/>
          </p:nvPr>
        </p:nvSpPr>
        <p:spPr>
          <a:xfrm>
            <a:off x="685330" y="2367093"/>
            <a:ext cx="7772870" cy="4112084"/>
          </a:xfrm>
        </p:spPr>
        <p:txBody>
          <a:bodyPr>
            <a:normAutofit fontScale="92500" lnSpcReduction="20000"/>
          </a:bodyPr>
          <a:lstStyle/>
          <a:p>
            <a:pPr algn="just"/>
            <a:r>
              <a:rPr lang="en-US" cap="none" dirty="0"/>
              <a:t>Of the numerous file types that exist, one of the most common and widely accessed file is the </a:t>
            </a:r>
            <a:r>
              <a:rPr lang="en-US" b="1" cap="none" dirty="0">
                <a:solidFill>
                  <a:srgbClr val="FF0000"/>
                </a:solidFill>
              </a:rPr>
              <a:t>simple text, plain text, or just text file</a:t>
            </a:r>
            <a:r>
              <a:rPr lang="en-US" cap="none" dirty="0"/>
              <a:t>. </a:t>
            </a:r>
            <a:endParaRPr lang="en-US" cap="none" dirty="0" smtClean="0"/>
          </a:p>
          <a:p>
            <a:pPr algn="just"/>
            <a:r>
              <a:rPr lang="en-US" cap="none" dirty="0" smtClean="0"/>
              <a:t>Simple </a:t>
            </a:r>
            <a:r>
              <a:rPr lang="en-US" cap="none" dirty="0"/>
              <a:t>text files can be read widely by word processing programs, spreadsheet and database programs, and web browsers. </a:t>
            </a:r>
            <a:endParaRPr lang="en-US" cap="none" dirty="0" smtClean="0"/>
          </a:p>
          <a:p>
            <a:pPr algn="just"/>
            <a:r>
              <a:rPr lang="en-US" b="1" cap="none" dirty="0" smtClean="0">
                <a:solidFill>
                  <a:srgbClr val="002060"/>
                </a:solidFill>
              </a:rPr>
              <a:t>Often </a:t>
            </a:r>
            <a:r>
              <a:rPr lang="en-US" b="1" cap="none" dirty="0">
                <a:solidFill>
                  <a:srgbClr val="002060"/>
                </a:solidFill>
              </a:rPr>
              <a:t>ending with the extension “.txt” (i.e., filename.txt), </a:t>
            </a:r>
            <a:r>
              <a:rPr lang="en-US" b="1" cap="none" dirty="0"/>
              <a:t>text files contain no special formatting (e.g., bold, italic, underlining) and contain only alphanumeric characters</a:t>
            </a:r>
            <a:r>
              <a:rPr lang="en-US" cap="none" dirty="0"/>
              <a:t>. </a:t>
            </a:r>
            <a:endParaRPr lang="en-US" cap="none" dirty="0" smtClean="0"/>
          </a:p>
          <a:p>
            <a:pPr algn="just"/>
            <a:r>
              <a:rPr lang="en-US" b="1" cap="none" dirty="0" smtClean="0">
                <a:solidFill>
                  <a:srgbClr val="002060"/>
                </a:solidFill>
              </a:rPr>
              <a:t>In </a:t>
            </a:r>
            <a:r>
              <a:rPr lang="en-US" b="1" cap="none" dirty="0">
                <a:solidFill>
                  <a:srgbClr val="002060"/>
                </a:solidFill>
              </a:rPr>
              <a:t>other words, images or complex graphics are not well suited for text files. </a:t>
            </a:r>
            <a:endParaRPr lang="en-US" b="1" cap="none" dirty="0" smtClean="0">
              <a:solidFill>
                <a:srgbClr val="002060"/>
              </a:solidFill>
            </a:endParaRPr>
          </a:p>
          <a:p>
            <a:pPr algn="just"/>
            <a:r>
              <a:rPr lang="en-US" cap="none" dirty="0" smtClean="0"/>
              <a:t>Text </a:t>
            </a:r>
            <a:r>
              <a:rPr lang="en-US" cap="none" dirty="0"/>
              <a:t>files, however, are ideal for recording, sharing, and exchanging data because most computers and operating systems can recognize and read simple text files with programs called text editors.</a:t>
            </a:r>
          </a:p>
        </p:txBody>
      </p:sp>
    </p:spTree>
    <p:extLst>
      <p:ext uri="{BB962C8B-B14F-4D97-AF65-F5344CB8AC3E}">
        <p14:creationId xmlns:p14="http://schemas.microsoft.com/office/powerpoint/2010/main" val="7393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format</a:t>
            </a:r>
            <a:endParaRPr lang="en-US" dirty="0"/>
          </a:p>
        </p:txBody>
      </p:sp>
      <p:sp>
        <p:nvSpPr>
          <p:cNvPr id="3" name="Content Placeholder 2"/>
          <p:cNvSpPr>
            <a:spLocks noGrp="1"/>
          </p:cNvSpPr>
          <p:nvPr>
            <p:ph sz="quarter" idx="13"/>
          </p:nvPr>
        </p:nvSpPr>
        <p:spPr>
          <a:xfrm>
            <a:off x="235132" y="2046515"/>
            <a:ext cx="5669279" cy="4284616"/>
          </a:xfrm>
        </p:spPr>
        <p:txBody>
          <a:bodyPr>
            <a:normAutofit lnSpcReduction="10000"/>
          </a:bodyPr>
          <a:lstStyle/>
          <a:p>
            <a:pPr algn="just"/>
            <a:r>
              <a:rPr lang="en-US" cap="none" dirty="0"/>
              <a:t>When a text file contains data that are organized or structured in some fashion, it is sometimes called a flat file (but the file extension remains the same, i.e., .txt). </a:t>
            </a:r>
            <a:endParaRPr lang="en-US" cap="none" dirty="0" smtClean="0"/>
          </a:p>
          <a:p>
            <a:pPr algn="just"/>
            <a:r>
              <a:rPr lang="en-US" b="1" cap="none" dirty="0" smtClean="0">
                <a:solidFill>
                  <a:srgbClr val="002060"/>
                </a:solidFill>
              </a:rPr>
              <a:t>Generally</a:t>
            </a:r>
            <a:r>
              <a:rPr lang="en-US" b="1" cap="none" dirty="0">
                <a:solidFill>
                  <a:srgbClr val="002060"/>
                </a:solidFill>
              </a:rPr>
              <a:t>, flat files are organized in a tabular format or line by line</a:t>
            </a:r>
            <a:r>
              <a:rPr lang="en-US" cap="none" dirty="0"/>
              <a:t>. </a:t>
            </a:r>
            <a:endParaRPr lang="en-US" cap="none" dirty="0" smtClean="0"/>
          </a:p>
          <a:p>
            <a:pPr algn="just"/>
            <a:r>
              <a:rPr lang="en-US" b="1" cap="none" dirty="0" smtClean="0">
                <a:solidFill>
                  <a:srgbClr val="FF0000"/>
                </a:solidFill>
              </a:rPr>
              <a:t>In </a:t>
            </a:r>
            <a:r>
              <a:rPr lang="en-US" b="1" cap="none" dirty="0">
                <a:solidFill>
                  <a:srgbClr val="FF0000"/>
                </a:solidFill>
              </a:rPr>
              <a:t>other words, each line or row of the file contains one and only one record. </a:t>
            </a:r>
            <a:endParaRPr lang="en-US" b="1" cap="none" dirty="0" smtClean="0">
              <a:solidFill>
                <a:srgbClr val="FF0000"/>
              </a:solidFill>
            </a:endParaRPr>
          </a:p>
          <a:p>
            <a:pPr algn="just"/>
            <a:r>
              <a:rPr lang="en-US" cap="none" dirty="0" smtClean="0"/>
              <a:t>So </a:t>
            </a:r>
            <a:r>
              <a:rPr lang="en-US" cap="none" dirty="0"/>
              <a:t>if we collected height measurements on three people, </a:t>
            </a:r>
            <a:r>
              <a:rPr lang="en-US" cap="none" dirty="0" smtClean="0"/>
              <a:t>Omar, Ali, </a:t>
            </a:r>
            <a:r>
              <a:rPr lang="en-US" cap="none" dirty="0"/>
              <a:t>and </a:t>
            </a:r>
            <a:r>
              <a:rPr lang="en-US" cap="none" dirty="0" smtClean="0"/>
              <a:t>Abdullah, </a:t>
            </a:r>
            <a:r>
              <a:rPr lang="en-US" cap="none" dirty="0"/>
              <a:t>the file might look something like this:</a:t>
            </a:r>
          </a:p>
        </p:txBody>
      </p:sp>
      <p:graphicFrame>
        <p:nvGraphicFramePr>
          <p:cNvPr id="4" name="Table 3"/>
          <p:cNvGraphicFramePr>
            <a:graphicFrameLocks noGrp="1"/>
          </p:cNvGraphicFramePr>
          <p:nvPr>
            <p:extLst>
              <p:ext uri="{D42A27DB-BD31-4B8C-83A1-F6EECF244321}">
                <p14:modId xmlns:p14="http://schemas.microsoft.com/office/powerpoint/2010/main" val="988328369"/>
              </p:ext>
            </p:extLst>
          </p:nvPr>
        </p:nvGraphicFramePr>
        <p:xfrm>
          <a:off x="6017621" y="3069046"/>
          <a:ext cx="2995750" cy="1483360"/>
        </p:xfrm>
        <a:graphic>
          <a:graphicData uri="http://schemas.openxmlformats.org/drawingml/2006/table">
            <a:tbl>
              <a:tblPr firstRow="1" bandRow="1">
                <a:tableStyleId>{5C22544A-7EE6-4342-B048-85BDC9FD1C3A}</a:tableStyleId>
              </a:tblPr>
              <a:tblGrid>
                <a:gridCol w="1497875">
                  <a:extLst>
                    <a:ext uri="{9D8B030D-6E8A-4147-A177-3AD203B41FA5}">
                      <a16:colId xmlns:a16="http://schemas.microsoft.com/office/drawing/2014/main" val="1980207997"/>
                    </a:ext>
                  </a:extLst>
                </a:gridCol>
                <a:gridCol w="1497875">
                  <a:extLst>
                    <a:ext uri="{9D8B030D-6E8A-4147-A177-3AD203B41FA5}">
                      <a16:colId xmlns:a16="http://schemas.microsoft.com/office/drawing/2014/main" val="3558135787"/>
                    </a:ext>
                  </a:extLst>
                </a:gridCol>
              </a:tblGrid>
              <a:tr h="370840">
                <a:tc>
                  <a:txBody>
                    <a:bodyPr/>
                    <a:lstStyle/>
                    <a:p>
                      <a:pPr algn="ctr"/>
                      <a:r>
                        <a:rPr lang="en-US" b="1" dirty="0">
                          <a:solidFill>
                            <a:srgbClr val="FF0000"/>
                          </a:solidFill>
                          <a:effectLst/>
                        </a:rPr>
                        <a:t>Name</a:t>
                      </a:r>
                    </a:p>
                  </a:txBody>
                  <a:tcPr marL="38100" marR="38100" marT="38100" marB="38100" anchor="ctr"/>
                </a:tc>
                <a:tc>
                  <a:txBody>
                    <a:bodyPr/>
                    <a:lstStyle/>
                    <a:p>
                      <a:pPr algn="ctr"/>
                      <a:r>
                        <a:rPr lang="en-US" b="1" dirty="0">
                          <a:solidFill>
                            <a:srgbClr val="FF0000"/>
                          </a:solidFill>
                          <a:effectLst/>
                        </a:rPr>
                        <a:t>Height</a:t>
                      </a:r>
                    </a:p>
                  </a:txBody>
                  <a:tcPr marL="38100" marR="38100" marT="38100" marB="38100" anchor="ctr"/>
                </a:tc>
                <a:extLst>
                  <a:ext uri="{0D108BD9-81ED-4DB2-BD59-A6C34878D82A}">
                    <a16:rowId xmlns:a16="http://schemas.microsoft.com/office/drawing/2014/main" val="3765819457"/>
                  </a:ext>
                </a:extLst>
              </a:tr>
              <a:tr h="370840">
                <a:tc>
                  <a:txBody>
                    <a:bodyPr/>
                    <a:lstStyle/>
                    <a:p>
                      <a:pPr algn="ctr"/>
                      <a:r>
                        <a:rPr lang="en-US" dirty="0" smtClean="0">
                          <a:effectLst/>
                        </a:rPr>
                        <a:t>Omar</a:t>
                      </a:r>
                      <a:endParaRPr lang="en-US" dirty="0">
                        <a:effectLst/>
                      </a:endParaRPr>
                    </a:p>
                  </a:txBody>
                  <a:tcPr marL="38100" marR="38100" marT="38100" marB="38100" anchor="ctr"/>
                </a:tc>
                <a:tc>
                  <a:txBody>
                    <a:bodyPr/>
                    <a:lstStyle/>
                    <a:p>
                      <a:pPr algn="ctr"/>
                      <a:r>
                        <a:rPr lang="en-US">
                          <a:effectLst/>
                        </a:rPr>
                        <a:t>6’1”</a:t>
                      </a:r>
                    </a:p>
                  </a:txBody>
                  <a:tcPr marL="38100" marR="38100" marT="38100" marB="38100" anchor="ctr"/>
                </a:tc>
                <a:extLst>
                  <a:ext uri="{0D108BD9-81ED-4DB2-BD59-A6C34878D82A}">
                    <a16:rowId xmlns:a16="http://schemas.microsoft.com/office/drawing/2014/main" val="2931413592"/>
                  </a:ext>
                </a:extLst>
              </a:tr>
              <a:tr h="370840">
                <a:tc>
                  <a:txBody>
                    <a:bodyPr/>
                    <a:lstStyle/>
                    <a:p>
                      <a:pPr algn="ctr"/>
                      <a:r>
                        <a:rPr lang="en-US" dirty="0" smtClean="0">
                          <a:effectLst/>
                        </a:rPr>
                        <a:t>Ali</a:t>
                      </a:r>
                      <a:endParaRPr lang="en-US" dirty="0">
                        <a:effectLst/>
                      </a:endParaRPr>
                    </a:p>
                  </a:txBody>
                  <a:tcPr marL="38100" marR="38100" marT="38100" marB="38100" anchor="ctr"/>
                </a:tc>
                <a:tc>
                  <a:txBody>
                    <a:bodyPr/>
                    <a:lstStyle/>
                    <a:p>
                      <a:pPr algn="ctr"/>
                      <a:r>
                        <a:rPr lang="en-US">
                          <a:effectLst/>
                        </a:rPr>
                        <a:t>5’9”</a:t>
                      </a:r>
                    </a:p>
                  </a:txBody>
                  <a:tcPr marL="38100" marR="38100" marT="38100" marB="38100" anchor="ctr"/>
                </a:tc>
                <a:extLst>
                  <a:ext uri="{0D108BD9-81ED-4DB2-BD59-A6C34878D82A}">
                    <a16:rowId xmlns:a16="http://schemas.microsoft.com/office/drawing/2014/main" val="2044923354"/>
                  </a:ext>
                </a:extLst>
              </a:tr>
              <a:tr h="370840">
                <a:tc>
                  <a:txBody>
                    <a:bodyPr/>
                    <a:lstStyle/>
                    <a:p>
                      <a:pPr algn="ctr"/>
                      <a:r>
                        <a:rPr lang="en-US" dirty="0" smtClean="0">
                          <a:effectLst/>
                        </a:rPr>
                        <a:t>Abdullah</a:t>
                      </a:r>
                      <a:endParaRPr lang="en-US" dirty="0">
                        <a:effectLst/>
                      </a:endParaRPr>
                    </a:p>
                  </a:txBody>
                  <a:tcPr marL="38100" marR="38100" marT="38100" marB="38100" anchor="ctr"/>
                </a:tc>
                <a:tc>
                  <a:txBody>
                    <a:bodyPr/>
                    <a:lstStyle/>
                    <a:p>
                      <a:pPr algn="ctr"/>
                      <a:r>
                        <a:rPr lang="en-US" dirty="0">
                          <a:effectLst/>
                        </a:rPr>
                        <a:t>6’2”</a:t>
                      </a:r>
                    </a:p>
                  </a:txBody>
                  <a:tcPr marL="38100" marR="38100" marT="38100" marB="38100" anchor="ctr"/>
                </a:tc>
                <a:extLst>
                  <a:ext uri="{0D108BD9-81ED-4DB2-BD59-A6C34878D82A}">
                    <a16:rowId xmlns:a16="http://schemas.microsoft.com/office/drawing/2014/main" val="2299749006"/>
                  </a:ext>
                </a:extLst>
              </a:tr>
            </a:tbl>
          </a:graphicData>
        </a:graphic>
      </p:graphicFrame>
    </p:spTree>
    <p:extLst>
      <p:ext uri="{BB962C8B-B14F-4D97-AF65-F5344CB8AC3E}">
        <p14:creationId xmlns:p14="http://schemas.microsoft.com/office/powerpoint/2010/main" val="3684046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format</a:t>
            </a:r>
            <a:endParaRPr lang="en-US" dirty="0"/>
          </a:p>
        </p:txBody>
      </p:sp>
      <p:sp>
        <p:nvSpPr>
          <p:cNvPr id="3" name="Content Placeholder 2"/>
          <p:cNvSpPr>
            <a:spLocks noGrp="1"/>
          </p:cNvSpPr>
          <p:nvPr>
            <p:ph sz="quarter" idx="13"/>
          </p:nvPr>
        </p:nvSpPr>
        <p:spPr>
          <a:xfrm>
            <a:off x="249902" y="2340968"/>
            <a:ext cx="5680635" cy="4051124"/>
          </a:xfrm>
        </p:spPr>
        <p:txBody>
          <a:bodyPr>
            <a:normAutofit fontScale="77500" lnSpcReduction="20000"/>
          </a:bodyPr>
          <a:lstStyle/>
          <a:p>
            <a:pPr algn="just"/>
            <a:r>
              <a:rPr lang="en-US" cap="none" dirty="0"/>
              <a:t>Each row corresponds to one and only one record, observation or case. </a:t>
            </a:r>
            <a:endParaRPr lang="en-US" cap="none" dirty="0" smtClean="0"/>
          </a:p>
          <a:p>
            <a:pPr algn="just"/>
            <a:r>
              <a:rPr lang="en-US" cap="none" dirty="0" smtClean="0">
                <a:solidFill>
                  <a:srgbClr val="FF0000"/>
                </a:solidFill>
              </a:rPr>
              <a:t>There </a:t>
            </a:r>
            <a:r>
              <a:rPr lang="en-US" cap="none" dirty="0">
                <a:solidFill>
                  <a:srgbClr val="FF0000"/>
                </a:solidFill>
              </a:rPr>
              <a:t>are two other important elements to know about this file. </a:t>
            </a:r>
            <a:endParaRPr lang="en-US" cap="none" dirty="0" smtClean="0">
              <a:solidFill>
                <a:srgbClr val="FF0000"/>
              </a:solidFill>
            </a:endParaRPr>
          </a:p>
          <a:p>
            <a:pPr algn="just"/>
            <a:r>
              <a:rPr lang="en-US" cap="none" dirty="0" smtClean="0">
                <a:solidFill>
                  <a:srgbClr val="FF0000"/>
                </a:solidFill>
              </a:rPr>
              <a:t>First</a:t>
            </a:r>
            <a:r>
              <a:rPr lang="en-US" cap="none" dirty="0">
                <a:solidFill>
                  <a:srgbClr val="FF0000"/>
                </a:solidFill>
              </a:rPr>
              <a:t>, note that the first row does not contain any data; rather, it provides a description of the data contained in each column. </a:t>
            </a:r>
            <a:endParaRPr lang="en-US" cap="none" dirty="0" smtClean="0">
              <a:solidFill>
                <a:srgbClr val="FF0000"/>
              </a:solidFill>
            </a:endParaRPr>
          </a:p>
          <a:p>
            <a:pPr algn="just"/>
            <a:r>
              <a:rPr lang="en-US" cap="none" dirty="0" smtClean="0"/>
              <a:t>When </a:t>
            </a:r>
            <a:r>
              <a:rPr lang="en-US" cap="none" dirty="0"/>
              <a:t>the first row of a file contains such descriptors, it is referred to as a </a:t>
            </a:r>
            <a:r>
              <a:rPr lang="en-US" b="1" cap="none" dirty="0">
                <a:solidFill>
                  <a:srgbClr val="FF0000"/>
                </a:solidFill>
              </a:rPr>
              <a:t>header row </a:t>
            </a:r>
            <a:r>
              <a:rPr lang="en-US" cap="none" dirty="0"/>
              <a:t>or just a </a:t>
            </a:r>
            <a:r>
              <a:rPr lang="en-US" b="1" cap="none" dirty="0">
                <a:solidFill>
                  <a:srgbClr val="002060"/>
                </a:solidFill>
              </a:rPr>
              <a:t>header</a:t>
            </a:r>
            <a:r>
              <a:rPr lang="en-US" cap="none" dirty="0"/>
              <a:t>. </a:t>
            </a:r>
            <a:endParaRPr lang="en-US" cap="none" dirty="0" smtClean="0"/>
          </a:p>
          <a:p>
            <a:pPr algn="just"/>
            <a:r>
              <a:rPr lang="en-US" cap="none" dirty="0" smtClean="0"/>
              <a:t>Columns </a:t>
            </a:r>
            <a:r>
              <a:rPr lang="en-US" cap="none" dirty="0"/>
              <a:t>in a flat file are also called fields, variables, or attributes. “Height” is the attribute, field, or variable that we are interested in, and the observations or cases in our data set are </a:t>
            </a:r>
            <a:r>
              <a:rPr lang="en-US" cap="none" dirty="0" smtClean="0"/>
              <a:t>“Omar,” “Ali,” </a:t>
            </a:r>
            <a:r>
              <a:rPr lang="en-US" cap="none" dirty="0"/>
              <a:t>and </a:t>
            </a:r>
            <a:r>
              <a:rPr lang="en-US" cap="none" dirty="0" smtClean="0"/>
              <a:t>“Abdullah.” </a:t>
            </a:r>
          </a:p>
          <a:p>
            <a:pPr algn="just"/>
            <a:r>
              <a:rPr lang="en-US" cap="none" dirty="0" smtClean="0"/>
              <a:t>In </a:t>
            </a:r>
            <a:r>
              <a:rPr lang="en-US" cap="none" dirty="0"/>
              <a:t>short, </a:t>
            </a:r>
            <a:r>
              <a:rPr lang="en-US" b="1" cap="none" dirty="0">
                <a:solidFill>
                  <a:srgbClr val="C00000"/>
                </a:solidFill>
              </a:rPr>
              <a:t>rows are for records</a:t>
            </a:r>
            <a:r>
              <a:rPr lang="en-US" cap="none" dirty="0"/>
              <a:t>; </a:t>
            </a:r>
            <a:r>
              <a:rPr lang="en-US" b="1" cap="none" dirty="0">
                <a:solidFill>
                  <a:srgbClr val="002060"/>
                </a:solidFill>
              </a:rPr>
              <a:t>columns are for fields</a:t>
            </a:r>
            <a:r>
              <a:rPr lang="en-US" cap="none" dirty="0"/>
              <a:t>.</a:t>
            </a:r>
          </a:p>
        </p:txBody>
      </p:sp>
      <p:graphicFrame>
        <p:nvGraphicFramePr>
          <p:cNvPr id="4" name="Table 3"/>
          <p:cNvGraphicFramePr>
            <a:graphicFrameLocks noGrp="1"/>
          </p:cNvGraphicFramePr>
          <p:nvPr>
            <p:extLst>
              <p:ext uri="{D42A27DB-BD31-4B8C-83A1-F6EECF244321}">
                <p14:modId xmlns:p14="http://schemas.microsoft.com/office/powerpoint/2010/main" val="2258873352"/>
              </p:ext>
            </p:extLst>
          </p:nvPr>
        </p:nvGraphicFramePr>
        <p:xfrm>
          <a:off x="6017621" y="3429000"/>
          <a:ext cx="2995750" cy="1483360"/>
        </p:xfrm>
        <a:graphic>
          <a:graphicData uri="http://schemas.openxmlformats.org/drawingml/2006/table">
            <a:tbl>
              <a:tblPr firstRow="1" bandRow="1">
                <a:tableStyleId>{5C22544A-7EE6-4342-B048-85BDC9FD1C3A}</a:tableStyleId>
              </a:tblPr>
              <a:tblGrid>
                <a:gridCol w="1497875">
                  <a:extLst>
                    <a:ext uri="{9D8B030D-6E8A-4147-A177-3AD203B41FA5}">
                      <a16:colId xmlns:a16="http://schemas.microsoft.com/office/drawing/2014/main" val="1980207997"/>
                    </a:ext>
                  </a:extLst>
                </a:gridCol>
                <a:gridCol w="1497875">
                  <a:extLst>
                    <a:ext uri="{9D8B030D-6E8A-4147-A177-3AD203B41FA5}">
                      <a16:colId xmlns:a16="http://schemas.microsoft.com/office/drawing/2014/main" val="3558135787"/>
                    </a:ext>
                  </a:extLst>
                </a:gridCol>
              </a:tblGrid>
              <a:tr h="370840">
                <a:tc>
                  <a:txBody>
                    <a:bodyPr/>
                    <a:lstStyle/>
                    <a:p>
                      <a:pPr algn="ctr"/>
                      <a:r>
                        <a:rPr lang="en-US" b="1" dirty="0">
                          <a:solidFill>
                            <a:srgbClr val="FF0000"/>
                          </a:solidFill>
                          <a:effectLst/>
                        </a:rPr>
                        <a:t>Name</a:t>
                      </a:r>
                    </a:p>
                  </a:txBody>
                  <a:tcPr marL="38100" marR="38100" marT="38100" marB="38100" anchor="ctr"/>
                </a:tc>
                <a:tc>
                  <a:txBody>
                    <a:bodyPr/>
                    <a:lstStyle/>
                    <a:p>
                      <a:pPr algn="ctr"/>
                      <a:r>
                        <a:rPr lang="en-US" b="1" dirty="0">
                          <a:solidFill>
                            <a:srgbClr val="FF0000"/>
                          </a:solidFill>
                          <a:effectLst/>
                        </a:rPr>
                        <a:t>Height</a:t>
                      </a:r>
                    </a:p>
                  </a:txBody>
                  <a:tcPr marL="38100" marR="38100" marT="38100" marB="38100" anchor="ctr"/>
                </a:tc>
                <a:extLst>
                  <a:ext uri="{0D108BD9-81ED-4DB2-BD59-A6C34878D82A}">
                    <a16:rowId xmlns:a16="http://schemas.microsoft.com/office/drawing/2014/main" val="3765819457"/>
                  </a:ext>
                </a:extLst>
              </a:tr>
              <a:tr h="370840">
                <a:tc>
                  <a:txBody>
                    <a:bodyPr/>
                    <a:lstStyle/>
                    <a:p>
                      <a:pPr algn="ctr"/>
                      <a:r>
                        <a:rPr lang="en-US" dirty="0" smtClean="0">
                          <a:effectLst/>
                        </a:rPr>
                        <a:t>Omar</a:t>
                      </a:r>
                      <a:endParaRPr lang="en-US" dirty="0">
                        <a:effectLst/>
                      </a:endParaRPr>
                    </a:p>
                  </a:txBody>
                  <a:tcPr marL="38100" marR="38100" marT="38100" marB="38100" anchor="ctr"/>
                </a:tc>
                <a:tc>
                  <a:txBody>
                    <a:bodyPr/>
                    <a:lstStyle/>
                    <a:p>
                      <a:pPr algn="ctr"/>
                      <a:r>
                        <a:rPr lang="en-US">
                          <a:effectLst/>
                        </a:rPr>
                        <a:t>6’1”</a:t>
                      </a:r>
                    </a:p>
                  </a:txBody>
                  <a:tcPr marL="38100" marR="38100" marT="38100" marB="38100" anchor="ctr"/>
                </a:tc>
                <a:extLst>
                  <a:ext uri="{0D108BD9-81ED-4DB2-BD59-A6C34878D82A}">
                    <a16:rowId xmlns:a16="http://schemas.microsoft.com/office/drawing/2014/main" val="2931413592"/>
                  </a:ext>
                </a:extLst>
              </a:tr>
              <a:tr h="370840">
                <a:tc>
                  <a:txBody>
                    <a:bodyPr/>
                    <a:lstStyle/>
                    <a:p>
                      <a:pPr algn="ctr"/>
                      <a:r>
                        <a:rPr lang="en-US" dirty="0" smtClean="0">
                          <a:effectLst/>
                        </a:rPr>
                        <a:t>Ali</a:t>
                      </a:r>
                      <a:endParaRPr lang="en-US" dirty="0">
                        <a:effectLst/>
                      </a:endParaRPr>
                    </a:p>
                  </a:txBody>
                  <a:tcPr marL="38100" marR="38100" marT="38100" marB="38100" anchor="ctr"/>
                </a:tc>
                <a:tc>
                  <a:txBody>
                    <a:bodyPr/>
                    <a:lstStyle/>
                    <a:p>
                      <a:pPr algn="ctr"/>
                      <a:r>
                        <a:rPr lang="en-US">
                          <a:effectLst/>
                        </a:rPr>
                        <a:t>5’9”</a:t>
                      </a:r>
                    </a:p>
                  </a:txBody>
                  <a:tcPr marL="38100" marR="38100" marT="38100" marB="38100" anchor="ctr"/>
                </a:tc>
                <a:extLst>
                  <a:ext uri="{0D108BD9-81ED-4DB2-BD59-A6C34878D82A}">
                    <a16:rowId xmlns:a16="http://schemas.microsoft.com/office/drawing/2014/main" val="2044923354"/>
                  </a:ext>
                </a:extLst>
              </a:tr>
              <a:tr h="370840">
                <a:tc>
                  <a:txBody>
                    <a:bodyPr/>
                    <a:lstStyle/>
                    <a:p>
                      <a:pPr algn="ctr"/>
                      <a:r>
                        <a:rPr lang="en-US" dirty="0" smtClean="0">
                          <a:effectLst/>
                        </a:rPr>
                        <a:t>Abdullah</a:t>
                      </a:r>
                      <a:endParaRPr lang="en-US" dirty="0">
                        <a:effectLst/>
                      </a:endParaRPr>
                    </a:p>
                  </a:txBody>
                  <a:tcPr marL="38100" marR="38100" marT="38100" marB="38100" anchor="ctr"/>
                </a:tc>
                <a:tc>
                  <a:txBody>
                    <a:bodyPr/>
                    <a:lstStyle/>
                    <a:p>
                      <a:pPr algn="ctr"/>
                      <a:r>
                        <a:rPr lang="en-US" dirty="0">
                          <a:effectLst/>
                        </a:rPr>
                        <a:t>6’2”</a:t>
                      </a:r>
                    </a:p>
                  </a:txBody>
                  <a:tcPr marL="38100" marR="38100" marT="38100" marB="38100" anchor="ctr"/>
                </a:tc>
                <a:extLst>
                  <a:ext uri="{0D108BD9-81ED-4DB2-BD59-A6C34878D82A}">
                    <a16:rowId xmlns:a16="http://schemas.microsoft.com/office/drawing/2014/main" val="2299749006"/>
                  </a:ext>
                </a:extLst>
              </a:tr>
            </a:tbl>
          </a:graphicData>
        </a:graphic>
      </p:graphicFrame>
    </p:spTree>
    <p:extLst>
      <p:ext uri="{BB962C8B-B14F-4D97-AF65-F5344CB8AC3E}">
        <p14:creationId xmlns:p14="http://schemas.microsoft.com/office/powerpoint/2010/main" val="607217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format</a:t>
            </a:r>
            <a:endParaRPr lang="en-US" dirty="0"/>
          </a:p>
        </p:txBody>
      </p:sp>
      <p:sp>
        <p:nvSpPr>
          <p:cNvPr id="3" name="Content Placeholder 2"/>
          <p:cNvSpPr>
            <a:spLocks noGrp="1"/>
          </p:cNvSpPr>
          <p:nvPr>
            <p:ph sz="quarter" idx="13"/>
          </p:nvPr>
        </p:nvSpPr>
        <p:spPr>
          <a:xfrm>
            <a:off x="243839" y="1776543"/>
            <a:ext cx="8647611" cy="2995748"/>
          </a:xfrm>
        </p:spPr>
        <p:txBody>
          <a:bodyPr>
            <a:normAutofit fontScale="77500" lnSpcReduction="20000"/>
          </a:bodyPr>
          <a:lstStyle/>
          <a:p>
            <a:pPr algn="just"/>
            <a:r>
              <a:rPr lang="en-US" cap="none" dirty="0"/>
              <a:t>The second unseen but critical element to the file is </a:t>
            </a:r>
            <a:r>
              <a:rPr lang="en-US" b="1" cap="none" dirty="0">
                <a:solidFill>
                  <a:srgbClr val="002060"/>
                </a:solidFill>
              </a:rPr>
              <a:t>the spaces in between each column or field</a:t>
            </a:r>
            <a:r>
              <a:rPr lang="en-US" cap="none" dirty="0"/>
              <a:t>. </a:t>
            </a:r>
            <a:endParaRPr lang="en-US" cap="none" dirty="0" smtClean="0"/>
          </a:p>
          <a:p>
            <a:pPr algn="just"/>
            <a:r>
              <a:rPr lang="en-US" cap="none" dirty="0" smtClean="0"/>
              <a:t>In </a:t>
            </a:r>
            <a:r>
              <a:rPr lang="en-US" cap="none" dirty="0"/>
              <a:t>the example, it appears as though a space separates the “name” column from the “height” column. </a:t>
            </a:r>
            <a:endParaRPr lang="en-US" cap="none" dirty="0" smtClean="0"/>
          </a:p>
          <a:p>
            <a:pPr algn="just"/>
            <a:r>
              <a:rPr lang="en-US" cap="none" dirty="0" smtClean="0"/>
              <a:t>Upon </a:t>
            </a:r>
            <a:r>
              <a:rPr lang="en-US" cap="none" dirty="0"/>
              <a:t>closer inspection, however, note how the initial values of the “height” column are aligned. If a single space was being used to separate each column, the height column would not be aligned. </a:t>
            </a:r>
            <a:endParaRPr lang="en-US" cap="none" dirty="0" smtClean="0"/>
          </a:p>
          <a:p>
            <a:pPr algn="just"/>
            <a:r>
              <a:rPr lang="en-US" cap="none" dirty="0" smtClean="0"/>
              <a:t>In </a:t>
            </a:r>
            <a:r>
              <a:rPr lang="en-US" cap="none" dirty="0"/>
              <a:t>this case a tab is being used to separate the columns of each row. </a:t>
            </a:r>
            <a:endParaRPr lang="en-US" cap="none" dirty="0" smtClean="0"/>
          </a:p>
          <a:p>
            <a:pPr algn="just"/>
            <a:r>
              <a:rPr lang="en-US" b="1" cap="none" dirty="0" smtClean="0">
                <a:solidFill>
                  <a:srgbClr val="C00000"/>
                </a:solidFill>
              </a:rPr>
              <a:t>The </a:t>
            </a:r>
            <a:r>
              <a:rPr lang="en-US" b="1" cap="none" dirty="0">
                <a:solidFill>
                  <a:srgbClr val="C00000"/>
                </a:solidFill>
              </a:rPr>
              <a:t>character that is used to separate columns within a flat file is called the delimiter or separator. </a:t>
            </a:r>
            <a:endParaRPr lang="en-US" b="1" cap="none" dirty="0" smtClean="0">
              <a:solidFill>
                <a:srgbClr val="C00000"/>
              </a:solidFill>
            </a:endParaRPr>
          </a:p>
          <a:p>
            <a:pPr algn="just"/>
            <a:r>
              <a:rPr lang="en-US" cap="none" dirty="0" smtClean="0"/>
              <a:t>Though </a:t>
            </a:r>
            <a:r>
              <a:rPr lang="en-US" cap="none" dirty="0"/>
              <a:t>any character can be used as a delimiter, the most common delimiters are the </a:t>
            </a:r>
            <a:r>
              <a:rPr lang="en-US" b="1" cap="none" dirty="0">
                <a:solidFill>
                  <a:srgbClr val="C00000"/>
                </a:solidFill>
              </a:rPr>
              <a:t>tab</a:t>
            </a:r>
            <a:r>
              <a:rPr lang="en-US" cap="none" dirty="0"/>
              <a:t>, the </a:t>
            </a:r>
            <a:r>
              <a:rPr lang="en-US" b="1" cap="none" dirty="0">
                <a:solidFill>
                  <a:srgbClr val="0070C0"/>
                </a:solidFill>
              </a:rPr>
              <a:t>comma</a:t>
            </a:r>
            <a:r>
              <a:rPr lang="en-US" cap="none" dirty="0"/>
              <a:t>, and a </a:t>
            </a:r>
            <a:r>
              <a:rPr lang="en-US" b="1" cap="none" dirty="0">
                <a:solidFill>
                  <a:srgbClr val="002060"/>
                </a:solidFill>
              </a:rPr>
              <a:t>single space</a:t>
            </a:r>
            <a:r>
              <a:rPr lang="en-US" cap="none" dirty="0"/>
              <a:t>. </a:t>
            </a:r>
          </a:p>
        </p:txBody>
      </p:sp>
      <p:graphicFrame>
        <p:nvGraphicFramePr>
          <p:cNvPr id="4" name="Table 3"/>
          <p:cNvGraphicFramePr>
            <a:graphicFrameLocks noGrp="1"/>
          </p:cNvGraphicFramePr>
          <p:nvPr>
            <p:extLst>
              <p:ext uri="{D42A27DB-BD31-4B8C-83A1-F6EECF244321}">
                <p14:modId xmlns:p14="http://schemas.microsoft.com/office/powerpoint/2010/main" val="3791065344"/>
              </p:ext>
            </p:extLst>
          </p:nvPr>
        </p:nvGraphicFramePr>
        <p:xfrm>
          <a:off x="1628503" y="4706255"/>
          <a:ext cx="6096000" cy="2108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72854001"/>
                    </a:ext>
                  </a:extLst>
                </a:gridCol>
                <a:gridCol w="2032000">
                  <a:extLst>
                    <a:ext uri="{9D8B030D-6E8A-4147-A177-3AD203B41FA5}">
                      <a16:colId xmlns:a16="http://schemas.microsoft.com/office/drawing/2014/main" val="2479453152"/>
                    </a:ext>
                  </a:extLst>
                </a:gridCol>
                <a:gridCol w="2032000">
                  <a:extLst>
                    <a:ext uri="{9D8B030D-6E8A-4147-A177-3AD203B41FA5}">
                      <a16:colId xmlns:a16="http://schemas.microsoft.com/office/drawing/2014/main" val="522607572"/>
                    </a:ext>
                  </a:extLst>
                </a:gridCol>
              </a:tblGrid>
              <a:tr h="370840">
                <a:tc>
                  <a:txBody>
                    <a:bodyPr/>
                    <a:lstStyle/>
                    <a:p>
                      <a:pPr algn="ctr"/>
                      <a:r>
                        <a:rPr lang="en-US" b="1" dirty="0">
                          <a:solidFill>
                            <a:srgbClr val="002060"/>
                          </a:solidFill>
                          <a:effectLst/>
                        </a:rPr>
                        <a:t>Tab-Delimited</a:t>
                      </a:r>
                    </a:p>
                  </a:txBody>
                  <a:tcPr marL="38100" marR="38100" marT="38100" marB="38100" anchor="ctr"/>
                </a:tc>
                <a:tc>
                  <a:txBody>
                    <a:bodyPr/>
                    <a:lstStyle/>
                    <a:p>
                      <a:pPr algn="ctr"/>
                      <a:r>
                        <a:rPr lang="en-US" b="1" dirty="0">
                          <a:solidFill>
                            <a:srgbClr val="002060"/>
                          </a:solidFill>
                          <a:effectLst/>
                        </a:rPr>
                        <a:t>Single-Space-Delimited</a:t>
                      </a:r>
                    </a:p>
                  </a:txBody>
                  <a:tcPr marL="38100" marR="38100" marT="38100" marB="38100" anchor="ctr"/>
                </a:tc>
                <a:tc>
                  <a:txBody>
                    <a:bodyPr/>
                    <a:lstStyle/>
                    <a:p>
                      <a:pPr algn="ctr"/>
                      <a:r>
                        <a:rPr lang="en-US" b="1" dirty="0">
                          <a:solidFill>
                            <a:srgbClr val="002060"/>
                          </a:solidFill>
                          <a:effectLst/>
                        </a:rPr>
                        <a:t>Comma-Delimited</a:t>
                      </a:r>
                    </a:p>
                  </a:txBody>
                  <a:tcPr marL="38100" marR="38100" marT="38100" marB="38100" anchor="ctr"/>
                </a:tc>
                <a:extLst>
                  <a:ext uri="{0D108BD9-81ED-4DB2-BD59-A6C34878D82A}">
                    <a16:rowId xmlns:a16="http://schemas.microsoft.com/office/drawing/2014/main" val="1167311282"/>
                  </a:ext>
                </a:extLst>
              </a:tr>
              <a:tr h="370840">
                <a:tc>
                  <a:txBody>
                    <a:bodyPr/>
                    <a:lstStyle/>
                    <a:p>
                      <a:r>
                        <a:rPr lang="en-US">
                          <a:effectLst/>
                        </a:rPr>
                        <a:t>Name     Height</a:t>
                      </a:r>
                    </a:p>
                  </a:txBody>
                  <a:tcPr marL="38100" marR="38100" marT="38100" marB="38100" anchor="ctr"/>
                </a:tc>
                <a:tc>
                  <a:txBody>
                    <a:bodyPr/>
                    <a:lstStyle/>
                    <a:p>
                      <a:r>
                        <a:rPr lang="en-US">
                          <a:effectLst/>
                        </a:rPr>
                        <a:t>Name Height</a:t>
                      </a:r>
                    </a:p>
                  </a:txBody>
                  <a:tcPr marL="38100" marR="38100" marT="38100" marB="38100" anchor="ctr"/>
                </a:tc>
                <a:tc>
                  <a:txBody>
                    <a:bodyPr/>
                    <a:lstStyle/>
                    <a:p>
                      <a:r>
                        <a:rPr lang="en-US">
                          <a:effectLst/>
                        </a:rPr>
                        <a:t>Name, Height</a:t>
                      </a:r>
                    </a:p>
                  </a:txBody>
                  <a:tcPr marL="38100" marR="38100" marT="38100" marB="38100" anchor="ctr"/>
                </a:tc>
                <a:extLst>
                  <a:ext uri="{0D108BD9-81ED-4DB2-BD59-A6C34878D82A}">
                    <a16:rowId xmlns:a16="http://schemas.microsoft.com/office/drawing/2014/main" val="2736707913"/>
                  </a:ext>
                </a:extLst>
              </a:tr>
              <a:tr h="370840">
                <a:tc>
                  <a:txBody>
                    <a:bodyPr/>
                    <a:lstStyle/>
                    <a:p>
                      <a:r>
                        <a:rPr lang="en-US" dirty="0" smtClean="0">
                          <a:effectLst/>
                        </a:rPr>
                        <a:t>Omar          6.1</a:t>
                      </a:r>
                      <a:endParaRPr lang="en-US" dirty="0">
                        <a:effectLst/>
                      </a:endParaRPr>
                    </a:p>
                  </a:txBody>
                  <a:tcPr marL="38100" marR="38100" marT="38100" marB="38100" anchor="ctr"/>
                </a:tc>
                <a:tc>
                  <a:txBody>
                    <a:bodyPr/>
                    <a:lstStyle/>
                    <a:p>
                      <a:r>
                        <a:rPr lang="en-US" dirty="0" smtClean="0">
                          <a:effectLst/>
                        </a:rPr>
                        <a:t>Omar</a:t>
                      </a:r>
                      <a:r>
                        <a:rPr lang="en-US" dirty="0">
                          <a:effectLst/>
                        </a:rPr>
                        <a:t> 6.1</a:t>
                      </a:r>
                    </a:p>
                  </a:txBody>
                  <a:tcPr marL="38100" marR="38100" marT="38100" marB="38100" anchor="ctr"/>
                </a:tc>
                <a:tc>
                  <a:txBody>
                    <a:bodyPr/>
                    <a:lstStyle/>
                    <a:p>
                      <a:r>
                        <a:rPr lang="en-US" dirty="0" smtClean="0">
                          <a:effectLst/>
                        </a:rPr>
                        <a:t>Omar, </a:t>
                      </a:r>
                      <a:r>
                        <a:rPr lang="en-US" dirty="0">
                          <a:effectLst/>
                        </a:rPr>
                        <a:t>6.1</a:t>
                      </a:r>
                    </a:p>
                  </a:txBody>
                  <a:tcPr marL="38100" marR="38100" marT="38100" marB="38100" anchor="ctr"/>
                </a:tc>
                <a:extLst>
                  <a:ext uri="{0D108BD9-81ED-4DB2-BD59-A6C34878D82A}">
                    <a16:rowId xmlns:a16="http://schemas.microsoft.com/office/drawing/2014/main" val="2347078154"/>
                  </a:ext>
                </a:extLst>
              </a:tr>
              <a:tr h="370840">
                <a:tc>
                  <a:txBody>
                    <a:bodyPr/>
                    <a:lstStyle/>
                    <a:p>
                      <a:r>
                        <a:rPr lang="en-US" dirty="0" smtClean="0">
                          <a:effectLst/>
                        </a:rPr>
                        <a:t>Ali</a:t>
                      </a:r>
                      <a:r>
                        <a:rPr lang="en-US" dirty="0">
                          <a:effectLst/>
                        </a:rPr>
                        <a:t>     </a:t>
                      </a:r>
                      <a:r>
                        <a:rPr lang="en-US" dirty="0" smtClean="0">
                          <a:effectLst/>
                        </a:rPr>
                        <a:t>         5.9</a:t>
                      </a:r>
                      <a:endParaRPr lang="en-US" dirty="0">
                        <a:effectLst/>
                      </a:endParaRPr>
                    </a:p>
                  </a:txBody>
                  <a:tcPr marL="38100" marR="38100" marT="38100" marB="38100" anchor="ctr"/>
                </a:tc>
                <a:tc>
                  <a:txBody>
                    <a:bodyPr/>
                    <a:lstStyle/>
                    <a:p>
                      <a:r>
                        <a:rPr lang="en-US" dirty="0" smtClean="0">
                          <a:effectLst/>
                        </a:rPr>
                        <a:t>Ali</a:t>
                      </a:r>
                      <a:r>
                        <a:rPr lang="en-US" dirty="0">
                          <a:effectLst/>
                        </a:rPr>
                        <a:t> 5.9</a:t>
                      </a:r>
                    </a:p>
                  </a:txBody>
                  <a:tcPr marL="38100" marR="38100" marT="38100" marB="38100" anchor="ctr"/>
                </a:tc>
                <a:tc>
                  <a:txBody>
                    <a:bodyPr/>
                    <a:lstStyle/>
                    <a:p>
                      <a:r>
                        <a:rPr lang="en-US" dirty="0" smtClean="0">
                          <a:effectLst/>
                        </a:rPr>
                        <a:t>Ali, </a:t>
                      </a:r>
                      <a:r>
                        <a:rPr lang="en-US" dirty="0">
                          <a:effectLst/>
                        </a:rPr>
                        <a:t>5.9</a:t>
                      </a:r>
                    </a:p>
                  </a:txBody>
                  <a:tcPr marL="38100" marR="38100" marT="38100" marB="38100" anchor="ctr"/>
                </a:tc>
                <a:extLst>
                  <a:ext uri="{0D108BD9-81ED-4DB2-BD59-A6C34878D82A}">
                    <a16:rowId xmlns:a16="http://schemas.microsoft.com/office/drawing/2014/main" val="1145558573"/>
                  </a:ext>
                </a:extLst>
              </a:tr>
              <a:tr h="370840">
                <a:tc>
                  <a:txBody>
                    <a:bodyPr/>
                    <a:lstStyle/>
                    <a:p>
                      <a:r>
                        <a:rPr lang="en-US" dirty="0" smtClean="0">
                          <a:effectLst/>
                        </a:rPr>
                        <a:t>Abdullah</a:t>
                      </a:r>
                      <a:r>
                        <a:rPr lang="en-US" dirty="0">
                          <a:effectLst/>
                        </a:rPr>
                        <a:t>     6.2</a:t>
                      </a:r>
                    </a:p>
                  </a:txBody>
                  <a:tcPr marL="38100" marR="38100" marT="38100" marB="38100" anchor="ctr"/>
                </a:tc>
                <a:tc>
                  <a:txBody>
                    <a:bodyPr/>
                    <a:lstStyle/>
                    <a:p>
                      <a:r>
                        <a:rPr lang="en-US" dirty="0" smtClean="0">
                          <a:effectLst/>
                        </a:rPr>
                        <a:t>Abdullah</a:t>
                      </a:r>
                      <a:r>
                        <a:rPr lang="en-US" dirty="0">
                          <a:effectLst/>
                        </a:rPr>
                        <a:t> 6.2</a:t>
                      </a:r>
                    </a:p>
                  </a:txBody>
                  <a:tcPr marL="38100" marR="38100" marT="38100" marB="38100" anchor="ctr"/>
                </a:tc>
                <a:tc>
                  <a:txBody>
                    <a:bodyPr/>
                    <a:lstStyle/>
                    <a:p>
                      <a:r>
                        <a:rPr lang="en-US" dirty="0" smtClean="0">
                          <a:effectLst/>
                        </a:rPr>
                        <a:t>Abdullah, </a:t>
                      </a:r>
                      <a:r>
                        <a:rPr lang="en-US" dirty="0">
                          <a:effectLst/>
                        </a:rPr>
                        <a:t>6.2</a:t>
                      </a:r>
                    </a:p>
                  </a:txBody>
                  <a:tcPr marL="38100" marR="38100" marT="38100" marB="38100" anchor="ctr"/>
                </a:tc>
                <a:extLst>
                  <a:ext uri="{0D108BD9-81ED-4DB2-BD59-A6C34878D82A}">
                    <a16:rowId xmlns:a16="http://schemas.microsoft.com/office/drawing/2014/main" val="322786148"/>
                  </a:ext>
                </a:extLst>
              </a:tr>
            </a:tbl>
          </a:graphicData>
        </a:graphic>
      </p:graphicFrame>
    </p:spTree>
    <p:extLst>
      <p:ext uri="{BB962C8B-B14F-4D97-AF65-F5344CB8AC3E}">
        <p14:creationId xmlns:p14="http://schemas.microsoft.com/office/powerpoint/2010/main" val="4108904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format</a:t>
            </a:r>
            <a:endParaRPr lang="en-US" dirty="0"/>
          </a:p>
        </p:txBody>
      </p:sp>
      <p:sp>
        <p:nvSpPr>
          <p:cNvPr id="3" name="Content Placeholder 2"/>
          <p:cNvSpPr>
            <a:spLocks noGrp="1"/>
          </p:cNvSpPr>
          <p:nvPr>
            <p:ph sz="quarter" idx="13"/>
          </p:nvPr>
        </p:nvSpPr>
        <p:spPr>
          <a:xfrm>
            <a:off x="243841" y="1733003"/>
            <a:ext cx="8638902" cy="3509557"/>
          </a:xfrm>
        </p:spPr>
        <p:txBody>
          <a:bodyPr>
            <a:normAutofit fontScale="92500" lnSpcReduction="20000"/>
          </a:bodyPr>
          <a:lstStyle/>
          <a:p>
            <a:pPr algn="just"/>
            <a:r>
              <a:rPr lang="en-US" cap="none" dirty="0" smtClean="0"/>
              <a:t>Sometimes </a:t>
            </a:r>
            <a:r>
              <a:rPr lang="en-US" cap="none" dirty="0"/>
              <a:t>such files are referred to by their delimiter, such as a “comma-separated values” file or a “tab-delimited” file</a:t>
            </a:r>
            <a:r>
              <a:rPr lang="en-US" cap="none" dirty="0" smtClean="0"/>
              <a:t>.</a:t>
            </a:r>
            <a:endParaRPr lang="en-US" cap="none" dirty="0"/>
          </a:p>
          <a:p>
            <a:pPr algn="just"/>
            <a:r>
              <a:rPr lang="en-US" cap="none" dirty="0"/>
              <a:t>When recording and working with geographic data, the same general format is applied. </a:t>
            </a:r>
            <a:endParaRPr lang="en-US" cap="none" dirty="0" smtClean="0"/>
          </a:p>
          <a:p>
            <a:pPr algn="just"/>
            <a:r>
              <a:rPr lang="en-US" b="1" cap="none" dirty="0" smtClean="0">
                <a:solidFill>
                  <a:srgbClr val="002060"/>
                </a:solidFill>
              </a:rPr>
              <a:t>Rows </a:t>
            </a:r>
            <a:r>
              <a:rPr lang="en-US" b="1" cap="none" dirty="0">
                <a:solidFill>
                  <a:srgbClr val="002060"/>
                </a:solidFill>
              </a:rPr>
              <a:t>are reserved for records</a:t>
            </a:r>
            <a:r>
              <a:rPr lang="en-US" cap="none" dirty="0"/>
              <a:t>, or in the case of geographic </a:t>
            </a:r>
            <a:r>
              <a:rPr lang="en-US" b="1" cap="none" dirty="0">
                <a:solidFill>
                  <a:srgbClr val="FF0000"/>
                </a:solidFill>
              </a:rPr>
              <a:t>data, locations and columns or fields are used for the attributes or variables associated with each location. </a:t>
            </a:r>
            <a:endParaRPr lang="en-US" b="1" cap="none" dirty="0" smtClean="0">
              <a:solidFill>
                <a:srgbClr val="FF0000"/>
              </a:solidFill>
            </a:endParaRPr>
          </a:p>
          <a:p>
            <a:pPr algn="just"/>
            <a:r>
              <a:rPr lang="en-US" cap="none" dirty="0" smtClean="0"/>
              <a:t>For </a:t>
            </a:r>
            <a:r>
              <a:rPr lang="en-US" cap="none" dirty="0"/>
              <a:t>example, the following tab-delimited flat file contains data for three places (i.e., countries) and three attributes or characteristics of each country (i.e., population, language, continent) as noted by the header.</a:t>
            </a:r>
          </a:p>
        </p:txBody>
      </p:sp>
      <p:graphicFrame>
        <p:nvGraphicFramePr>
          <p:cNvPr id="4" name="Table 3"/>
          <p:cNvGraphicFramePr>
            <a:graphicFrameLocks noGrp="1"/>
          </p:cNvGraphicFramePr>
          <p:nvPr>
            <p:extLst>
              <p:ext uri="{D42A27DB-BD31-4B8C-83A1-F6EECF244321}">
                <p14:modId xmlns:p14="http://schemas.microsoft.com/office/powerpoint/2010/main" val="506662153"/>
              </p:ext>
            </p:extLst>
          </p:nvPr>
        </p:nvGraphicFramePr>
        <p:xfrm>
          <a:off x="1550117" y="5252714"/>
          <a:ext cx="6096000" cy="14833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216521108"/>
                    </a:ext>
                  </a:extLst>
                </a:gridCol>
                <a:gridCol w="1524000">
                  <a:extLst>
                    <a:ext uri="{9D8B030D-6E8A-4147-A177-3AD203B41FA5}">
                      <a16:colId xmlns:a16="http://schemas.microsoft.com/office/drawing/2014/main" val="738015120"/>
                    </a:ext>
                  </a:extLst>
                </a:gridCol>
                <a:gridCol w="1524000">
                  <a:extLst>
                    <a:ext uri="{9D8B030D-6E8A-4147-A177-3AD203B41FA5}">
                      <a16:colId xmlns:a16="http://schemas.microsoft.com/office/drawing/2014/main" val="33190555"/>
                    </a:ext>
                  </a:extLst>
                </a:gridCol>
                <a:gridCol w="1524000">
                  <a:extLst>
                    <a:ext uri="{9D8B030D-6E8A-4147-A177-3AD203B41FA5}">
                      <a16:colId xmlns:a16="http://schemas.microsoft.com/office/drawing/2014/main" val="1914780"/>
                    </a:ext>
                  </a:extLst>
                </a:gridCol>
              </a:tblGrid>
              <a:tr h="370840">
                <a:tc>
                  <a:txBody>
                    <a:bodyPr/>
                    <a:lstStyle/>
                    <a:p>
                      <a:pPr algn="ctr"/>
                      <a:r>
                        <a:rPr lang="en-US" b="1" dirty="0" smtClean="0">
                          <a:solidFill>
                            <a:schemeClr val="tx1"/>
                          </a:solidFill>
                          <a:effectLst/>
                        </a:rPr>
                        <a:t>Country</a:t>
                      </a:r>
                      <a:endParaRPr lang="en-US" b="1" dirty="0">
                        <a:solidFill>
                          <a:schemeClr val="tx1"/>
                        </a:solidFill>
                        <a:effectLst/>
                      </a:endParaRPr>
                    </a:p>
                  </a:txBody>
                  <a:tcPr marL="38100" marR="38100" marT="38100" marB="38100" anchor="ctr"/>
                </a:tc>
                <a:tc>
                  <a:txBody>
                    <a:bodyPr/>
                    <a:lstStyle/>
                    <a:p>
                      <a:pPr algn="ctr"/>
                      <a:r>
                        <a:rPr lang="en-US" b="1" dirty="0">
                          <a:solidFill>
                            <a:schemeClr val="tx1"/>
                          </a:solidFill>
                          <a:effectLst/>
                        </a:rPr>
                        <a:t>Population</a:t>
                      </a:r>
                    </a:p>
                  </a:txBody>
                  <a:tcPr marL="38100" marR="38100" marT="38100" marB="38100" anchor="ctr"/>
                </a:tc>
                <a:tc>
                  <a:txBody>
                    <a:bodyPr/>
                    <a:lstStyle/>
                    <a:p>
                      <a:pPr algn="ctr"/>
                      <a:r>
                        <a:rPr lang="en-US" b="1" dirty="0">
                          <a:solidFill>
                            <a:schemeClr val="tx1"/>
                          </a:solidFill>
                          <a:effectLst/>
                        </a:rPr>
                        <a:t>Language</a:t>
                      </a:r>
                    </a:p>
                  </a:txBody>
                  <a:tcPr marL="38100" marR="38100" marT="38100" marB="38100" anchor="ctr"/>
                </a:tc>
                <a:tc>
                  <a:txBody>
                    <a:bodyPr/>
                    <a:lstStyle/>
                    <a:p>
                      <a:pPr algn="ctr"/>
                      <a:r>
                        <a:rPr lang="en-US" b="1" dirty="0">
                          <a:solidFill>
                            <a:schemeClr val="tx1"/>
                          </a:solidFill>
                          <a:effectLst/>
                        </a:rPr>
                        <a:t>Continent</a:t>
                      </a:r>
                    </a:p>
                  </a:txBody>
                  <a:tcPr marL="38100" marR="38100" marT="38100" marB="38100" anchor="ctr"/>
                </a:tc>
                <a:extLst>
                  <a:ext uri="{0D108BD9-81ED-4DB2-BD59-A6C34878D82A}">
                    <a16:rowId xmlns:a16="http://schemas.microsoft.com/office/drawing/2014/main" val="4058672453"/>
                  </a:ext>
                </a:extLst>
              </a:tr>
              <a:tr h="370840">
                <a:tc>
                  <a:txBody>
                    <a:bodyPr/>
                    <a:lstStyle/>
                    <a:p>
                      <a:pPr algn="ctr"/>
                      <a:r>
                        <a:rPr lang="en-US">
                          <a:effectLst/>
                        </a:rPr>
                        <a:t>France</a:t>
                      </a:r>
                    </a:p>
                  </a:txBody>
                  <a:tcPr marL="38100" marR="38100" marT="38100" marB="38100" anchor="ctr"/>
                </a:tc>
                <a:tc>
                  <a:txBody>
                    <a:bodyPr/>
                    <a:lstStyle/>
                    <a:p>
                      <a:pPr algn="ctr"/>
                      <a:r>
                        <a:rPr lang="en-US">
                          <a:effectLst/>
                        </a:rPr>
                        <a:t>65,000,000</a:t>
                      </a:r>
                    </a:p>
                  </a:txBody>
                  <a:tcPr marL="38100" marR="38100" marT="38100" marB="38100" anchor="ctr"/>
                </a:tc>
                <a:tc>
                  <a:txBody>
                    <a:bodyPr/>
                    <a:lstStyle/>
                    <a:p>
                      <a:pPr algn="ctr"/>
                      <a:r>
                        <a:rPr lang="en-US" dirty="0">
                          <a:effectLst/>
                        </a:rPr>
                        <a:t>French</a:t>
                      </a:r>
                    </a:p>
                  </a:txBody>
                  <a:tcPr marL="38100" marR="38100" marT="38100" marB="38100" anchor="ctr"/>
                </a:tc>
                <a:tc>
                  <a:txBody>
                    <a:bodyPr/>
                    <a:lstStyle/>
                    <a:p>
                      <a:pPr algn="ctr"/>
                      <a:r>
                        <a:rPr lang="en-US">
                          <a:effectLst/>
                        </a:rPr>
                        <a:t>Europe</a:t>
                      </a:r>
                    </a:p>
                  </a:txBody>
                  <a:tcPr marL="38100" marR="38100" marT="38100" marB="38100" anchor="ctr"/>
                </a:tc>
                <a:extLst>
                  <a:ext uri="{0D108BD9-81ED-4DB2-BD59-A6C34878D82A}">
                    <a16:rowId xmlns:a16="http://schemas.microsoft.com/office/drawing/2014/main" val="4142070992"/>
                  </a:ext>
                </a:extLst>
              </a:tr>
              <a:tr h="370840">
                <a:tc>
                  <a:txBody>
                    <a:bodyPr/>
                    <a:lstStyle/>
                    <a:p>
                      <a:pPr algn="ctr"/>
                      <a:r>
                        <a:rPr lang="en-US">
                          <a:effectLst/>
                        </a:rPr>
                        <a:t>Brazil</a:t>
                      </a:r>
                    </a:p>
                  </a:txBody>
                  <a:tcPr marL="38100" marR="38100" marT="38100" marB="38100" anchor="ctr"/>
                </a:tc>
                <a:tc>
                  <a:txBody>
                    <a:bodyPr/>
                    <a:lstStyle/>
                    <a:p>
                      <a:pPr algn="ctr"/>
                      <a:r>
                        <a:rPr lang="en-US">
                          <a:effectLst/>
                        </a:rPr>
                        <a:t>192,000,000</a:t>
                      </a:r>
                    </a:p>
                  </a:txBody>
                  <a:tcPr marL="38100" marR="38100" marT="38100" marB="38100" anchor="ctr"/>
                </a:tc>
                <a:tc>
                  <a:txBody>
                    <a:bodyPr/>
                    <a:lstStyle/>
                    <a:p>
                      <a:pPr algn="ctr"/>
                      <a:r>
                        <a:rPr lang="en-US" dirty="0">
                          <a:effectLst/>
                        </a:rPr>
                        <a:t>Portuguese</a:t>
                      </a:r>
                    </a:p>
                  </a:txBody>
                  <a:tcPr marL="38100" marR="38100" marT="38100" marB="38100" anchor="ctr"/>
                </a:tc>
                <a:tc>
                  <a:txBody>
                    <a:bodyPr/>
                    <a:lstStyle/>
                    <a:p>
                      <a:pPr algn="ctr"/>
                      <a:r>
                        <a:rPr lang="en-US" dirty="0">
                          <a:effectLst/>
                        </a:rPr>
                        <a:t>South America</a:t>
                      </a:r>
                    </a:p>
                  </a:txBody>
                  <a:tcPr marL="38100" marR="38100" marT="38100" marB="38100" anchor="ctr"/>
                </a:tc>
                <a:extLst>
                  <a:ext uri="{0D108BD9-81ED-4DB2-BD59-A6C34878D82A}">
                    <a16:rowId xmlns:a16="http://schemas.microsoft.com/office/drawing/2014/main" val="1124199719"/>
                  </a:ext>
                </a:extLst>
              </a:tr>
              <a:tr h="370840">
                <a:tc>
                  <a:txBody>
                    <a:bodyPr/>
                    <a:lstStyle/>
                    <a:p>
                      <a:pPr algn="ctr"/>
                      <a:r>
                        <a:rPr lang="en-US">
                          <a:effectLst/>
                        </a:rPr>
                        <a:t>Australia</a:t>
                      </a:r>
                    </a:p>
                  </a:txBody>
                  <a:tcPr marL="38100" marR="38100" marT="38100" marB="38100" anchor="ctr"/>
                </a:tc>
                <a:tc>
                  <a:txBody>
                    <a:bodyPr/>
                    <a:lstStyle/>
                    <a:p>
                      <a:pPr algn="ctr"/>
                      <a:r>
                        <a:rPr lang="en-US">
                          <a:effectLst/>
                        </a:rPr>
                        <a:t>22,000,000</a:t>
                      </a:r>
                    </a:p>
                  </a:txBody>
                  <a:tcPr marL="38100" marR="38100" marT="38100" marB="38100" anchor="ctr"/>
                </a:tc>
                <a:tc>
                  <a:txBody>
                    <a:bodyPr/>
                    <a:lstStyle/>
                    <a:p>
                      <a:pPr algn="ctr"/>
                      <a:r>
                        <a:rPr lang="en-US">
                          <a:effectLst/>
                        </a:rPr>
                        <a:t>English</a:t>
                      </a:r>
                    </a:p>
                  </a:txBody>
                  <a:tcPr marL="38100" marR="38100" marT="38100" marB="38100" anchor="ctr"/>
                </a:tc>
                <a:tc>
                  <a:txBody>
                    <a:bodyPr/>
                    <a:lstStyle/>
                    <a:p>
                      <a:pPr algn="ctr"/>
                      <a:r>
                        <a:rPr lang="en-US" dirty="0">
                          <a:effectLst/>
                        </a:rPr>
                        <a:t>Australia</a:t>
                      </a:r>
                    </a:p>
                  </a:txBody>
                  <a:tcPr marL="38100" marR="38100" marT="38100" marB="38100" anchor="ctr"/>
                </a:tc>
                <a:extLst>
                  <a:ext uri="{0D108BD9-81ED-4DB2-BD59-A6C34878D82A}">
                    <a16:rowId xmlns:a16="http://schemas.microsoft.com/office/drawing/2014/main" val="1676328884"/>
                  </a:ext>
                </a:extLst>
              </a:tr>
            </a:tbl>
          </a:graphicData>
        </a:graphic>
      </p:graphicFrame>
    </p:spTree>
    <p:extLst>
      <p:ext uri="{BB962C8B-B14F-4D97-AF65-F5344CB8AC3E}">
        <p14:creationId xmlns:p14="http://schemas.microsoft.com/office/powerpoint/2010/main" val="1769605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format</a:t>
            </a:r>
            <a:endParaRPr lang="en-US" dirty="0"/>
          </a:p>
        </p:txBody>
      </p:sp>
      <p:sp>
        <p:nvSpPr>
          <p:cNvPr id="3" name="Content Placeholder 2"/>
          <p:cNvSpPr>
            <a:spLocks noGrp="1"/>
          </p:cNvSpPr>
          <p:nvPr>
            <p:ph sz="quarter" idx="13"/>
          </p:nvPr>
        </p:nvSpPr>
        <p:spPr>
          <a:xfrm>
            <a:off x="383177" y="1942011"/>
            <a:ext cx="8395063" cy="4606835"/>
          </a:xfrm>
        </p:spPr>
        <p:txBody>
          <a:bodyPr>
            <a:normAutofit fontScale="92500" lnSpcReduction="20000"/>
          </a:bodyPr>
          <a:lstStyle/>
          <a:p>
            <a:pPr algn="just"/>
            <a:r>
              <a:rPr lang="en-US" cap="none" dirty="0"/>
              <a:t>Files like those presented here are the building blocks of the various tables, charts, reports, graphs, and other visualizations that we see each and every day online, in print, and on television. </a:t>
            </a:r>
            <a:endParaRPr lang="en-US" cap="none" dirty="0" smtClean="0"/>
          </a:p>
          <a:p>
            <a:pPr algn="just"/>
            <a:r>
              <a:rPr lang="en-US" b="1" cap="none" dirty="0" smtClean="0">
                <a:solidFill>
                  <a:srgbClr val="C00000"/>
                </a:solidFill>
              </a:rPr>
              <a:t>They </a:t>
            </a:r>
            <a:r>
              <a:rPr lang="en-US" b="1" cap="none" dirty="0">
                <a:solidFill>
                  <a:srgbClr val="C00000"/>
                </a:solidFill>
              </a:rPr>
              <a:t>are also key components to the maps and geographic representations created by GISs. </a:t>
            </a:r>
            <a:endParaRPr lang="en-US" b="1" cap="none" dirty="0" smtClean="0">
              <a:solidFill>
                <a:srgbClr val="C00000"/>
              </a:solidFill>
            </a:endParaRPr>
          </a:p>
          <a:p>
            <a:pPr algn="just"/>
            <a:r>
              <a:rPr lang="en-US" b="1" cap="none" dirty="0" smtClean="0"/>
              <a:t>More </a:t>
            </a:r>
            <a:r>
              <a:rPr lang="en-US" b="1" cap="none" dirty="0"/>
              <a:t>often than not, and especially when working with GISs, you will work with multiple files. </a:t>
            </a:r>
            <a:endParaRPr lang="en-US" b="1" cap="none" dirty="0" smtClean="0"/>
          </a:p>
          <a:p>
            <a:pPr algn="just"/>
            <a:r>
              <a:rPr lang="en-US" b="1" cap="none" dirty="0" smtClean="0">
                <a:solidFill>
                  <a:srgbClr val="FF0000"/>
                </a:solidFill>
              </a:rPr>
              <a:t>Such </a:t>
            </a:r>
            <a:r>
              <a:rPr lang="en-US" b="1" cap="none" dirty="0">
                <a:solidFill>
                  <a:srgbClr val="FF0000"/>
                </a:solidFill>
              </a:rPr>
              <a:t>a grouping of multiple files is called a database. </a:t>
            </a:r>
            <a:endParaRPr lang="en-US" b="1" cap="none" dirty="0" smtClean="0">
              <a:solidFill>
                <a:srgbClr val="FF0000"/>
              </a:solidFill>
            </a:endParaRPr>
          </a:p>
          <a:p>
            <a:pPr algn="just"/>
            <a:r>
              <a:rPr lang="en-US" cap="none" dirty="0" smtClean="0"/>
              <a:t>Since </a:t>
            </a:r>
            <a:r>
              <a:rPr lang="en-US" cap="none" dirty="0"/>
              <a:t>the files within a database may be different sizes, shapes, and even formats, we need to devise some type of system that will allow us to work, update, edit, integrate, share, and display the various data within the database. </a:t>
            </a:r>
            <a:endParaRPr lang="en-US" cap="none" dirty="0" smtClean="0"/>
          </a:p>
          <a:p>
            <a:pPr algn="just"/>
            <a:r>
              <a:rPr lang="en-US" b="1" cap="none" dirty="0" smtClean="0">
                <a:solidFill>
                  <a:srgbClr val="FF0000"/>
                </a:solidFill>
              </a:rPr>
              <a:t>Such </a:t>
            </a:r>
            <a:r>
              <a:rPr lang="en-US" b="1" cap="none" dirty="0">
                <a:solidFill>
                  <a:srgbClr val="FF0000"/>
                </a:solidFill>
              </a:rPr>
              <a:t>a system is generally referred to as a database management system (DBMS). </a:t>
            </a:r>
            <a:endParaRPr lang="en-US" b="1" cap="none" dirty="0" smtClean="0">
              <a:solidFill>
                <a:srgbClr val="FF0000"/>
              </a:solidFill>
            </a:endParaRPr>
          </a:p>
        </p:txBody>
      </p:sp>
    </p:spTree>
    <p:extLst>
      <p:ext uri="{BB962C8B-B14F-4D97-AF65-F5344CB8AC3E}">
        <p14:creationId xmlns:p14="http://schemas.microsoft.com/office/powerpoint/2010/main" val="721244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8894"/>
            <a:ext cx="7773338" cy="1596177"/>
          </a:xfrm>
        </p:spPr>
        <p:txBody>
          <a:bodyPr/>
          <a:lstStyle/>
          <a:p>
            <a:r>
              <a:rPr lang="en-US" dirty="0" smtClean="0"/>
              <a:t>Data about data</a:t>
            </a:r>
            <a:endParaRPr lang="en-US" dirty="0"/>
          </a:p>
        </p:txBody>
      </p:sp>
      <p:sp>
        <p:nvSpPr>
          <p:cNvPr id="3" name="Content Placeholder 2"/>
          <p:cNvSpPr>
            <a:spLocks noGrp="1"/>
          </p:cNvSpPr>
          <p:nvPr>
            <p:ph sz="quarter" idx="13"/>
          </p:nvPr>
        </p:nvSpPr>
        <p:spPr>
          <a:xfrm>
            <a:off x="261257" y="1271451"/>
            <a:ext cx="8638903" cy="5586549"/>
          </a:xfrm>
        </p:spPr>
        <p:txBody>
          <a:bodyPr>
            <a:normAutofit fontScale="77500" lnSpcReduction="20000"/>
          </a:bodyPr>
          <a:lstStyle/>
          <a:p>
            <a:r>
              <a:rPr lang="en-US" cap="none" dirty="0"/>
              <a:t>Consider the following comma-delimited file</a:t>
            </a:r>
            <a:r>
              <a:rPr lang="en-US" cap="none" dirty="0" smtClean="0"/>
              <a:t>:</a:t>
            </a:r>
            <a:endParaRPr lang="en-US" cap="none" dirty="0"/>
          </a:p>
          <a:p>
            <a:pPr marL="0" indent="0" algn="ctr">
              <a:spcBef>
                <a:spcPts val="0"/>
              </a:spcBef>
              <a:buNone/>
            </a:pPr>
            <a:r>
              <a:rPr lang="en-US" cap="none" dirty="0"/>
              <a:t>city, sun, temp, </a:t>
            </a:r>
            <a:r>
              <a:rPr lang="en-US" cap="none" dirty="0" err="1" smtClean="0"/>
              <a:t>precip</a:t>
            </a:r>
            <a:endParaRPr lang="en-US" cap="none" dirty="0"/>
          </a:p>
          <a:p>
            <a:pPr marL="0" indent="0" algn="ctr">
              <a:spcBef>
                <a:spcPts val="0"/>
              </a:spcBef>
              <a:buNone/>
            </a:pPr>
            <a:r>
              <a:rPr lang="en-US" cap="none" dirty="0"/>
              <a:t>Los Angeles, 300, 70, </a:t>
            </a:r>
            <a:r>
              <a:rPr lang="en-US" cap="none" dirty="0" smtClean="0"/>
              <a:t>10</a:t>
            </a:r>
            <a:endParaRPr lang="en-US" cap="none" dirty="0"/>
          </a:p>
          <a:p>
            <a:pPr marL="0" indent="0" algn="ctr">
              <a:spcBef>
                <a:spcPts val="0"/>
              </a:spcBef>
              <a:buNone/>
            </a:pPr>
            <a:r>
              <a:rPr lang="en-US" cap="none" dirty="0"/>
              <a:t>London, 50, 55, </a:t>
            </a:r>
            <a:r>
              <a:rPr lang="en-US" cap="none" dirty="0" smtClean="0"/>
              <a:t>40</a:t>
            </a:r>
            <a:endParaRPr lang="en-US" cap="none" dirty="0"/>
          </a:p>
          <a:p>
            <a:pPr marL="0" indent="0" algn="ctr">
              <a:spcBef>
                <a:spcPts val="0"/>
              </a:spcBef>
              <a:buNone/>
            </a:pPr>
            <a:r>
              <a:rPr lang="en-US" cap="none" dirty="0"/>
              <a:t>Singapore, 330, 80, </a:t>
            </a:r>
            <a:r>
              <a:rPr lang="en-US" cap="none" dirty="0" smtClean="0"/>
              <a:t>60</a:t>
            </a:r>
          </a:p>
          <a:p>
            <a:r>
              <a:rPr lang="en-US" cap="none" dirty="0"/>
              <a:t>Looking at the contents of the file, we can see that it contains data about the cities of Los Angeles, London, and Singapore. </a:t>
            </a:r>
            <a:endParaRPr lang="en-US" cap="none" dirty="0" smtClean="0"/>
          </a:p>
          <a:p>
            <a:r>
              <a:rPr lang="en-US" cap="none" dirty="0" smtClean="0"/>
              <a:t>As </a:t>
            </a:r>
            <a:r>
              <a:rPr lang="en-US" cap="none" dirty="0"/>
              <a:t>noted, each field or attribute is separated by a comma, and the file also contains a header row that tells us about the data contained in each column. Or does it? </a:t>
            </a:r>
            <a:endParaRPr lang="en-US" cap="none" dirty="0" smtClean="0"/>
          </a:p>
          <a:p>
            <a:r>
              <a:rPr lang="en-US" b="1" cap="none" dirty="0" smtClean="0"/>
              <a:t>What </a:t>
            </a:r>
            <a:r>
              <a:rPr lang="en-US" b="1" cap="none" dirty="0"/>
              <a:t>does the column “sun” refer to? Is it the number of sunny days this year, last year, annually, or when? </a:t>
            </a:r>
            <a:endParaRPr lang="en-US" b="1" cap="none" dirty="0" smtClean="0"/>
          </a:p>
          <a:p>
            <a:r>
              <a:rPr lang="en-US" b="1" cap="none" dirty="0" smtClean="0">
                <a:solidFill>
                  <a:srgbClr val="FF0000"/>
                </a:solidFill>
              </a:rPr>
              <a:t>What </a:t>
            </a:r>
            <a:r>
              <a:rPr lang="en-US" b="1" cap="none" dirty="0">
                <a:solidFill>
                  <a:srgbClr val="FF0000"/>
                </a:solidFill>
              </a:rPr>
              <a:t>about “temp”? Does this refer to the average daytime, evening, or annual temperature? </a:t>
            </a:r>
            <a:endParaRPr lang="en-US" b="1" cap="none" dirty="0" smtClean="0">
              <a:solidFill>
                <a:srgbClr val="FF0000"/>
              </a:solidFill>
            </a:endParaRPr>
          </a:p>
          <a:p>
            <a:r>
              <a:rPr lang="en-US" b="1" cap="none" dirty="0" smtClean="0">
                <a:solidFill>
                  <a:srgbClr val="002060"/>
                </a:solidFill>
              </a:rPr>
              <a:t>For </a:t>
            </a:r>
            <a:r>
              <a:rPr lang="en-US" b="1" cap="none" dirty="0">
                <a:solidFill>
                  <a:srgbClr val="002060"/>
                </a:solidFill>
              </a:rPr>
              <a:t>that matter, how is temperature measured? In Celsius? Fahrenheit? Kelvin? </a:t>
            </a:r>
            <a:endParaRPr lang="en-US" b="1" cap="none" dirty="0" smtClean="0">
              <a:solidFill>
                <a:srgbClr val="002060"/>
              </a:solidFill>
            </a:endParaRPr>
          </a:p>
          <a:p>
            <a:r>
              <a:rPr lang="en-US" b="1" cap="none" dirty="0" smtClean="0">
                <a:solidFill>
                  <a:srgbClr val="C00000"/>
                </a:solidFill>
              </a:rPr>
              <a:t>The </a:t>
            </a:r>
            <a:r>
              <a:rPr lang="en-US" b="1" cap="none" dirty="0">
                <a:solidFill>
                  <a:srgbClr val="C00000"/>
                </a:solidFill>
              </a:rPr>
              <a:t>column “</a:t>
            </a:r>
            <a:r>
              <a:rPr lang="en-US" b="1" cap="none" dirty="0" err="1">
                <a:solidFill>
                  <a:srgbClr val="C00000"/>
                </a:solidFill>
              </a:rPr>
              <a:t>precip</a:t>
            </a:r>
            <a:r>
              <a:rPr lang="en-US" b="1" cap="none" dirty="0">
                <a:solidFill>
                  <a:srgbClr val="C00000"/>
                </a:solidFill>
              </a:rPr>
              <a:t>” probably refers to precipitation, but again, what are the units or time frame for such measures and data? </a:t>
            </a:r>
            <a:endParaRPr lang="en-US" b="1" cap="none" dirty="0" smtClean="0">
              <a:solidFill>
                <a:srgbClr val="C00000"/>
              </a:solidFill>
            </a:endParaRPr>
          </a:p>
          <a:p>
            <a:r>
              <a:rPr lang="en-US" b="1" cap="none" dirty="0" smtClean="0"/>
              <a:t>Finally</a:t>
            </a:r>
            <a:r>
              <a:rPr lang="en-US" b="1" cap="none" dirty="0"/>
              <a:t>, where did these data come from? Who collected them, when were they collected and for what purpose?</a:t>
            </a:r>
          </a:p>
        </p:txBody>
      </p:sp>
    </p:spTree>
    <p:extLst>
      <p:ext uri="{BB962C8B-B14F-4D97-AF65-F5344CB8AC3E}">
        <p14:creationId xmlns:p14="http://schemas.microsoft.com/office/powerpoint/2010/main" val="1785594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about data</a:t>
            </a:r>
            <a:endParaRPr lang="en-US" dirty="0"/>
          </a:p>
        </p:txBody>
      </p:sp>
      <p:sp>
        <p:nvSpPr>
          <p:cNvPr id="3" name="Content Placeholder 2"/>
          <p:cNvSpPr>
            <a:spLocks noGrp="1"/>
          </p:cNvSpPr>
          <p:nvPr>
            <p:ph sz="quarter" idx="13"/>
          </p:nvPr>
        </p:nvSpPr>
        <p:spPr>
          <a:xfrm>
            <a:off x="252548" y="2214695"/>
            <a:ext cx="8638903" cy="4364633"/>
          </a:xfrm>
        </p:spPr>
        <p:txBody>
          <a:bodyPr>
            <a:normAutofit fontScale="92500" lnSpcReduction="20000"/>
          </a:bodyPr>
          <a:lstStyle/>
          <a:p>
            <a:pPr algn="just"/>
            <a:r>
              <a:rPr lang="en-US" cap="none" dirty="0"/>
              <a:t>The previous simple text file illustrates how we cannot and should not take data and information for granted. </a:t>
            </a:r>
            <a:endParaRPr lang="en-US" cap="none" dirty="0" smtClean="0"/>
          </a:p>
          <a:p>
            <a:pPr algn="just"/>
            <a:r>
              <a:rPr lang="en-US" cap="none" dirty="0" smtClean="0"/>
              <a:t>It </a:t>
            </a:r>
            <a:r>
              <a:rPr lang="en-US" cap="none" dirty="0"/>
              <a:t>also highlights two important concepts with regard to the source of data and to the contents of data files. </a:t>
            </a:r>
            <a:endParaRPr lang="en-US" cap="none" dirty="0" smtClean="0"/>
          </a:p>
          <a:p>
            <a:pPr algn="just"/>
            <a:r>
              <a:rPr lang="en-US" cap="none" dirty="0" smtClean="0"/>
              <a:t>With </a:t>
            </a:r>
            <a:r>
              <a:rPr lang="en-US" cap="none" dirty="0"/>
              <a:t>regard to data sources, data can be put into one of two distinct categories. </a:t>
            </a:r>
            <a:endParaRPr lang="en-US" cap="none" dirty="0" smtClean="0"/>
          </a:p>
          <a:p>
            <a:pPr algn="just"/>
            <a:r>
              <a:rPr lang="en-US" b="1" cap="none" dirty="0" smtClean="0">
                <a:solidFill>
                  <a:srgbClr val="C00000"/>
                </a:solidFill>
              </a:rPr>
              <a:t>The </a:t>
            </a:r>
            <a:r>
              <a:rPr lang="en-US" b="1" cap="none" dirty="0">
                <a:solidFill>
                  <a:srgbClr val="C00000"/>
                </a:solidFill>
              </a:rPr>
              <a:t>first category is called primary data. </a:t>
            </a:r>
            <a:r>
              <a:rPr lang="en-US" cap="none" dirty="0">
                <a:solidFill>
                  <a:srgbClr val="C00000"/>
                </a:solidFill>
              </a:rPr>
              <a:t>Primary data refer to data that are collected directly or on a firsthand basis. For example, if you wanted to examine the variability of local temperatures in the month of May, and you recorded the temperature at noon every day in May, you would be constructing a primary data set.</a:t>
            </a:r>
            <a:r>
              <a:rPr lang="en-US" cap="none" dirty="0"/>
              <a:t> </a:t>
            </a:r>
            <a:endParaRPr lang="en-US" cap="none" dirty="0" smtClean="0"/>
          </a:p>
          <a:p>
            <a:pPr algn="just"/>
            <a:r>
              <a:rPr lang="en-US" b="1" cap="none" dirty="0" smtClean="0">
                <a:solidFill>
                  <a:srgbClr val="002060"/>
                </a:solidFill>
              </a:rPr>
              <a:t>Conversely</a:t>
            </a:r>
            <a:r>
              <a:rPr lang="en-US" b="1" cap="none" dirty="0">
                <a:solidFill>
                  <a:srgbClr val="002060"/>
                </a:solidFill>
              </a:rPr>
              <a:t>, secondary data refer to data collected by someone else or some other party.</a:t>
            </a:r>
            <a:r>
              <a:rPr lang="en-US" cap="none" dirty="0"/>
              <a:t> </a:t>
            </a:r>
            <a:r>
              <a:rPr lang="en-US" cap="none" dirty="0">
                <a:solidFill>
                  <a:srgbClr val="002060"/>
                </a:solidFill>
              </a:rPr>
              <a:t>For instance, when we work with census or economic data collected and distributed by the government, we are using secondary data.</a:t>
            </a:r>
          </a:p>
        </p:txBody>
      </p:sp>
    </p:spTree>
    <p:extLst>
      <p:ext uri="{BB962C8B-B14F-4D97-AF65-F5344CB8AC3E}">
        <p14:creationId xmlns:p14="http://schemas.microsoft.com/office/powerpoint/2010/main" val="3753593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3"/>
          </p:nvPr>
        </p:nvSpPr>
        <p:spPr/>
        <p:txBody>
          <a:bodyPr>
            <a:normAutofit/>
          </a:bodyPr>
          <a:lstStyle/>
          <a:p>
            <a:pPr algn="just"/>
            <a:r>
              <a:rPr lang="en-US" cap="none" dirty="0"/>
              <a:t>To understand digital maps and mapping, it is necessary to put them into the context of computing and information technology. </a:t>
            </a:r>
            <a:endParaRPr lang="en-US" cap="none" dirty="0" smtClean="0"/>
          </a:p>
          <a:p>
            <a:pPr algn="just"/>
            <a:r>
              <a:rPr lang="en-US" cap="none" dirty="0"/>
              <a:t>Unlike analog or hardcopy maps that are static or fixed once they are printed onto paper, digital maps are highly changeable, exchangeable, and </a:t>
            </a:r>
            <a:r>
              <a:rPr lang="en-US" cap="none" dirty="0" smtClean="0"/>
              <a:t>are dynamic </a:t>
            </a:r>
            <a:r>
              <a:rPr lang="en-US" cap="none" dirty="0"/>
              <a:t>in terms of scale, form, and content</a:t>
            </a:r>
            <a:r>
              <a:rPr lang="en-US" cap="none" dirty="0" smtClean="0"/>
              <a:t>.</a:t>
            </a:r>
          </a:p>
          <a:p>
            <a:pPr algn="just"/>
            <a:r>
              <a:rPr lang="en-US" cap="none" dirty="0" smtClean="0"/>
              <a:t>This provides </a:t>
            </a:r>
            <a:r>
              <a:rPr lang="en-US" cap="none" dirty="0"/>
              <a:t>an introduction to the building blocks of digital maps and geographic information systems (GISs), with particular emphasis placed upon how data and information are stored as files on a computer.</a:t>
            </a:r>
          </a:p>
        </p:txBody>
      </p:sp>
    </p:spTree>
    <p:extLst>
      <p:ext uri="{BB962C8B-B14F-4D97-AF65-F5344CB8AC3E}">
        <p14:creationId xmlns:p14="http://schemas.microsoft.com/office/powerpoint/2010/main" val="2122774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about data</a:t>
            </a:r>
            <a:endParaRPr lang="en-US" dirty="0"/>
          </a:p>
        </p:txBody>
      </p:sp>
      <p:sp>
        <p:nvSpPr>
          <p:cNvPr id="3" name="Content Placeholder 2"/>
          <p:cNvSpPr>
            <a:spLocks noGrp="1"/>
          </p:cNvSpPr>
          <p:nvPr>
            <p:ph sz="quarter" idx="13"/>
          </p:nvPr>
        </p:nvSpPr>
        <p:spPr>
          <a:xfrm>
            <a:off x="252548" y="2214695"/>
            <a:ext cx="8638903" cy="4251421"/>
          </a:xfrm>
        </p:spPr>
        <p:txBody>
          <a:bodyPr>
            <a:normAutofit fontScale="77500" lnSpcReduction="20000"/>
          </a:bodyPr>
          <a:lstStyle/>
          <a:p>
            <a:pPr algn="just"/>
            <a:r>
              <a:rPr lang="en-US" cap="none" dirty="0"/>
              <a:t>Several factors influence the decision behind the construction and use of primary data sets versus secondary data sets. </a:t>
            </a:r>
            <a:endParaRPr lang="en-US" cap="none" dirty="0" smtClean="0"/>
          </a:p>
          <a:p>
            <a:pPr algn="just"/>
            <a:r>
              <a:rPr lang="en-US" b="1" cap="none" dirty="0" smtClean="0"/>
              <a:t>Among </a:t>
            </a:r>
            <a:r>
              <a:rPr lang="en-US" b="1" cap="none" dirty="0"/>
              <a:t>the most important factors are the costs associated with data acquisition in terms of money, availability, and time. </a:t>
            </a:r>
            <a:endParaRPr lang="en-US" b="1" cap="none" dirty="0" smtClean="0"/>
          </a:p>
          <a:p>
            <a:pPr algn="just"/>
            <a:r>
              <a:rPr lang="en-US" cap="none" dirty="0" smtClean="0"/>
              <a:t>In </a:t>
            </a:r>
            <a:r>
              <a:rPr lang="en-US" cap="none" dirty="0"/>
              <a:t>fact, the data acquisition and integration phase of most geographic information system (GIS) projects is often the most time consuming. </a:t>
            </a:r>
            <a:endParaRPr lang="en-US" cap="none" dirty="0" smtClean="0"/>
          </a:p>
          <a:p>
            <a:pPr algn="just"/>
            <a:r>
              <a:rPr lang="en-US" b="1" cap="none" dirty="0" smtClean="0">
                <a:solidFill>
                  <a:srgbClr val="C00000"/>
                </a:solidFill>
              </a:rPr>
              <a:t>In </a:t>
            </a:r>
            <a:r>
              <a:rPr lang="en-US" b="1" cap="none" dirty="0">
                <a:solidFill>
                  <a:srgbClr val="C00000"/>
                </a:solidFill>
              </a:rPr>
              <a:t>other words, locating, obtaining, and putting together the data to be used for a GIS project, whether you collect the data yourself or use secondary data, may indeed take up most of your time. </a:t>
            </a:r>
            <a:endParaRPr lang="en-US" b="1" cap="none" dirty="0" smtClean="0">
              <a:solidFill>
                <a:srgbClr val="C00000"/>
              </a:solidFill>
            </a:endParaRPr>
          </a:p>
          <a:p>
            <a:pPr algn="just"/>
            <a:r>
              <a:rPr lang="en-US" b="1" cap="none" dirty="0" smtClean="0">
                <a:solidFill>
                  <a:srgbClr val="0070C0"/>
                </a:solidFill>
              </a:rPr>
              <a:t>Of </a:t>
            </a:r>
            <a:r>
              <a:rPr lang="en-US" b="1" cap="none" dirty="0">
                <a:solidFill>
                  <a:srgbClr val="0070C0"/>
                </a:solidFill>
              </a:rPr>
              <a:t>course, depending on the purpose, availability, and need, it may not be necessary to construct an entirely new data set (i.e., primary data set). </a:t>
            </a:r>
            <a:endParaRPr lang="en-US" b="1" cap="none" dirty="0" smtClean="0">
              <a:solidFill>
                <a:srgbClr val="0070C0"/>
              </a:solidFill>
            </a:endParaRPr>
          </a:p>
          <a:p>
            <a:pPr algn="just"/>
            <a:r>
              <a:rPr lang="en-US" cap="none" dirty="0" smtClean="0">
                <a:solidFill>
                  <a:srgbClr val="002060"/>
                </a:solidFill>
              </a:rPr>
              <a:t>In </a:t>
            </a:r>
            <a:r>
              <a:rPr lang="en-US" cap="none" dirty="0">
                <a:solidFill>
                  <a:srgbClr val="002060"/>
                </a:solidFill>
              </a:rPr>
              <a:t>light of the vast amounts of data and information that are publicly available, for example, via the Internet, the cost and time savings of using secondary data often offset any benefits that are associated with primary data collection.</a:t>
            </a:r>
          </a:p>
        </p:txBody>
      </p:sp>
    </p:spTree>
    <p:extLst>
      <p:ext uri="{BB962C8B-B14F-4D97-AF65-F5344CB8AC3E}">
        <p14:creationId xmlns:p14="http://schemas.microsoft.com/office/powerpoint/2010/main" val="1959541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about data</a:t>
            </a:r>
            <a:endParaRPr lang="en-US" dirty="0"/>
          </a:p>
        </p:txBody>
      </p:sp>
      <p:sp>
        <p:nvSpPr>
          <p:cNvPr id="3" name="Content Placeholder 2"/>
          <p:cNvSpPr>
            <a:spLocks noGrp="1"/>
          </p:cNvSpPr>
          <p:nvPr>
            <p:ph sz="quarter" idx="13"/>
          </p:nvPr>
        </p:nvSpPr>
        <p:spPr>
          <a:xfrm>
            <a:off x="685330" y="2367093"/>
            <a:ext cx="7772870" cy="4242713"/>
          </a:xfrm>
        </p:spPr>
        <p:txBody>
          <a:bodyPr>
            <a:normAutofit fontScale="85000" lnSpcReduction="10000"/>
          </a:bodyPr>
          <a:lstStyle/>
          <a:p>
            <a:pPr algn="just"/>
            <a:r>
              <a:rPr lang="en-US" cap="none" dirty="0"/>
              <a:t>Now that we have a basic understanding of the difference between primary and secondary data, as well as the rationale behind each, how do we go about finding the data and information that we need? </a:t>
            </a:r>
            <a:endParaRPr lang="en-US" cap="none" dirty="0" smtClean="0"/>
          </a:p>
          <a:p>
            <a:pPr algn="just"/>
            <a:r>
              <a:rPr lang="en-US" cap="none" dirty="0" smtClean="0"/>
              <a:t>As </a:t>
            </a:r>
            <a:r>
              <a:rPr lang="en-US" cap="none" dirty="0"/>
              <a:t>noted earlier, there is an incredibly vast and growing amount of data and information available to </a:t>
            </a:r>
            <a:r>
              <a:rPr lang="en-US" cap="none" dirty="0" smtClean="0"/>
              <a:t>us</a:t>
            </a:r>
            <a:r>
              <a:rPr lang="en-US" cap="none" dirty="0"/>
              <a:t>.</a:t>
            </a:r>
            <a:endParaRPr lang="en-US" cap="none" dirty="0" smtClean="0"/>
          </a:p>
          <a:p>
            <a:pPr algn="just"/>
            <a:r>
              <a:rPr lang="en-US" cap="none" dirty="0" smtClean="0"/>
              <a:t>To </a:t>
            </a:r>
            <a:r>
              <a:rPr lang="en-US" cap="none" dirty="0"/>
              <a:t>overcome this data and information overload we need to turn to…even more data. </a:t>
            </a:r>
            <a:r>
              <a:rPr lang="en-US" b="1" cap="none" dirty="0">
                <a:solidFill>
                  <a:srgbClr val="FF0000"/>
                </a:solidFill>
              </a:rPr>
              <a:t>In particular, we are looking for a special kind of data called metadata. </a:t>
            </a:r>
            <a:endParaRPr lang="en-US" b="1" cap="none" dirty="0" smtClean="0">
              <a:solidFill>
                <a:srgbClr val="FF0000"/>
              </a:solidFill>
            </a:endParaRPr>
          </a:p>
          <a:p>
            <a:pPr algn="just"/>
            <a:r>
              <a:rPr lang="en-US" b="1" cap="none" dirty="0" smtClean="0">
                <a:solidFill>
                  <a:srgbClr val="FF0000"/>
                </a:solidFill>
              </a:rPr>
              <a:t>Simply </a:t>
            </a:r>
            <a:r>
              <a:rPr lang="en-US" b="1" cap="none" dirty="0">
                <a:solidFill>
                  <a:srgbClr val="FF0000"/>
                </a:solidFill>
              </a:rPr>
              <a:t>defined, metadata are data about data. </a:t>
            </a:r>
            <a:endParaRPr lang="en-US" b="1" cap="none" dirty="0" smtClean="0">
              <a:solidFill>
                <a:srgbClr val="FF0000"/>
              </a:solidFill>
            </a:endParaRPr>
          </a:p>
          <a:p>
            <a:pPr algn="just"/>
            <a:r>
              <a:rPr lang="en-US" cap="none" dirty="0" smtClean="0"/>
              <a:t>At </a:t>
            </a:r>
            <a:r>
              <a:rPr lang="en-US" cap="none" dirty="0"/>
              <a:t>one level, a header row in a simple text file like those discussed in the previous section is analogous to metadata. </a:t>
            </a:r>
            <a:endParaRPr lang="en-US" cap="none" dirty="0" smtClean="0"/>
          </a:p>
          <a:p>
            <a:pPr algn="just"/>
            <a:r>
              <a:rPr lang="en-US" b="1" cap="none" dirty="0" smtClean="0">
                <a:solidFill>
                  <a:srgbClr val="002060"/>
                </a:solidFill>
              </a:rPr>
              <a:t>The </a:t>
            </a:r>
            <a:r>
              <a:rPr lang="en-US" b="1" cap="none" dirty="0">
                <a:solidFill>
                  <a:srgbClr val="002060"/>
                </a:solidFill>
              </a:rPr>
              <a:t>header row provides data (e.g., names and labels) about the subsequent rows of data.</a:t>
            </a:r>
          </a:p>
        </p:txBody>
      </p:sp>
    </p:spTree>
    <p:extLst>
      <p:ext uri="{BB962C8B-B14F-4D97-AF65-F5344CB8AC3E}">
        <p14:creationId xmlns:p14="http://schemas.microsoft.com/office/powerpoint/2010/main" val="810114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about data</a:t>
            </a:r>
            <a:endParaRPr lang="en-US" dirty="0"/>
          </a:p>
        </p:txBody>
      </p:sp>
      <p:pic>
        <p:nvPicPr>
          <p:cNvPr id="1026" name="Picture 2" descr="Image result for metadata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712" y="2214695"/>
            <a:ext cx="8638577" cy="33937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046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gis</a:t>
            </a:r>
            <a:r>
              <a:rPr lang="en-US" dirty="0" smtClean="0"/>
              <a:t> data</a:t>
            </a:r>
            <a:endParaRPr lang="en-US" dirty="0"/>
          </a:p>
        </p:txBody>
      </p:sp>
      <p:sp>
        <p:nvSpPr>
          <p:cNvPr id="3" name="Content Placeholder 2"/>
          <p:cNvSpPr>
            <a:spLocks noGrp="1"/>
          </p:cNvSpPr>
          <p:nvPr>
            <p:ph sz="quarter" idx="13"/>
          </p:nvPr>
        </p:nvSpPr>
        <p:spPr>
          <a:xfrm>
            <a:off x="261257" y="1985555"/>
            <a:ext cx="8630194" cy="4711336"/>
          </a:xfrm>
        </p:spPr>
        <p:txBody>
          <a:bodyPr>
            <a:normAutofit fontScale="92500" lnSpcReduction="20000"/>
          </a:bodyPr>
          <a:lstStyle/>
          <a:p>
            <a:pPr algn="just"/>
            <a:r>
              <a:rPr lang="en-US" b="1" cap="none" dirty="0">
                <a:solidFill>
                  <a:srgbClr val="C00000"/>
                </a:solidFill>
              </a:rPr>
              <a:t>A geodatabase is a database that is in some way referenced to locations on the earth. </a:t>
            </a:r>
            <a:endParaRPr lang="en-US" b="1" cap="none" dirty="0" smtClean="0">
              <a:solidFill>
                <a:srgbClr val="C00000"/>
              </a:solidFill>
            </a:endParaRPr>
          </a:p>
          <a:p>
            <a:pPr algn="just"/>
            <a:r>
              <a:rPr lang="en-US" cap="none" dirty="0" smtClean="0"/>
              <a:t>Coupled </a:t>
            </a:r>
            <a:r>
              <a:rPr lang="en-US" cap="none" dirty="0"/>
              <a:t>with this data is usually data known as </a:t>
            </a:r>
            <a:r>
              <a:rPr lang="en-US" b="1" cap="none" dirty="0">
                <a:solidFill>
                  <a:srgbClr val="FF0000"/>
                </a:solidFill>
              </a:rPr>
              <a:t>attribute data</a:t>
            </a:r>
            <a:r>
              <a:rPr lang="en-US" cap="none" dirty="0"/>
              <a:t>. </a:t>
            </a:r>
            <a:endParaRPr lang="en-US" cap="none" dirty="0" smtClean="0"/>
          </a:p>
          <a:p>
            <a:pPr algn="just"/>
            <a:r>
              <a:rPr lang="en-US" cap="none" dirty="0" smtClean="0"/>
              <a:t>Attribute </a:t>
            </a:r>
            <a:r>
              <a:rPr lang="en-US" cap="none" dirty="0"/>
              <a:t>data generally defined as additional information, which can then be tied to spatial data</a:t>
            </a:r>
            <a:r>
              <a:rPr lang="en-US" cap="none" dirty="0" smtClean="0"/>
              <a:t>.</a:t>
            </a:r>
          </a:p>
          <a:p>
            <a:pPr algn="just"/>
            <a:r>
              <a:rPr lang="en-US" cap="none" dirty="0"/>
              <a:t>GIS data can be separated into two categories: </a:t>
            </a:r>
            <a:r>
              <a:rPr lang="en-US" b="1" cap="none" dirty="0">
                <a:solidFill>
                  <a:srgbClr val="C00000"/>
                </a:solidFill>
              </a:rPr>
              <a:t>spatially referenced data </a:t>
            </a:r>
            <a:r>
              <a:rPr lang="en-US" cap="none" dirty="0">
                <a:solidFill>
                  <a:srgbClr val="C00000"/>
                </a:solidFill>
              </a:rPr>
              <a:t>which is represented by </a:t>
            </a:r>
            <a:r>
              <a:rPr lang="en-US" b="1" cap="none" dirty="0">
                <a:solidFill>
                  <a:srgbClr val="C00000"/>
                </a:solidFill>
              </a:rPr>
              <a:t>vector and raster forms</a:t>
            </a:r>
            <a:r>
              <a:rPr lang="en-US" b="1" cap="none" dirty="0">
                <a:solidFill>
                  <a:srgbClr val="00B050"/>
                </a:solidFill>
              </a:rPr>
              <a:t> </a:t>
            </a:r>
            <a:r>
              <a:rPr lang="en-US" cap="none" dirty="0"/>
              <a:t>(including imagery) and </a:t>
            </a:r>
            <a:r>
              <a:rPr lang="en-US" b="1" cap="none" dirty="0">
                <a:solidFill>
                  <a:srgbClr val="00B050"/>
                </a:solidFill>
              </a:rPr>
              <a:t>attribute tables which is represented in tabular format.</a:t>
            </a:r>
            <a:r>
              <a:rPr lang="en-US" cap="none" dirty="0"/>
              <a:t> </a:t>
            </a:r>
            <a:endParaRPr lang="en-US" cap="none" dirty="0" smtClean="0"/>
          </a:p>
          <a:p>
            <a:pPr algn="just"/>
            <a:r>
              <a:rPr lang="en-US" cap="none" dirty="0" smtClean="0"/>
              <a:t>Within </a:t>
            </a:r>
            <a:r>
              <a:rPr lang="en-US" cap="none" dirty="0"/>
              <a:t>the spatial referenced data group, the GIS data can be further classified into two different types: </a:t>
            </a:r>
            <a:r>
              <a:rPr lang="en-US" b="1" cap="none" dirty="0">
                <a:solidFill>
                  <a:srgbClr val="FF0000"/>
                </a:solidFill>
              </a:rPr>
              <a:t>vector and raster</a:t>
            </a:r>
            <a:r>
              <a:rPr lang="en-US" cap="none" dirty="0"/>
              <a:t>. </a:t>
            </a:r>
            <a:endParaRPr lang="en-US" cap="none" dirty="0" smtClean="0"/>
          </a:p>
          <a:p>
            <a:pPr algn="just"/>
            <a:r>
              <a:rPr lang="en-US" b="1" cap="none" dirty="0" smtClean="0"/>
              <a:t>Most </a:t>
            </a:r>
            <a:r>
              <a:rPr lang="en-US" b="1" cap="none" dirty="0"/>
              <a:t>GIS software applications mainly focus on the usage and manipulation of vector geodatabases with added components to work with raster-based geodatabases.</a:t>
            </a:r>
          </a:p>
        </p:txBody>
      </p:sp>
    </p:spTree>
    <p:extLst>
      <p:ext uri="{BB962C8B-B14F-4D97-AF65-F5344CB8AC3E}">
        <p14:creationId xmlns:p14="http://schemas.microsoft.com/office/powerpoint/2010/main" val="629575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data</a:t>
            </a:r>
            <a:endParaRPr lang="en-US" dirty="0"/>
          </a:p>
        </p:txBody>
      </p:sp>
      <p:sp>
        <p:nvSpPr>
          <p:cNvPr id="3" name="Content Placeholder 2"/>
          <p:cNvSpPr>
            <a:spLocks noGrp="1"/>
          </p:cNvSpPr>
          <p:nvPr>
            <p:ph sz="quarter" idx="13"/>
          </p:nvPr>
        </p:nvSpPr>
        <p:spPr>
          <a:xfrm>
            <a:off x="685330" y="2367093"/>
            <a:ext cx="7772870" cy="3972747"/>
          </a:xfrm>
        </p:spPr>
        <p:txBody>
          <a:bodyPr>
            <a:normAutofit/>
          </a:bodyPr>
          <a:lstStyle/>
          <a:p>
            <a:pPr algn="just"/>
            <a:r>
              <a:rPr lang="en-US" cap="none" dirty="0"/>
              <a:t>Vectors models are </a:t>
            </a:r>
            <a:r>
              <a:rPr lang="en-US" b="1" cap="none" dirty="0">
                <a:solidFill>
                  <a:srgbClr val="FF0000"/>
                </a:solidFill>
              </a:rPr>
              <a:t>points, lines and </a:t>
            </a:r>
            <a:r>
              <a:rPr lang="en-US" b="1" cap="none" dirty="0" smtClean="0">
                <a:solidFill>
                  <a:srgbClr val="FF0000"/>
                </a:solidFill>
              </a:rPr>
              <a:t>polygons</a:t>
            </a:r>
            <a:r>
              <a:rPr lang="en-US" cap="none" dirty="0" smtClean="0"/>
              <a:t>.</a:t>
            </a:r>
          </a:p>
          <a:p>
            <a:pPr algn="just"/>
            <a:r>
              <a:rPr lang="en-US" b="1" cap="none" dirty="0" smtClean="0">
                <a:solidFill>
                  <a:srgbClr val="00B050"/>
                </a:solidFill>
              </a:rPr>
              <a:t>Vector </a:t>
            </a:r>
            <a:r>
              <a:rPr lang="en-US" b="1" cap="none" dirty="0">
                <a:solidFill>
                  <a:srgbClr val="00B050"/>
                </a:solidFill>
              </a:rPr>
              <a:t>data is not made up of a grid of pixels. </a:t>
            </a:r>
            <a:endParaRPr lang="en-US" b="1" cap="none" dirty="0" smtClean="0">
              <a:solidFill>
                <a:srgbClr val="00B050"/>
              </a:solidFill>
            </a:endParaRPr>
          </a:p>
          <a:p>
            <a:pPr algn="just"/>
            <a:r>
              <a:rPr lang="en-US" cap="none" dirty="0" smtClean="0"/>
              <a:t>Instead</a:t>
            </a:r>
            <a:r>
              <a:rPr lang="en-US" cap="none" dirty="0"/>
              <a:t>, vector graphics are comprised of </a:t>
            </a:r>
            <a:r>
              <a:rPr lang="en-US" b="1" cap="none" dirty="0">
                <a:solidFill>
                  <a:srgbClr val="FF0000"/>
                </a:solidFill>
              </a:rPr>
              <a:t>vertices</a:t>
            </a:r>
            <a:r>
              <a:rPr lang="en-US" cap="none" dirty="0"/>
              <a:t> and </a:t>
            </a:r>
            <a:r>
              <a:rPr lang="en-US" b="1" cap="none" dirty="0">
                <a:solidFill>
                  <a:srgbClr val="FF0000"/>
                </a:solidFill>
              </a:rPr>
              <a:t>paths</a:t>
            </a:r>
            <a:r>
              <a:rPr lang="en-US" cap="none" dirty="0" smtClean="0"/>
              <a:t>.</a:t>
            </a:r>
          </a:p>
          <a:p>
            <a:pPr algn="just"/>
            <a:r>
              <a:rPr lang="en-US" cap="none" dirty="0"/>
              <a:t>The three basic symbol types for vector data are points, lines and polygons (areas). </a:t>
            </a:r>
            <a:endParaRPr lang="en-US" cap="none" dirty="0" smtClean="0"/>
          </a:p>
          <a:p>
            <a:pPr algn="just"/>
            <a:r>
              <a:rPr lang="en-US" cap="none" dirty="0" smtClean="0"/>
              <a:t>Because </a:t>
            </a:r>
            <a:r>
              <a:rPr lang="en-US" cap="none" dirty="0"/>
              <a:t>cartographers use these symbols to represent real-world features in maps, they often have to decide based on the level of detail in the map.</a:t>
            </a:r>
            <a:endParaRPr lang="en-US" cap="none" dirty="0" smtClean="0"/>
          </a:p>
        </p:txBody>
      </p:sp>
    </p:spTree>
    <p:extLst>
      <p:ext uri="{BB962C8B-B14F-4D97-AF65-F5344CB8AC3E}">
        <p14:creationId xmlns:p14="http://schemas.microsoft.com/office/powerpoint/2010/main" val="1749974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data (Points)</a:t>
            </a:r>
            <a:endParaRPr lang="en-US" dirty="0"/>
          </a:p>
        </p:txBody>
      </p:sp>
      <p:sp>
        <p:nvSpPr>
          <p:cNvPr id="3" name="Content Placeholder 2"/>
          <p:cNvSpPr>
            <a:spLocks noGrp="1"/>
          </p:cNvSpPr>
          <p:nvPr>
            <p:ph sz="quarter" idx="13"/>
          </p:nvPr>
        </p:nvSpPr>
        <p:spPr>
          <a:xfrm>
            <a:off x="267318" y="2375802"/>
            <a:ext cx="5741595" cy="3955330"/>
          </a:xfrm>
        </p:spPr>
        <p:txBody>
          <a:bodyPr>
            <a:normAutofit lnSpcReduction="10000"/>
          </a:bodyPr>
          <a:lstStyle/>
          <a:p>
            <a:pPr algn="just"/>
            <a:r>
              <a:rPr lang="en-US" b="1" cap="none" dirty="0">
                <a:solidFill>
                  <a:srgbClr val="FF0000"/>
                </a:solidFill>
              </a:rPr>
              <a:t>POINTS are XY coordinates</a:t>
            </a:r>
          </a:p>
          <a:p>
            <a:pPr algn="just"/>
            <a:r>
              <a:rPr lang="en-US" cap="none" dirty="0"/>
              <a:t>Vector points are simply XY coordinates. </a:t>
            </a:r>
            <a:endParaRPr lang="en-US" cap="none" dirty="0" smtClean="0"/>
          </a:p>
          <a:p>
            <a:pPr algn="just"/>
            <a:r>
              <a:rPr lang="en-US" cap="none" dirty="0" smtClean="0"/>
              <a:t>Generally</a:t>
            </a:r>
            <a:r>
              <a:rPr lang="en-US" cap="none" dirty="0"/>
              <a:t>, they are a </a:t>
            </a:r>
            <a:r>
              <a:rPr lang="en-US" b="1" cap="none" dirty="0"/>
              <a:t>latitude</a:t>
            </a:r>
            <a:r>
              <a:rPr lang="en-US" cap="none" dirty="0"/>
              <a:t> and </a:t>
            </a:r>
            <a:r>
              <a:rPr lang="en-US" b="1" cap="none" dirty="0"/>
              <a:t>longitude</a:t>
            </a:r>
            <a:r>
              <a:rPr lang="en-US" cap="none" dirty="0"/>
              <a:t> with a spatial reference frame</a:t>
            </a:r>
            <a:r>
              <a:rPr lang="en-US" cap="none" dirty="0" smtClean="0"/>
              <a:t>.</a:t>
            </a:r>
            <a:endParaRPr lang="en-US" cap="none" dirty="0"/>
          </a:p>
          <a:p>
            <a:pPr algn="just"/>
            <a:r>
              <a:rPr lang="en-US" cap="none" dirty="0"/>
              <a:t>When features are too small to be represented as polygons, points are used. </a:t>
            </a:r>
            <a:endParaRPr lang="en-US" cap="none" dirty="0" smtClean="0"/>
          </a:p>
          <a:p>
            <a:pPr algn="just"/>
            <a:r>
              <a:rPr lang="en-US" cap="none" dirty="0" smtClean="0"/>
              <a:t>For </a:t>
            </a:r>
            <a:r>
              <a:rPr lang="en-US" cap="none" dirty="0"/>
              <a:t>example, you can’t see city boundary lines at a global scale. </a:t>
            </a:r>
            <a:endParaRPr lang="en-US" cap="none" dirty="0" smtClean="0"/>
          </a:p>
          <a:p>
            <a:pPr algn="just"/>
            <a:r>
              <a:rPr lang="en-US" cap="none" dirty="0" smtClean="0"/>
              <a:t>In </a:t>
            </a:r>
            <a:r>
              <a:rPr lang="en-US" cap="none" dirty="0"/>
              <a:t>this case, maps often use points to display cities.</a:t>
            </a:r>
          </a:p>
        </p:txBody>
      </p:sp>
      <p:pic>
        <p:nvPicPr>
          <p:cNvPr id="1026" name="Picture 2" descr="Point Vector Data 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7494" y="2921272"/>
            <a:ext cx="2857500" cy="1952625"/>
          </a:xfrm>
          <a:prstGeom prst="rect">
            <a:avLst/>
          </a:prstGeom>
          <a:ln>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057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data (lines)</a:t>
            </a:r>
            <a:endParaRPr lang="en-US" dirty="0"/>
          </a:p>
        </p:txBody>
      </p:sp>
      <p:sp>
        <p:nvSpPr>
          <p:cNvPr id="3" name="Content Placeholder 2"/>
          <p:cNvSpPr>
            <a:spLocks noGrp="1"/>
          </p:cNvSpPr>
          <p:nvPr>
            <p:ph sz="quarter" idx="13"/>
          </p:nvPr>
        </p:nvSpPr>
        <p:spPr>
          <a:xfrm>
            <a:off x="252550" y="2107475"/>
            <a:ext cx="5773782" cy="4476206"/>
          </a:xfrm>
        </p:spPr>
        <p:txBody>
          <a:bodyPr>
            <a:normAutofit/>
          </a:bodyPr>
          <a:lstStyle/>
          <a:p>
            <a:pPr algn="just" fontAlgn="base"/>
            <a:r>
              <a:rPr lang="en-US" b="1" cap="none" dirty="0"/>
              <a:t>LINES connect vertices</a:t>
            </a:r>
          </a:p>
          <a:p>
            <a:pPr algn="just" fontAlgn="base"/>
            <a:r>
              <a:rPr lang="en-US" cap="none" dirty="0"/>
              <a:t>Vector lines connect each vertex with paths. </a:t>
            </a:r>
            <a:endParaRPr lang="en-US" cap="none" dirty="0" smtClean="0"/>
          </a:p>
          <a:p>
            <a:pPr algn="just" fontAlgn="base"/>
            <a:r>
              <a:rPr lang="en-US" cap="none" dirty="0" smtClean="0"/>
              <a:t>Basically</a:t>
            </a:r>
            <a:r>
              <a:rPr lang="en-US" cap="none" dirty="0"/>
              <a:t>, you’re connecting the dots in a set order and it becomes a </a:t>
            </a:r>
            <a:r>
              <a:rPr lang="en-US" b="1" cap="none" dirty="0"/>
              <a:t>vector line</a:t>
            </a:r>
            <a:r>
              <a:rPr lang="en-US" cap="none" dirty="0"/>
              <a:t> with each dot representing a vertex.</a:t>
            </a:r>
          </a:p>
          <a:p>
            <a:pPr algn="just" fontAlgn="base"/>
            <a:r>
              <a:rPr lang="en-US" b="1" cap="none" dirty="0">
                <a:solidFill>
                  <a:srgbClr val="FF0000"/>
                </a:solidFill>
              </a:rPr>
              <a:t>Lines usually represent features that are linear in nature</a:t>
            </a:r>
            <a:r>
              <a:rPr lang="en-US" cap="none" dirty="0"/>
              <a:t>. </a:t>
            </a:r>
            <a:endParaRPr lang="en-US" cap="none" dirty="0" smtClean="0"/>
          </a:p>
          <a:p>
            <a:pPr algn="just" fontAlgn="base"/>
            <a:r>
              <a:rPr lang="en-US" b="1" cap="none" dirty="0" smtClean="0">
                <a:solidFill>
                  <a:srgbClr val="00B050"/>
                </a:solidFill>
              </a:rPr>
              <a:t>For </a:t>
            </a:r>
            <a:r>
              <a:rPr lang="en-US" b="1" cap="none" dirty="0">
                <a:solidFill>
                  <a:srgbClr val="00B050"/>
                </a:solidFill>
              </a:rPr>
              <a:t>example, maps show rivers, roads and pipelines as vector lines. </a:t>
            </a:r>
          </a:p>
          <a:p>
            <a:endParaRPr lang="en-US" dirty="0"/>
          </a:p>
        </p:txBody>
      </p:sp>
      <p:pic>
        <p:nvPicPr>
          <p:cNvPr id="2050" name="Picture 2" descr="Vector Data Type 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6332" y="3120250"/>
            <a:ext cx="2857500" cy="19526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267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data (polygons)</a:t>
            </a:r>
            <a:endParaRPr lang="en-US" dirty="0"/>
          </a:p>
        </p:txBody>
      </p:sp>
      <p:sp>
        <p:nvSpPr>
          <p:cNvPr id="3" name="Content Placeholder 2"/>
          <p:cNvSpPr>
            <a:spLocks noGrp="1"/>
          </p:cNvSpPr>
          <p:nvPr>
            <p:ph sz="quarter" idx="13"/>
          </p:nvPr>
        </p:nvSpPr>
        <p:spPr>
          <a:xfrm>
            <a:off x="276027" y="1983915"/>
            <a:ext cx="5880933" cy="4739102"/>
          </a:xfrm>
        </p:spPr>
        <p:txBody>
          <a:bodyPr>
            <a:normAutofit/>
          </a:bodyPr>
          <a:lstStyle/>
          <a:p>
            <a:pPr algn="just"/>
            <a:r>
              <a:rPr lang="en-US" sz="2400" b="1" cap="none" dirty="0">
                <a:solidFill>
                  <a:srgbClr val="00B050"/>
                </a:solidFill>
              </a:rPr>
              <a:t>POLYGONS connect vertices and closes the </a:t>
            </a:r>
            <a:r>
              <a:rPr lang="en-US" sz="2400" b="1" cap="none" dirty="0" smtClean="0">
                <a:solidFill>
                  <a:srgbClr val="00B050"/>
                </a:solidFill>
              </a:rPr>
              <a:t>path.</a:t>
            </a:r>
            <a:endParaRPr lang="en-US" sz="2400" b="1" cap="none" dirty="0">
              <a:solidFill>
                <a:srgbClr val="00B050"/>
              </a:solidFill>
            </a:endParaRPr>
          </a:p>
          <a:p>
            <a:pPr algn="just"/>
            <a:r>
              <a:rPr lang="en-US" sz="2400" b="1" cap="none" dirty="0"/>
              <a:t>When you join a set of vertices in a particular order and close it, this is now a vector polygon feature. </a:t>
            </a:r>
            <a:endParaRPr lang="en-US" sz="2400" b="1" cap="none" dirty="0" smtClean="0"/>
          </a:p>
          <a:p>
            <a:pPr algn="just"/>
            <a:r>
              <a:rPr lang="en-US" sz="2400" b="1" cap="none" dirty="0" smtClean="0">
                <a:solidFill>
                  <a:srgbClr val="C00000"/>
                </a:solidFill>
              </a:rPr>
              <a:t>In </a:t>
            </a:r>
            <a:r>
              <a:rPr lang="en-US" sz="2400" b="1" cap="none" dirty="0">
                <a:solidFill>
                  <a:srgbClr val="C00000"/>
                </a:solidFill>
              </a:rPr>
              <a:t>order to create a polygon, the first and last coordinate pair are the same</a:t>
            </a:r>
            <a:r>
              <a:rPr lang="en-US" sz="2400" b="1" cap="none" dirty="0" smtClean="0">
                <a:solidFill>
                  <a:srgbClr val="C00000"/>
                </a:solidFill>
              </a:rPr>
              <a:t>.</a:t>
            </a:r>
            <a:endParaRPr lang="en-US" sz="2400" b="1" cap="none" dirty="0">
              <a:solidFill>
                <a:srgbClr val="C00000"/>
              </a:solidFill>
            </a:endParaRPr>
          </a:p>
          <a:p>
            <a:pPr algn="just"/>
            <a:r>
              <a:rPr lang="en-US" sz="2400" b="1" cap="none" dirty="0">
                <a:solidFill>
                  <a:srgbClr val="00B050"/>
                </a:solidFill>
              </a:rPr>
              <a:t>Cartographers use polygons to show boundaries and they all have an area. </a:t>
            </a:r>
            <a:endParaRPr lang="en-US" sz="2400" b="1" cap="none" dirty="0" smtClean="0">
              <a:solidFill>
                <a:srgbClr val="00B050"/>
              </a:solidFill>
            </a:endParaRPr>
          </a:p>
        </p:txBody>
      </p:sp>
      <p:pic>
        <p:nvPicPr>
          <p:cNvPr id="3074" name="Picture 2" descr="Vector Data Type Polyg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960" y="3025775"/>
            <a:ext cx="2857500" cy="19526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522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Raster data</a:t>
            </a:r>
            <a:endParaRPr lang="en-US" dirty="0"/>
          </a:p>
        </p:txBody>
      </p:sp>
      <p:sp>
        <p:nvSpPr>
          <p:cNvPr id="3" name="Content Placeholder 2"/>
          <p:cNvSpPr>
            <a:spLocks noGrp="1"/>
          </p:cNvSpPr>
          <p:nvPr>
            <p:ph sz="quarter" idx="13"/>
          </p:nvPr>
        </p:nvSpPr>
        <p:spPr>
          <a:xfrm>
            <a:off x="200298" y="1994263"/>
            <a:ext cx="5660571" cy="4763588"/>
          </a:xfrm>
        </p:spPr>
        <p:txBody>
          <a:bodyPr>
            <a:normAutofit fontScale="85000" lnSpcReduction="20000"/>
          </a:bodyPr>
          <a:lstStyle/>
          <a:p>
            <a:pPr algn="just"/>
            <a:r>
              <a:rPr lang="en-US" b="1" cap="none" dirty="0" smtClean="0">
                <a:solidFill>
                  <a:srgbClr val="00B050"/>
                </a:solidFill>
              </a:rPr>
              <a:t>Raster </a:t>
            </a:r>
            <a:r>
              <a:rPr lang="en-US" b="1" cap="none" dirty="0">
                <a:solidFill>
                  <a:srgbClr val="00B050"/>
                </a:solidFill>
              </a:rPr>
              <a:t>data is made up of pixels (also referred to as grid cells). </a:t>
            </a:r>
            <a:endParaRPr lang="en-US" b="1" cap="none" dirty="0" smtClean="0">
              <a:solidFill>
                <a:srgbClr val="00B050"/>
              </a:solidFill>
            </a:endParaRPr>
          </a:p>
          <a:p>
            <a:pPr algn="just"/>
            <a:r>
              <a:rPr lang="en-US" cap="none" dirty="0" smtClean="0"/>
              <a:t>They </a:t>
            </a:r>
            <a:r>
              <a:rPr lang="en-US" cap="none" dirty="0"/>
              <a:t>are usually regularly-spaced and square but they don’t have to be</a:t>
            </a:r>
            <a:r>
              <a:rPr lang="en-US" cap="none" dirty="0" smtClean="0"/>
              <a:t>.</a:t>
            </a:r>
          </a:p>
          <a:p>
            <a:pPr algn="just"/>
            <a:r>
              <a:rPr lang="en-US" cap="none" dirty="0" smtClean="0"/>
              <a:t> </a:t>
            </a:r>
            <a:r>
              <a:rPr lang="en-US" b="1" cap="none" dirty="0" err="1"/>
              <a:t>Rasters</a:t>
            </a:r>
            <a:r>
              <a:rPr lang="en-US" b="1" cap="none" dirty="0"/>
              <a:t> often look pixelated because each pixel has its own value or class</a:t>
            </a:r>
            <a:r>
              <a:rPr lang="en-US" b="1" cap="none" dirty="0" smtClean="0"/>
              <a:t>.</a:t>
            </a:r>
            <a:endParaRPr lang="en-US" b="1" cap="none" dirty="0"/>
          </a:p>
          <a:p>
            <a:pPr algn="just"/>
            <a:r>
              <a:rPr lang="en-US" cap="none" dirty="0"/>
              <a:t>For </a:t>
            </a:r>
            <a:r>
              <a:rPr lang="en-US" cap="none" dirty="0" smtClean="0"/>
              <a:t>example: Each </a:t>
            </a:r>
            <a:r>
              <a:rPr lang="en-US" cap="none" dirty="0"/>
              <a:t>pixel value in a satellite image has a red, green and blue value. </a:t>
            </a:r>
            <a:endParaRPr lang="en-US" cap="none" dirty="0" smtClean="0"/>
          </a:p>
          <a:p>
            <a:pPr algn="just"/>
            <a:r>
              <a:rPr lang="en-US" cap="none" dirty="0" smtClean="0"/>
              <a:t>Alternatively</a:t>
            </a:r>
            <a:r>
              <a:rPr lang="en-US" cap="none" dirty="0"/>
              <a:t>, each value in an elevation map represents a specific height</a:t>
            </a:r>
            <a:r>
              <a:rPr lang="en-US" cap="none" dirty="0" smtClean="0"/>
              <a:t>.</a:t>
            </a:r>
          </a:p>
          <a:p>
            <a:pPr algn="just"/>
            <a:r>
              <a:rPr lang="en-US" cap="none" dirty="0" smtClean="0"/>
              <a:t> </a:t>
            </a:r>
            <a:r>
              <a:rPr lang="en-US" b="1" cap="none" dirty="0">
                <a:solidFill>
                  <a:srgbClr val="C00000"/>
                </a:solidFill>
              </a:rPr>
              <a:t>It could represent anything from rainfall to land cover</a:t>
            </a:r>
            <a:r>
              <a:rPr lang="en-US" cap="none" dirty="0" smtClean="0"/>
              <a:t>.</a:t>
            </a:r>
            <a:endParaRPr lang="en-US" cap="none" dirty="0"/>
          </a:p>
          <a:p>
            <a:pPr algn="just"/>
            <a:r>
              <a:rPr lang="en-US" b="1" cap="none" dirty="0"/>
              <a:t>Raster models are useful for storing data that varies continuously. </a:t>
            </a:r>
            <a:r>
              <a:rPr lang="en-US" cap="none" dirty="0" smtClean="0"/>
              <a:t>For </a:t>
            </a:r>
            <a:r>
              <a:rPr lang="en-US" cap="none" dirty="0"/>
              <a:t>example, elevation surfaces, temperature and lead contamination.</a:t>
            </a:r>
          </a:p>
        </p:txBody>
      </p:sp>
      <p:pic>
        <p:nvPicPr>
          <p:cNvPr id="4098" name="Picture 2" descr="Image result for raster d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027" y="3146606"/>
            <a:ext cx="3075414" cy="1930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78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raster data (Discrete Raster)</a:t>
            </a:r>
            <a:endParaRPr lang="en-US" dirty="0"/>
          </a:p>
        </p:txBody>
      </p:sp>
      <p:sp>
        <p:nvSpPr>
          <p:cNvPr id="3" name="Content Placeholder 2"/>
          <p:cNvSpPr>
            <a:spLocks noGrp="1"/>
          </p:cNvSpPr>
          <p:nvPr>
            <p:ph sz="quarter" idx="13"/>
          </p:nvPr>
        </p:nvSpPr>
        <p:spPr>
          <a:xfrm>
            <a:off x="685330" y="2262584"/>
            <a:ext cx="7772870" cy="4399467"/>
          </a:xfrm>
        </p:spPr>
        <p:txBody>
          <a:bodyPr>
            <a:normAutofit fontScale="92500" lnSpcReduction="20000"/>
          </a:bodyPr>
          <a:lstStyle/>
          <a:p>
            <a:pPr algn="just"/>
            <a:r>
              <a:rPr lang="en-US" cap="none" dirty="0"/>
              <a:t>Raster data models consist of 2 categories – </a:t>
            </a:r>
            <a:r>
              <a:rPr lang="en-US" b="1" cap="none" dirty="0"/>
              <a:t>discrete</a:t>
            </a:r>
            <a:r>
              <a:rPr lang="en-US" cap="none" dirty="0"/>
              <a:t> and </a:t>
            </a:r>
            <a:r>
              <a:rPr lang="en-US" b="1" cap="none" dirty="0">
                <a:solidFill>
                  <a:srgbClr val="FF0000"/>
                </a:solidFill>
              </a:rPr>
              <a:t>continuous</a:t>
            </a:r>
            <a:r>
              <a:rPr lang="en-US" cap="none" dirty="0" smtClean="0"/>
              <a:t>.</a:t>
            </a:r>
          </a:p>
          <a:p>
            <a:pPr algn="just"/>
            <a:r>
              <a:rPr lang="en-US" b="1" cap="none" dirty="0">
                <a:solidFill>
                  <a:srgbClr val="C00000"/>
                </a:solidFill>
              </a:rPr>
              <a:t>DISCRETE RASTERS have distinct </a:t>
            </a:r>
            <a:r>
              <a:rPr lang="en-US" b="1" cap="none" dirty="0" smtClean="0">
                <a:solidFill>
                  <a:srgbClr val="C00000"/>
                </a:solidFill>
              </a:rPr>
              <a:t>values.</a:t>
            </a:r>
            <a:endParaRPr lang="en-US" b="1" cap="none" dirty="0">
              <a:solidFill>
                <a:srgbClr val="C00000"/>
              </a:solidFill>
            </a:endParaRPr>
          </a:p>
          <a:p>
            <a:pPr algn="just"/>
            <a:r>
              <a:rPr lang="en-US" cap="none" dirty="0"/>
              <a:t>Discrete </a:t>
            </a:r>
            <a:r>
              <a:rPr lang="en-US" cap="none" dirty="0" err="1"/>
              <a:t>rasters</a:t>
            </a:r>
            <a:r>
              <a:rPr lang="en-US" cap="none" dirty="0"/>
              <a:t> have distinct themes or categories. </a:t>
            </a:r>
            <a:endParaRPr lang="en-US" cap="none" dirty="0" smtClean="0"/>
          </a:p>
          <a:p>
            <a:pPr algn="just"/>
            <a:r>
              <a:rPr lang="en-US" b="1" cap="none" dirty="0" smtClean="0">
                <a:solidFill>
                  <a:srgbClr val="FF0000"/>
                </a:solidFill>
              </a:rPr>
              <a:t>For </a:t>
            </a:r>
            <a:r>
              <a:rPr lang="en-US" b="1" cap="none" dirty="0">
                <a:solidFill>
                  <a:srgbClr val="FF0000"/>
                </a:solidFill>
              </a:rPr>
              <a:t>example, one grid cell represents a land cover class or a soil type</a:t>
            </a:r>
            <a:r>
              <a:rPr lang="en-US" cap="none" dirty="0" smtClean="0"/>
              <a:t>.</a:t>
            </a:r>
            <a:endParaRPr lang="en-US" cap="none" dirty="0"/>
          </a:p>
          <a:p>
            <a:pPr algn="just"/>
            <a:r>
              <a:rPr lang="en-US" b="1" cap="none" dirty="0"/>
              <a:t>In a discrete raster land cover/use map, you can distinguish each thematic class. </a:t>
            </a:r>
            <a:endParaRPr lang="en-US" b="1" cap="none" dirty="0" smtClean="0"/>
          </a:p>
          <a:p>
            <a:pPr algn="just"/>
            <a:r>
              <a:rPr lang="en-US" cap="none" dirty="0" smtClean="0"/>
              <a:t>Each </a:t>
            </a:r>
            <a:r>
              <a:rPr lang="en-US" cap="none" dirty="0"/>
              <a:t>class can be discretely defined where it begins and ends. In other words, each land cover cell is definable and it fills the entire area of the cell</a:t>
            </a:r>
            <a:r>
              <a:rPr lang="en-US" cap="none" dirty="0" smtClean="0"/>
              <a:t>.</a:t>
            </a:r>
            <a:endParaRPr lang="en-US" cap="none" dirty="0"/>
          </a:p>
          <a:p>
            <a:pPr algn="just"/>
            <a:r>
              <a:rPr lang="en-US" b="1" cap="none" dirty="0"/>
              <a:t>Discrete data usually consists of integers to represent classes. For example, the value 1 might represent urban areas, the value 2 represents forest and so on.</a:t>
            </a:r>
          </a:p>
        </p:txBody>
      </p:sp>
    </p:spTree>
    <p:extLst>
      <p:ext uri="{BB962C8B-B14F-4D97-AF65-F5344CB8AC3E}">
        <p14:creationId xmlns:p14="http://schemas.microsoft.com/office/powerpoint/2010/main" val="386847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and Information</a:t>
            </a:r>
          </a:p>
        </p:txBody>
      </p:sp>
      <p:sp>
        <p:nvSpPr>
          <p:cNvPr id="3" name="Content Placeholder 2"/>
          <p:cNvSpPr>
            <a:spLocks noGrp="1"/>
          </p:cNvSpPr>
          <p:nvPr>
            <p:ph sz="quarter" idx="13"/>
          </p:nvPr>
        </p:nvSpPr>
        <p:spPr>
          <a:xfrm>
            <a:off x="252549" y="1994258"/>
            <a:ext cx="8638901" cy="4767943"/>
          </a:xfrm>
        </p:spPr>
        <p:txBody>
          <a:bodyPr>
            <a:normAutofit fontScale="85000" lnSpcReduction="10000"/>
          </a:bodyPr>
          <a:lstStyle/>
          <a:p>
            <a:pPr algn="just"/>
            <a:r>
              <a:rPr lang="en-US" cap="none" dirty="0"/>
              <a:t>T</a:t>
            </a:r>
            <a:r>
              <a:rPr lang="en-US" cap="none" dirty="0" smtClean="0"/>
              <a:t>o </a:t>
            </a:r>
            <a:r>
              <a:rPr lang="en-US" cap="none" dirty="0"/>
              <a:t>understand how we get from analog to digital maps, let’s begin with the building blocks and foundations of the geographic information system (GIS)—namely, </a:t>
            </a:r>
            <a:r>
              <a:rPr lang="en-US" b="1" cap="none" dirty="0">
                <a:solidFill>
                  <a:srgbClr val="FF0000"/>
                </a:solidFill>
              </a:rPr>
              <a:t>data and information</a:t>
            </a:r>
            <a:r>
              <a:rPr lang="en-US" cap="none" dirty="0"/>
              <a:t>. </a:t>
            </a:r>
            <a:endParaRPr lang="en-US" cap="none" dirty="0" smtClean="0"/>
          </a:p>
          <a:p>
            <a:pPr algn="just"/>
            <a:r>
              <a:rPr lang="en-US" cap="none" dirty="0" smtClean="0"/>
              <a:t>As </a:t>
            </a:r>
            <a:r>
              <a:rPr lang="en-US" cap="none" dirty="0"/>
              <a:t>already noted on several occasions, </a:t>
            </a:r>
            <a:r>
              <a:rPr lang="en-US" b="1" cap="none" dirty="0">
                <a:solidFill>
                  <a:srgbClr val="FF0000"/>
                </a:solidFill>
              </a:rPr>
              <a:t>GIS stores, edits, processes, and presents data and information. </a:t>
            </a:r>
            <a:endParaRPr lang="en-US" b="1" cap="none" dirty="0" smtClean="0">
              <a:solidFill>
                <a:srgbClr val="FF0000"/>
              </a:solidFill>
            </a:endParaRPr>
          </a:p>
          <a:p>
            <a:pPr algn="just"/>
            <a:r>
              <a:rPr lang="en-US" cap="none" dirty="0" smtClean="0"/>
              <a:t>But </a:t>
            </a:r>
            <a:r>
              <a:rPr lang="en-US" cap="none" dirty="0"/>
              <a:t>what exactly is </a:t>
            </a:r>
            <a:r>
              <a:rPr lang="en-US" b="1" cap="none" dirty="0">
                <a:solidFill>
                  <a:srgbClr val="002060"/>
                </a:solidFill>
              </a:rPr>
              <a:t>data</a:t>
            </a:r>
            <a:r>
              <a:rPr lang="en-US" cap="none" dirty="0"/>
              <a:t>? And what exactly is </a:t>
            </a:r>
            <a:r>
              <a:rPr lang="en-US" b="1" cap="none" dirty="0">
                <a:solidFill>
                  <a:srgbClr val="00B050"/>
                </a:solidFill>
              </a:rPr>
              <a:t>information</a:t>
            </a:r>
            <a:r>
              <a:rPr lang="en-US" cap="none" dirty="0"/>
              <a:t>? </a:t>
            </a:r>
            <a:endParaRPr lang="en-US" cap="none" dirty="0" smtClean="0"/>
          </a:p>
          <a:p>
            <a:pPr algn="just"/>
            <a:r>
              <a:rPr lang="en-US" cap="none" dirty="0" smtClean="0"/>
              <a:t>For </a:t>
            </a:r>
            <a:r>
              <a:rPr lang="en-US" cap="none" dirty="0"/>
              <a:t>many, the terms “data” and “information” refer to the same thing. </a:t>
            </a:r>
            <a:endParaRPr lang="en-US" cap="none" dirty="0" smtClean="0"/>
          </a:p>
          <a:p>
            <a:pPr algn="just"/>
            <a:r>
              <a:rPr lang="en-US" cap="none" dirty="0" smtClean="0"/>
              <a:t>For </a:t>
            </a:r>
            <a:r>
              <a:rPr lang="en-US" cap="none" dirty="0"/>
              <a:t>our purposes, it is useful to make a distinction between the two. </a:t>
            </a:r>
            <a:endParaRPr lang="en-US" cap="none" dirty="0" smtClean="0"/>
          </a:p>
          <a:p>
            <a:pPr algn="just"/>
            <a:r>
              <a:rPr lang="en-US" cap="none" dirty="0" smtClean="0"/>
              <a:t>Generally</a:t>
            </a:r>
            <a:r>
              <a:rPr lang="en-US" cap="none" dirty="0"/>
              <a:t>, </a:t>
            </a:r>
            <a:r>
              <a:rPr lang="en-US" b="1" cap="none" dirty="0">
                <a:solidFill>
                  <a:srgbClr val="FF0000"/>
                </a:solidFill>
              </a:rPr>
              <a:t>data refer to facts, measurements, characteristics, or traits of an object of interest</a:t>
            </a:r>
            <a:r>
              <a:rPr lang="en-US" b="1" cap="none" dirty="0" smtClean="0">
                <a:solidFill>
                  <a:srgbClr val="FF0000"/>
                </a:solidFill>
              </a:rPr>
              <a:t>.</a:t>
            </a:r>
          </a:p>
          <a:p>
            <a:pPr algn="just"/>
            <a:r>
              <a:rPr lang="en-US" cap="none" dirty="0"/>
              <a:t>Once data </a:t>
            </a:r>
            <a:r>
              <a:rPr lang="en-US" cap="none" dirty="0" smtClean="0"/>
              <a:t>is used for answering </a:t>
            </a:r>
            <a:r>
              <a:rPr lang="en-US" cap="none" dirty="0"/>
              <a:t>questions, </a:t>
            </a:r>
            <a:r>
              <a:rPr lang="en-US" cap="none" dirty="0" smtClean="0"/>
              <a:t>or </a:t>
            </a:r>
            <a:r>
              <a:rPr lang="en-US" cap="none" dirty="0"/>
              <a:t>used to obtain insights, they become information. </a:t>
            </a:r>
            <a:endParaRPr lang="en-US" cap="none" dirty="0" smtClean="0"/>
          </a:p>
          <a:p>
            <a:pPr algn="just"/>
            <a:r>
              <a:rPr lang="en-US" cap="none" dirty="0" smtClean="0"/>
              <a:t>For </a:t>
            </a:r>
            <a:r>
              <a:rPr lang="en-US" cap="none" dirty="0"/>
              <a:t>our purposes, </a:t>
            </a:r>
            <a:r>
              <a:rPr lang="en-US" b="1" cap="none" dirty="0">
                <a:solidFill>
                  <a:srgbClr val="00B050"/>
                </a:solidFill>
              </a:rPr>
              <a:t>information simply refers to the knowledge of value obtained through the collection, interpretation, and/or analysis of data.</a:t>
            </a:r>
          </a:p>
        </p:txBody>
      </p:sp>
    </p:spTree>
    <p:extLst>
      <p:ext uri="{BB962C8B-B14F-4D97-AF65-F5344CB8AC3E}">
        <p14:creationId xmlns:p14="http://schemas.microsoft.com/office/powerpoint/2010/main" val="3705364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raster data</a:t>
            </a:r>
            <a:endParaRPr lang="en-US" dirty="0"/>
          </a:p>
        </p:txBody>
      </p:sp>
      <p:pic>
        <p:nvPicPr>
          <p:cNvPr id="5122" name="Picture 2" descr="Image result for discrete raster data"/>
          <p:cNvPicPr>
            <a:picLocks noChangeAspect="1" noChangeArrowheads="1"/>
          </p:cNvPicPr>
          <p:nvPr/>
        </p:nvPicPr>
        <p:blipFill rotWithShape="1">
          <a:blip r:embed="rId2">
            <a:extLst>
              <a:ext uri="{28A0092B-C50C-407E-A947-70E740481C1C}">
                <a14:useLocalDpi xmlns:a14="http://schemas.microsoft.com/office/drawing/2010/main" val="0"/>
              </a:ext>
            </a:extLst>
          </a:blip>
          <a:srcRect t="18653"/>
          <a:stretch/>
        </p:blipFill>
        <p:spPr bwMode="auto">
          <a:xfrm>
            <a:off x="1375955" y="2529841"/>
            <a:ext cx="6392092" cy="3899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175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raster data </a:t>
            </a:r>
            <a:r>
              <a:rPr lang="en-US" dirty="0" smtClean="0"/>
              <a:t>(continuous Raster</a:t>
            </a:r>
            <a:r>
              <a:rPr lang="en-US" dirty="0"/>
              <a:t>)</a:t>
            </a:r>
          </a:p>
        </p:txBody>
      </p:sp>
      <p:sp>
        <p:nvSpPr>
          <p:cNvPr id="3" name="Content Placeholder 2"/>
          <p:cNvSpPr>
            <a:spLocks noGrp="1"/>
          </p:cNvSpPr>
          <p:nvPr>
            <p:ph sz="quarter" idx="13"/>
          </p:nvPr>
        </p:nvSpPr>
        <p:spPr>
          <a:xfrm>
            <a:off x="685330" y="2367093"/>
            <a:ext cx="7772870" cy="3981456"/>
          </a:xfrm>
        </p:spPr>
        <p:txBody>
          <a:bodyPr>
            <a:normAutofit lnSpcReduction="10000"/>
          </a:bodyPr>
          <a:lstStyle/>
          <a:p>
            <a:pPr algn="just"/>
            <a:r>
              <a:rPr lang="en-US" b="1" cap="none" dirty="0">
                <a:solidFill>
                  <a:srgbClr val="FF0000"/>
                </a:solidFill>
              </a:rPr>
              <a:t>CONTINUOUS RASTERS have gradual change</a:t>
            </a:r>
          </a:p>
          <a:p>
            <a:pPr algn="just"/>
            <a:r>
              <a:rPr lang="en-US" b="1" cap="none" dirty="0"/>
              <a:t>Continuous </a:t>
            </a:r>
            <a:r>
              <a:rPr lang="en-US" b="1" cap="none" dirty="0" err="1"/>
              <a:t>rasters</a:t>
            </a:r>
            <a:r>
              <a:rPr lang="en-US" b="1" cap="none" dirty="0"/>
              <a:t> (non-discrete) are grid cells with gradual changing data such as elevation, temperature or an aerial photograph</a:t>
            </a:r>
            <a:r>
              <a:rPr lang="en-US" b="1" cap="none" dirty="0" smtClean="0"/>
              <a:t>.</a:t>
            </a:r>
            <a:endParaRPr lang="en-US" b="1" cap="none" dirty="0"/>
          </a:p>
          <a:p>
            <a:pPr algn="just"/>
            <a:r>
              <a:rPr lang="en-US" b="1" cap="none" dirty="0"/>
              <a:t>A continuous raster surface can be derived from a fixed registration point. For example, digital elevation models use sea level as a registration point. </a:t>
            </a:r>
            <a:endParaRPr lang="en-US" b="1" cap="none" dirty="0" smtClean="0"/>
          </a:p>
          <a:p>
            <a:pPr algn="just"/>
            <a:r>
              <a:rPr lang="en-US" cap="none" dirty="0" smtClean="0"/>
              <a:t>Each </a:t>
            </a:r>
            <a:r>
              <a:rPr lang="en-US" cap="none" dirty="0"/>
              <a:t>cell represents a value above or below sea level. </a:t>
            </a:r>
          </a:p>
          <a:p>
            <a:pPr algn="just"/>
            <a:r>
              <a:rPr lang="en-US" cap="none" dirty="0"/>
              <a:t>Phenomena can gradually vary along a continuous raster from a specific source. </a:t>
            </a:r>
          </a:p>
        </p:txBody>
      </p:sp>
    </p:spTree>
    <p:extLst>
      <p:ext uri="{BB962C8B-B14F-4D97-AF65-F5344CB8AC3E}">
        <p14:creationId xmlns:p14="http://schemas.microsoft.com/office/powerpoint/2010/main" val="631634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data advantages and disadvantages</a:t>
            </a:r>
          </a:p>
        </p:txBody>
      </p:sp>
      <p:sp>
        <p:nvSpPr>
          <p:cNvPr id="3" name="Content Placeholder 2"/>
          <p:cNvSpPr>
            <a:spLocks noGrp="1"/>
          </p:cNvSpPr>
          <p:nvPr>
            <p:ph sz="quarter" idx="13"/>
          </p:nvPr>
        </p:nvSpPr>
        <p:spPr>
          <a:xfrm>
            <a:off x="685330" y="2367093"/>
            <a:ext cx="7772870" cy="3964038"/>
          </a:xfrm>
        </p:spPr>
        <p:txBody>
          <a:bodyPr>
            <a:normAutofit/>
          </a:bodyPr>
          <a:lstStyle/>
          <a:p>
            <a:pPr algn="just"/>
            <a:r>
              <a:rPr lang="en-US" cap="none" dirty="0">
                <a:solidFill>
                  <a:srgbClr val="FF0000"/>
                </a:solidFill>
              </a:rPr>
              <a:t>Because vector data have vertices and paths, this means that the graphical output is generally </a:t>
            </a:r>
            <a:r>
              <a:rPr lang="en-US" cap="none" dirty="0" smtClean="0">
                <a:solidFill>
                  <a:srgbClr val="FF0000"/>
                </a:solidFill>
              </a:rPr>
              <a:t>better. </a:t>
            </a:r>
          </a:p>
          <a:p>
            <a:pPr algn="just"/>
            <a:r>
              <a:rPr lang="en-US" cap="none" dirty="0" smtClean="0">
                <a:solidFill>
                  <a:srgbClr val="FF0000"/>
                </a:solidFill>
              </a:rPr>
              <a:t>Furthermore</a:t>
            </a:r>
            <a:r>
              <a:rPr lang="en-US" cap="none" dirty="0">
                <a:solidFill>
                  <a:srgbClr val="FF0000"/>
                </a:solidFill>
              </a:rPr>
              <a:t>, it gives higher geographic accuracy because data isn’t dependent on grid size</a:t>
            </a:r>
            <a:r>
              <a:rPr lang="en-US" cap="none" dirty="0" smtClean="0">
                <a:solidFill>
                  <a:srgbClr val="FF0000"/>
                </a:solidFill>
              </a:rPr>
              <a:t>.</a:t>
            </a:r>
          </a:p>
          <a:p>
            <a:pPr algn="just"/>
            <a:r>
              <a:rPr lang="en-US" cap="none" dirty="0">
                <a:solidFill>
                  <a:srgbClr val="002060"/>
                </a:solidFill>
              </a:rPr>
              <a:t>Continuous data is poorly stored and displayed as vectors. </a:t>
            </a:r>
            <a:endParaRPr lang="en-US" cap="none" dirty="0" smtClean="0">
              <a:solidFill>
                <a:srgbClr val="002060"/>
              </a:solidFill>
            </a:endParaRPr>
          </a:p>
          <a:p>
            <a:pPr algn="just"/>
            <a:r>
              <a:rPr lang="en-US" cap="none" dirty="0" smtClean="0">
                <a:solidFill>
                  <a:srgbClr val="002060"/>
                </a:solidFill>
              </a:rPr>
              <a:t>In </a:t>
            </a:r>
            <a:r>
              <a:rPr lang="en-US" cap="none" dirty="0">
                <a:solidFill>
                  <a:srgbClr val="002060"/>
                </a:solidFill>
              </a:rPr>
              <a:t>order to display continuous data as a vector, it would </a:t>
            </a:r>
            <a:r>
              <a:rPr lang="en-US" cap="none" dirty="0" smtClean="0">
                <a:solidFill>
                  <a:srgbClr val="002060"/>
                </a:solidFill>
              </a:rPr>
              <a:t>require generalization</a:t>
            </a:r>
            <a:r>
              <a:rPr lang="en-US" cap="none" dirty="0">
                <a:solidFill>
                  <a:srgbClr val="002060"/>
                </a:solidFill>
              </a:rPr>
              <a:t>.</a:t>
            </a:r>
          </a:p>
          <a:p>
            <a:endParaRPr lang="en-US" dirty="0"/>
          </a:p>
        </p:txBody>
      </p:sp>
    </p:spTree>
    <p:extLst>
      <p:ext uri="{BB962C8B-B14F-4D97-AF65-F5344CB8AC3E}">
        <p14:creationId xmlns:p14="http://schemas.microsoft.com/office/powerpoint/2010/main" val="2385805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raster </a:t>
            </a:r>
            <a:r>
              <a:rPr lang="en-US" dirty="0"/>
              <a:t>data </a:t>
            </a:r>
            <a:r>
              <a:rPr lang="en-US" dirty="0" smtClean="0"/>
              <a:t>advantages</a:t>
            </a:r>
            <a:endParaRPr lang="en-US" dirty="0"/>
          </a:p>
        </p:txBody>
      </p:sp>
      <p:sp>
        <p:nvSpPr>
          <p:cNvPr id="3" name="Content Placeholder 2"/>
          <p:cNvSpPr>
            <a:spLocks noGrp="1"/>
          </p:cNvSpPr>
          <p:nvPr>
            <p:ph sz="quarter" idx="13"/>
          </p:nvPr>
        </p:nvSpPr>
        <p:spPr>
          <a:xfrm>
            <a:off x="685330" y="2367093"/>
            <a:ext cx="3799584" cy="3424107"/>
          </a:xfrm>
        </p:spPr>
        <p:txBody>
          <a:bodyPr>
            <a:normAutofit fontScale="92500" lnSpcReduction="20000"/>
          </a:bodyPr>
          <a:lstStyle/>
          <a:p>
            <a:pPr algn="just"/>
            <a:r>
              <a:rPr lang="en-US" cap="none" dirty="0">
                <a:solidFill>
                  <a:srgbClr val="FF0000"/>
                </a:solidFill>
              </a:rPr>
              <a:t>Raster grid format is data model for satellite data and other remote sensing data. </a:t>
            </a:r>
            <a:endParaRPr lang="en-US" cap="none" dirty="0" smtClean="0">
              <a:solidFill>
                <a:srgbClr val="FF0000"/>
              </a:solidFill>
            </a:endParaRPr>
          </a:p>
          <a:p>
            <a:pPr algn="just"/>
            <a:r>
              <a:rPr lang="en-US" cap="none" dirty="0" smtClean="0">
                <a:solidFill>
                  <a:srgbClr val="FF0000"/>
                </a:solidFill>
              </a:rPr>
              <a:t>For </a:t>
            </a:r>
            <a:r>
              <a:rPr lang="en-US" cap="none" dirty="0">
                <a:solidFill>
                  <a:srgbClr val="FF0000"/>
                </a:solidFill>
              </a:rPr>
              <a:t>raster positions, it’s simple to understand cell size.</a:t>
            </a:r>
          </a:p>
          <a:p>
            <a:pPr algn="just"/>
            <a:r>
              <a:rPr lang="en-US" cap="none" dirty="0" smtClean="0">
                <a:solidFill>
                  <a:srgbClr val="FF0000"/>
                </a:solidFill>
              </a:rPr>
              <a:t>Map </a:t>
            </a:r>
            <a:r>
              <a:rPr lang="en-US" cap="none" dirty="0">
                <a:solidFill>
                  <a:srgbClr val="FF0000"/>
                </a:solidFill>
              </a:rPr>
              <a:t>algebra with raster data is usually quick and easy to perform</a:t>
            </a:r>
            <a:r>
              <a:rPr lang="en-US" cap="none" dirty="0" smtClean="0">
                <a:solidFill>
                  <a:srgbClr val="FF0000"/>
                </a:solidFill>
              </a:rPr>
              <a:t>.</a:t>
            </a:r>
          </a:p>
          <a:p>
            <a:pPr algn="just"/>
            <a:r>
              <a:rPr lang="en-US" cap="none" dirty="0" smtClean="0">
                <a:solidFill>
                  <a:srgbClr val="FF0000"/>
                </a:solidFill>
              </a:rPr>
              <a:t>Overall</a:t>
            </a:r>
            <a:r>
              <a:rPr lang="en-US" cap="none" dirty="0">
                <a:solidFill>
                  <a:srgbClr val="FF0000"/>
                </a:solidFill>
              </a:rPr>
              <a:t>, quantitative analysis is intuitive with discrete or continuous </a:t>
            </a:r>
            <a:r>
              <a:rPr lang="en-US" cap="none" dirty="0" err="1">
                <a:solidFill>
                  <a:srgbClr val="FF0000"/>
                </a:solidFill>
              </a:rPr>
              <a:t>rasters</a:t>
            </a:r>
            <a:r>
              <a:rPr lang="en-US" cap="none" dirty="0">
                <a:solidFill>
                  <a:srgbClr val="FF0000"/>
                </a:solidFill>
              </a:rPr>
              <a:t>.</a:t>
            </a:r>
          </a:p>
        </p:txBody>
      </p:sp>
      <p:pic>
        <p:nvPicPr>
          <p:cNvPr id="6146" name="Picture 2" descr="Map Algeb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1336" y="2404326"/>
            <a:ext cx="3820879" cy="3349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226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Raster data disadvantage</a:t>
            </a:r>
            <a:endParaRPr lang="en-US" dirty="0"/>
          </a:p>
        </p:txBody>
      </p:sp>
      <p:sp>
        <p:nvSpPr>
          <p:cNvPr id="3" name="Content Placeholder 2"/>
          <p:cNvSpPr>
            <a:spLocks noGrp="1"/>
          </p:cNvSpPr>
          <p:nvPr>
            <p:ph sz="quarter" idx="13"/>
          </p:nvPr>
        </p:nvSpPr>
        <p:spPr>
          <a:xfrm>
            <a:off x="685330" y="2367093"/>
            <a:ext cx="7772870" cy="3972747"/>
          </a:xfrm>
        </p:spPr>
        <p:txBody>
          <a:bodyPr>
            <a:normAutofit fontScale="92500"/>
          </a:bodyPr>
          <a:lstStyle/>
          <a:p>
            <a:pPr algn="just"/>
            <a:r>
              <a:rPr lang="en-US" cap="none" dirty="0">
                <a:solidFill>
                  <a:srgbClr val="002060"/>
                </a:solidFill>
              </a:rPr>
              <a:t>Because cell size contributes to graphic quality, it can have a pixelated look and feel. </a:t>
            </a:r>
            <a:endParaRPr lang="en-US" cap="none" dirty="0" smtClean="0">
              <a:solidFill>
                <a:srgbClr val="002060"/>
              </a:solidFill>
            </a:endParaRPr>
          </a:p>
          <a:p>
            <a:pPr algn="just"/>
            <a:r>
              <a:rPr lang="en-US" cap="none" dirty="0" smtClean="0">
                <a:solidFill>
                  <a:srgbClr val="002060"/>
                </a:solidFill>
              </a:rPr>
              <a:t>To </a:t>
            </a:r>
            <a:r>
              <a:rPr lang="en-US" cap="none" dirty="0">
                <a:solidFill>
                  <a:srgbClr val="002060"/>
                </a:solidFill>
              </a:rPr>
              <a:t>illustrate, linear features and paths are difficult to display</a:t>
            </a:r>
            <a:r>
              <a:rPr lang="en-US" cap="none" dirty="0" smtClean="0">
                <a:solidFill>
                  <a:srgbClr val="002060"/>
                </a:solidFill>
              </a:rPr>
              <a:t>.</a:t>
            </a:r>
            <a:endParaRPr lang="en-US" cap="none" dirty="0">
              <a:solidFill>
                <a:srgbClr val="002060"/>
              </a:solidFill>
            </a:endParaRPr>
          </a:p>
          <a:p>
            <a:pPr algn="just"/>
            <a:r>
              <a:rPr lang="en-US" cap="none" dirty="0">
                <a:solidFill>
                  <a:srgbClr val="002060"/>
                </a:solidFill>
              </a:rPr>
              <a:t>You cannot create network datasets or perform topology rules on </a:t>
            </a:r>
            <a:r>
              <a:rPr lang="en-US" cap="none" dirty="0" smtClean="0">
                <a:solidFill>
                  <a:srgbClr val="002060"/>
                </a:solidFill>
              </a:rPr>
              <a:t>raster's.</a:t>
            </a:r>
          </a:p>
          <a:p>
            <a:pPr algn="just"/>
            <a:r>
              <a:rPr lang="en-US" cap="none" dirty="0" smtClean="0">
                <a:solidFill>
                  <a:srgbClr val="002060"/>
                </a:solidFill>
              </a:rPr>
              <a:t> </a:t>
            </a:r>
            <a:r>
              <a:rPr lang="en-US" cap="none" dirty="0">
                <a:solidFill>
                  <a:srgbClr val="002060"/>
                </a:solidFill>
              </a:rPr>
              <a:t>Also, you don’t have the flexibility with raster data attribute tables</a:t>
            </a:r>
            <a:r>
              <a:rPr lang="en-US" cap="none" dirty="0" smtClean="0">
                <a:solidFill>
                  <a:srgbClr val="002060"/>
                </a:solidFill>
              </a:rPr>
              <a:t>.</a:t>
            </a:r>
            <a:endParaRPr lang="en-US" cap="none" dirty="0">
              <a:solidFill>
                <a:srgbClr val="002060"/>
              </a:solidFill>
            </a:endParaRPr>
          </a:p>
          <a:p>
            <a:pPr algn="just"/>
            <a:r>
              <a:rPr lang="en-US" cap="none" dirty="0">
                <a:solidFill>
                  <a:srgbClr val="002060"/>
                </a:solidFill>
              </a:rPr>
              <a:t>Raster datasets can become potentially very large because they record values for each cell in an image. </a:t>
            </a:r>
            <a:endParaRPr lang="en-US" cap="none" dirty="0" smtClean="0">
              <a:solidFill>
                <a:srgbClr val="002060"/>
              </a:solidFill>
            </a:endParaRPr>
          </a:p>
          <a:p>
            <a:pPr algn="just"/>
            <a:r>
              <a:rPr lang="en-US" cap="none" dirty="0" smtClean="0">
                <a:solidFill>
                  <a:srgbClr val="002060"/>
                </a:solidFill>
              </a:rPr>
              <a:t>As </a:t>
            </a:r>
            <a:r>
              <a:rPr lang="en-US" cap="none" dirty="0">
                <a:solidFill>
                  <a:srgbClr val="002060"/>
                </a:solidFill>
              </a:rPr>
              <a:t>resolution increases, the size of the cell decreases. But this comes at a cost for speed of processing and data storage.</a:t>
            </a:r>
          </a:p>
        </p:txBody>
      </p:sp>
    </p:spTree>
    <p:extLst>
      <p:ext uri="{BB962C8B-B14F-4D97-AF65-F5344CB8AC3E}">
        <p14:creationId xmlns:p14="http://schemas.microsoft.com/office/powerpoint/2010/main" val="3349850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vs Raster: Spatial Data Types</a:t>
            </a:r>
          </a:p>
        </p:txBody>
      </p:sp>
      <p:sp>
        <p:nvSpPr>
          <p:cNvPr id="3" name="Content Placeholder 2"/>
          <p:cNvSpPr>
            <a:spLocks noGrp="1"/>
          </p:cNvSpPr>
          <p:nvPr>
            <p:ph sz="quarter" idx="13"/>
          </p:nvPr>
        </p:nvSpPr>
        <p:spPr>
          <a:xfrm>
            <a:off x="685330" y="2367092"/>
            <a:ext cx="7772870" cy="4094667"/>
          </a:xfrm>
        </p:spPr>
        <p:txBody>
          <a:bodyPr>
            <a:normAutofit fontScale="92500"/>
          </a:bodyPr>
          <a:lstStyle/>
          <a:p>
            <a:r>
              <a:rPr lang="en-US" cap="none" dirty="0"/>
              <a:t>It’s not always straight-forward which spatial data type you should use for your maps</a:t>
            </a:r>
            <a:r>
              <a:rPr lang="en-US" cap="none" dirty="0" smtClean="0"/>
              <a:t>.</a:t>
            </a:r>
            <a:endParaRPr lang="en-US" cap="none" dirty="0"/>
          </a:p>
          <a:p>
            <a:r>
              <a:rPr lang="en-US" cap="none" dirty="0"/>
              <a:t>In the end, it really comes down to the way in which the cartographer conceptualizes the feature in their map</a:t>
            </a:r>
            <a:r>
              <a:rPr lang="en-US" cap="none" dirty="0" smtClean="0"/>
              <a:t>.</a:t>
            </a:r>
            <a:endParaRPr lang="en-US" cap="none" dirty="0"/>
          </a:p>
          <a:p>
            <a:r>
              <a:rPr lang="en-US" b="1" cap="none" dirty="0">
                <a:solidFill>
                  <a:srgbClr val="FF0000"/>
                </a:solidFill>
              </a:rPr>
              <a:t>Do you want to work with pixels or coordinates? Raster data works with pixels. Vector data consists of coordinates.</a:t>
            </a:r>
          </a:p>
          <a:p>
            <a:r>
              <a:rPr lang="en-US" b="1" cap="none" dirty="0"/>
              <a:t>What is your map scale? Vectors can scale objects up to the size of a billboard. But you don’t get that type of flexibility with raster data</a:t>
            </a:r>
          </a:p>
          <a:p>
            <a:r>
              <a:rPr lang="en-US" b="1" cap="none" dirty="0">
                <a:solidFill>
                  <a:srgbClr val="800000"/>
                </a:solidFill>
              </a:rPr>
              <a:t>Do you have restrictions for file size? Raster file size can result larger in comparison with vector data sets with the same phenomenon and area.</a:t>
            </a:r>
          </a:p>
        </p:txBody>
      </p:sp>
    </p:spTree>
    <p:extLst>
      <p:ext uri="{BB962C8B-B14F-4D97-AF65-F5344CB8AC3E}">
        <p14:creationId xmlns:p14="http://schemas.microsoft.com/office/powerpoint/2010/main" val="382873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information</a:t>
            </a:r>
            <a:endParaRPr lang="en-US" dirty="0"/>
          </a:p>
        </p:txBody>
      </p:sp>
      <p:sp>
        <p:nvSpPr>
          <p:cNvPr id="3" name="Content Placeholder 2"/>
          <p:cNvSpPr>
            <a:spLocks noGrp="1"/>
          </p:cNvSpPr>
          <p:nvPr>
            <p:ph sz="quarter" idx="13"/>
          </p:nvPr>
        </p:nvSpPr>
        <p:spPr>
          <a:xfrm>
            <a:off x="261257" y="2046518"/>
            <a:ext cx="8621486" cy="4389120"/>
          </a:xfrm>
        </p:spPr>
        <p:txBody>
          <a:bodyPr>
            <a:normAutofit/>
          </a:bodyPr>
          <a:lstStyle/>
          <a:p>
            <a:pPr algn="just"/>
            <a:r>
              <a:rPr lang="en-US" b="1" cap="none" dirty="0">
                <a:solidFill>
                  <a:srgbClr val="FF0000"/>
                </a:solidFill>
              </a:rPr>
              <a:t>Though a computer is not necessary</a:t>
            </a:r>
            <a:r>
              <a:rPr lang="en-US" cap="none" dirty="0"/>
              <a:t> to collect, record, manipulate, process, or visualize data, or to process it into information, </a:t>
            </a:r>
            <a:r>
              <a:rPr lang="en-US" b="1" cap="none" dirty="0">
                <a:solidFill>
                  <a:srgbClr val="0070C0"/>
                </a:solidFill>
              </a:rPr>
              <a:t>information technology can be of great help</a:t>
            </a:r>
            <a:r>
              <a:rPr lang="en-US" cap="none" dirty="0"/>
              <a:t>. </a:t>
            </a:r>
            <a:endParaRPr lang="en-US" cap="none" dirty="0" smtClean="0"/>
          </a:p>
          <a:p>
            <a:pPr algn="just"/>
            <a:r>
              <a:rPr lang="en-US" cap="none" dirty="0" smtClean="0"/>
              <a:t>For </a:t>
            </a:r>
            <a:r>
              <a:rPr lang="en-US" cap="none" dirty="0"/>
              <a:t>instance, </a:t>
            </a:r>
            <a:r>
              <a:rPr lang="en-US" b="1" cap="none" dirty="0"/>
              <a:t>computers can automate repetitive tasks, store data efficiently in terms of space and cost, and provide a range of tools for analyzing data from spreadsheets to </a:t>
            </a:r>
            <a:r>
              <a:rPr lang="en-US" b="1" cap="none" dirty="0" smtClean="0"/>
              <a:t>GIS</a:t>
            </a:r>
            <a:r>
              <a:rPr lang="en-US" cap="none" dirty="0" smtClean="0"/>
              <a:t> </a:t>
            </a:r>
          </a:p>
          <a:p>
            <a:pPr algn="just"/>
            <a:r>
              <a:rPr lang="en-US" cap="none" dirty="0" smtClean="0"/>
              <a:t>What’s </a:t>
            </a:r>
            <a:r>
              <a:rPr lang="en-US" cap="none" dirty="0"/>
              <a:t>more is the fact that the </a:t>
            </a:r>
            <a:r>
              <a:rPr lang="en-US" b="1" cap="none" dirty="0">
                <a:solidFill>
                  <a:srgbClr val="0070C0"/>
                </a:solidFill>
              </a:rPr>
              <a:t>incredible amount of data collected each and every day</a:t>
            </a:r>
            <a:r>
              <a:rPr lang="en-US" cap="none" dirty="0"/>
              <a:t> by </a:t>
            </a:r>
            <a:r>
              <a:rPr lang="en-US" b="1" cap="none" dirty="0">
                <a:solidFill>
                  <a:srgbClr val="FF0000"/>
                </a:solidFill>
              </a:rPr>
              <a:t>satellites, grocery store product scanners, traffic sensors, temperature gauges, and your mobile phone carrier</a:t>
            </a:r>
            <a:r>
              <a:rPr lang="en-US" cap="none" dirty="0"/>
              <a:t>, to name just a few, would not be possible without the aid and innovation of information technology.</a:t>
            </a:r>
          </a:p>
        </p:txBody>
      </p:sp>
    </p:spTree>
    <p:extLst>
      <p:ext uri="{BB962C8B-B14F-4D97-AF65-F5344CB8AC3E}">
        <p14:creationId xmlns:p14="http://schemas.microsoft.com/office/powerpoint/2010/main" val="16099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information</a:t>
            </a:r>
            <a:endParaRPr lang="en-US" dirty="0"/>
          </a:p>
        </p:txBody>
      </p:sp>
      <p:sp>
        <p:nvSpPr>
          <p:cNvPr id="3" name="Content Placeholder 2"/>
          <p:cNvSpPr>
            <a:spLocks noGrp="1"/>
          </p:cNvSpPr>
          <p:nvPr>
            <p:ph sz="quarter" idx="13"/>
          </p:nvPr>
        </p:nvSpPr>
        <p:spPr/>
        <p:txBody>
          <a:bodyPr>
            <a:normAutofit/>
          </a:bodyPr>
          <a:lstStyle/>
          <a:p>
            <a:pPr algn="just"/>
            <a:r>
              <a:rPr lang="en-US" cap="none" dirty="0"/>
              <a:t>Since this is a text about GISs, it is useful to also define geographic data</a:t>
            </a:r>
            <a:r>
              <a:rPr lang="en-US" cap="none" dirty="0" smtClean="0"/>
              <a:t>.</a:t>
            </a:r>
          </a:p>
          <a:p>
            <a:pPr algn="just"/>
            <a:r>
              <a:rPr lang="en-US" cap="none" dirty="0" smtClean="0"/>
              <a:t>Like </a:t>
            </a:r>
            <a:r>
              <a:rPr lang="en-US" cap="none" dirty="0"/>
              <a:t>generic data, geographic or spatial data refer to geographic facts, measurements, or characteristics of an object that permit us to define its location on the surface of the earth. </a:t>
            </a:r>
            <a:endParaRPr lang="en-US" cap="none" dirty="0" smtClean="0"/>
          </a:p>
          <a:p>
            <a:pPr algn="just"/>
            <a:r>
              <a:rPr lang="en-US" b="1" cap="none" dirty="0" smtClean="0"/>
              <a:t>Data can be of two types: </a:t>
            </a:r>
            <a:r>
              <a:rPr lang="en-US" b="1" cap="none" dirty="0" smtClean="0">
                <a:solidFill>
                  <a:srgbClr val="FF0000"/>
                </a:solidFill>
              </a:rPr>
              <a:t>Geographic data </a:t>
            </a:r>
            <a:r>
              <a:rPr lang="en-US" cap="none" dirty="0" smtClean="0"/>
              <a:t>and </a:t>
            </a:r>
            <a:r>
              <a:rPr lang="en-US" b="1" cap="none" dirty="0" smtClean="0">
                <a:solidFill>
                  <a:srgbClr val="0070C0"/>
                </a:solidFill>
              </a:rPr>
              <a:t>Attribute data.</a:t>
            </a:r>
          </a:p>
          <a:p>
            <a:pPr algn="just"/>
            <a:r>
              <a:rPr lang="en-US" b="1" cap="none" dirty="0" smtClean="0">
                <a:solidFill>
                  <a:srgbClr val="FF0000"/>
                </a:solidFill>
              </a:rPr>
              <a:t>Where </a:t>
            </a:r>
            <a:r>
              <a:rPr lang="en-US" b="1" cap="none" dirty="0">
                <a:solidFill>
                  <a:srgbClr val="FF0000"/>
                </a:solidFill>
              </a:rPr>
              <a:t>geographic data are concerned with defining the location of an object of interest</a:t>
            </a:r>
            <a:r>
              <a:rPr lang="en-US" cap="none" dirty="0"/>
              <a:t>, </a:t>
            </a:r>
            <a:r>
              <a:rPr lang="en-US" b="1" cap="none" dirty="0">
                <a:solidFill>
                  <a:srgbClr val="0070C0"/>
                </a:solidFill>
              </a:rPr>
              <a:t>attribute data are concerned with its nongeographic traits and characteristics.</a:t>
            </a:r>
          </a:p>
        </p:txBody>
      </p:sp>
    </p:spTree>
    <p:extLst>
      <p:ext uri="{BB962C8B-B14F-4D97-AF65-F5344CB8AC3E}">
        <p14:creationId xmlns:p14="http://schemas.microsoft.com/office/powerpoint/2010/main" val="429056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information</a:t>
            </a:r>
            <a:endParaRPr lang="en-US" dirty="0"/>
          </a:p>
        </p:txBody>
      </p:sp>
      <p:sp>
        <p:nvSpPr>
          <p:cNvPr id="3" name="Content Placeholder 2"/>
          <p:cNvSpPr>
            <a:spLocks noGrp="1"/>
          </p:cNvSpPr>
          <p:nvPr>
            <p:ph sz="quarter" idx="13"/>
          </p:nvPr>
        </p:nvSpPr>
        <p:spPr>
          <a:xfrm>
            <a:off x="685330" y="2367093"/>
            <a:ext cx="7772870" cy="3946621"/>
          </a:xfrm>
        </p:spPr>
        <p:txBody>
          <a:bodyPr>
            <a:normAutofit fontScale="92500" lnSpcReduction="20000"/>
          </a:bodyPr>
          <a:lstStyle/>
          <a:p>
            <a:pPr algn="just"/>
            <a:r>
              <a:rPr lang="en-US" cap="none" dirty="0"/>
              <a:t>To illustrate the distinction between geographic and attribute data, think about your home where you grew up or where you currently live. </a:t>
            </a:r>
            <a:endParaRPr lang="en-US" cap="none" dirty="0" smtClean="0"/>
          </a:p>
          <a:p>
            <a:pPr algn="just"/>
            <a:r>
              <a:rPr lang="en-US" cap="none" dirty="0" smtClean="0"/>
              <a:t>Within </a:t>
            </a:r>
            <a:r>
              <a:rPr lang="en-US" cap="none" dirty="0"/>
              <a:t>the context of this discussion, we can associate both geographic and attribute data to it. </a:t>
            </a:r>
            <a:endParaRPr lang="en-US" cap="none" dirty="0" smtClean="0"/>
          </a:p>
          <a:p>
            <a:pPr algn="just"/>
            <a:r>
              <a:rPr lang="en-US" b="1" cap="none" dirty="0" smtClean="0">
                <a:solidFill>
                  <a:srgbClr val="C00000"/>
                </a:solidFill>
              </a:rPr>
              <a:t>For </a:t>
            </a:r>
            <a:r>
              <a:rPr lang="en-US" b="1" cap="none" dirty="0">
                <a:solidFill>
                  <a:srgbClr val="C00000"/>
                </a:solidFill>
              </a:rPr>
              <a:t>instance, we can define the location of your home many ways</a:t>
            </a:r>
            <a:r>
              <a:rPr lang="en-US" cap="none" dirty="0"/>
              <a:t>, such as with a street address, the street names of the nearest intersection, the postal code where your home is located, or we could use a global positioning system–enabled device to obtain latitude and longitude coordinates. </a:t>
            </a:r>
            <a:endParaRPr lang="en-US" cap="none" dirty="0" smtClean="0"/>
          </a:p>
          <a:p>
            <a:pPr algn="just"/>
            <a:r>
              <a:rPr lang="en-US" cap="none" dirty="0" smtClean="0"/>
              <a:t>What </a:t>
            </a:r>
            <a:r>
              <a:rPr lang="en-US" cap="none" dirty="0"/>
              <a:t>is important is </a:t>
            </a:r>
            <a:r>
              <a:rPr lang="en-US" b="1" cap="none" dirty="0">
                <a:solidFill>
                  <a:srgbClr val="0070C0"/>
                </a:solidFill>
              </a:rPr>
              <a:t>geographic data permit us to define the location of an object (i.e., your home) on the surface of the earth.</a:t>
            </a:r>
          </a:p>
        </p:txBody>
      </p:sp>
    </p:spTree>
    <p:extLst>
      <p:ext uri="{BB962C8B-B14F-4D97-AF65-F5344CB8AC3E}">
        <p14:creationId xmlns:p14="http://schemas.microsoft.com/office/powerpoint/2010/main" val="407171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information</a:t>
            </a:r>
            <a:endParaRPr lang="en-US" dirty="0"/>
          </a:p>
        </p:txBody>
      </p:sp>
      <p:sp>
        <p:nvSpPr>
          <p:cNvPr id="3" name="Content Placeholder 2"/>
          <p:cNvSpPr>
            <a:spLocks noGrp="1"/>
          </p:cNvSpPr>
          <p:nvPr>
            <p:ph sz="quarter" idx="13"/>
          </p:nvPr>
        </p:nvSpPr>
        <p:spPr>
          <a:xfrm>
            <a:off x="685800" y="2299064"/>
            <a:ext cx="7772870" cy="4023360"/>
          </a:xfrm>
        </p:spPr>
        <p:txBody>
          <a:bodyPr>
            <a:normAutofit/>
          </a:bodyPr>
          <a:lstStyle/>
          <a:p>
            <a:pPr algn="just"/>
            <a:r>
              <a:rPr lang="en-US" cap="none" dirty="0"/>
              <a:t>In addition to the geographic data that define the location of your home are the attribute data that describe the various qualities of your home</a:t>
            </a:r>
            <a:r>
              <a:rPr lang="en-US" cap="none" dirty="0" smtClean="0"/>
              <a:t>.</a:t>
            </a:r>
          </a:p>
          <a:p>
            <a:pPr algn="just"/>
            <a:r>
              <a:rPr lang="en-US" cap="none" dirty="0" smtClean="0"/>
              <a:t> </a:t>
            </a:r>
            <a:r>
              <a:rPr lang="en-US" cap="none" dirty="0"/>
              <a:t>Such data include but are not restricted to the </a:t>
            </a:r>
            <a:r>
              <a:rPr lang="en-US" b="1" cap="none" dirty="0">
                <a:solidFill>
                  <a:srgbClr val="C00000"/>
                </a:solidFill>
              </a:rPr>
              <a:t>number of bedrooms </a:t>
            </a:r>
            <a:r>
              <a:rPr lang="en-US" cap="none" dirty="0"/>
              <a:t>and </a:t>
            </a:r>
            <a:r>
              <a:rPr lang="en-US" b="1" cap="none" dirty="0">
                <a:solidFill>
                  <a:srgbClr val="C00000"/>
                </a:solidFill>
              </a:rPr>
              <a:t>bathrooms in your home</a:t>
            </a:r>
            <a:r>
              <a:rPr lang="en-US" cap="none" dirty="0"/>
              <a:t>, whether or not your home has </a:t>
            </a:r>
            <a:r>
              <a:rPr lang="en-US" b="1" cap="none" dirty="0">
                <a:solidFill>
                  <a:srgbClr val="002060"/>
                </a:solidFill>
              </a:rPr>
              <a:t>central </a:t>
            </a:r>
            <a:r>
              <a:rPr lang="en-US" b="1" cap="none" dirty="0" smtClean="0">
                <a:solidFill>
                  <a:srgbClr val="002060"/>
                </a:solidFill>
              </a:rPr>
              <a:t>air-conditioning</a:t>
            </a:r>
            <a:r>
              <a:rPr lang="en-US" cap="none" dirty="0" smtClean="0"/>
              <a:t>, </a:t>
            </a:r>
            <a:r>
              <a:rPr lang="en-US" b="1" cap="none" dirty="0">
                <a:solidFill>
                  <a:srgbClr val="002060"/>
                </a:solidFill>
              </a:rPr>
              <a:t>the year when your home was built</a:t>
            </a:r>
            <a:r>
              <a:rPr lang="en-US" cap="none" dirty="0"/>
              <a:t>, </a:t>
            </a:r>
            <a:r>
              <a:rPr lang="en-US" b="1" cap="none" dirty="0">
                <a:solidFill>
                  <a:srgbClr val="0070C0"/>
                </a:solidFill>
              </a:rPr>
              <a:t>the number of </a:t>
            </a:r>
            <a:r>
              <a:rPr lang="en-US" b="1" cap="none" dirty="0" smtClean="0">
                <a:solidFill>
                  <a:srgbClr val="0070C0"/>
                </a:solidFill>
              </a:rPr>
              <a:t>people living in the house</a:t>
            </a:r>
            <a:r>
              <a:rPr lang="en-US" cap="none" dirty="0" smtClean="0"/>
              <a:t>, </a:t>
            </a:r>
            <a:r>
              <a:rPr lang="en-US" cap="none" dirty="0"/>
              <a:t>and </a:t>
            </a:r>
            <a:r>
              <a:rPr lang="en-US" b="1" cap="none" dirty="0">
                <a:solidFill>
                  <a:srgbClr val="00B050"/>
                </a:solidFill>
              </a:rPr>
              <a:t>whether or not there is a swimming pool.</a:t>
            </a:r>
            <a:r>
              <a:rPr lang="en-US" cap="none" dirty="0"/>
              <a:t> </a:t>
            </a:r>
            <a:endParaRPr lang="en-US" cap="none" dirty="0" smtClean="0"/>
          </a:p>
          <a:p>
            <a:pPr algn="just"/>
            <a:r>
              <a:rPr lang="en-US" b="1" cap="none" dirty="0" smtClean="0"/>
              <a:t>These </a:t>
            </a:r>
            <a:r>
              <a:rPr lang="en-US" b="1" cap="none" dirty="0"/>
              <a:t>attribute data tell us a lot about your home but relatively little about where it is</a:t>
            </a:r>
            <a:r>
              <a:rPr lang="en-US" cap="none" dirty="0"/>
              <a:t>.</a:t>
            </a:r>
          </a:p>
        </p:txBody>
      </p:sp>
    </p:spTree>
    <p:extLst>
      <p:ext uri="{BB962C8B-B14F-4D97-AF65-F5344CB8AC3E}">
        <p14:creationId xmlns:p14="http://schemas.microsoft.com/office/powerpoint/2010/main" val="223231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information</a:t>
            </a:r>
            <a:endParaRPr lang="en-US" dirty="0"/>
          </a:p>
        </p:txBody>
      </p:sp>
      <p:sp>
        <p:nvSpPr>
          <p:cNvPr id="3" name="Content Placeholder 2"/>
          <p:cNvSpPr>
            <a:spLocks noGrp="1"/>
          </p:cNvSpPr>
          <p:nvPr>
            <p:ph sz="quarter" idx="13"/>
          </p:nvPr>
        </p:nvSpPr>
        <p:spPr>
          <a:xfrm>
            <a:off x="685330" y="2297420"/>
            <a:ext cx="7772870" cy="4490907"/>
          </a:xfrm>
        </p:spPr>
        <p:txBody>
          <a:bodyPr>
            <a:normAutofit lnSpcReduction="10000"/>
          </a:bodyPr>
          <a:lstStyle/>
          <a:p>
            <a:pPr algn="just"/>
            <a:r>
              <a:rPr lang="en-US" cap="none" dirty="0"/>
              <a:t>Not only is it useful to recognize and understand how geographic and attribute data differ and complement each other, but it is also of central importance when learning about and using GISs. </a:t>
            </a:r>
            <a:endParaRPr lang="en-US" cap="none" dirty="0" smtClean="0"/>
          </a:p>
          <a:p>
            <a:pPr algn="just"/>
            <a:r>
              <a:rPr lang="en-US" cap="none" dirty="0" smtClean="0">
                <a:solidFill>
                  <a:srgbClr val="800000"/>
                </a:solidFill>
              </a:rPr>
              <a:t>Because </a:t>
            </a:r>
            <a:r>
              <a:rPr lang="en-US" cap="none" dirty="0">
                <a:solidFill>
                  <a:srgbClr val="800000"/>
                </a:solidFill>
              </a:rPr>
              <a:t>a GIS requires and integrates these two distinct types of data, being able to differentiate between geographic and attribute data is the first step in organizing your GIS. </a:t>
            </a:r>
            <a:endParaRPr lang="en-US" cap="none" dirty="0" smtClean="0">
              <a:solidFill>
                <a:srgbClr val="800000"/>
              </a:solidFill>
            </a:endParaRPr>
          </a:p>
          <a:p>
            <a:pPr algn="just"/>
            <a:r>
              <a:rPr lang="en-US" cap="none" dirty="0" smtClean="0">
                <a:solidFill>
                  <a:srgbClr val="002060"/>
                </a:solidFill>
              </a:rPr>
              <a:t>Furthermore</a:t>
            </a:r>
            <a:r>
              <a:rPr lang="en-US" cap="none" dirty="0">
                <a:solidFill>
                  <a:srgbClr val="002060"/>
                </a:solidFill>
              </a:rPr>
              <a:t>, being able to determine which kinds of data you need will ultimately aid in your implementation and use of a GIS. </a:t>
            </a:r>
            <a:endParaRPr lang="en-US" cap="none" dirty="0" smtClean="0">
              <a:solidFill>
                <a:srgbClr val="002060"/>
              </a:solidFill>
            </a:endParaRPr>
          </a:p>
          <a:p>
            <a:pPr algn="just"/>
            <a:r>
              <a:rPr lang="en-US" cap="none" dirty="0" smtClean="0"/>
              <a:t>More </a:t>
            </a:r>
            <a:r>
              <a:rPr lang="en-US" cap="none" dirty="0"/>
              <a:t>often than not, and in the age and context of information technology, the data and information discussed thus far is the stuff of computer files, which are the focus of the next section.</a:t>
            </a:r>
          </a:p>
          <a:p>
            <a:pPr marL="0" indent="0">
              <a:buNone/>
            </a:pPr>
            <a:endParaRPr lang="en-US" dirty="0"/>
          </a:p>
        </p:txBody>
      </p:sp>
    </p:spTree>
    <p:extLst>
      <p:ext uri="{BB962C8B-B14F-4D97-AF65-F5344CB8AC3E}">
        <p14:creationId xmlns:p14="http://schemas.microsoft.com/office/powerpoint/2010/main" val="35050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files and format</a:t>
            </a:r>
            <a:endParaRPr lang="en-US" dirty="0"/>
          </a:p>
        </p:txBody>
      </p:sp>
      <p:sp>
        <p:nvSpPr>
          <p:cNvPr id="3" name="Content Placeholder 2"/>
          <p:cNvSpPr>
            <a:spLocks noGrp="1"/>
          </p:cNvSpPr>
          <p:nvPr>
            <p:ph sz="quarter" idx="13"/>
          </p:nvPr>
        </p:nvSpPr>
        <p:spPr>
          <a:xfrm>
            <a:off x="685330" y="2367093"/>
            <a:ext cx="7772870" cy="3946621"/>
          </a:xfrm>
        </p:spPr>
        <p:txBody>
          <a:bodyPr>
            <a:normAutofit/>
          </a:bodyPr>
          <a:lstStyle/>
          <a:p>
            <a:pPr algn="just"/>
            <a:r>
              <a:rPr lang="en-US" cap="none" dirty="0"/>
              <a:t>When we collect data about your home, </a:t>
            </a:r>
            <a:r>
              <a:rPr lang="en-US" cap="none" dirty="0" smtClean="0"/>
              <a:t>geology, </a:t>
            </a:r>
            <a:r>
              <a:rPr lang="en-US" cap="none" dirty="0"/>
              <a:t>or anything, really, we usually need to put them somewhere. </a:t>
            </a:r>
            <a:endParaRPr lang="en-US" cap="none" dirty="0" smtClean="0"/>
          </a:p>
          <a:p>
            <a:pPr algn="just"/>
            <a:r>
              <a:rPr lang="en-US" cap="none" dirty="0" smtClean="0"/>
              <a:t>Though </a:t>
            </a:r>
            <a:r>
              <a:rPr lang="en-US" cap="none" dirty="0"/>
              <a:t>we may scribble numbers and measures on the back of an envelope or write them down on a pad of paper, </a:t>
            </a:r>
            <a:r>
              <a:rPr lang="en-US" b="1" cap="none" dirty="0">
                <a:solidFill>
                  <a:srgbClr val="002060"/>
                </a:solidFill>
              </a:rPr>
              <a:t>if we want to update, share, analyze, or map them in the future, it is often useful to record them in digital form so a computer can read them. </a:t>
            </a:r>
            <a:endParaRPr lang="en-US" b="1" cap="none" dirty="0" smtClean="0">
              <a:solidFill>
                <a:srgbClr val="002060"/>
              </a:solidFill>
            </a:endParaRPr>
          </a:p>
          <a:p>
            <a:pPr algn="just"/>
            <a:r>
              <a:rPr lang="en-US" cap="none" dirty="0" smtClean="0"/>
              <a:t>Though </a:t>
            </a:r>
            <a:r>
              <a:rPr lang="en-US" cap="none" dirty="0"/>
              <a:t>we won’t bother ourselves with the bits and bytes of computing, it is necessary to </a:t>
            </a:r>
            <a:r>
              <a:rPr lang="en-US" b="1" cap="none" dirty="0">
                <a:solidFill>
                  <a:srgbClr val="FF0000"/>
                </a:solidFill>
              </a:rPr>
              <a:t>discuss some basic elements of computing that are both relevant and required when learning and working with a GIS</a:t>
            </a:r>
            <a:r>
              <a:rPr lang="en-US" cap="none" dirty="0"/>
              <a:t>.</a:t>
            </a:r>
          </a:p>
        </p:txBody>
      </p:sp>
    </p:spTree>
    <p:extLst>
      <p:ext uri="{BB962C8B-B14F-4D97-AF65-F5344CB8AC3E}">
        <p14:creationId xmlns:p14="http://schemas.microsoft.com/office/powerpoint/2010/main" val="788615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947</TotalTime>
  <Words>3770</Words>
  <Application>Microsoft Office PowerPoint</Application>
  <PresentationFormat>On-screen Show (4:3)</PresentationFormat>
  <Paragraphs>266</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Tw Cen MT</vt:lpstr>
      <vt:lpstr>Droplet</vt:lpstr>
      <vt:lpstr>PowerPoint Presentation</vt:lpstr>
      <vt:lpstr>introduction</vt:lpstr>
      <vt:lpstr>Data and Information</vt:lpstr>
      <vt:lpstr>Data and information</vt:lpstr>
      <vt:lpstr>Data and information</vt:lpstr>
      <vt:lpstr>Data and information</vt:lpstr>
      <vt:lpstr>Data and information</vt:lpstr>
      <vt:lpstr>Data and information</vt:lpstr>
      <vt:lpstr>Data files and format</vt:lpstr>
      <vt:lpstr>Data files and formats</vt:lpstr>
      <vt:lpstr>Data files and format</vt:lpstr>
      <vt:lpstr>Data and format</vt:lpstr>
      <vt:lpstr>Data and format</vt:lpstr>
      <vt:lpstr>Data and format</vt:lpstr>
      <vt:lpstr>Data and format</vt:lpstr>
      <vt:lpstr>Data and format</vt:lpstr>
      <vt:lpstr>Data and format</vt:lpstr>
      <vt:lpstr>Data about data</vt:lpstr>
      <vt:lpstr>Data about data</vt:lpstr>
      <vt:lpstr>Data about data</vt:lpstr>
      <vt:lpstr>Data about data</vt:lpstr>
      <vt:lpstr>Data about data</vt:lpstr>
      <vt:lpstr>Types of gis data</vt:lpstr>
      <vt:lpstr>Vector data</vt:lpstr>
      <vt:lpstr>Vector data (Points)</vt:lpstr>
      <vt:lpstr>Vector data (lines)</vt:lpstr>
      <vt:lpstr>Vector data (polygons)</vt:lpstr>
      <vt:lpstr>Raster data</vt:lpstr>
      <vt:lpstr>Types of raster data (Discrete Raster)</vt:lpstr>
      <vt:lpstr>Types of raster data</vt:lpstr>
      <vt:lpstr>Types of raster data (continuous Raster)</vt:lpstr>
      <vt:lpstr>Vector data advantages and disadvantages</vt:lpstr>
      <vt:lpstr>raster data advantages</vt:lpstr>
      <vt:lpstr>Raster data disadvantage</vt:lpstr>
      <vt:lpstr>Vector vs Raster: Spatial Data Types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Faisal Zaidi</dc:creator>
  <cp:lastModifiedBy>Faisal Zaidi</cp:lastModifiedBy>
  <cp:revision>84</cp:revision>
  <dcterms:created xsi:type="dcterms:W3CDTF">2019-09-14T09:49:41Z</dcterms:created>
  <dcterms:modified xsi:type="dcterms:W3CDTF">2019-10-12T14:31:33Z</dcterms:modified>
</cp:coreProperties>
</file>