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3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3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0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8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6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09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93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8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41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63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72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80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4192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98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4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72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29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7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5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2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2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84D3-546F-4876-B271-166CCF990DC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0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10/21/2016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0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ticseducation.nhs.uk/downloads/0768Duchenne-Becker-Muscular-Dystrophy.pdf" TargetMode="External"/><Relationship Id="rId2" Type="http://schemas.openxmlformats.org/officeDocument/2006/relationships/hyperlink" Target="http://www.geneticseducation.nhs.uk/downloads/0772Haemophilia.pdf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1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0" y="1435100"/>
            <a:ext cx="7378700" cy="622300"/>
          </a:xfrm>
        </p:spPr>
        <p:txBody>
          <a:bodyPr>
            <a:normAutofit fontScale="90000"/>
          </a:bodyPr>
          <a:lstStyle/>
          <a:p>
            <a:pPr marL="228600" lvl="0" indent="-228600" algn="l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3200" b="1" dirty="0" smtClean="0"/>
              <a:t>Single autosomal dominant gene </a:t>
            </a:r>
            <a:r>
              <a:rPr lang="en-US" sz="2000" dirty="0" smtClean="0"/>
              <a:t>- </a:t>
            </a:r>
            <a:r>
              <a:rPr lang="en-US" sz="2200" cap="none" dirty="0" smtClean="0">
                <a:solidFill>
                  <a:prstClr val="black"/>
                </a:solidFill>
                <a:ea typeface="+mn-ea"/>
                <a:cs typeface="+mn-cs"/>
              </a:rPr>
              <a:t>conditions </a:t>
            </a:r>
            <a:r>
              <a:rPr lang="en-US" sz="2200" cap="none" dirty="0">
                <a:solidFill>
                  <a:prstClr val="black"/>
                </a:solidFill>
                <a:ea typeface="+mn-ea"/>
                <a:cs typeface="+mn-cs"/>
              </a:rPr>
              <a:t>that are manifest in heterozygotes </a:t>
            </a:r>
            <a:r>
              <a:rPr lang="en-US" sz="2200" cap="none" dirty="0" smtClean="0">
                <a:solidFill>
                  <a:prstClr val="black"/>
                </a:solidFill>
                <a:ea typeface="+mn-ea"/>
                <a:cs typeface="+mn-cs"/>
              </a:rPr>
              <a:t>(individuals </a:t>
            </a:r>
            <a:r>
              <a:rPr lang="en-US" sz="2200" cap="none" dirty="0">
                <a:solidFill>
                  <a:prstClr val="black"/>
                </a:solidFill>
                <a:ea typeface="+mn-ea"/>
                <a:cs typeface="+mn-cs"/>
              </a:rPr>
              <a:t>with just one copy of the mutant allele).</a:t>
            </a:r>
            <a:br>
              <a:rPr lang="en-US" sz="2200" cap="none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184401"/>
            <a:ext cx="79883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3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300" y="403271"/>
            <a:ext cx="8610600" cy="2262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699000" cy="4024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901700"/>
            <a:ext cx="59182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0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74215"/>
            <a:ext cx="8610600" cy="998985"/>
          </a:xfrm>
        </p:spPr>
        <p:txBody>
          <a:bodyPr/>
          <a:lstStyle/>
          <a:p>
            <a:r>
              <a:rPr lang="en-US" b="1" dirty="0" smtClean="0"/>
              <a:t>How will it be inherited?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51200"/>
            <a:ext cx="10820400" cy="296748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Monogenic autosomal dominant disorders occur through the inheritance of a single copy of a defective gene found on a non-sex chromosome (remember, we each have two copies of each gene, one from each parent).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single defective copy is sufficient to over-ride the normal functioning copy, resulting in abnormal protein functioning or expression.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1" y="927100"/>
            <a:ext cx="4089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1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</a:t>
            </a:r>
            <a:r>
              <a:rPr lang="en-US" dirty="0"/>
              <a:t>an autosomal dominant condition, an alteration in one copy of the gene is sufficient to impair cell function, leading to disease.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alteration is located on an </a:t>
            </a:r>
            <a:r>
              <a:rPr lang="en-US" b="1" dirty="0"/>
              <a:t>autosome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3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168400"/>
            <a:ext cx="8610600" cy="469900"/>
          </a:xfrm>
        </p:spPr>
        <p:txBody>
          <a:bodyPr>
            <a:noAutofit/>
          </a:bodyPr>
          <a:lstStyle/>
          <a:p>
            <a:pPr marL="228600" lvl="0" indent="-228600" algn="just">
              <a:spcBef>
                <a:spcPts val="1000"/>
              </a:spcBef>
            </a:pPr>
            <a:r>
              <a:rPr lang="en-US" sz="2400" b="1" cap="none" dirty="0">
                <a:solidFill>
                  <a:prstClr val="black"/>
                </a:solidFill>
                <a:ea typeface="+mn-ea"/>
                <a:cs typeface="+mn-cs"/>
              </a:rPr>
              <a:t>Features of autosomal dominant inheritance that you may see on a family tree include:</a:t>
            </a:r>
            <a:br>
              <a:rPr lang="en-US" sz="2400" b="1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9480"/>
            <a:ext cx="10820400" cy="1743719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•people with the condition in each generation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•males and females affected in roughly equal proportions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•all forms of transmission present (male to female, male to male, female to male and female to female).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57" y="1968499"/>
            <a:ext cx="4944285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1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Autosomal</a:t>
            </a:r>
            <a:r>
              <a:rPr lang="en-US" dirty="0" smtClean="0"/>
              <a:t> dominant diseases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90900" y="2473325"/>
          <a:ext cx="5410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Inherited colon cancer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Inherited breast cancer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Huntington disease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Myotonic</a:t>
                      </a:r>
                      <a:r>
                        <a:rPr lang="en-US" dirty="0" smtClean="0"/>
                        <a:t> dystrophy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 blindness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Adult polycystic kidney disease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</a:t>
                      </a:r>
                      <a:r>
                        <a:rPr lang="en-US" baseline="0" dirty="0" smtClean="0"/>
                        <a:t> congenital deafness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5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838199"/>
            <a:ext cx="8610600" cy="1371601"/>
          </a:xfrm>
        </p:spPr>
        <p:txBody>
          <a:bodyPr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b="1" dirty="0" smtClean="0"/>
              <a:t>SINGLE AUTOSOMAL RECESSIVE GENE</a:t>
            </a:r>
            <a:br>
              <a:rPr lang="en-US" sz="2400" b="1" dirty="0" smtClean="0"/>
            </a:br>
            <a:r>
              <a:rPr lang="en-US" sz="2400" dirty="0" smtClean="0"/>
              <a:t>-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conditions are only manifest in individuals who have two copies of the mutant allele (are homozygous).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700" y="2336800"/>
            <a:ext cx="81534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2" y="764373"/>
            <a:ext cx="6529388" cy="58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will it be inherited?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30500"/>
            <a:ext cx="10820400" cy="348818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 single gene also causes monogenic autosomal </a:t>
            </a:r>
            <a:r>
              <a:rPr lang="en-US" b="1" dirty="0"/>
              <a:t>recessive</a:t>
            </a:r>
            <a:r>
              <a:rPr lang="en-US" dirty="0"/>
              <a:t> disorders.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But </a:t>
            </a:r>
            <a:r>
              <a:rPr lang="en-US" dirty="0"/>
              <a:t>for the disorder to occur, both copies of the gene need to be defective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If just a single copy is inherited, the single functional copy is sufficient to over-ride the defective copy and the individual is not affected by the disorder, but is rather a </a:t>
            </a:r>
            <a:r>
              <a:rPr lang="en-US" b="1" dirty="0"/>
              <a:t>carrier</a:t>
            </a:r>
            <a:r>
              <a:rPr lang="en-US" dirty="0"/>
              <a:t> of the condition.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92100"/>
            <a:ext cx="3365500" cy="24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47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  <a:t>Autosomal recessive conditions</a:t>
            </a:r>
            <a:b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3400"/>
            <a:ext cx="10820400" cy="4415285"/>
          </a:xfrm>
        </p:spPr>
        <p:txBody>
          <a:bodyPr/>
          <a:lstStyle/>
          <a:p>
            <a:pPr algn="just"/>
            <a:r>
              <a:rPr lang="en-US" dirty="0" smtClean="0"/>
              <a:t>With </a:t>
            </a:r>
            <a:r>
              <a:rPr lang="en-US" dirty="0"/>
              <a:t>an autosomal recessive condition, a gene alteration needs to be present in both copies of a particular gene to cause sufficient impairment to cell function to cause disease.  The alterations are located on an </a:t>
            </a:r>
            <a:r>
              <a:rPr lang="en-US" b="1" dirty="0"/>
              <a:t>autosome</a:t>
            </a:r>
            <a:r>
              <a:rPr lang="en-US" b="1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 person with an autosomal recessive condition must have inherited one gene alteration from each parent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 autosomal recessive inheritance, people with one copy of the gene alteration do not have the condition.  They are said to be carriers for the autosomal recessive condition.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2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 mode and types of inheritance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90599"/>
            <a:ext cx="8610600" cy="1066801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  <a:t>Features of autosomal recessive inheritance that you may see on a family tree include:</a:t>
            </a:r>
            <a:b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87800"/>
            <a:ext cx="10820400" cy="2230885"/>
          </a:xfrm>
        </p:spPr>
        <p:txBody>
          <a:bodyPr/>
          <a:lstStyle/>
          <a:p>
            <a:r>
              <a:rPr lang="en-US" dirty="0" smtClean="0"/>
              <a:t>males </a:t>
            </a:r>
            <a:r>
              <a:rPr lang="en-US" dirty="0"/>
              <a:t>and females have the condition in roughly equal proportions</a:t>
            </a:r>
          </a:p>
          <a:p>
            <a:r>
              <a:rPr lang="en-US" dirty="0" smtClean="0"/>
              <a:t>consanguinity</a:t>
            </a:r>
            <a:r>
              <a:rPr lang="en-US" dirty="0"/>
              <a:t>, where both parents have one or more ancestors in common, increases the chance that a condition presenting in a child of theirs might be due to both parents being carriers for the same recessive gene alteration.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09700"/>
            <a:ext cx="433602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97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4929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10820400" cy="4542285"/>
          </a:xfrm>
        </p:spPr>
        <p:txBody>
          <a:bodyPr/>
          <a:lstStyle/>
          <a:p>
            <a:r>
              <a:rPr lang="en-US" dirty="0"/>
              <a:t>At conception each child of parents who are both carriers has a 1 in 4 (25%) chance of being an unaffected non-carrier; a 2 in 4 (50%) chance of being a carrier and a 1 in 4 (25%) chance of inheriting the condition.</a:t>
            </a:r>
          </a:p>
          <a:p>
            <a:r>
              <a:rPr lang="en-US" b="1" i="1" dirty="0" smtClean="0"/>
              <a:t>Table 1: Proportions of genes in common different relatives</a:t>
            </a:r>
            <a:endParaRPr lang="en-US" b="1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1400" y="3241886"/>
          <a:ext cx="1023620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700"/>
                <a:gridCol w="4038600"/>
                <a:gridCol w="300990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Degree of</a:t>
                      </a:r>
                      <a:r>
                        <a:rPr lang="en-US" baseline="0" dirty="0" smtClean="0"/>
                        <a:t> 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Proportions</a:t>
                      </a:r>
                      <a:r>
                        <a:rPr lang="en-US" baseline="0" dirty="0" smtClean="0"/>
                        <a:t> of genes in common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Parents to child, sib to sib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Uncles or aunts to nephews and nieces, grandparents to grandchildren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1/4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cousins,</a:t>
                      </a:r>
                      <a:r>
                        <a:rPr lang="en-US" baseline="0" dirty="0" smtClean="0"/>
                        <a:t> great grandparents to great grandchildren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976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Autosomal</a:t>
            </a:r>
            <a:r>
              <a:rPr lang="en-US" dirty="0" smtClean="0"/>
              <a:t> recessive diseases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08300" y="2613025"/>
          <a:ext cx="685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Cystic fibrosis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Recessive mental retardation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Congenital</a:t>
                      </a:r>
                      <a:r>
                        <a:rPr lang="en-US" baseline="0" dirty="0" smtClean="0"/>
                        <a:t> deafness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Phynelketonuria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Recessive blindness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Spinal muscular atrophy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92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Autosomal</a:t>
            </a:r>
            <a:r>
              <a:rPr lang="en-US" dirty="0" smtClean="0"/>
              <a:t> </a:t>
            </a:r>
            <a:r>
              <a:rPr lang="en-US" dirty="0" err="1" smtClean="0"/>
              <a:t>codominant</a:t>
            </a:r>
            <a:r>
              <a:rPr lang="en-US" dirty="0" smtClean="0"/>
              <a:t>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Illustrated by the inheritance of </a:t>
            </a:r>
            <a:r>
              <a:rPr lang="en-US" dirty="0" err="1" smtClean="0"/>
              <a:t>autosomal</a:t>
            </a:r>
            <a:r>
              <a:rPr lang="en-US" dirty="0" smtClean="0"/>
              <a:t> DNA polymorphism</a:t>
            </a:r>
          </a:p>
          <a:p>
            <a:r>
              <a:rPr lang="en-US" dirty="0" smtClean="0"/>
              <a:t>is defined by the ability to detect either or both of two alleles in an individual.</a:t>
            </a:r>
          </a:p>
          <a:p>
            <a:r>
              <a:rPr lang="en-US" dirty="0" smtClean="0"/>
              <a:t>The two fragments can also be followed through the family pedigree. Hence, the pedigree pattern of human </a:t>
            </a:r>
            <a:r>
              <a:rPr lang="en-US" dirty="0" err="1" smtClean="0"/>
              <a:t>codominant</a:t>
            </a:r>
            <a:r>
              <a:rPr lang="en-US" dirty="0" smtClean="0"/>
              <a:t> traits resembles that of </a:t>
            </a:r>
            <a:r>
              <a:rPr lang="en-US" dirty="0" err="1" smtClean="0"/>
              <a:t>autosomal</a:t>
            </a:r>
            <a:r>
              <a:rPr lang="en-US" dirty="0" smtClean="0"/>
              <a:t> dominant inheritance except that both alleles can be distinguished.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24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examples of human </a:t>
            </a:r>
            <a:r>
              <a:rPr lang="en-US" dirty="0" err="1" smtClean="0"/>
              <a:t>codominant</a:t>
            </a:r>
            <a:r>
              <a:rPr lang="en-US" dirty="0" smtClean="0"/>
              <a:t> traits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/>
          <a:lstStyle/>
          <a:p>
            <a:r>
              <a:rPr lang="en-US" dirty="0" smtClean="0"/>
              <a:t>blood groups: ABO, Duffy, </a:t>
            </a:r>
            <a:r>
              <a:rPr lang="en-US" dirty="0" err="1" smtClean="0"/>
              <a:t>Kell</a:t>
            </a:r>
            <a:r>
              <a:rPr lang="en-US" dirty="0" smtClean="0"/>
              <a:t>, Kidd, MNS, Rhesus</a:t>
            </a:r>
          </a:p>
          <a:p>
            <a:r>
              <a:rPr lang="en-US" dirty="0" smtClean="0"/>
              <a:t>red cell enzymes: acid </a:t>
            </a:r>
            <a:r>
              <a:rPr lang="en-US" dirty="0" err="1" smtClean="0"/>
              <a:t>phosphatase</a:t>
            </a:r>
            <a:r>
              <a:rPr lang="en-US" dirty="0" smtClean="0"/>
              <a:t>, </a:t>
            </a:r>
            <a:r>
              <a:rPr lang="en-US" dirty="0" err="1" smtClean="0"/>
              <a:t>adenylate</a:t>
            </a:r>
            <a:r>
              <a:rPr lang="en-US" dirty="0" smtClean="0"/>
              <a:t> </a:t>
            </a:r>
            <a:r>
              <a:rPr lang="en-US" dirty="0" err="1" smtClean="0"/>
              <a:t>kinase</a:t>
            </a:r>
            <a:endParaRPr lang="en-US" dirty="0" smtClean="0"/>
          </a:p>
          <a:p>
            <a:r>
              <a:rPr lang="en-US" dirty="0" smtClean="0"/>
              <a:t>serum proteins: </a:t>
            </a:r>
            <a:r>
              <a:rPr lang="en-US" dirty="0" err="1" smtClean="0"/>
              <a:t>haptoglobulins</a:t>
            </a:r>
            <a:endParaRPr lang="en-US" dirty="0" smtClean="0"/>
          </a:p>
          <a:p>
            <a:r>
              <a:rPr lang="en-US" dirty="0" smtClean="0"/>
              <a:t>cell surface antigen: human </a:t>
            </a:r>
            <a:r>
              <a:rPr lang="en-US" dirty="0" err="1" smtClean="0"/>
              <a:t>leucocyte</a:t>
            </a:r>
            <a:r>
              <a:rPr lang="en-US" dirty="0" smtClean="0"/>
              <a:t> antigen (HLA)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98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5056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4800"/>
            <a:ext cx="10820400" cy="4643885"/>
          </a:xfrm>
        </p:spPr>
        <p:txBody>
          <a:bodyPr/>
          <a:lstStyle/>
          <a:p>
            <a:r>
              <a:rPr lang="en-US" dirty="0" err="1" smtClean="0"/>
              <a:t>Autosomal</a:t>
            </a:r>
            <a:r>
              <a:rPr lang="en-US" dirty="0" smtClean="0"/>
              <a:t> </a:t>
            </a:r>
            <a:r>
              <a:rPr lang="en-US" dirty="0" err="1" smtClean="0"/>
              <a:t>codomominant</a:t>
            </a:r>
            <a:r>
              <a:rPr lang="en-US" dirty="0" smtClean="0"/>
              <a:t> inheritance can be demonstrated if consider ABO blood groups:</a:t>
            </a:r>
          </a:p>
          <a:p>
            <a:pPr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if two persons with AB blood type have children, the children can be type A, type B, or type AB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possible phenotypes are</a:t>
            </a:r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A, AB and B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there is a 1A:2AB:1B phenotype ratio - this compares with a 3:1 phenotype ratio found when one allele is dominant and the other is recessive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74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546100"/>
            <a:ext cx="9398000" cy="15113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autosomal</a:t>
            </a:r>
            <a:r>
              <a:rPr lang="en-US" dirty="0" smtClean="0"/>
              <a:t> dominant and recessive modes of inheritance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193923"/>
          <a:ext cx="10820400" cy="362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5410200"/>
              </a:tblGrid>
              <a:tr h="4695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Autosomal</a:t>
                      </a:r>
                      <a:r>
                        <a:rPr lang="en-US" dirty="0" smtClean="0"/>
                        <a:t> dominant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Autosomal</a:t>
                      </a:r>
                      <a:r>
                        <a:rPr lang="en-US" dirty="0" smtClean="0"/>
                        <a:t> recessive</a:t>
                      </a:r>
                      <a:endParaRPr lang="en-US" dirty="0"/>
                    </a:p>
                  </a:txBody>
                  <a:tcPr/>
                </a:tc>
              </a:tr>
              <a:tr h="46955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 express in heterozygote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r>
                        <a:rPr lang="en-US" baseline="0" dirty="0" smtClean="0"/>
                        <a:t> expressed in  homozygote</a:t>
                      </a:r>
                    </a:p>
                  </a:txBody>
                  <a:tcPr/>
                </a:tc>
              </a:tr>
              <a:tr h="469550">
                <a:tc>
                  <a:txBody>
                    <a:bodyPr/>
                    <a:lstStyle/>
                    <a:p>
                      <a:r>
                        <a:rPr lang="en-US" dirty="0" smtClean="0"/>
                        <a:t>On average half of offspring affected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risk to offspring</a:t>
                      </a:r>
                      <a:endParaRPr lang="en-US" dirty="0"/>
                    </a:p>
                  </a:txBody>
                  <a:tcPr/>
                </a:tc>
              </a:tr>
              <a:tr h="469550">
                <a:tc>
                  <a:txBody>
                    <a:bodyPr/>
                    <a:lstStyle/>
                    <a:p>
                      <a:r>
                        <a:rPr lang="en-US" dirty="0" smtClean="0"/>
                        <a:t>Equal frequency and severity in each 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Equal frequency and severity in each sex</a:t>
                      </a:r>
                      <a:endParaRPr lang="en-US" dirty="0"/>
                    </a:p>
                  </a:txBody>
                  <a:tcPr/>
                </a:tc>
              </a:tr>
              <a:tr h="469550">
                <a:tc>
                  <a:txBody>
                    <a:bodyPr/>
                    <a:lstStyle/>
                    <a:p>
                      <a:r>
                        <a:rPr lang="en-US" dirty="0" smtClean="0"/>
                        <a:t>Paternal</a:t>
                      </a:r>
                      <a:r>
                        <a:rPr lang="en-US" baseline="0" dirty="0" smtClean="0"/>
                        <a:t> mutations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55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expressivity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</a:t>
                      </a:r>
                      <a:r>
                        <a:rPr lang="en-US" baseline="0" dirty="0" smtClean="0"/>
                        <a:t> expressivity in a family</a:t>
                      </a:r>
                      <a:endParaRPr lang="en-US" dirty="0"/>
                    </a:p>
                  </a:txBody>
                  <a:tcPr/>
                </a:tc>
              </a:tr>
              <a:tr h="810456"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pedigree</a:t>
                      </a:r>
                      <a:r>
                        <a:rPr lang="en-US" baseline="0" dirty="0" smtClean="0"/>
                        <a:t> 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 pedigree</a:t>
                      </a:r>
                      <a:r>
                        <a:rPr lang="en-US" baseline="0" dirty="0" smtClean="0"/>
                        <a:t> pattern</a:t>
                      </a:r>
                    </a:p>
                    <a:p>
                      <a:r>
                        <a:rPr lang="en-US" baseline="0" dirty="0" smtClean="0"/>
                        <a:t>Importance of consanguinity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730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Sex linked inheritance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1" y="2285365"/>
            <a:ext cx="5198890" cy="4024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2286000"/>
            <a:ext cx="416052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41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Y- Linked (</a:t>
            </a:r>
            <a:r>
              <a:rPr lang="en-US" dirty="0" err="1" smtClean="0"/>
              <a:t>holandric</a:t>
            </a:r>
            <a:r>
              <a:rPr lang="en-US" dirty="0" smtClean="0"/>
              <a:t> inheritance)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X- linked recessive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X- linked dominant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X- linked </a:t>
            </a:r>
            <a:r>
              <a:rPr lang="en-US" dirty="0" err="1" smtClean="0"/>
              <a:t>codominant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03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</a:t>
            </a:r>
            <a:r>
              <a:rPr lang="en-US" dirty="0" smtClean="0"/>
              <a:t>- linked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55520"/>
            <a:ext cx="10820400" cy="3963165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X-linked disorders are those in which the defective gene lies on the X 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chromosome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If we inherit two copies of the X chromosome, we're female; an X and a Y, and we're male. </a:t>
            </a: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We inherit the sex chromosomes along with the other 44 (22 pairs) of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non-sex chromosomes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from our parents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800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00" y="2057400"/>
            <a:ext cx="5334000" cy="41608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52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21527"/>
          </a:xfrm>
        </p:spPr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10820400" cy="3395027"/>
          </a:xfrm>
        </p:spPr>
        <p:txBody>
          <a:bodyPr>
            <a:normAutofit/>
          </a:bodyPr>
          <a:lstStyle/>
          <a:p>
            <a:r>
              <a:rPr lang="en-US" b="1" dirty="0" smtClean="0"/>
              <a:t>Allelle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an alternative form of a </a:t>
            </a:r>
            <a:r>
              <a:rPr lang="en-US" dirty="0" smtClean="0"/>
              <a:t>gene </a:t>
            </a:r>
            <a:r>
              <a:rPr lang="en-US" dirty="0"/>
              <a:t>(one member of a pair) that is located at a specific position on a specific </a:t>
            </a:r>
            <a:r>
              <a:rPr lang="en-US" dirty="0" smtClean="0"/>
              <a:t>chromosome. </a:t>
            </a:r>
          </a:p>
          <a:p>
            <a:pPr lvl="1"/>
            <a:r>
              <a:rPr lang="en-US" dirty="0" smtClean="0"/>
              <a:t>These DNA coding </a:t>
            </a:r>
            <a:r>
              <a:rPr lang="en-US" dirty="0"/>
              <a:t>determine distinct traits that can be passed on from parents to offspring.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process by which alleles are transmitted was discovered by </a:t>
            </a:r>
            <a:r>
              <a:rPr lang="en-US" dirty="0" err="1"/>
              <a:t>Gregor</a:t>
            </a:r>
            <a:r>
              <a:rPr lang="en-US" dirty="0"/>
              <a:t> Mendel and formulated in what is known as </a:t>
            </a:r>
            <a:r>
              <a:rPr lang="en-US" dirty="0" smtClean="0"/>
              <a:t>Mendel’s law of segregation.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gene for seed shape in pea plants exists in two forms, one form or allele for round seed shape (R) and the other for wrinkled seed shape (r).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31" y="4880927"/>
            <a:ext cx="2938145" cy="1875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454" y="4880926"/>
            <a:ext cx="4469946" cy="1875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300" y="4925375"/>
            <a:ext cx="3881078" cy="17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is the reason why a male who carries an abnormal gene on his single X chromosome will express clinical signs of disease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whereas a woman who has an abnormal gene on only one of her X chromosomes will be a carrier.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9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X-linked </a:t>
            </a:r>
            <a:r>
              <a:rPr lang="en-US" dirty="0"/>
              <a:t>disorders are most common in males as there is no second X chromosome carrying the normal copy to compensate.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/>
              <a:t>In males therefore a recessive gene can cause a genetic disorder.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94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Females are less likely to be affected as they have the non-affected X chromosome as well. </a:t>
            </a:r>
            <a:endParaRPr lang="en-US" dirty="0" smtClean="0"/>
          </a:p>
          <a:p>
            <a:pPr algn="just"/>
            <a:r>
              <a:rPr lang="en-US" dirty="0" smtClean="0"/>
              <a:t>Females </a:t>
            </a:r>
            <a:r>
              <a:rPr lang="en-US" dirty="0"/>
              <a:t>rarely show signs of X-linked recessive conditions as they usually have a second unaltered copy of the gene on their other X chromosome to compensate for an altered </a:t>
            </a:r>
            <a:r>
              <a:rPr lang="en-US" dirty="0" smtClean="0"/>
              <a:t>gene.</a:t>
            </a:r>
          </a:p>
          <a:p>
            <a:pPr algn="just"/>
            <a:r>
              <a:rPr lang="en-US" dirty="0" smtClean="0"/>
              <a:t>A </a:t>
            </a:r>
            <a:r>
              <a:rPr lang="en-US" dirty="0"/>
              <a:t>female who has a gene alteration on one of her X chromosomes is said to be a carrier for the X-linked recessive condition.</a:t>
            </a:r>
          </a:p>
        </p:txBody>
      </p:sp>
    </p:spTree>
    <p:extLst>
      <p:ext uri="{BB962C8B-B14F-4D97-AF65-F5344CB8AC3E}">
        <p14:creationId xmlns:p14="http://schemas.microsoft.com/office/powerpoint/2010/main" val="2857569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for sex-linked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10820400" cy="3704085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non-carrier </a:t>
            </a:r>
            <a:r>
              <a:rPr lang="en-US" sz="3200" dirty="0">
                <a:solidFill>
                  <a:srgbClr val="0070C0"/>
                </a:solidFill>
              </a:rPr>
              <a:t>father </a:t>
            </a:r>
            <a:r>
              <a:rPr lang="en-US" sz="3200" dirty="0"/>
              <a:t>and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carrier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mother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/>
              <a:t>Sons 		- 50</a:t>
            </a:r>
            <a:r>
              <a:rPr lang="en-US" sz="3200" dirty="0"/>
              <a:t>% chance of being </a:t>
            </a:r>
            <a:r>
              <a:rPr lang="en-US" sz="3200" dirty="0" smtClean="0"/>
              <a:t>affected</a:t>
            </a:r>
          </a:p>
          <a:p>
            <a:r>
              <a:rPr lang="en-US" sz="3200" dirty="0" smtClean="0"/>
              <a:t>Daughters	- 50</a:t>
            </a:r>
            <a:r>
              <a:rPr lang="en-US" sz="3200" dirty="0"/>
              <a:t>% chance of being carriers.</a:t>
            </a:r>
          </a:p>
        </p:txBody>
      </p:sp>
    </p:spTree>
    <p:extLst>
      <p:ext uri="{BB962C8B-B14F-4D97-AF65-F5344CB8AC3E}">
        <p14:creationId xmlns:p14="http://schemas.microsoft.com/office/powerpoint/2010/main" val="3917162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117600"/>
            <a:ext cx="8610600" cy="901700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  <a:t>Features of X-linked recessive inheritance that you may see on a family tree include:</a:t>
            </a:r>
            <a:b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08500"/>
            <a:ext cx="10820400" cy="171018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males</a:t>
            </a:r>
            <a:r>
              <a:rPr lang="en-US" dirty="0" smtClean="0"/>
              <a:t> </a:t>
            </a:r>
            <a:r>
              <a:rPr lang="en-US" dirty="0"/>
              <a:t>affected almost exclusively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gene alteration </a:t>
            </a:r>
            <a:r>
              <a:rPr lang="en-US" dirty="0"/>
              <a:t>can be transmitted from </a:t>
            </a:r>
            <a:r>
              <a:rPr lang="en-US" dirty="0">
                <a:solidFill>
                  <a:srgbClr val="0070C0"/>
                </a:solidFill>
              </a:rPr>
              <a:t>female carriers to sons</a:t>
            </a:r>
          </a:p>
          <a:p>
            <a:r>
              <a:rPr lang="en-US" dirty="0"/>
              <a:t>affected males </a:t>
            </a:r>
            <a:r>
              <a:rPr lang="en-US" dirty="0">
                <a:solidFill>
                  <a:srgbClr val="0070C0"/>
                </a:solidFill>
              </a:rPr>
              <a:t>cannot transmit </a:t>
            </a:r>
            <a:r>
              <a:rPr lang="en-US" dirty="0"/>
              <a:t>the condition to their sons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Therefore, male can only be affected but cannot pass on the disease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801" y="1528424"/>
            <a:ext cx="4743099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31801"/>
            <a:ext cx="8610600" cy="8255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0820400" cy="469468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/>
              <a:t>When the mother is a carrier for an X-linked recessive condition</a:t>
            </a:r>
            <a:r>
              <a:rPr lang="en-US" dirty="0"/>
              <a:t>, </a:t>
            </a:r>
            <a:endParaRPr lang="en-US" dirty="0" smtClean="0"/>
          </a:p>
          <a:p>
            <a:pPr algn="just"/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daughter has a </a:t>
            </a:r>
            <a:r>
              <a:rPr lang="en-US" dirty="0">
                <a:solidFill>
                  <a:srgbClr val="0070C0"/>
                </a:solidFill>
              </a:rPr>
              <a:t>1 in 2 (50%) </a:t>
            </a:r>
            <a:r>
              <a:rPr lang="en-US" dirty="0"/>
              <a:t>chance of inheriting the gene alteration and so being a </a:t>
            </a:r>
            <a:r>
              <a:rPr lang="en-US" dirty="0">
                <a:solidFill>
                  <a:srgbClr val="0070C0"/>
                </a:solidFill>
              </a:rPr>
              <a:t>carrier</a:t>
            </a:r>
            <a:r>
              <a:rPr lang="en-US" dirty="0"/>
              <a:t> for the condition.  </a:t>
            </a:r>
            <a:endParaRPr lang="en-US" dirty="0" smtClean="0"/>
          </a:p>
          <a:p>
            <a:pPr algn="just"/>
            <a:r>
              <a:rPr lang="en-US" dirty="0" smtClean="0"/>
              <a:t>Each </a:t>
            </a:r>
            <a:r>
              <a:rPr lang="en-US" dirty="0"/>
              <a:t>son has a </a:t>
            </a:r>
            <a:r>
              <a:rPr lang="en-US" dirty="0">
                <a:solidFill>
                  <a:srgbClr val="0070C0"/>
                </a:solidFill>
              </a:rPr>
              <a:t>1 in 2 (50%) </a:t>
            </a:r>
            <a:r>
              <a:rPr lang="en-US" dirty="0"/>
              <a:t>chance of inheriting the gene alteration and so </a:t>
            </a:r>
            <a:r>
              <a:rPr lang="en-US" dirty="0">
                <a:solidFill>
                  <a:srgbClr val="0070C0"/>
                </a:solidFill>
              </a:rPr>
              <a:t>inheriting</a:t>
            </a:r>
            <a:r>
              <a:rPr lang="en-US" dirty="0"/>
              <a:t> the condition. </a:t>
            </a:r>
          </a:p>
          <a:p>
            <a:pPr marL="0" indent="0" algn="just">
              <a:buNone/>
            </a:pPr>
            <a:r>
              <a:rPr lang="en-US" b="1" dirty="0"/>
              <a:t>When the father has an X-linked </a:t>
            </a:r>
            <a:r>
              <a:rPr lang="en-US" b="1" dirty="0" smtClean="0"/>
              <a:t>condition</a:t>
            </a:r>
            <a:r>
              <a:rPr lang="en-US" dirty="0" smtClean="0"/>
              <a:t>:</a:t>
            </a:r>
          </a:p>
          <a:p>
            <a:pPr algn="just"/>
            <a:r>
              <a:rPr lang="en-US" dirty="0" smtClean="0"/>
              <a:t>his </a:t>
            </a:r>
            <a:r>
              <a:rPr lang="en-US" dirty="0"/>
              <a:t>sons will not be affected.  </a:t>
            </a:r>
            <a:endParaRPr lang="en-US" dirty="0" smtClean="0"/>
          </a:p>
          <a:p>
            <a:pPr algn="just"/>
            <a:r>
              <a:rPr lang="en-US" dirty="0" smtClean="0"/>
              <a:t>His </a:t>
            </a:r>
            <a:r>
              <a:rPr lang="en-US" dirty="0"/>
              <a:t>daughters will be a carrier for the condition</a:t>
            </a:r>
            <a:r>
              <a:rPr lang="en-US" dirty="0" smtClean="0"/>
              <a:t>.</a:t>
            </a: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en-US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Males </a:t>
            </a: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transmit their Y chromosome to their sons.  </a:t>
            </a:r>
            <a:endParaRPr lang="en-US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1" algn="just"/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This </a:t>
            </a:r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means that sons will not inherit an x-linked recessive condition from their father.</a:t>
            </a:r>
            <a:endParaRPr lang="en-US" dirty="0"/>
          </a:p>
          <a:p>
            <a:pPr algn="just"/>
            <a:r>
              <a:rPr lang="en-US" dirty="0"/>
              <a:t>Examples of X-linked recessive conditions include:</a:t>
            </a:r>
          </a:p>
          <a:p>
            <a:pPr lvl="1"/>
            <a:r>
              <a:rPr lang="en-US" dirty="0" err="1">
                <a:hlinkClick r:id="rId2"/>
              </a:rPr>
              <a:t>haemophilia</a:t>
            </a:r>
            <a:endParaRPr lang="en-US" dirty="0"/>
          </a:p>
          <a:p>
            <a:pPr lvl="1"/>
            <a:r>
              <a:rPr lang="en-US" dirty="0" err="1">
                <a:hlinkClick r:id="rId3"/>
              </a:rPr>
              <a:t>Duchenne</a:t>
            </a:r>
            <a:r>
              <a:rPr lang="en-US" dirty="0">
                <a:hlinkClick r:id="rId3"/>
              </a:rPr>
              <a:t> muscular dystrophy.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  <a:t>X-linked dominant</a:t>
            </a:r>
            <a:b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inheritance pattern describing a dominant trait or condition caused by a mutation in a gene on the X chromosome. 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condition is expressed in heterozygous females as well as males, who have only one X chromosome. 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Affected </a:t>
            </a:r>
            <a:r>
              <a:rPr lang="en-US" dirty="0"/>
              <a:t>males tend to have more significant disease than affected females. 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Disorders </a:t>
            </a:r>
            <a:r>
              <a:rPr lang="en-US" dirty="0"/>
              <a:t>inherited in this manner are relatively rare.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</a:t>
            </a:r>
            <a:r>
              <a:rPr lang="en-US" dirty="0" smtClean="0"/>
              <a:t> square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350" y="2719384"/>
            <a:ext cx="3086100" cy="279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150" y="2719385"/>
            <a:ext cx="30861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43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777" r="11726"/>
          <a:stretch/>
        </p:blipFill>
        <p:spPr>
          <a:xfrm>
            <a:off x="2489200" y="1410887"/>
            <a:ext cx="8509000" cy="486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03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Multifactorial inheritance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Genotype</a:t>
            </a:r>
          </a:p>
          <a:p>
            <a:pPr lvl="1"/>
            <a:r>
              <a:rPr lang="en-US" b="1" dirty="0" smtClean="0"/>
              <a:t>Is the structures of the genes</a:t>
            </a:r>
          </a:p>
          <a:p>
            <a:r>
              <a:rPr lang="en-US" b="1" dirty="0" smtClean="0"/>
              <a:t>Phenotype</a:t>
            </a:r>
            <a:endParaRPr lang="en-US" b="1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physical trait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allele for straight hair matched with one for curly hair, usually shows up as wavy hair (a situation of incomplete </a:t>
            </a:r>
            <a:r>
              <a:rPr lang="en-US" dirty="0" smtClean="0"/>
              <a:t>dominance). </a:t>
            </a:r>
            <a:r>
              <a:rPr lang="en-US" dirty="0"/>
              <a:t>That's the </a:t>
            </a:r>
            <a:r>
              <a:rPr lang="en-US" dirty="0" smtClean="0"/>
              <a:t>phenotype.</a:t>
            </a:r>
          </a:p>
          <a:p>
            <a:r>
              <a:rPr lang="en-US" b="1" dirty="0" smtClean="0"/>
              <a:t>Inheritance</a:t>
            </a:r>
          </a:p>
          <a:p>
            <a:pPr lvl="1"/>
            <a:r>
              <a:rPr lang="en-US" dirty="0" smtClean="0"/>
              <a:t>Genetic trait or characteristic that is passed on from a parent to the next generation of offspring</a:t>
            </a:r>
          </a:p>
          <a:p>
            <a:r>
              <a:rPr lang="en-US" b="1" dirty="0" smtClean="0"/>
              <a:t>Dominant </a:t>
            </a:r>
            <a:r>
              <a:rPr lang="en-US" b="1" dirty="0"/>
              <a:t>genes </a:t>
            </a:r>
            <a:r>
              <a:rPr lang="en-US" dirty="0"/>
              <a:t>are most often expressed as observable characteristics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Recessive </a:t>
            </a:r>
            <a:r>
              <a:rPr lang="en-US" b="1" dirty="0"/>
              <a:t>genes </a:t>
            </a:r>
            <a:r>
              <a:rPr lang="en-US" dirty="0"/>
              <a:t>are most often masked by the dominant genes, unless the offspring inherits one of the same recessive gene from each parent. </a:t>
            </a:r>
          </a:p>
        </p:txBody>
      </p:sp>
    </p:spTree>
    <p:extLst>
      <p:ext uri="{BB962C8B-B14F-4D97-AF65-F5344CB8AC3E}">
        <p14:creationId xmlns:p14="http://schemas.microsoft.com/office/powerpoint/2010/main" val="4563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9520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100" y="1003300"/>
            <a:ext cx="8483600" cy="55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Multifactorial conditions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2311401"/>
            <a:ext cx="6426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92101"/>
            <a:ext cx="8610600" cy="1181100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MULTIFACTORIAL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87600"/>
            <a:ext cx="10820400" cy="38310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Polygenic threshold characters tend to run </a:t>
            </a:r>
            <a:r>
              <a:rPr lang="en-US" dirty="0" smtClean="0"/>
              <a:t>in families </a:t>
            </a:r>
            <a:r>
              <a:rPr lang="en-US" dirty="0"/>
              <a:t>because affected individuals </a:t>
            </a:r>
            <a:r>
              <a:rPr lang="en-US" dirty="0" smtClean="0"/>
              <a:t>have relatives </a:t>
            </a:r>
            <a:r>
              <a:rPr lang="en-US" dirty="0"/>
              <a:t>who share their genes with them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Parents who have several affected </a:t>
            </a:r>
            <a:r>
              <a:rPr lang="en-US" dirty="0" smtClean="0"/>
              <a:t>children will </a:t>
            </a:r>
            <a:r>
              <a:rPr lang="en-US" dirty="0"/>
              <a:t>have more high risk alleles than </a:t>
            </a:r>
            <a:r>
              <a:rPr lang="en-US" dirty="0" smtClean="0"/>
              <a:t>parents with </a:t>
            </a:r>
            <a:r>
              <a:rPr lang="en-US" dirty="0"/>
              <a:t>only one affected child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Thus recurrence risk increases </a:t>
            </a:r>
            <a:r>
              <a:rPr lang="en-US" dirty="0" smtClean="0"/>
              <a:t>with increasing </a:t>
            </a:r>
            <a:r>
              <a:rPr lang="en-US" dirty="0"/>
              <a:t>number of previously </a:t>
            </a:r>
            <a:r>
              <a:rPr lang="en-US" dirty="0" smtClean="0"/>
              <a:t>affected children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Mitochondrial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7886700" cy="4161284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The transmission of the mitochondrial genome from mother to child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WHY?</a:t>
            </a:r>
            <a:r>
              <a:rPr lang="en-US" sz="4200" dirty="0" smtClean="0"/>
              <a:t> </a:t>
            </a:r>
            <a:r>
              <a:rPr lang="en-US" sz="2400" dirty="0" smtClean="0"/>
              <a:t>Since </a:t>
            </a:r>
            <a:r>
              <a:rPr lang="en-US" sz="2400" dirty="0"/>
              <a:t>egg cells, but not sperm cells, keep their mitochondria during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fertilization</a:t>
            </a:r>
            <a:r>
              <a:rPr lang="en-US" sz="2400" dirty="0"/>
              <a:t>, mitochondrial DNA is always inherited from the female parent.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4600" b="1" dirty="0" smtClean="0">
                <a:solidFill>
                  <a:srgbClr val="FF0000"/>
                </a:solidFill>
              </a:rPr>
              <a:t>Causes:</a:t>
            </a:r>
            <a:r>
              <a:rPr lang="en-US" sz="4600" dirty="0" smtClean="0"/>
              <a:t>  </a:t>
            </a:r>
            <a:r>
              <a:rPr lang="en-US" sz="2400" dirty="0" smtClean="0"/>
              <a:t>mutations </a:t>
            </a:r>
            <a:r>
              <a:rPr lang="en-US" sz="2400" dirty="0"/>
              <a:t>in the non-nuclear DNA of mitochondria.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Both males and females are equally affected</a:t>
            </a:r>
          </a:p>
          <a:p>
            <a:endParaRPr lang="en-US" sz="2400" dirty="0" smtClean="0"/>
          </a:p>
          <a:p>
            <a:r>
              <a:rPr lang="en-US" sz="2400" dirty="0"/>
              <a:t>An affected male does not pass on his mitochondria to his children, so all his children will be unaffected.  </a:t>
            </a:r>
            <a:r>
              <a:rPr lang="en-US" sz="2400" i="1" dirty="0"/>
              <a:t>This is called mitochondrial (sometimes matrilineal) inheritance</a:t>
            </a:r>
            <a:r>
              <a:rPr lang="en-US" sz="2400" i="1" dirty="0" smtClean="0"/>
              <a:t>.</a:t>
            </a:r>
          </a:p>
          <a:p>
            <a:endParaRPr lang="en-US" sz="2400" i="1" dirty="0" smtClean="0"/>
          </a:p>
          <a:p>
            <a:r>
              <a:rPr lang="en-US" sz="2400" b="1" dirty="0" smtClean="0"/>
              <a:t>Neuromuscular Features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1753644"/>
            <a:ext cx="3340100" cy="38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5818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POINTS to remember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12899"/>
            <a:ext cx="7556500" cy="2120901"/>
          </a:xfrm>
        </p:spPr>
      </p:pic>
      <p:sp>
        <p:nvSpPr>
          <p:cNvPr id="5" name="Rectangle 4"/>
          <p:cNvSpPr/>
          <p:nvPr/>
        </p:nvSpPr>
        <p:spPr>
          <a:xfrm>
            <a:off x="1104900" y="3733801"/>
            <a:ext cx="10401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The pattern of inheritance associated with alterations in the </a:t>
            </a:r>
            <a:r>
              <a:rPr lang="en-US" dirty="0" err="1">
                <a:solidFill>
                  <a:prstClr val="black"/>
                </a:solidFill>
              </a:rPr>
              <a:t>mtDNA</a:t>
            </a:r>
            <a:r>
              <a:rPr lang="en-US" dirty="0">
                <a:solidFill>
                  <a:prstClr val="black"/>
                </a:solidFill>
              </a:rPr>
              <a:t> involves both males and females, but always with the condition passed on through the </a:t>
            </a:r>
            <a:r>
              <a:rPr lang="en-US" b="1" u="sng" dirty="0">
                <a:solidFill>
                  <a:prstClr val="black"/>
                </a:solidFill>
              </a:rPr>
              <a:t>female line </a:t>
            </a:r>
            <a:r>
              <a:rPr lang="en-US" dirty="0">
                <a:solidFill>
                  <a:prstClr val="black"/>
                </a:solidFill>
              </a:rPr>
              <a:t>(maternal inheritance). </a:t>
            </a:r>
          </a:p>
          <a:p>
            <a:pPr algn="just" defTabSz="457200"/>
            <a:endParaRPr lang="en-US" dirty="0">
              <a:solidFill>
                <a:prstClr val="black"/>
              </a:solidFill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Since many mitochondria are passed into the egg from the cells in the ovary, all the offspring of an affected woman would be expected to inherit the condition.</a:t>
            </a:r>
          </a:p>
          <a:p>
            <a:pPr algn="just" defTabSz="457200"/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An affected male does not pass his mitochondria on to his children, so his children will be unaffected.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7439">
            <a:off x="3645808" y="666191"/>
            <a:ext cx="2057703" cy="8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mitochondrial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439400" cy="4024125"/>
          </a:xfrm>
        </p:spPr>
        <p:txBody>
          <a:bodyPr/>
          <a:lstStyle/>
          <a:p>
            <a:r>
              <a:rPr lang="en-US" dirty="0"/>
              <a:t>an eye disease called </a:t>
            </a:r>
            <a:r>
              <a:rPr lang="en-US" dirty="0" err="1"/>
              <a:t>Leber's</a:t>
            </a:r>
            <a:r>
              <a:rPr lang="en-US" dirty="0"/>
              <a:t> hereditary optic atrophy;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 type of epilepsy called MERRF which stands for myoclonic epilepsy with Ragged Red Fibers; and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 form of </a:t>
            </a:r>
            <a:r>
              <a:rPr lang="en-US" dirty="0" smtClean="0"/>
              <a:t>dementia </a:t>
            </a:r>
            <a:r>
              <a:rPr lang="en-US" dirty="0"/>
              <a:t>called MELAS for </a:t>
            </a:r>
            <a:r>
              <a:rPr lang="en-US" dirty="0" err="1"/>
              <a:t>mitochondrialencephalopathy</a:t>
            </a:r>
            <a:r>
              <a:rPr lang="en-US" dirty="0"/>
              <a:t>, lactic acidosis and stroke-like episodes.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1800"/>
            <a:ext cx="4914900" cy="45168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As a mitochondrial condition is caused by incorrectly functioning mitochondria, it may be due to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- an alteration in the nuclear </a:t>
            </a:r>
            <a:r>
              <a:rPr lang="en-US" dirty="0" smtClean="0"/>
              <a:t>DNA (e genome)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- an alteration in the mitochondrial DNA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1656210"/>
            <a:ext cx="6096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Gene Inheritance</a:t>
            </a:r>
          </a:p>
          <a:p>
            <a:pPr lvl="1"/>
            <a:r>
              <a:rPr lang="en-US" dirty="0" smtClean="0"/>
              <a:t>Changes or mutations occur in DNA sequence of a single gene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Multifactorial Inheritance</a:t>
            </a:r>
          </a:p>
          <a:p>
            <a:pPr lvl="1"/>
            <a:r>
              <a:rPr lang="en-US" dirty="0" smtClean="0"/>
              <a:t>A combination of environmental factors and multiple gene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Mitochondrial Inheritance</a:t>
            </a:r>
          </a:p>
          <a:p>
            <a:pPr lvl="1"/>
            <a:r>
              <a:rPr lang="en-US" dirty="0" smtClean="0"/>
              <a:t>Mutations in the non-nuclear DNA mitochondria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Homozygous</a:t>
            </a:r>
            <a:r>
              <a:rPr lang="en-US" dirty="0" smtClean="0"/>
              <a:t> means that the two alleles an individual possesses for one gene are the same i.e. AA or </a:t>
            </a:r>
            <a:r>
              <a:rPr lang="en-US" dirty="0" err="1" smtClean="0"/>
              <a:t>aa</a:t>
            </a:r>
            <a:endParaRPr lang="en-US" dirty="0" smtClean="0"/>
          </a:p>
          <a:p>
            <a:r>
              <a:rPr lang="en-US" b="1" dirty="0" smtClean="0"/>
              <a:t>Heterozygous</a:t>
            </a:r>
            <a:r>
              <a:rPr lang="en-US" dirty="0" smtClean="0"/>
              <a:t> means that the two alleles an individual possesses for one gene are different i.e. </a:t>
            </a:r>
            <a:r>
              <a:rPr lang="en-US" dirty="0" err="1" smtClean="0"/>
              <a:t>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30674"/>
            <a:ext cx="10820400" cy="3488011"/>
          </a:xfrm>
        </p:spPr>
        <p:txBody>
          <a:bodyPr/>
          <a:lstStyle/>
          <a:p>
            <a:r>
              <a:rPr lang="en-US" dirty="0" smtClean="0"/>
              <a:t>What is the difference between the following?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Single gene inheritance</a:t>
            </a:r>
          </a:p>
          <a:p>
            <a:pPr marL="457200" indent="-457200">
              <a:buAutoNum type="alphaLcPeriod"/>
            </a:pPr>
            <a:r>
              <a:rPr lang="en-US" dirty="0" smtClean="0"/>
              <a:t>Mitochondrial Inheritance</a:t>
            </a:r>
          </a:p>
          <a:p>
            <a:pPr marL="457200" indent="-457200">
              <a:buAutoNum type="alphaLcPeriod"/>
            </a:pPr>
            <a:r>
              <a:rPr lang="en-US" dirty="0" smtClean="0"/>
              <a:t>Multifactorial Inheritance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825" y="339324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7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22600"/>
            <a:ext cx="10820400" cy="3196085"/>
          </a:xfrm>
        </p:spPr>
        <p:txBody>
          <a:bodyPr/>
          <a:lstStyle/>
          <a:p>
            <a:r>
              <a:rPr lang="en-US" dirty="0" smtClean="0"/>
              <a:t>Inheritance </a:t>
            </a:r>
            <a:r>
              <a:rPr lang="en-US" dirty="0"/>
              <a:t>patterns describe </a:t>
            </a:r>
            <a:r>
              <a:rPr lang="en-US" dirty="0">
                <a:solidFill>
                  <a:srgbClr val="FF0000"/>
                </a:solidFill>
              </a:rPr>
              <a:t>how a disease is transmitted in families</a:t>
            </a:r>
            <a:r>
              <a:rPr lang="en-US" dirty="0"/>
              <a:t>. </a:t>
            </a:r>
          </a:p>
          <a:p>
            <a:r>
              <a:rPr lang="en-US" dirty="0"/>
              <a:t>These patterns help to predict the recurrence risk for relatives.</a:t>
            </a:r>
          </a:p>
          <a:p>
            <a:r>
              <a:rPr lang="en-US" dirty="0"/>
              <a:t>In general, inheritance patterns for single gene disorders are classified based on whether they are autosomal or X-linked and whether they have a dominant or recessive pattern of inheritance.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disorders are called </a:t>
            </a:r>
            <a:r>
              <a:rPr lang="en-US" b="1" i="1" dirty="0" err="1"/>
              <a:t>Mendelian</a:t>
            </a:r>
            <a:r>
              <a:rPr lang="en-US" b="1" i="1" dirty="0"/>
              <a:t> disorders</a:t>
            </a:r>
            <a:r>
              <a:rPr lang="en-US" dirty="0"/>
              <a:t>, after the geneticist </a:t>
            </a:r>
            <a:r>
              <a:rPr lang="en-US" dirty="0" err="1"/>
              <a:t>Gregor</a:t>
            </a:r>
            <a:r>
              <a:rPr lang="en-US" dirty="0"/>
              <a:t> Mendel.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" y="2057401"/>
            <a:ext cx="3624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800" b="1" dirty="0">
                <a:ln w="22225">
                  <a:solidFill>
                    <a:srgbClr val="9D074E"/>
                  </a:solidFill>
                  <a:prstDash val="solid"/>
                </a:ln>
                <a:solidFill>
                  <a:srgbClr val="9D074E">
                    <a:lumMod val="40000"/>
                    <a:lumOff val="60000"/>
                  </a:srgbClr>
                </a:solidFill>
              </a:rPr>
              <a:t>MODE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012399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and types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Single Gene Inheritance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Autosomal dominant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Autosomal recessive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X-linked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Multifactorial Inheritance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Mitochondrial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Single gene inheritance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9448800" cy="158495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 err="1" smtClean="0"/>
              <a:t>Autosomal</a:t>
            </a:r>
            <a:r>
              <a:rPr lang="en-US" b="1" dirty="0" smtClean="0"/>
              <a:t> dominant</a:t>
            </a:r>
          </a:p>
          <a:p>
            <a:pPr marL="457200" indent="-457200">
              <a:buAutoNum type="arabicPeriod"/>
            </a:pPr>
            <a:r>
              <a:rPr lang="en-US" b="1" dirty="0" err="1" smtClean="0"/>
              <a:t>Autosomal</a:t>
            </a:r>
            <a:r>
              <a:rPr lang="en-US" b="1" dirty="0" smtClean="0"/>
              <a:t> recessive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Sex linked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370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gene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49500"/>
            <a:ext cx="10820400" cy="3869185"/>
          </a:xfrm>
        </p:spPr>
        <p:txBody>
          <a:bodyPr/>
          <a:lstStyle/>
          <a:p>
            <a:r>
              <a:rPr lang="en-US" dirty="0"/>
              <a:t>Genetic conditions caused by a mutation in a single gene follow predictable patterns of inheritance within families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Types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Autosomal dominant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Autosomal recessive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X-linked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1757</Words>
  <Application>Microsoft Office PowerPoint</Application>
  <PresentationFormat>Widescreen</PresentationFormat>
  <Paragraphs>246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Vapor Trail</vt:lpstr>
      <vt:lpstr>Unit 3</vt:lpstr>
      <vt:lpstr>Different mode and types of inheritance</vt:lpstr>
      <vt:lpstr>Definition </vt:lpstr>
      <vt:lpstr>PowerPoint Presentation</vt:lpstr>
      <vt:lpstr>PowerPoint Presentation</vt:lpstr>
      <vt:lpstr>Mode of inheritance</vt:lpstr>
      <vt:lpstr>Mode and types of inheritance</vt:lpstr>
      <vt:lpstr>Single gene inheritance</vt:lpstr>
      <vt:lpstr>Single gene inheritance</vt:lpstr>
      <vt:lpstr>Single autosomal dominant gene - conditions that are manifest in heterozygotes (individuals with just one copy of the mutant allele).  </vt:lpstr>
      <vt:lpstr>PowerPoint Presentation</vt:lpstr>
      <vt:lpstr>How will it be inherited?</vt:lpstr>
      <vt:lpstr>conditions </vt:lpstr>
      <vt:lpstr>Features of autosomal dominant inheritance that you may see on a family tree include: </vt:lpstr>
      <vt:lpstr>Autosomal dominant diseases</vt:lpstr>
      <vt:lpstr>SINGLE AUTOSOMAL RECESSIVE GENE - conditions are only manifest in individuals who have two copies of the mutant allele (are homozygous). </vt:lpstr>
      <vt:lpstr>PowerPoint Presentation</vt:lpstr>
      <vt:lpstr>How will it be inherited? </vt:lpstr>
      <vt:lpstr>Autosomal recessive conditions </vt:lpstr>
      <vt:lpstr>Features of autosomal recessive inheritance that you may see on a family tree include: </vt:lpstr>
      <vt:lpstr>PowerPoint Presentation</vt:lpstr>
      <vt:lpstr>Autosomal recessive diseases</vt:lpstr>
      <vt:lpstr>Autosomal codominant inheritance</vt:lpstr>
      <vt:lpstr>Some examples of human codominant traits include:</vt:lpstr>
      <vt:lpstr>PowerPoint Presentation</vt:lpstr>
      <vt:lpstr>Comparison of autosomal dominant and recessive modes of inheritance</vt:lpstr>
      <vt:lpstr>Sex linked inheritance</vt:lpstr>
      <vt:lpstr>types</vt:lpstr>
      <vt:lpstr>SeX- linked inheritance</vt:lpstr>
      <vt:lpstr>PowerPoint Presentation</vt:lpstr>
      <vt:lpstr>males</vt:lpstr>
      <vt:lpstr>females</vt:lpstr>
      <vt:lpstr>Examples for sex-linked inheritance</vt:lpstr>
      <vt:lpstr>Features of X-linked recessive inheritance that you may see on a family tree include: </vt:lpstr>
      <vt:lpstr>example</vt:lpstr>
      <vt:lpstr>X-linked dominant </vt:lpstr>
      <vt:lpstr>Punnet square</vt:lpstr>
      <vt:lpstr>PowerPoint Presentation</vt:lpstr>
      <vt:lpstr>Multifactorial inheritance</vt:lpstr>
      <vt:lpstr>PowerPoint Presentation</vt:lpstr>
      <vt:lpstr>PowerPoint Presentation</vt:lpstr>
      <vt:lpstr>Multifactorial conditions</vt:lpstr>
      <vt:lpstr>PowerPoint Presentation</vt:lpstr>
      <vt:lpstr>CHARACTERISTICS OF MULTIFACTORIAL INHERITANCE</vt:lpstr>
      <vt:lpstr>Mitochondrial inheritance</vt:lpstr>
      <vt:lpstr>KEY POINTS to remember</vt:lpstr>
      <vt:lpstr>Examples of mitochondrial inheritance</vt:lpstr>
      <vt:lpstr>Did you know?</vt:lpstr>
      <vt:lpstr>summary</vt:lpstr>
      <vt:lpstr>activity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Abdualrahman Alshehry</dc:creator>
  <cp:lastModifiedBy>Abdualrahman Alshehry</cp:lastModifiedBy>
  <cp:revision>3</cp:revision>
  <dcterms:created xsi:type="dcterms:W3CDTF">2016-10-21T18:07:24Z</dcterms:created>
  <dcterms:modified xsi:type="dcterms:W3CDTF">2016-10-21T18:22:41Z</dcterms:modified>
</cp:coreProperties>
</file>