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2"/>
  </p:notesMasterIdLst>
  <p:sldIdLst>
    <p:sldId id="256" r:id="rId2"/>
    <p:sldId id="281" r:id="rId3"/>
    <p:sldId id="269" r:id="rId4"/>
    <p:sldId id="279" r:id="rId5"/>
    <p:sldId id="282" r:id="rId6"/>
    <p:sldId id="275" r:id="rId7"/>
    <p:sldId id="280" r:id="rId8"/>
    <p:sldId id="285" r:id="rId9"/>
    <p:sldId id="284" r:id="rId10"/>
    <p:sldId id="283" r:id="rId11"/>
    <p:sldId id="289" r:id="rId12"/>
    <p:sldId id="286" r:id="rId13"/>
    <p:sldId id="288" r:id="rId14"/>
    <p:sldId id="259" r:id="rId15"/>
    <p:sldId id="260" r:id="rId16"/>
    <p:sldId id="266" r:id="rId17"/>
    <p:sldId id="287" r:id="rId18"/>
    <p:sldId id="261" r:id="rId19"/>
    <p:sldId id="262"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84107" autoAdjust="0"/>
  </p:normalViewPr>
  <p:slideViewPr>
    <p:cSldViewPr snapToGrid="0">
      <p:cViewPr varScale="1">
        <p:scale>
          <a:sx n="77" d="100"/>
          <a:sy n="77" d="100"/>
        </p:scale>
        <p:origin x="6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6D6C5-51F0-430F-B423-7A8C3257B5A8}" type="datetimeFigureOut">
              <a:rPr lang="en-US" smtClean="0"/>
              <a:t>10/17/2017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7E9D8-9F8E-4856-8E5F-7AADE4CDF356}" type="slidenum">
              <a:rPr lang="en-US" smtClean="0"/>
              <a:t>‹#›</a:t>
            </a:fld>
            <a:endParaRPr lang="en-US"/>
          </a:p>
        </p:txBody>
      </p:sp>
    </p:spTree>
    <p:extLst>
      <p:ext uri="{BB962C8B-B14F-4D97-AF65-F5344CB8AC3E}">
        <p14:creationId xmlns:p14="http://schemas.microsoft.com/office/powerpoint/2010/main" val="251589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E9D8-9F8E-4856-8E5F-7AADE4CDF356}" type="slidenum">
              <a:rPr lang="en-US" smtClean="0"/>
              <a:t>8</a:t>
            </a:fld>
            <a:endParaRPr lang="en-US"/>
          </a:p>
        </p:txBody>
      </p:sp>
    </p:spTree>
    <p:extLst>
      <p:ext uri="{BB962C8B-B14F-4D97-AF65-F5344CB8AC3E}">
        <p14:creationId xmlns:p14="http://schemas.microsoft.com/office/powerpoint/2010/main" val="22362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E9D8-9F8E-4856-8E5F-7AADE4CDF356}" type="slidenum">
              <a:rPr lang="en-US" smtClean="0"/>
              <a:t>12</a:t>
            </a:fld>
            <a:endParaRPr lang="en-US"/>
          </a:p>
        </p:txBody>
      </p:sp>
    </p:spTree>
    <p:extLst>
      <p:ext uri="{BB962C8B-B14F-4D97-AF65-F5344CB8AC3E}">
        <p14:creationId xmlns:p14="http://schemas.microsoft.com/office/powerpoint/2010/main" val="158877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E9D8-9F8E-4856-8E5F-7AADE4CDF356}" type="slidenum">
              <a:rPr lang="en-US" smtClean="0"/>
              <a:t>13</a:t>
            </a:fld>
            <a:endParaRPr lang="en-US"/>
          </a:p>
        </p:txBody>
      </p:sp>
    </p:spTree>
    <p:extLst>
      <p:ext uri="{BB962C8B-B14F-4D97-AF65-F5344CB8AC3E}">
        <p14:creationId xmlns:p14="http://schemas.microsoft.com/office/powerpoint/2010/main" val="94482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Theories</a:t>
            </a:r>
            <a:r>
              <a:rPr lang="en-US" baseline="0" dirty="0" smtClean="0"/>
              <a:t> are built inductively from observations … research is an excellent source of observation</a:t>
            </a:r>
          </a:p>
          <a:p>
            <a:endParaRPr lang="en-US" baseline="0" dirty="0" smtClean="0"/>
          </a:p>
          <a:p>
            <a:r>
              <a:rPr lang="en-US" baseline="0" dirty="0" smtClean="0"/>
              <a:t>Concepts and relationships are validated through research which is the foundation for theory development</a:t>
            </a:r>
          </a:p>
          <a:p>
            <a:endParaRPr lang="en-US" dirty="0"/>
          </a:p>
        </p:txBody>
      </p:sp>
      <p:sp>
        <p:nvSpPr>
          <p:cNvPr id="4" name="Slide Number Placeholder 3"/>
          <p:cNvSpPr>
            <a:spLocks noGrp="1"/>
          </p:cNvSpPr>
          <p:nvPr>
            <p:ph type="sldNum" sz="quarter" idx="10"/>
          </p:nvPr>
        </p:nvSpPr>
        <p:spPr/>
        <p:txBody>
          <a:bodyPr/>
          <a:lstStyle/>
          <a:p>
            <a:fld id="{5CD7E9D8-9F8E-4856-8E5F-7AADE4CDF356}" type="slidenum">
              <a:rPr lang="en-US" smtClean="0"/>
              <a:t>14</a:t>
            </a:fld>
            <a:endParaRPr lang="en-US"/>
          </a:p>
        </p:txBody>
      </p:sp>
    </p:spTree>
    <p:extLst>
      <p:ext uri="{BB962C8B-B14F-4D97-AF65-F5344CB8AC3E}">
        <p14:creationId xmlns:p14="http://schemas.microsoft.com/office/powerpoint/2010/main" val="11139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Theories are created by anyone</a:t>
            </a:r>
            <a:r>
              <a:rPr lang="en-US" baseline="0" dirty="0" smtClean="0"/>
              <a:t> who is insightful has a firm grounding in existing evidence and has the ability to knit together evidence into an intelligible pattern. </a:t>
            </a:r>
          </a:p>
          <a:p>
            <a:r>
              <a:rPr lang="en-US" baseline="0" dirty="0" smtClean="0"/>
              <a:t>New theories replace old ones because the latter have been shown to be false…..</a:t>
            </a:r>
            <a:endParaRPr lang="en-US" dirty="0"/>
          </a:p>
        </p:txBody>
      </p:sp>
      <p:sp>
        <p:nvSpPr>
          <p:cNvPr id="4" name="Slide Number Placeholder 3"/>
          <p:cNvSpPr>
            <a:spLocks noGrp="1"/>
          </p:cNvSpPr>
          <p:nvPr>
            <p:ph type="sldNum" sz="quarter" idx="10"/>
          </p:nvPr>
        </p:nvSpPr>
        <p:spPr/>
        <p:txBody>
          <a:bodyPr/>
          <a:lstStyle/>
          <a:p>
            <a:fld id="{5CD7E9D8-9F8E-4856-8E5F-7AADE4CDF356}" type="slidenum">
              <a:rPr lang="en-US" smtClean="0"/>
              <a:t>17</a:t>
            </a:fld>
            <a:endParaRPr lang="en-US"/>
          </a:p>
        </p:txBody>
      </p:sp>
    </p:spTree>
    <p:extLst>
      <p:ext uri="{BB962C8B-B14F-4D97-AF65-F5344CB8AC3E}">
        <p14:creationId xmlns:p14="http://schemas.microsoft.com/office/powerpoint/2010/main" val="196550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theory which specify the nature of the relationship among the concepts, provide a framework</a:t>
            </a:r>
            <a:r>
              <a:rPr lang="en-US" baseline="0" dirty="0" smtClean="0"/>
              <a:t> for generating hypothesis</a:t>
            </a:r>
            <a:r>
              <a:rPr lang="en-US" dirty="0" smtClean="0"/>
              <a:t>  </a:t>
            </a:r>
            <a:endParaRPr lang="en-US" dirty="0"/>
          </a:p>
        </p:txBody>
      </p:sp>
      <p:sp>
        <p:nvSpPr>
          <p:cNvPr id="4" name="Slide Number Placeholder 3"/>
          <p:cNvSpPr>
            <a:spLocks noGrp="1"/>
          </p:cNvSpPr>
          <p:nvPr>
            <p:ph type="sldNum" sz="quarter" idx="10"/>
          </p:nvPr>
        </p:nvSpPr>
        <p:spPr/>
        <p:txBody>
          <a:bodyPr/>
          <a:lstStyle/>
          <a:p>
            <a:fld id="{5CD7E9D8-9F8E-4856-8E5F-7AADE4CDF356}" type="slidenum">
              <a:rPr lang="en-US" smtClean="0"/>
              <a:t>18</a:t>
            </a:fld>
            <a:endParaRPr lang="en-US"/>
          </a:p>
        </p:txBody>
      </p:sp>
    </p:spTree>
    <p:extLst>
      <p:ext uri="{BB962C8B-B14F-4D97-AF65-F5344CB8AC3E}">
        <p14:creationId xmlns:p14="http://schemas.microsoft.com/office/powerpoint/2010/main" val="366827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049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14174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592069-2EC3-427F-9349-E99F8252EF5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06926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3864682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92069-2EC3-427F-9349-E99F8252EF5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18221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793031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0EBCDB-2BB8-4129-82B5-40BCB585B501}"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2830719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722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28400"/>
            <a:ext cx="10972800" cy="639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2800" y="1752601"/>
            <a:ext cx="109728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9592069-2EC3-427F-9349-E99F8252EF51}" type="slidenum">
              <a:rPr lang="en-US" smtClean="0"/>
              <a:t>‹#›</a:t>
            </a:fld>
            <a:endParaRPr lang="en-US"/>
          </a:p>
        </p:txBody>
      </p:sp>
      <p:sp>
        <p:nvSpPr>
          <p:cNvPr id="11" name="Text Placeholder 10"/>
          <p:cNvSpPr>
            <a:spLocks noGrp="1"/>
          </p:cNvSpPr>
          <p:nvPr>
            <p:ph type="body" sz="quarter" idx="13"/>
          </p:nvPr>
        </p:nvSpPr>
        <p:spPr>
          <a:xfrm>
            <a:off x="841600" y="914400"/>
            <a:ext cx="1087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342830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90919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414328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302648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406573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1198140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288111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278357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328672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10/17/2017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9592069-2EC3-427F-9349-E99F8252EF51}" type="slidenum">
              <a:rPr lang="en-US" smtClean="0"/>
              <a:t>‹#›</a:t>
            </a:fld>
            <a:endParaRPr lang="en-US"/>
          </a:p>
        </p:txBody>
      </p:sp>
    </p:spTree>
    <p:extLst>
      <p:ext uri="{BB962C8B-B14F-4D97-AF65-F5344CB8AC3E}">
        <p14:creationId xmlns:p14="http://schemas.microsoft.com/office/powerpoint/2010/main" val="15723786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4714" y="823260"/>
            <a:ext cx="8915399" cy="2262781"/>
          </a:xfrm>
        </p:spPr>
        <p:txBody>
          <a:bodyPr>
            <a:normAutofit/>
          </a:bodyPr>
          <a:lstStyle/>
          <a:p>
            <a:r>
              <a:rPr lang="en-US" b="1" dirty="0"/>
              <a:t>Literature reviews and </a:t>
            </a:r>
            <a:r>
              <a:rPr lang="en-US" b="1" dirty="0" smtClean="0"/>
              <a:t>Theoretical </a:t>
            </a:r>
            <a:r>
              <a:rPr lang="en-US" b="1" dirty="0"/>
              <a:t>framework </a:t>
            </a:r>
            <a:r>
              <a:rPr lang="en-US"/>
              <a:t>	</a:t>
            </a:r>
            <a:endParaRPr lang="en-US" dirty="0"/>
          </a:p>
        </p:txBody>
      </p:sp>
    </p:spTree>
    <p:extLst>
      <p:ext uri="{BB962C8B-B14F-4D97-AF65-F5344CB8AC3E}">
        <p14:creationId xmlns:p14="http://schemas.microsoft.com/office/powerpoint/2010/main" val="178189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946" y="107576"/>
            <a:ext cx="9716153" cy="1223683"/>
          </a:xfrm>
        </p:spPr>
        <p:txBody>
          <a:bodyPr>
            <a:normAutofit/>
          </a:bodyPr>
          <a:lstStyle/>
          <a:p>
            <a:pPr algn="ctr"/>
            <a:r>
              <a:rPr lang="en-US" b="1" dirty="0">
                <a:solidFill>
                  <a:schemeClr val="accent2">
                    <a:lumMod val="75000"/>
                  </a:schemeClr>
                </a:solidFill>
              </a:rPr>
              <a:t>Points to be </a:t>
            </a:r>
            <a:r>
              <a:rPr lang="en-US" b="1" dirty="0" smtClean="0">
                <a:solidFill>
                  <a:schemeClr val="accent2">
                    <a:lumMod val="75000"/>
                  </a:schemeClr>
                </a:solidFill>
              </a:rPr>
              <a:t>considered </a:t>
            </a:r>
            <a:r>
              <a:rPr lang="en-US" b="1" dirty="0">
                <a:solidFill>
                  <a:schemeClr val="accent2">
                    <a:lumMod val="75000"/>
                  </a:schemeClr>
                </a:solidFill>
              </a:rPr>
              <a:t>during conducting literature review: </a:t>
            </a:r>
          </a:p>
        </p:txBody>
      </p:sp>
      <p:sp>
        <p:nvSpPr>
          <p:cNvPr id="3" name="Content Placeholder 2"/>
          <p:cNvSpPr>
            <a:spLocks noGrp="1"/>
          </p:cNvSpPr>
          <p:nvPr>
            <p:ph idx="1"/>
          </p:nvPr>
        </p:nvSpPr>
        <p:spPr>
          <a:xfrm>
            <a:off x="1667435" y="1331259"/>
            <a:ext cx="9837177" cy="4988859"/>
          </a:xfrm>
        </p:spPr>
        <p:txBody>
          <a:bodyPr>
            <a:noAutofit/>
          </a:bodyPr>
          <a:lstStyle/>
          <a:p>
            <a:r>
              <a:rPr lang="en-US" sz="2400" dirty="0" smtClean="0"/>
              <a:t>Be specific</a:t>
            </a:r>
          </a:p>
          <a:p>
            <a:r>
              <a:rPr lang="en-US" sz="2400" dirty="0" smtClean="0"/>
              <a:t>Be selective</a:t>
            </a:r>
          </a:p>
          <a:p>
            <a:r>
              <a:rPr lang="en-US" sz="2400" dirty="0" smtClean="0"/>
              <a:t>Focus on current topics</a:t>
            </a:r>
          </a:p>
          <a:p>
            <a:r>
              <a:rPr lang="en-US" sz="2400" dirty="0" smtClean="0"/>
              <a:t>Focus on sources of evidences</a:t>
            </a:r>
          </a:p>
          <a:p>
            <a:r>
              <a:rPr lang="en-US" sz="2400" dirty="0" smtClean="0"/>
              <a:t>Account of contrary evidences</a:t>
            </a:r>
          </a:p>
          <a:p>
            <a:r>
              <a:rPr lang="en-US" sz="2400" dirty="0" smtClean="0"/>
              <a:t>Reference citation </a:t>
            </a:r>
          </a:p>
          <a:p>
            <a:r>
              <a:rPr lang="en-US" sz="2400" dirty="0"/>
              <a:t>O</a:t>
            </a:r>
            <a:r>
              <a:rPr lang="en-US" sz="2400" dirty="0" smtClean="0"/>
              <a:t>rganization of literature review</a:t>
            </a:r>
          </a:p>
          <a:p>
            <a:r>
              <a:rPr lang="en-US" sz="2400" dirty="0" smtClean="0"/>
              <a:t>Referring original source</a:t>
            </a:r>
          </a:p>
          <a:p>
            <a:r>
              <a:rPr lang="en-US" sz="2400" dirty="0" smtClean="0"/>
              <a:t>Avoid abbreviations </a:t>
            </a:r>
          </a:p>
          <a:p>
            <a:r>
              <a:rPr lang="en-US" sz="2400" dirty="0" smtClean="0"/>
              <a:t>Simple and accurate sentence structure</a:t>
            </a:r>
            <a:endParaRPr lang="en-US" sz="2400" dirty="0"/>
          </a:p>
        </p:txBody>
      </p:sp>
    </p:spTree>
    <p:extLst>
      <p:ext uri="{BB962C8B-B14F-4D97-AF65-F5344CB8AC3E}">
        <p14:creationId xmlns:p14="http://schemas.microsoft.com/office/powerpoint/2010/main" val="79927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6455" y="1201271"/>
            <a:ext cx="10352110" cy="5450541"/>
          </a:xfrm>
        </p:spPr>
        <p:txBody>
          <a:bodyPr>
            <a:noAutofit/>
          </a:bodyPr>
          <a:lstStyle/>
          <a:p>
            <a:r>
              <a:rPr lang="en-US" sz="3200" dirty="0" smtClean="0"/>
              <a:t>Relevant concepts and variables reviewed.</a:t>
            </a:r>
          </a:p>
          <a:p>
            <a:r>
              <a:rPr lang="en-US" sz="3200" dirty="0" smtClean="0"/>
              <a:t>Primary or secondary sources.</a:t>
            </a:r>
          </a:p>
          <a:p>
            <a:r>
              <a:rPr lang="en-US" sz="3200" dirty="0" smtClean="0"/>
              <a:t>Gap or inconsistencies uncovered.</a:t>
            </a:r>
          </a:p>
          <a:p>
            <a:r>
              <a:rPr lang="en-US" sz="3200" dirty="0" smtClean="0"/>
              <a:t>Essential components of every study is reflected.</a:t>
            </a:r>
          </a:p>
          <a:p>
            <a:r>
              <a:rPr lang="en-US" sz="3200" dirty="0" smtClean="0"/>
              <a:t>Strengths, weakness, or limitations critique of every study included.</a:t>
            </a:r>
          </a:p>
          <a:p>
            <a:r>
              <a:rPr lang="en-US" sz="3200" dirty="0" smtClean="0"/>
              <a:t>Logical organization of literatures.</a:t>
            </a:r>
          </a:p>
          <a:p>
            <a:endParaRPr lang="en-US" sz="3200" dirty="0" smtClean="0"/>
          </a:p>
        </p:txBody>
      </p:sp>
      <p:sp>
        <p:nvSpPr>
          <p:cNvPr id="4" name="Title 1"/>
          <p:cNvSpPr>
            <a:spLocks noGrp="1"/>
          </p:cNvSpPr>
          <p:nvPr>
            <p:ph type="title"/>
          </p:nvPr>
        </p:nvSpPr>
        <p:spPr>
          <a:xfrm>
            <a:off x="1696455" y="373098"/>
            <a:ext cx="8911687" cy="1280890"/>
          </a:xfrm>
        </p:spPr>
        <p:txBody>
          <a:bodyPr>
            <a:noAutofit/>
          </a:bodyPr>
          <a:lstStyle/>
          <a:p>
            <a:r>
              <a:rPr lang="en-US" b="1" dirty="0">
                <a:solidFill>
                  <a:schemeClr val="accent2">
                    <a:lumMod val="75000"/>
                  </a:schemeClr>
                </a:solidFill>
              </a:rPr>
              <a:t>Critique criteria:</a:t>
            </a:r>
          </a:p>
        </p:txBody>
      </p:sp>
    </p:spTree>
    <p:extLst>
      <p:ext uri="{BB962C8B-B14F-4D97-AF65-F5344CB8AC3E}">
        <p14:creationId xmlns:p14="http://schemas.microsoft.com/office/powerpoint/2010/main" val="80901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428399"/>
            <a:ext cx="10972800" cy="895903"/>
          </a:xfrm>
        </p:spPr>
        <p:txBody>
          <a:bodyPr>
            <a:normAutofit/>
          </a:bodyPr>
          <a:lstStyle/>
          <a:p>
            <a:pPr algn="ctr"/>
            <a:r>
              <a:rPr lang="en-US" b="1" dirty="0" smtClean="0">
                <a:solidFill>
                  <a:schemeClr val="accent2">
                    <a:lumMod val="75000"/>
                  </a:schemeClr>
                </a:solidFill>
              </a:rPr>
              <a:t>Framework</a:t>
            </a:r>
            <a:endParaRPr lang="en-US" b="1" dirty="0">
              <a:solidFill>
                <a:schemeClr val="accent2">
                  <a:lumMod val="75000"/>
                </a:schemeClr>
              </a:solidFill>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b="0" dirty="0" smtClean="0"/>
              <a:t>Framework is the conceptual rationale.</a:t>
            </a:r>
          </a:p>
          <a:p>
            <a:pPr marL="457200" indent="-457200">
              <a:buFont typeface="Arial" panose="020B0604020202020204" pitchFamily="34" charset="0"/>
              <a:buChar char="•"/>
            </a:pPr>
            <a:r>
              <a:rPr lang="en-US" b="0" dirty="0" smtClean="0"/>
              <a:t>Every study has a framework (justification) </a:t>
            </a:r>
          </a:p>
          <a:p>
            <a:pPr marL="457200" indent="-457200">
              <a:buFont typeface="Arial" panose="020B0604020202020204" pitchFamily="34" charset="0"/>
              <a:buChar char="•"/>
            </a:pPr>
            <a:r>
              <a:rPr lang="en-US" b="0" dirty="0" smtClean="0"/>
              <a:t>Foundation of a building</a:t>
            </a:r>
          </a:p>
          <a:p>
            <a:pPr marL="457200" indent="-457200">
              <a:buFont typeface="Arial" panose="020B0604020202020204" pitchFamily="34" charset="0"/>
              <a:buChar char="•"/>
            </a:pPr>
            <a:r>
              <a:rPr lang="en-US" b="0" dirty="0" smtClean="0"/>
              <a:t>Define the study concepts</a:t>
            </a:r>
          </a:p>
          <a:p>
            <a:pPr marL="457200" indent="-457200">
              <a:buFont typeface="Arial" panose="020B0604020202020204" pitchFamily="34" charset="0"/>
              <a:buChar char="•"/>
            </a:pPr>
            <a:r>
              <a:rPr lang="en-US" b="0" dirty="0" smtClean="0"/>
              <a:t>Types:</a:t>
            </a:r>
          </a:p>
          <a:p>
            <a:pPr marL="1141413" lvl="1" indent="-457200">
              <a:buFont typeface="Arial" panose="020B0604020202020204" pitchFamily="34" charset="0"/>
              <a:buChar char="•"/>
            </a:pPr>
            <a:r>
              <a:rPr lang="en-US" dirty="0" smtClean="0"/>
              <a:t>Theoretical framework</a:t>
            </a:r>
          </a:p>
          <a:p>
            <a:pPr marL="1141413" lvl="1" indent="-457200">
              <a:buFont typeface="Arial" panose="020B0604020202020204" pitchFamily="34" charset="0"/>
              <a:buChar char="•"/>
            </a:pPr>
            <a:r>
              <a:rPr lang="en-US" b="0" dirty="0" smtClean="0"/>
              <a:t>Conceptual framework (models)</a:t>
            </a:r>
            <a:endParaRPr lang="en-US" b="0" dirty="0"/>
          </a:p>
        </p:txBody>
      </p:sp>
    </p:spTree>
    <p:extLst>
      <p:ext uri="{BB962C8B-B14F-4D97-AF65-F5344CB8AC3E}">
        <p14:creationId xmlns:p14="http://schemas.microsoft.com/office/powerpoint/2010/main" val="94625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0765" y="1413164"/>
            <a:ext cx="10566400" cy="5320145"/>
          </a:xfrm>
        </p:spPr>
        <p:txBody>
          <a:bodyPr/>
          <a:lstStyle/>
          <a:p>
            <a:pPr marL="514350" indent="-514350">
              <a:buAutoNum type="arabicPeriod"/>
            </a:pPr>
            <a:r>
              <a:rPr lang="en-US" b="0" dirty="0" smtClean="0"/>
              <a:t>Select Concepts:</a:t>
            </a:r>
          </a:p>
          <a:p>
            <a:pPr marL="1198563" lvl="1" indent="-514350"/>
            <a:r>
              <a:rPr lang="en-US" dirty="0" smtClean="0"/>
              <a:t>A concept is an image or symbolic representation of an abstract idea, </a:t>
            </a:r>
            <a:r>
              <a:rPr lang="en-US" dirty="0" err="1" smtClean="0"/>
              <a:t>e.g</a:t>
            </a:r>
            <a:r>
              <a:rPr lang="en-US" dirty="0" smtClean="0"/>
              <a:t>: health pain, intelligence</a:t>
            </a:r>
            <a:endParaRPr lang="en-US" b="0" dirty="0" smtClean="0"/>
          </a:p>
          <a:p>
            <a:pPr marL="514350" indent="-514350">
              <a:buAutoNum type="arabicPeriod"/>
            </a:pPr>
            <a:r>
              <a:rPr lang="en-US" b="0" dirty="0" smtClean="0"/>
              <a:t>Identify the interrelationships among concepts (Logical propositions about the relations among the concepts).</a:t>
            </a:r>
          </a:p>
          <a:p>
            <a:pPr marL="514350" indent="-514350">
              <a:buAutoNum type="arabicPeriod"/>
            </a:pPr>
            <a:r>
              <a:rPr lang="en-US" b="0" dirty="0" smtClean="0"/>
              <a:t>Formulating clear definitions (Conceptual and operational definition).</a:t>
            </a:r>
          </a:p>
          <a:p>
            <a:pPr marL="1027113" lvl="1" indent="-342900"/>
            <a:r>
              <a:rPr lang="en-US" dirty="0" smtClean="0"/>
              <a:t>Some concepts are easily defined, </a:t>
            </a:r>
            <a:r>
              <a:rPr lang="en-US" dirty="0" err="1" smtClean="0"/>
              <a:t>e.g</a:t>
            </a:r>
            <a:r>
              <a:rPr lang="en-US" dirty="0" smtClean="0"/>
              <a:t>: BP; others are difficult, </a:t>
            </a:r>
            <a:r>
              <a:rPr lang="en-US" dirty="0" err="1" smtClean="0"/>
              <a:t>e.g</a:t>
            </a:r>
            <a:r>
              <a:rPr lang="en-US" dirty="0" smtClean="0"/>
              <a:t>: coping.</a:t>
            </a:r>
            <a:endParaRPr lang="en-US" b="0" dirty="0" smtClean="0"/>
          </a:p>
          <a:p>
            <a:pPr marL="514350" indent="-514350">
              <a:buAutoNum type="arabicPeriod"/>
            </a:pPr>
            <a:r>
              <a:rPr lang="en-US" b="0" dirty="0" smtClean="0"/>
              <a:t>Formulating the theoretical rationale.</a:t>
            </a:r>
          </a:p>
          <a:p>
            <a:pPr marL="1198563" lvl="1" indent="-514350"/>
            <a:r>
              <a:rPr lang="en-US" dirty="0" smtClean="0"/>
              <a:t>Through L.R, theoretical connections between variables can identified and confirmed.</a:t>
            </a:r>
            <a:endParaRPr lang="en-US" b="0" dirty="0" smtClean="0"/>
          </a:p>
          <a:p>
            <a:pPr marL="514350" indent="-514350">
              <a:buAutoNum type="arabicPeriod"/>
            </a:pPr>
            <a:endParaRPr lang="en-US" b="0" dirty="0"/>
          </a:p>
        </p:txBody>
      </p:sp>
      <p:sp>
        <p:nvSpPr>
          <p:cNvPr id="4" name="Title 3"/>
          <p:cNvSpPr>
            <a:spLocks noGrp="1"/>
          </p:cNvSpPr>
          <p:nvPr>
            <p:ph type="title"/>
          </p:nvPr>
        </p:nvSpPr>
        <p:spPr>
          <a:xfrm>
            <a:off x="854364" y="151309"/>
            <a:ext cx="10972800" cy="1137164"/>
          </a:xfrm>
        </p:spPr>
        <p:txBody>
          <a:bodyPr>
            <a:noAutofit/>
          </a:bodyPr>
          <a:lstStyle/>
          <a:p>
            <a:pPr algn="ctr"/>
            <a:r>
              <a:rPr lang="en-US" b="1" dirty="0">
                <a:solidFill>
                  <a:schemeClr val="accent2">
                    <a:lumMod val="75000"/>
                  </a:schemeClr>
                </a:solidFill>
              </a:rPr>
              <a:t>How to develop theoretical framework or conceptual framework</a:t>
            </a:r>
          </a:p>
        </p:txBody>
      </p:sp>
    </p:spTree>
    <p:extLst>
      <p:ext uri="{BB962C8B-B14F-4D97-AF65-F5344CB8AC3E}">
        <p14:creationId xmlns:p14="http://schemas.microsoft.com/office/powerpoint/2010/main" val="2033055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711" y="497985"/>
            <a:ext cx="8911687" cy="1280890"/>
          </a:xfrm>
        </p:spPr>
        <p:txBody>
          <a:bodyPr/>
          <a:lstStyle/>
          <a:p>
            <a:pPr algn="ctr"/>
            <a:r>
              <a:rPr lang="en-US" b="1" dirty="0" smtClean="0">
                <a:solidFill>
                  <a:schemeClr val="accent2">
                    <a:lumMod val="75000"/>
                  </a:schemeClr>
                </a:solidFill>
              </a:rPr>
              <a:t>Theory</a:t>
            </a:r>
            <a:endParaRPr lang="en-US" b="1" dirty="0">
              <a:solidFill>
                <a:schemeClr val="accent2">
                  <a:lumMod val="75000"/>
                </a:schemeClr>
              </a:solidFill>
            </a:endParaRPr>
          </a:p>
        </p:txBody>
      </p:sp>
      <p:sp>
        <p:nvSpPr>
          <p:cNvPr id="3" name="Content Placeholder 2"/>
          <p:cNvSpPr>
            <a:spLocks noGrp="1"/>
          </p:cNvSpPr>
          <p:nvPr>
            <p:ph idx="1"/>
          </p:nvPr>
        </p:nvSpPr>
        <p:spPr>
          <a:xfrm>
            <a:off x="662151" y="1450428"/>
            <a:ext cx="10716336" cy="4019360"/>
          </a:xfrm>
        </p:spPr>
        <p:txBody>
          <a:bodyPr>
            <a:noAutofit/>
          </a:bodyPr>
          <a:lstStyle/>
          <a:p>
            <a:r>
              <a:rPr lang="en-US" sz="2600" dirty="0"/>
              <a:t> </a:t>
            </a:r>
            <a:r>
              <a:rPr lang="en-US" sz="2400" dirty="0"/>
              <a:t>… a system of logically interrelated, </a:t>
            </a:r>
            <a:r>
              <a:rPr lang="en-US" sz="2400" dirty="0" smtClean="0"/>
              <a:t>non-contradictory statements </a:t>
            </a:r>
            <a:r>
              <a:rPr lang="en-US" sz="2400" dirty="0"/>
              <a:t>intended to tentatively explain some </a:t>
            </a:r>
            <a:r>
              <a:rPr lang="en-US" sz="2400" dirty="0" smtClean="0"/>
              <a:t>phenomena, formulated </a:t>
            </a:r>
            <a:r>
              <a:rPr lang="en-US" sz="2400" dirty="0"/>
              <a:t>in such a way that testable hypotheses can </a:t>
            </a:r>
            <a:r>
              <a:rPr lang="en-US" sz="2400" dirty="0" smtClean="0"/>
              <a:t>be derived </a:t>
            </a:r>
            <a:r>
              <a:rPr lang="en-US" sz="2400" dirty="0"/>
              <a:t>from them</a:t>
            </a:r>
          </a:p>
          <a:p>
            <a:r>
              <a:rPr lang="en-US" sz="2400" dirty="0"/>
              <a:t> … a set of logically interrelated constructs and </a:t>
            </a:r>
            <a:r>
              <a:rPr lang="en-US" sz="2400" dirty="0" smtClean="0"/>
              <a:t>propositions that </a:t>
            </a:r>
            <a:r>
              <a:rPr lang="en-US" sz="2400" dirty="0"/>
              <a:t>present a systematic view of phenomena by </a:t>
            </a:r>
            <a:r>
              <a:rPr lang="en-US" sz="2400" dirty="0" smtClean="0"/>
              <a:t>specifying relationships </a:t>
            </a:r>
            <a:r>
              <a:rPr lang="en-US" sz="2400" dirty="0"/>
              <a:t>among variables with the purpose of explaining </a:t>
            </a:r>
            <a:r>
              <a:rPr lang="en-US" sz="2400" dirty="0" smtClean="0"/>
              <a:t>or predicting </a:t>
            </a:r>
            <a:r>
              <a:rPr lang="en-US" sz="2400" dirty="0"/>
              <a:t>the phenomena</a:t>
            </a:r>
          </a:p>
          <a:p>
            <a:r>
              <a:rPr lang="en-US" sz="2400" dirty="0"/>
              <a:t> … provides a point of view, determines what variables </a:t>
            </a:r>
            <a:r>
              <a:rPr lang="en-US" sz="2400" dirty="0" smtClean="0"/>
              <a:t>are important </a:t>
            </a:r>
            <a:r>
              <a:rPr lang="en-US" sz="2400" dirty="0"/>
              <a:t>and what ones are </a:t>
            </a:r>
            <a:r>
              <a:rPr lang="en-US" sz="2400" dirty="0" smtClean="0"/>
              <a:t>not </a:t>
            </a:r>
            <a:r>
              <a:rPr lang="en-US" sz="2400" dirty="0"/>
              <a:t>provides sources of problem statements and </a:t>
            </a:r>
            <a:r>
              <a:rPr lang="en-US" sz="2400" dirty="0" smtClean="0"/>
              <a:t>hypotheses which </a:t>
            </a:r>
            <a:r>
              <a:rPr lang="en-US" sz="2400" dirty="0"/>
              <a:t>in turn determine appropriate </a:t>
            </a:r>
            <a:r>
              <a:rPr lang="en-US" sz="2400" u="sng" dirty="0" smtClean="0"/>
              <a:t>research </a:t>
            </a:r>
            <a:r>
              <a:rPr lang="en-US" sz="2400" u="sng" dirty="0"/>
              <a:t>design</a:t>
            </a:r>
            <a:r>
              <a:rPr lang="en-US" sz="2400" dirty="0"/>
              <a:t>, </a:t>
            </a:r>
            <a:r>
              <a:rPr lang="en-US" sz="2400" u="sng" dirty="0" smtClean="0"/>
              <a:t>analysis of </a:t>
            </a:r>
            <a:r>
              <a:rPr lang="en-US" sz="2400" u="sng" dirty="0"/>
              <a:t>data </a:t>
            </a:r>
            <a:r>
              <a:rPr lang="en-US" sz="2400" dirty="0"/>
              <a:t>and </a:t>
            </a:r>
            <a:r>
              <a:rPr lang="en-US" sz="2400" u="sng" dirty="0"/>
              <a:t>interpretation of results</a:t>
            </a:r>
          </a:p>
        </p:txBody>
      </p:sp>
    </p:spTree>
    <p:extLst>
      <p:ext uri="{BB962C8B-B14F-4D97-AF65-F5344CB8AC3E}">
        <p14:creationId xmlns:p14="http://schemas.microsoft.com/office/powerpoint/2010/main" val="205826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04171"/>
            <a:ext cx="10972800" cy="639762"/>
          </a:xfrm>
        </p:spPr>
        <p:txBody>
          <a:bodyPr>
            <a:normAutofit fontScale="90000"/>
          </a:bodyPr>
          <a:lstStyle/>
          <a:p>
            <a:pPr algn="ctr"/>
            <a:r>
              <a:rPr lang="en-US" b="1" dirty="0" smtClean="0">
                <a:solidFill>
                  <a:schemeClr val="accent2">
                    <a:lumMod val="75000"/>
                  </a:schemeClr>
                </a:solidFill>
              </a:rPr>
              <a:t>Why theory is important</a:t>
            </a:r>
            <a:endParaRPr lang="en-US" b="1" dirty="0">
              <a:solidFill>
                <a:schemeClr val="accent2">
                  <a:lumMod val="75000"/>
                </a:schemeClr>
              </a:solidFill>
            </a:endParaRPr>
          </a:p>
        </p:txBody>
      </p:sp>
      <p:sp>
        <p:nvSpPr>
          <p:cNvPr id="3" name="Content Placeholder 2"/>
          <p:cNvSpPr>
            <a:spLocks noGrp="1"/>
          </p:cNvSpPr>
          <p:nvPr>
            <p:ph idx="1"/>
          </p:nvPr>
        </p:nvSpPr>
        <p:spPr>
          <a:xfrm>
            <a:off x="1387366" y="1752601"/>
            <a:ext cx="10398234" cy="4373563"/>
          </a:xfrm>
        </p:spPr>
        <p:txBody>
          <a:bodyPr/>
          <a:lstStyle/>
          <a:p>
            <a:pPr marL="457200" indent="-457200">
              <a:buFont typeface="Arial" panose="020B0604020202020204" pitchFamily="34" charset="0"/>
              <a:buChar char="•"/>
            </a:pPr>
            <a:r>
              <a:rPr lang="en-US" b="0" dirty="0"/>
              <a:t>P</a:t>
            </a:r>
            <a:r>
              <a:rPr lang="en-US" b="0" dirty="0" smtClean="0"/>
              <a:t>rovides </a:t>
            </a:r>
            <a:r>
              <a:rPr lang="en-US" b="0" dirty="0"/>
              <a:t>a point of view, (pre)determines what</a:t>
            </a:r>
          </a:p>
          <a:p>
            <a:r>
              <a:rPr lang="en-US" b="0" dirty="0"/>
              <a:t>variables are important and what ones are </a:t>
            </a:r>
            <a:r>
              <a:rPr lang="en-US" b="0" dirty="0" smtClean="0"/>
              <a:t>not.</a:t>
            </a:r>
          </a:p>
          <a:p>
            <a:pPr marL="457200" indent="-457200">
              <a:buFont typeface="Arial" panose="020B0604020202020204" pitchFamily="34" charset="0"/>
              <a:buChar char="•"/>
            </a:pPr>
            <a:r>
              <a:rPr lang="en-US" b="0" dirty="0" smtClean="0"/>
              <a:t>Determines the natural of phenomena and the reason of its occurrence (predict).</a:t>
            </a:r>
          </a:p>
          <a:p>
            <a:pPr marL="457200" indent="-457200">
              <a:buFont typeface="Arial" panose="020B0604020202020204" pitchFamily="34" charset="0"/>
              <a:buChar char="•"/>
            </a:pPr>
            <a:r>
              <a:rPr lang="en-US" b="0" dirty="0" smtClean="0"/>
              <a:t>Provides </a:t>
            </a:r>
            <a:r>
              <a:rPr lang="en-US" b="0" dirty="0"/>
              <a:t>sources of problem statements </a:t>
            </a:r>
            <a:r>
              <a:rPr lang="en-US" b="0" dirty="0" smtClean="0"/>
              <a:t>and hypotheses </a:t>
            </a:r>
            <a:r>
              <a:rPr lang="en-US" b="0" dirty="0"/>
              <a:t>which in turn help </a:t>
            </a:r>
            <a:r>
              <a:rPr lang="en-US" b="0" dirty="0" smtClean="0"/>
              <a:t>determine best </a:t>
            </a:r>
            <a:r>
              <a:rPr lang="en-US" b="0" dirty="0"/>
              <a:t>study design and analysis of </a:t>
            </a:r>
            <a:r>
              <a:rPr lang="en-US" b="0" dirty="0" smtClean="0"/>
              <a:t>data and </a:t>
            </a:r>
            <a:r>
              <a:rPr lang="en-US" b="0" dirty="0"/>
              <a:t>interpretation of </a:t>
            </a:r>
            <a:r>
              <a:rPr lang="en-US" b="0" dirty="0" smtClean="0"/>
              <a:t>results (i.e</a:t>
            </a:r>
            <a:r>
              <a:rPr lang="en-US" b="0" dirty="0"/>
              <a:t>. </a:t>
            </a:r>
            <a:r>
              <a:rPr lang="en-US" b="0" dirty="0" smtClean="0"/>
              <a:t>meaning)</a:t>
            </a:r>
          </a:p>
          <a:p>
            <a:pPr marL="457200" indent="-457200">
              <a:buFont typeface="Arial" panose="020B0604020202020204" pitchFamily="34" charset="0"/>
              <a:buChar char="•"/>
            </a:pPr>
            <a:r>
              <a:rPr lang="en-US" b="0" dirty="0" smtClean="0"/>
              <a:t>Develops nursing intervention</a:t>
            </a:r>
          </a:p>
          <a:p>
            <a:pPr marL="457200" indent="-457200">
              <a:buFont typeface="Arial" panose="020B0604020202020204" pitchFamily="34" charset="0"/>
              <a:buChar char="•"/>
            </a:pPr>
            <a:endParaRPr lang="en-US" b="0" dirty="0" smtClean="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96538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1386958" y="1688377"/>
            <a:ext cx="10972800" cy="4565378"/>
          </a:xfrm>
        </p:spPr>
        <p:txBody>
          <a:bodyPr/>
          <a:lstStyle/>
          <a:p>
            <a:r>
              <a:rPr lang="en-US" b="0" dirty="0" smtClean="0"/>
              <a:t>Borrowed theories? Shared Theories?</a:t>
            </a:r>
          </a:p>
          <a:p>
            <a:endParaRPr lang="en-US" b="0" dirty="0" smtClean="0"/>
          </a:p>
          <a:p>
            <a:r>
              <a:rPr lang="en-US" b="0" dirty="0" smtClean="0"/>
              <a:t>Grand theory? Middle-range theory?</a:t>
            </a:r>
          </a:p>
          <a:p>
            <a:endParaRPr lang="en-US" b="0" dirty="0"/>
          </a:p>
          <a:p>
            <a:r>
              <a:rPr lang="en-US" b="0" dirty="0" smtClean="0"/>
              <a:t>Conjoining theories?</a:t>
            </a:r>
            <a:endParaRPr lang="en-US" b="0" dirty="0"/>
          </a:p>
        </p:txBody>
      </p:sp>
    </p:spTree>
    <p:extLst>
      <p:ext uri="{BB962C8B-B14F-4D97-AF65-F5344CB8AC3E}">
        <p14:creationId xmlns:p14="http://schemas.microsoft.com/office/powerpoint/2010/main" val="1585469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467264"/>
            <a:ext cx="10972800" cy="639762"/>
          </a:xfrm>
        </p:spPr>
        <p:txBody>
          <a:bodyPr>
            <a:normAutofit fontScale="90000"/>
          </a:bodyPr>
          <a:lstStyle/>
          <a:p>
            <a:pPr algn="ctr"/>
            <a:r>
              <a:rPr lang="en-US" b="1" dirty="0">
                <a:solidFill>
                  <a:schemeClr val="accent2">
                    <a:lumMod val="75000"/>
                  </a:schemeClr>
                </a:solidFill>
              </a:rPr>
              <a:t>Testing theories</a:t>
            </a:r>
          </a:p>
        </p:txBody>
      </p:sp>
      <p:sp>
        <p:nvSpPr>
          <p:cNvPr id="3" name="Content Placeholder 2"/>
          <p:cNvSpPr>
            <a:spLocks noGrp="1"/>
          </p:cNvSpPr>
          <p:nvPr>
            <p:ph idx="1"/>
          </p:nvPr>
        </p:nvSpPr>
        <p:spPr>
          <a:xfrm>
            <a:off x="1226626" y="1235065"/>
            <a:ext cx="10760148" cy="4933507"/>
          </a:xfrm>
        </p:spPr>
        <p:txBody>
          <a:bodyPr>
            <a:normAutofit/>
          </a:bodyPr>
          <a:lstStyle/>
          <a:p>
            <a:pPr marL="457200" indent="-457200">
              <a:buFont typeface="Arial" panose="020B0604020202020204" pitchFamily="34" charset="0"/>
              <a:buChar char="•"/>
            </a:pPr>
            <a:r>
              <a:rPr lang="en-US" b="0" dirty="0" smtClean="0"/>
              <a:t>Testing theory is about comparing between the observed results with what hypothesized. </a:t>
            </a:r>
          </a:p>
          <a:p>
            <a:pPr marL="457200" indent="-457200">
              <a:buFont typeface="Arial" panose="020B0604020202020204" pitchFamily="34" charset="0"/>
              <a:buChar char="•"/>
            </a:pPr>
            <a:r>
              <a:rPr lang="en-US" b="0" dirty="0"/>
              <a:t>Theories and conceptual model might be discredited or revised.</a:t>
            </a:r>
          </a:p>
          <a:p>
            <a:pPr marL="457200" indent="-457200">
              <a:buFont typeface="Arial" panose="020B0604020202020204" pitchFamily="34" charset="0"/>
              <a:buChar char="•"/>
            </a:pPr>
            <a:r>
              <a:rPr lang="en-US" b="0" dirty="0" smtClean="0"/>
              <a:t>“Hypotheses and theories cannot be confirmed or proven, no matter how much evidence ….they may be falsified”</a:t>
            </a:r>
          </a:p>
          <a:p>
            <a:pPr algn="r"/>
            <a:r>
              <a:rPr lang="en-US" sz="2200" b="0" dirty="0" smtClean="0"/>
              <a:t>(</a:t>
            </a:r>
            <a:r>
              <a:rPr lang="en-US" sz="2200" b="0" dirty="0" err="1" smtClean="0"/>
              <a:t>Pedhazur</a:t>
            </a:r>
            <a:r>
              <a:rPr lang="en-US" sz="2200" b="0" dirty="0" smtClean="0"/>
              <a:t> &amp; Schmelkin,1991, p:184).</a:t>
            </a:r>
          </a:p>
          <a:p>
            <a:pPr marL="457200" indent="-457200">
              <a:buFont typeface="Arial" panose="020B0604020202020204" pitchFamily="34" charset="0"/>
              <a:buChar char="•"/>
            </a:pPr>
            <a:endParaRPr lang="en-US" b="0" dirty="0" smtClean="0"/>
          </a:p>
          <a:p>
            <a:r>
              <a:rPr lang="en-US" dirty="0" smtClean="0"/>
              <a:t>Theory testing studies:</a:t>
            </a:r>
          </a:p>
          <a:p>
            <a:pPr marL="457200" indent="-457200">
              <a:buFont typeface="Arial" panose="020B0604020202020204" pitchFamily="34" charset="0"/>
              <a:buChar char="•"/>
            </a:pPr>
            <a:r>
              <a:rPr lang="en-US" b="0" dirty="0" smtClean="0"/>
              <a:t>1. logical deduction</a:t>
            </a:r>
          </a:p>
          <a:p>
            <a:pPr marL="457200" indent="-457200">
              <a:buFont typeface="Arial" panose="020B0604020202020204" pitchFamily="34" charset="0"/>
              <a:buChar char="•"/>
            </a:pPr>
            <a:r>
              <a:rPr lang="en-US" b="0" dirty="0" smtClean="0"/>
              <a:t>2. design study avoiding any other explanation</a:t>
            </a:r>
          </a:p>
          <a:p>
            <a:pPr marL="457200" indent="-457200">
              <a:buFont typeface="Arial" panose="020B0604020202020204" pitchFamily="34" charset="0"/>
              <a:buChar char="•"/>
            </a:pPr>
            <a:endParaRPr lang="en-US" b="0" dirty="0"/>
          </a:p>
        </p:txBody>
      </p:sp>
    </p:spTree>
    <p:extLst>
      <p:ext uri="{BB962C8B-B14F-4D97-AF65-F5344CB8AC3E}">
        <p14:creationId xmlns:p14="http://schemas.microsoft.com/office/powerpoint/2010/main" val="1986606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75000"/>
                  </a:schemeClr>
                </a:solidFill>
              </a:rPr>
              <a:t>Example: </a:t>
            </a:r>
            <a:r>
              <a:rPr lang="en-US" b="1" dirty="0" err="1">
                <a:solidFill>
                  <a:schemeClr val="accent2">
                    <a:lumMod val="75000"/>
                  </a:schemeClr>
                </a:solidFill>
              </a:rPr>
              <a:t>Kanter’s</a:t>
            </a:r>
            <a:r>
              <a:rPr lang="en-US" b="1" dirty="0">
                <a:solidFill>
                  <a:schemeClr val="accent2">
                    <a:lumMod val="75000"/>
                  </a:schemeClr>
                </a:solidFill>
              </a:rPr>
              <a:t> theory of structural empowerment </a:t>
            </a:r>
          </a:p>
        </p:txBody>
      </p:sp>
      <p:sp>
        <p:nvSpPr>
          <p:cNvPr id="3" name="Content Placeholder 2"/>
          <p:cNvSpPr>
            <a:spLocks noGrp="1"/>
          </p:cNvSpPr>
          <p:nvPr>
            <p:ph idx="1"/>
          </p:nvPr>
        </p:nvSpPr>
        <p:spPr>
          <a:xfrm>
            <a:off x="812800" y="1068163"/>
            <a:ext cx="10972800" cy="5789838"/>
          </a:xfrm>
        </p:spPr>
        <p:txBody>
          <a:bodyPr>
            <a:normAutofit/>
          </a:bodyPr>
          <a:lstStyle/>
          <a:p>
            <a:pPr>
              <a:lnSpc>
                <a:spcPct val="120000"/>
              </a:lnSpc>
              <a:spcBef>
                <a:spcPts val="500"/>
              </a:spcBef>
              <a:spcAft>
                <a:spcPts val="300"/>
              </a:spcAft>
            </a:pPr>
            <a:r>
              <a:rPr lang="en-US" sz="2100" b="0" dirty="0" smtClean="0"/>
              <a:t>It provides framework for understanding </a:t>
            </a:r>
            <a:r>
              <a:rPr lang="en-US" sz="2100" b="0" dirty="0"/>
              <a:t>empowering workplaces and empowered </a:t>
            </a:r>
            <a:r>
              <a:rPr lang="en-US" sz="2100" b="0" dirty="0" smtClean="0"/>
              <a:t>employees…….The theory posits </a:t>
            </a:r>
            <a:r>
              <a:rPr lang="en-US" sz="2100" b="0" dirty="0"/>
              <a:t>that </a:t>
            </a:r>
            <a:r>
              <a:rPr lang="en-US" sz="2100" b="0" dirty="0" smtClean="0"/>
              <a:t>the </a:t>
            </a:r>
            <a:r>
              <a:rPr lang="en-US" sz="2100" b="0" dirty="0"/>
              <a:t>role of </a:t>
            </a:r>
            <a:r>
              <a:rPr lang="en-US" sz="2100" b="0" dirty="0" smtClean="0"/>
              <a:t>management is </a:t>
            </a:r>
            <a:r>
              <a:rPr lang="en-US" sz="2100" b="0" dirty="0"/>
              <a:t>to provide employees with the power </a:t>
            </a:r>
            <a:r>
              <a:rPr lang="en-US" sz="2100" b="0" dirty="0" smtClean="0"/>
              <a:t>tools that </a:t>
            </a:r>
            <a:r>
              <a:rPr lang="en-US" sz="2100" b="0" dirty="0"/>
              <a:t>empower them to </a:t>
            </a:r>
            <a:r>
              <a:rPr lang="en-US" sz="2100" b="0" dirty="0" smtClean="0"/>
              <a:t>maximize their </a:t>
            </a:r>
            <a:r>
              <a:rPr lang="en-US" sz="2100" b="0" dirty="0"/>
              <a:t>ability to accomplish their work in a </a:t>
            </a:r>
            <a:r>
              <a:rPr lang="en-US" sz="2100" b="0" dirty="0" smtClean="0"/>
              <a:t>meaningful way, </a:t>
            </a:r>
            <a:r>
              <a:rPr lang="en-US" sz="2100" b="0" dirty="0"/>
              <a:t>thereby benefiting the organization as a </a:t>
            </a:r>
            <a:r>
              <a:rPr lang="en-US" sz="2100" b="0" dirty="0" smtClean="0"/>
              <a:t>whole (</a:t>
            </a:r>
            <a:r>
              <a:rPr lang="en-US" sz="1900" b="0" dirty="0" err="1" smtClean="0"/>
              <a:t>Kanter</a:t>
            </a:r>
            <a:r>
              <a:rPr lang="en-US" sz="1900" b="0" dirty="0" smtClean="0"/>
              <a:t>, 1993)</a:t>
            </a:r>
            <a:endParaRPr lang="en-US" sz="1900" dirty="0" smtClean="0"/>
          </a:p>
          <a:p>
            <a:r>
              <a:rPr lang="en-US" sz="2000" dirty="0" smtClean="0"/>
              <a:t>The constructions of </a:t>
            </a:r>
            <a:r>
              <a:rPr lang="en-US" sz="2000" dirty="0" err="1"/>
              <a:t>Kanter’s</a:t>
            </a:r>
            <a:r>
              <a:rPr lang="en-US" sz="2000" dirty="0"/>
              <a:t> </a:t>
            </a:r>
            <a:r>
              <a:rPr lang="en-US" sz="2000" dirty="0" smtClean="0"/>
              <a:t>theory:</a:t>
            </a:r>
          </a:p>
          <a:p>
            <a:pPr marL="457200" indent="-457200">
              <a:buAutoNum type="arabicPeriod"/>
            </a:pPr>
            <a:r>
              <a:rPr lang="en-US" sz="2000" b="0" dirty="0" smtClean="0"/>
              <a:t>Power is</a:t>
            </a:r>
            <a:r>
              <a:rPr lang="en-US" sz="2000" b="0" dirty="0"/>
              <a:t> </a:t>
            </a:r>
            <a:r>
              <a:rPr lang="en-US" sz="2000" b="0" dirty="0" smtClean="0"/>
              <a:t>an </a:t>
            </a:r>
            <a:r>
              <a:rPr lang="en-US" sz="2000" b="0" dirty="0"/>
              <a:t>ability to mobilize resources and </a:t>
            </a:r>
            <a:r>
              <a:rPr lang="en-US" sz="2000" b="0" dirty="0" smtClean="0"/>
              <a:t>achieve goals.</a:t>
            </a:r>
          </a:p>
          <a:p>
            <a:pPr marL="457200" indent="-457200">
              <a:buAutoNum type="arabicPeriod"/>
            </a:pPr>
            <a:r>
              <a:rPr lang="en-US" sz="2000" b="0" dirty="0" smtClean="0"/>
              <a:t>Employees </a:t>
            </a:r>
            <a:r>
              <a:rPr lang="en-US" sz="2000" b="0" dirty="0"/>
              <a:t>are empowered when they h</a:t>
            </a:r>
            <a:r>
              <a:rPr lang="en-US" sz="2000" b="0" dirty="0" smtClean="0"/>
              <a:t>ave access to </a:t>
            </a:r>
            <a:r>
              <a:rPr lang="en-US" sz="2000" b="0" dirty="0"/>
              <a:t>information, support, resources, and </a:t>
            </a:r>
            <a:r>
              <a:rPr lang="en-US" sz="2000" b="0" dirty="0" smtClean="0"/>
              <a:t>opportunities </a:t>
            </a:r>
            <a:r>
              <a:rPr lang="en-US" sz="2000" b="0" dirty="0"/>
              <a:t>to learn and grow in their </a:t>
            </a:r>
            <a:r>
              <a:rPr lang="en-US" sz="2000" b="0" dirty="0" smtClean="0"/>
              <a:t>work setting</a:t>
            </a:r>
            <a:r>
              <a:rPr lang="en-US" sz="2000" b="0" dirty="0"/>
              <a:t>. </a:t>
            </a:r>
            <a:endParaRPr lang="en-US" sz="2000" b="0" dirty="0" smtClean="0"/>
          </a:p>
          <a:p>
            <a:pPr marL="457200" indent="-457200">
              <a:buFontTx/>
              <a:buAutoNum type="arabicPeriod"/>
            </a:pPr>
            <a:r>
              <a:rPr lang="en-US" sz="2000" b="0" dirty="0"/>
              <a:t>Formal and informal power influence empowerment, which in turns results in increased work </a:t>
            </a:r>
            <a:r>
              <a:rPr lang="en-US" sz="2000" b="0" dirty="0" smtClean="0"/>
              <a:t>effectiveness</a:t>
            </a:r>
            <a:endParaRPr lang="en-US" sz="2000" dirty="0" smtClean="0"/>
          </a:p>
          <a:p>
            <a:r>
              <a:rPr lang="en-US" sz="2000" b="0" dirty="0" smtClean="0"/>
              <a:t>  </a:t>
            </a:r>
          </a:p>
          <a:p>
            <a:pPr algn="r"/>
            <a:r>
              <a:rPr lang="en-US" sz="2000" b="0" dirty="0" smtClean="0"/>
              <a:t>(</a:t>
            </a:r>
            <a:r>
              <a:rPr lang="en-US" sz="2000" b="0" dirty="0" err="1" smtClean="0"/>
              <a:t>Orgambídez</a:t>
            </a:r>
            <a:r>
              <a:rPr lang="en-US" sz="2000" b="0" dirty="0" smtClean="0"/>
              <a:t>-Ramos &amp; Borrego-</a:t>
            </a:r>
            <a:r>
              <a:rPr lang="en-US" sz="2000" b="0" dirty="0" err="1" smtClean="0"/>
              <a:t>Alés</a:t>
            </a:r>
            <a:r>
              <a:rPr lang="en-US" sz="2000" b="0" dirty="0" smtClean="0"/>
              <a:t>, 2014)</a:t>
            </a:r>
            <a:endParaRPr lang="en-US" sz="2000" b="0" dirty="0"/>
          </a:p>
          <a:p>
            <a:pPr marL="457200" indent="-457200">
              <a:buAutoNum type="arabicPeriod"/>
            </a:pPr>
            <a:endParaRPr lang="en-US" sz="2000" dirty="0"/>
          </a:p>
          <a:p>
            <a:endParaRPr lang="en-US" sz="2000" dirty="0"/>
          </a:p>
        </p:txBody>
      </p:sp>
    </p:spTree>
    <p:extLst>
      <p:ext uri="{BB962C8B-B14F-4D97-AF65-F5344CB8AC3E}">
        <p14:creationId xmlns:p14="http://schemas.microsoft.com/office/powerpoint/2010/main" val="1265164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2">
                    <a:lumMod val="75000"/>
                  </a:schemeClr>
                </a:solidFill>
              </a:rPr>
              <a:t>Conceptual models (framework)</a:t>
            </a:r>
            <a:endParaRPr lang="en-US" b="1" dirty="0">
              <a:solidFill>
                <a:schemeClr val="accent2">
                  <a:lumMod val="75000"/>
                </a:schemeClr>
              </a:solidFill>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b="0" dirty="0" smtClean="0"/>
              <a:t>It is less formal means of organizing phenomena. It is loosely structured </a:t>
            </a:r>
          </a:p>
          <a:p>
            <a:pPr marL="457200" indent="-457200">
              <a:buFont typeface="Arial" panose="020B0604020202020204" pitchFamily="34" charset="0"/>
              <a:buChar char="•"/>
            </a:pPr>
            <a:r>
              <a:rPr lang="en-US" b="0" dirty="0" smtClean="0"/>
              <a:t>It has abstract concepts that are brought together based on the relevance of common theme.</a:t>
            </a:r>
          </a:p>
          <a:p>
            <a:pPr marL="457200" indent="-457200">
              <a:buFont typeface="Arial" panose="020B0604020202020204" pitchFamily="34" charset="0"/>
              <a:buChar char="•"/>
            </a:pPr>
            <a:r>
              <a:rPr lang="en-US" b="0" dirty="0" smtClean="0"/>
              <a:t>It provides perspective regarding two or more than phenomena</a:t>
            </a:r>
          </a:p>
          <a:p>
            <a:pPr marL="457200" indent="-457200">
              <a:buFont typeface="Arial" panose="020B0604020202020204" pitchFamily="34" charset="0"/>
              <a:buChar char="•"/>
            </a:pPr>
            <a:r>
              <a:rPr lang="en-US" b="0" dirty="0" smtClean="0"/>
              <a:t>It is used to generate hypotheses.</a:t>
            </a:r>
          </a:p>
          <a:p>
            <a:endParaRPr lang="en-US" dirty="0"/>
          </a:p>
        </p:txBody>
      </p:sp>
    </p:spTree>
    <p:extLst>
      <p:ext uri="{BB962C8B-B14F-4D97-AF65-F5344CB8AC3E}">
        <p14:creationId xmlns:p14="http://schemas.microsoft.com/office/powerpoint/2010/main" val="74288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literature review?</a:t>
            </a:r>
            <a:endParaRPr lang="en-US" dirty="0"/>
          </a:p>
        </p:txBody>
      </p:sp>
      <p:sp>
        <p:nvSpPr>
          <p:cNvPr id="3" name="Content Placeholder 2"/>
          <p:cNvSpPr>
            <a:spLocks noGrp="1"/>
          </p:cNvSpPr>
          <p:nvPr>
            <p:ph idx="1"/>
          </p:nvPr>
        </p:nvSpPr>
        <p:spPr>
          <a:xfrm>
            <a:off x="1592825" y="2168013"/>
            <a:ext cx="9779051" cy="4244654"/>
          </a:xfrm>
        </p:spPr>
        <p:txBody>
          <a:bodyPr>
            <a:normAutofit/>
          </a:bodyPr>
          <a:lstStyle/>
          <a:p>
            <a:r>
              <a:rPr lang="en-US" sz="2400" dirty="0" smtClean="0"/>
              <a:t>Review of literature is one of the most important step in the research process. </a:t>
            </a:r>
          </a:p>
          <a:p>
            <a:r>
              <a:rPr lang="en-US" sz="2400" dirty="0" smtClean="0"/>
              <a:t>It is an account of what is already known about a particular phenomena. </a:t>
            </a:r>
          </a:p>
          <a:p>
            <a:r>
              <a:rPr lang="en-US" sz="2400" b="1" u="sng" dirty="0" smtClean="0"/>
              <a:t>The main purpose of literature review </a:t>
            </a:r>
            <a:r>
              <a:rPr lang="en-US" sz="2400" dirty="0" smtClean="0"/>
              <a:t>is to convey to the readers about the work already done and the knowledge and ideas that have been already established on particular topic. </a:t>
            </a:r>
            <a:endParaRPr lang="en-US" sz="2400" dirty="0"/>
          </a:p>
        </p:txBody>
      </p:sp>
    </p:spTree>
    <p:extLst>
      <p:ext uri="{BB962C8B-B14F-4D97-AF65-F5344CB8AC3E}">
        <p14:creationId xmlns:p14="http://schemas.microsoft.com/office/powerpoint/2010/main" val="1653192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464259"/>
            <a:ext cx="10972800" cy="639762"/>
          </a:xfrm>
        </p:spPr>
        <p:txBody>
          <a:bodyPr>
            <a:noAutofit/>
          </a:bodyPr>
          <a:lstStyle/>
          <a:p>
            <a:r>
              <a:rPr lang="en-US" b="1" dirty="0">
                <a:solidFill>
                  <a:schemeClr val="accent2">
                    <a:lumMod val="75000"/>
                  </a:schemeClr>
                </a:solidFill>
              </a:rPr>
              <a:t>Critique criteria:</a:t>
            </a:r>
          </a:p>
        </p:txBody>
      </p:sp>
      <p:sp>
        <p:nvSpPr>
          <p:cNvPr id="3" name="Content Placeholder 2"/>
          <p:cNvSpPr>
            <a:spLocks noGrp="1"/>
          </p:cNvSpPr>
          <p:nvPr>
            <p:ph idx="1"/>
          </p:nvPr>
        </p:nvSpPr>
        <p:spPr/>
        <p:txBody>
          <a:bodyPr/>
          <a:lstStyle/>
          <a:p>
            <a:r>
              <a:rPr lang="en-US" dirty="0" smtClean="0"/>
              <a:t>Assess the theory or model we are selecting….</a:t>
            </a:r>
          </a:p>
          <a:p>
            <a:endParaRPr lang="en-US" dirty="0" smtClean="0"/>
          </a:p>
          <a:p>
            <a:pPr marL="514350" indent="-514350">
              <a:buFont typeface="+mj-lt"/>
              <a:buAutoNum type="arabicPeriod"/>
            </a:pPr>
            <a:r>
              <a:rPr lang="en-US" b="0" dirty="0" smtClean="0"/>
              <a:t>Theoretical clarity</a:t>
            </a:r>
          </a:p>
          <a:p>
            <a:pPr marL="514350" indent="-514350">
              <a:buFont typeface="+mj-lt"/>
              <a:buAutoNum type="arabicPeriod"/>
            </a:pPr>
            <a:r>
              <a:rPr lang="en-US" b="0" dirty="0" smtClean="0"/>
              <a:t>Theoretical complexity</a:t>
            </a:r>
          </a:p>
          <a:p>
            <a:pPr marL="514350" indent="-514350">
              <a:buFont typeface="+mj-lt"/>
              <a:buAutoNum type="arabicPeriod"/>
            </a:pPr>
            <a:r>
              <a:rPr lang="en-US" b="0" dirty="0" smtClean="0"/>
              <a:t>Theoretical grounding</a:t>
            </a:r>
          </a:p>
          <a:p>
            <a:pPr marL="514350" indent="-514350">
              <a:buFont typeface="+mj-lt"/>
              <a:buAutoNum type="arabicPeriod"/>
            </a:pPr>
            <a:r>
              <a:rPr lang="en-US" b="0" dirty="0" smtClean="0"/>
              <a:t>Appropriateness of the theory</a:t>
            </a:r>
          </a:p>
          <a:p>
            <a:pPr marL="514350" indent="-514350">
              <a:buFont typeface="+mj-lt"/>
              <a:buAutoNum type="arabicPeriod"/>
            </a:pPr>
            <a:r>
              <a:rPr lang="en-US" b="0" dirty="0" smtClean="0"/>
              <a:t>Importance of theory</a:t>
            </a:r>
          </a:p>
          <a:p>
            <a:pPr marL="514350" indent="-514350">
              <a:buFont typeface="+mj-lt"/>
              <a:buAutoNum type="arabicPeriod"/>
            </a:pPr>
            <a:r>
              <a:rPr lang="en-US" b="0" dirty="0" smtClean="0"/>
              <a:t>General issue</a:t>
            </a:r>
          </a:p>
          <a:p>
            <a:pPr marL="514350" indent="-514350">
              <a:buFont typeface="+mj-lt"/>
              <a:buAutoNum type="arabicPeriod"/>
            </a:pPr>
            <a:endParaRPr lang="en-US" dirty="0"/>
          </a:p>
        </p:txBody>
      </p:sp>
    </p:spTree>
    <p:extLst>
      <p:ext uri="{BB962C8B-B14F-4D97-AF65-F5344CB8AC3E}">
        <p14:creationId xmlns:p14="http://schemas.microsoft.com/office/powerpoint/2010/main" val="3796630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441" y="304796"/>
            <a:ext cx="9452429" cy="1280890"/>
          </a:xfrm>
        </p:spPr>
        <p:txBody>
          <a:bodyPr/>
          <a:lstStyle/>
          <a:p>
            <a:pPr algn="ctr"/>
            <a:r>
              <a:rPr lang="en-US" b="1" dirty="0" smtClean="0">
                <a:solidFill>
                  <a:schemeClr val="accent2">
                    <a:lumMod val="75000"/>
                  </a:schemeClr>
                </a:solidFill>
              </a:rPr>
              <a:t>Literature Review</a:t>
            </a:r>
            <a:endParaRPr lang="en-US" b="1" dirty="0">
              <a:solidFill>
                <a:schemeClr val="accent2">
                  <a:lumMod val="75000"/>
                </a:schemeClr>
              </a:solidFill>
            </a:endParaRPr>
          </a:p>
        </p:txBody>
      </p:sp>
      <p:sp>
        <p:nvSpPr>
          <p:cNvPr id="3" name="Content Placeholder 2"/>
          <p:cNvSpPr>
            <a:spLocks noGrp="1"/>
          </p:cNvSpPr>
          <p:nvPr>
            <p:ph idx="1"/>
          </p:nvPr>
        </p:nvSpPr>
        <p:spPr>
          <a:xfrm>
            <a:off x="1805441" y="1585686"/>
            <a:ext cx="9297988" cy="5428343"/>
          </a:xfrm>
        </p:spPr>
        <p:txBody>
          <a:bodyPr>
            <a:normAutofit/>
          </a:bodyPr>
          <a:lstStyle/>
          <a:p>
            <a:r>
              <a:rPr lang="en-US" sz="2400" dirty="0" smtClean="0"/>
              <a:t>“What is the current state of knowledge on the question that I will be addressing?”</a:t>
            </a:r>
          </a:p>
          <a:p>
            <a:r>
              <a:rPr lang="en-US" sz="2400" dirty="0" smtClean="0"/>
              <a:t>Develop an argument for a new study.</a:t>
            </a:r>
          </a:p>
          <a:p>
            <a:pPr marL="0" indent="0">
              <a:buNone/>
            </a:pPr>
            <a:r>
              <a:rPr lang="en-US" sz="2200" dirty="0"/>
              <a:t>“Emergency nurses must deal with unpredictable events which may include death, violence, and overcrowding. However, little  evidence has shown to identify factors that are associated with ED nurses 'demographics and work related characteristics contributing to their compassion fatigue, compassion satisfaction, and burnout.”</a:t>
            </a:r>
          </a:p>
          <a:p>
            <a:pPr marL="0" indent="0" rtl="1">
              <a:buNone/>
            </a:pPr>
            <a:r>
              <a:rPr lang="en-US" sz="2200" dirty="0"/>
              <a:t>What are the factors that predict compassion satisfaction, burnout, and satisfaction at work</a:t>
            </a:r>
            <a:r>
              <a:rPr lang="en-US" sz="2200" dirty="0" smtClean="0"/>
              <a:t>?. Nurses’ characteristics factors? Environment factors?</a:t>
            </a:r>
          </a:p>
        </p:txBody>
      </p:sp>
    </p:spTree>
    <p:extLst>
      <p:ext uri="{BB962C8B-B14F-4D97-AF65-F5344CB8AC3E}">
        <p14:creationId xmlns:p14="http://schemas.microsoft.com/office/powerpoint/2010/main" val="925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223" y="261039"/>
            <a:ext cx="8911687" cy="1280890"/>
          </a:xfrm>
        </p:spPr>
        <p:txBody>
          <a:bodyPr/>
          <a:lstStyle/>
          <a:p>
            <a:pPr algn="ctr"/>
            <a:r>
              <a:rPr lang="en-US" b="1" dirty="0">
                <a:solidFill>
                  <a:schemeClr val="accent2">
                    <a:lumMod val="75000"/>
                  </a:schemeClr>
                </a:solidFill>
              </a:rPr>
              <a:t>Literature </a:t>
            </a:r>
            <a:r>
              <a:rPr lang="en-US" b="1" dirty="0" smtClean="0">
                <a:solidFill>
                  <a:schemeClr val="accent2">
                    <a:lumMod val="75000"/>
                  </a:schemeClr>
                </a:solidFill>
              </a:rPr>
              <a:t>Review: types of information</a:t>
            </a:r>
            <a:endParaRPr lang="en-US" dirty="0"/>
          </a:p>
        </p:txBody>
      </p:sp>
      <p:sp>
        <p:nvSpPr>
          <p:cNvPr id="3" name="Content Placeholder 2"/>
          <p:cNvSpPr>
            <a:spLocks noGrp="1"/>
          </p:cNvSpPr>
          <p:nvPr>
            <p:ph idx="1"/>
          </p:nvPr>
        </p:nvSpPr>
        <p:spPr>
          <a:xfrm>
            <a:off x="1721223" y="1541929"/>
            <a:ext cx="10130117" cy="5163671"/>
          </a:xfrm>
        </p:spPr>
        <p:txBody>
          <a:bodyPr>
            <a:normAutofit lnSpcReduction="10000"/>
          </a:bodyPr>
          <a:lstStyle/>
          <a:p>
            <a:r>
              <a:rPr lang="en-US" sz="3000" dirty="0"/>
              <a:t>Primary </a:t>
            </a:r>
            <a:r>
              <a:rPr lang="en-US" sz="3000" dirty="0" smtClean="0"/>
              <a:t>sources (</a:t>
            </a:r>
            <a:r>
              <a:rPr lang="en-US" sz="2800" dirty="0" smtClean="0"/>
              <a:t>Original research)</a:t>
            </a:r>
          </a:p>
          <a:p>
            <a:pPr lvl="2"/>
            <a:r>
              <a:rPr lang="en-US" sz="2600" dirty="0" smtClean="0"/>
              <a:t>Journal articles</a:t>
            </a:r>
          </a:p>
          <a:p>
            <a:pPr lvl="2"/>
            <a:r>
              <a:rPr lang="en-US" sz="2600" dirty="0" smtClean="0"/>
              <a:t>Books</a:t>
            </a:r>
          </a:p>
          <a:p>
            <a:pPr lvl="2"/>
            <a:r>
              <a:rPr lang="en-US" sz="2600" dirty="0" smtClean="0"/>
              <a:t>Thesis</a:t>
            </a:r>
            <a:endParaRPr lang="en-US" sz="2600" dirty="0"/>
          </a:p>
          <a:p>
            <a:r>
              <a:rPr lang="en-US" sz="3000" dirty="0"/>
              <a:t>Secondary </a:t>
            </a:r>
            <a:r>
              <a:rPr lang="en-US" sz="3000" dirty="0" smtClean="0"/>
              <a:t>sources, Why you may need to use it?</a:t>
            </a:r>
          </a:p>
          <a:p>
            <a:pPr lvl="1"/>
            <a:r>
              <a:rPr lang="en-US" sz="2800" dirty="0" smtClean="0"/>
              <a:t>summary and critique of primary studies </a:t>
            </a:r>
          </a:p>
          <a:p>
            <a:pPr lvl="2"/>
            <a:r>
              <a:rPr lang="en-US" sz="2600" dirty="0"/>
              <a:t>Literature review</a:t>
            </a:r>
          </a:p>
          <a:p>
            <a:pPr lvl="2"/>
            <a:r>
              <a:rPr lang="en-US" sz="2600" dirty="0"/>
              <a:t>Integrative review</a:t>
            </a:r>
          </a:p>
          <a:p>
            <a:pPr lvl="1"/>
            <a:r>
              <a:rPr lang="en-US" sz="2800" dirty="0" smtClean="0"/>
              <a:t>Conceptual analysis</a:t>
            </a:r>
          </a:p>
          <a:p>
            <a:pPr lvl="1"/>
            <a:r>
              <a:rPr lang="en-US" sz="2800" dirty="0" smtClean="0"/>
              <a:t>An in depth analysis of a problem</a:t>
            </a:r>
          </a:p>
        </p:txBody>
      </p:sp>
    </p:spTree>
    <p:extLst>
      <p:ext uri="{BB962C8B-B14F-4D97-AF65-F5344CB8AC3E}">
        <p14:creationId xmlns:p14="http://schemas.microsoft.com/office/powerpoint/2010/main" val="159983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883" y="309282"/>
            <a:ext cx="9823730" cy="1595718"/>
          </a:xfrm>
        </p:spPr>
        <p:txBody>
          <a:bodyPr>
            <a:normAutofit/>
          </a:bodyPr>
          <a:lstStyle/>
          <a:p>
            <a:pPr algn="ctr"/>
            <a:r>
              <a:rPr lang="en-US" b="1" dirty="0">
                <a:solidFill>
                  <a:schemeClr val="accent2">
                    <a:lumMod val="75000"/>
                  </a:schemeClr>
                </a:solidFill>
              </a:rPr>
              <a:t>The main sources from where literature can be searched:</a:t>
            </a:r>
          </a:p>
        </p:txBody>
      </p:sp>
      <p:sp>
        <p:nvSpPr>
          <p:cNvPr id="3" name="Content Placeholder 2"/>
          <p:cNvSpPr>
            <a:spLocks noGrp="1"/>
          </p:cNvSpPr>
          <p:nvPr>
            <p:ph idx="1"/>
          </p:nvPr>
        </p:nvSpPr>
        <p:spPr>
          <a:xfrm>
            <a:off x="1922929" y="1775012"/>
            <a:ext cx="9581683" cy="4136210"/>
          </a:xfrm>
        </p:spPr>
        <p:txBody>
          <a:bodyPr>
            <a:normAutofit fontScale="85000" lnSpcReduction="20000"/>
          </a:bodyPr>
          <a:lstStyle/>
          <a:p>
            <a:pPr marL="342900" lvl="1" indent="-342900"/>
            <a:r>
              <a:rPr lang="en-US" sz="3000" dirty="0"/>
              <a:t>Books or books chapter</a:t>
            </a:r>
          </a:p>
          <a:p>
            <a:pPr marL="342900" lvl="1" indent="-342900"/>
            <a:r>
              <a:rPr lang="en-US" sz="3000" dirty="0"/>
              <a:t>electronic databases</a:t>
            </a:r>
          </a:p>
          <a:p>
            <a:pPr marL="342900" lvl="1" indent="-342900"/>
            <a:r>
              <a:rPr lang="en-US" sz="3000" dirty="0"/>
              <a:t>Journals articles</a:t>
            </a:r>
          </a:p>
          <a:p>
            <a:pPr marL="342900" lvl="1" indent="-342900"/>
            <a:r>
              <a:rPr lang="en-US" sz="3000" dirty="0"/>
              <a:t>Conference papers</a:t>
            </a:r>
          </a:p>
          <a:p>
            <a:pPr marL="342900" lvl="1" indent="-342900"/>
            <a:r>
              <a:rPr lang="en-US" sz="3000" dirty="0" smtClean="0"/>
              <a:t>Thesis </a:t>
            </a:r>
            <a:r>
              <a:rPr lang="en-US" sz="3000" dirty="0"/>
              <a:t>(published or non-published)</a:t>
            </a:r>
          </a:p>
          <a:p>
            <a:pPr marL="342900" lvl="1" indent="-342900"/>
            <a:r>
              <a:rPr lang="en-US" sz="3000" dirty="0"/>
              <a:t>Encyclopedia and dictionary</a:t>
            </a:r>
          </a:p>
          <a:p>
            <a:pPr marL="342900" lvl="1" indent="-342900"/>
            <a:r>
              <a:rPr lang="en-US" sz="3000" dirty="0"/>
              <a:t>Research reports </a:t>
            </a:r>
            <a:endParaRPr lang="en-US" sz="3000" dirty="0" smtClean="0"/>
          </a:p>
          <a:p>
            <a:pPr marL="342900" lvl="1" indent="-342900"/>
            <a:r>
              <a:rPr lang="en-US" sz="3000" dirty="0"/>
              <a:t>M</a:t>
            </a:r>
            <a:r>
              <a:rPr lang="en-US" sz="3000" dirty="0" smtClean="0"/>
              <a:t>agazines </a:t>
            </a:r>
            <a:r>
              <a:rPr lang="en-US" sz="3000" dirty="0"/>
              <a:t>and </a:t>
            </a:r>
            <a:r>
              <a:rPr lang="en-US" sz="3000" dirty="0" smtClean="0"/>
              <a:t>newspapers</a:t>
            </a:r>
          </a:p>
          <a:p>
            <a:pPr marL="342900" lvl="1" indent="-342900"/>
            <a:r>
              <a:rPr lang="en-US" sz="3000" dirty="0" smtClean="0"/>
              <a:t>Government legislations </a:t>
            </a:r>
            <a:endParaRPr lang="en-US" sz="3000" dirty="0"/>
          </a:p>
          <a:p>
            <a:endParaRPr lang="en-US" dirty="0"/>
          </a:p>
        </p:txBody>
      </p:sp>
    </p:spTree>
    <p:extLst>
      <p:ext uri="{BB962C8B-B14F-4D97-AF65-F5344CB8AC3E}">
        <p14:creationId xmlns:p14="http://schemas.microsoft.com/office/powerpoint/2010/main" val="190920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925" y="145992"/>
            <a:ext cx="8911687" cy="1280890"/>
          </a:xfrm>
        </p:spPr>
        <p:txBody>
          <a:bodyPr/>
          <a:lstStyle/>
          <a:p>
            <a:pPr algn="ctr"/>
            <a:r>
              <a:rPr lang="en-US" b="1" dirty="0" smtClean="0">
                <a:solidFill>
                  <a:schemeClr val="accent2">
                    <a:lumMod val="75000"/>
                  </a:schemeClr>
                </a:solidFill>
              </a:rPr>
              <a:t>Database</a:t>
            </a:r>
            <a:endParaRPr lang="en-US" b="1" dirty="0">
              <a:solidFill>
                <a:schemeClr val="accent2">
                  <a:lumMod val="75000"/>
                </a:schemeClr>
              </a:solidFill>
            </a:endParaRPr>
          </a:p>
        </p:txBody>
      </p:sp>
      <p:sp>
        <p:nvSpPr>
          <p:cNvPr id="3" name="Content Placeholder 2"/>
          <p:cNvSpPr>
            <a:spLocks noGrp="1"/>
          </p:cNvSpPr>
          <p:nvPr>
            <p:ph idx="1"/>
          </p:nvPr>
        </p:nvSpPr>
        <p:spPr>
          <a:xfrm>
            <a:off x="1576925" y="1444811"/>
            <a:ext cx="9202270" cy="4740836"/>
          </a:xfrm>
        </p:spPr>
        <p:txBody>
          <a:bodyPr>
            <a:normAutofit lnSpcReduction="10000"/>
          </a:bodyPr>
          <a:lstStyle/>
          <a:p>
            <a:r>
              <a:rPr lang="en-US" sz="2800" dirty="0" smtClean="0"/>
              <a:t>Cochrane</a:t>
            </a:r>
          </a:p>
          <a:p>
            <a:r>
              <a:rPr lang="en-US" sz="2800" dirty="0" smtClean="0"/>
              <a:t>CINAHL</a:t>
            </a:r>
          </a:p>
          <a:p>
            <a:r>
              <a:rPr lang="en-US" sz="2800" dirty="0" smtClean="0"/>
              <a:t>Medline</a:t>
            </a:r>
          </a:p>
          <a:p>
            <a:r>
              <a:rPr lang="en-US" sz="2800" dirty="0" smtClean="0"/>
              <a:t>PubMed</a:t>
            </a:r>
          </a:p>
          <a:p>
            <a:r>
              <a:rPr lang="en-US" sz="2800" dirty="0" smtClean="0"/>
              <a:t>OVID</a:t>
            </a:r>
          </a:p>
          <a:p>
            <a:r>
              <a:rPr lang="en-US" sz="2800" dirty="0" smtClean="0"/>
              <a:t>Science direct</a:t>
            </a:r>
          </a:p>
          <a:p>
            <a:r>
              <a:rPr lang="en-US" sz="2800" dirty="0" smtClean="0"/>
              <a:t>Health reference center</a:t>
            </a:r>
          </a:p>
          <a:p>
            <a:r>
              <a:rPr lang="en-US" sz="2800" dirty="0" smtClean="0"/>
              <a:t>Publisher-based databases (Elsevier, Sage</a:t>
            </a:r>
            <a:r>
              <a:rPr lang="is-IS" sz="2800" dirty="0" smtClean="0"/>
              <a:t>…)</a:t>
            </a:r>
            <a:endParaRPr lang="en-US" sz="2800" dirty="0" smtClean="0"/>
          </a:p>
          <a:p>
            <a:r>
              <a:rPr lang="en-US" sz="2800" dirty="0" smtClean="0"/>
              <a:t>Google Scholar</a:t>
            </a:r>
          </a:p>
          <a:p>
            <a:pPr marL="0" indent="0">
              <a:buNone/>
            </a:pPr>
            <a:endParaRPr lang="en-US" dirty="0"/>
          </a:p>
        </p:txBody>
      </p:sp>
    </p:spTree>
    <p:extLst>
      <p:ext uri="{BB962C8B-B14F-4D97-AF65-F5344CB8AC3E}">
        <p14:creationId xmlns:p14="http://schemas.microsoft.com/office/powerpoint/2010/main" val="117680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003" y="269268"/>
            <a:ext cx="8911687" cy="1280890"/>
          </a:xfrm>
        </p:spPr>
        <p:txBody>
          <a:bodyPr/>
          <a:lstStyle/>
          <a:p>
            <a:pPr algn="ctr"/>
            <a:r>
              <a:rPr lang="en-US" b="1" dirty="0" smtClean="0">
                <a:solidFill>
                  <a:schemeClr val="accent2">
                    <a:lumMod val="75000"/>
                  </a:schemeClr>
                </a:solidFill>
              </a:rPr>
              <a:t>Abstracting and recording (process)</a:t>
            </a:r>
            <a:endParaRPr lang="en-US" b="1" dirty="0">
              <a:solidFill>
                <a:schemeClr val="accent2">
                  <a:lumMod val="75000"/>
                </a:schemeClr>
              </a:solidFill>
            </a:endParaRPr>
          </a:p>
        </p:txBody>
      </p:sp>
      <p:sp>
        <p:nvSpPr>
          <p:cNvPr id="3" name="Content Placeholder 2"/>
          <p:cNvSpPr>
            <a:spLocks noGrp="1"/>
          </p:cNvSpPr>
          <p:nvPr>
            <p:ph idx="1"/>
          </p:nvPr>
        </p:nvSpPr>
        <p:spPr>
          <a:xfrm>
            <a:off x="1981200" y="1440873"/>
            <a:ext cx="9980612" cy="4567331"/>
          </a:xfrm>
        </p:spPr>
        <p:txBody>
          <a:bodyPr>
            <a:normAutofit/>
          </a:bodyPr>
          <a:lstStyle/>
          <a:p>
            <a:r>
              <a:rPr lang="en-US" sz="3000" dirty="0" smtClean="0"/>
              <a:t>Selecting databases</a:t>
            </a:r>
          </a:p>
          <a:p>
            <a:r>
              <a:rPr lang="en-US" sz="3000" dirty="0" smtClean="0"/>
              <a:t>Annotated bibliography</a:t>
            </a:r>
          </a:p>
          <a:p>
            <a:r>
              <a:rPr lang="en-US" sz="3000" dirty="0" smtClean="0"/>
              <a:t>Coding </a:t>
            </a:r>
            <a:r>
              <a:rPr lang="en-US" sz="3000" dirty="0"/>
              <a:t>the </a:t>
            </a:r>
            <a:r>
              <a:rPr lang="en-US" sz="3000" dirty="0" smtClean="0"/>
              <a:t>studies (thematic, historical, or geographical organization)</a:t>
            </a:r>
            <a:endParaRPr lang="en-US" sz="3000" dirty="0"/>
          </a:p>
          <a:p>
            <a:r>
              <a:rPr lang="en-US" sz="3000" dirty="0"/>
              <a:t>Literature review protocols</a:t>
            </a:r>
          </a:p>
          <a:p>
            <a:r>
              <a:rPr lang="en-US" sz="3000" dirty="0"/>
              <a:t>Literature Review </a:t>
            </a:r>
            <a:r>
              <a:rPr lang="en-US" sz="3000" dirty="0" smtClean="0"/>
              <a:t>Matrices</a:t>
            </a:r>
            <a:endParaRPr lang="en-US" sz="3000" dirty="0"/>
          </a:p>
        </p:txBody>
      </p:sp>
    </p:spTree>
    <p:extLst>
      <p:ext uri="{BB962C8B-B14F-4D97-AF65-F5344CB8AC3E}">
        <p14:creationId xmlns:p14="http://schemas.microsoft.com/office/powerpoint/2010/main" val="26394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61310" y="277090"/>
            <a:ext cx="9268690" cy="6179127"/>
          </a:xfrm>
          <a:prstGeom prst="rect">
            <a:avLst/>
          </a:prstGeom>
        </p:spPr>
      </p:pic>
    </p:spTree>
    <p:extLst>
      <p:ext uri="{BB962C8B-B14F-4D97-AF65-F5344CB8AC3E}">
        <p14:creationId xmlns:p14="http://schemas.microsoft.com/office/powerpoint/2010/main" val="105644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275" y="221100"/>
            <a:ext cx="8911687" cy="908855"/>
          </a:xfrm>
        </p:spPr>
        <p:txBody>
          <a:bodyPr>
            <a:normAutofit/>
          </a:bodyPr>
          <a:lstStyle/>
          <a:p>
            <a:pPr algn="ctr"/>
            <a:r>
              <a:rPr lang="en-US" b="1" dirty="0">
                <a:solidFill>
                  <a:schemeClr val="accent2">
                    <a:lumMod val="75000"/>
                  </a:schemeClr>
                </a:solidFill>
              </a:rPr>
              <a:t>Preparing writing literature</a:t>
            </a:r>
          </a:p>
        </p:txBody>
      </p:sp>
      <p:sp>
        <p:nvSpPr>
          <p:cNvPr id="3" name="Content Placeholder 2"/>
          <p:cNvSpPr>
            <a:spLocks noGrp="1"/>
          </p:cNvSpPr>
          <p:nvPr>
            <p:ph idx="1"/>
          </p:nvPr>
        </p:nvSpPr>
        <p:spPr>
          <a:xfrm>
            <a:off x="1664275" y="1129955"/>
            <a:ext cx="9362665" cy="4804680"/>
          </a:xfrm>
        </p:spPr>
        <p:txBody>
          <a:bodyPr>
            <a:normAutofit/>
          </a:bodyPr>
          <a:lstStyle/>
          <a:p>
            <a:r>
              <a:rPr lang="en-US" sz="3200" dirty="0" smtClean="0"/>
              <a:t>Using Bibliographic software packages, </a:t>
            </a:r>
            <a:r>
              <a:rPr lang="en-US" sz="3200" dirty="0" err="1" smtClean="0"/>
              <a:t>e.g</a:t>
            </a:r>
            <a:r>
              <a:rPr lang="en-US" sz="3200" dirty="0" smtClean="0"/>
              <a:t>: End note, reference manager</a:t>
            </a:r>
            <a:r>
              <a:rPr lang="is-IS" sz="3200" dirty="0" smtClean="0"/>
              <a:t>…...</a:t>
            </a:r>
          </a:p>
          <a:p>
            <a:endParaRPr lang="en-US" sz="3200" dirty="0" smtClean="0"/>
          </a:p>
          <a:p>
            <a:r>
              <a:rPr lang="en-US" sz="3200" dirty="0"/>
              <a:t>There are three </a:t>
            </a:r>
            <a:r>
              <a:rPr lang="en-US" sz="3200" dirty="0" smtClean="0"/>
              <a:t>elements</a:t>
            </a:r>
            <a:endParaRPr lang="en-US" sz="3200" dirty="0"/>
          </a:p>
          <a:p>
            <a:pPr lvl="1"/>
            <a:r>
              <a:rPr lang="en-US" sz="2800" dirty="0" smtClean="0"/>
              <a:t>Introduction (search strategies)</a:t>
            </a:r>
          </a:p>
          <a:p>
            <a:pPr lvl="1"/>
            <a:r>
              <a:rPr lang="en-US" sz="2800" dirty="0" smtClean="0"/>
              <a:t>Body </a:t>
            </a:r>
          </a:p>
          <a:p>
            <a:pPr lvl="1"/>
            <a:r>
              <a:rPr lang="en-US" sz="2800" dirty="0" smtClean="0"/>
              <a:t>Conclusion (Gap or conflict)</a:t>
            </a:r>
          </a:p>
        </p:txBody>
      </p:sp>
    </p:spTree>
    <p:extLst>
      <p:ext uri="{BB962C8B-B14F-4D97-AF65-F5344CB8AC3E}">
        <p14:creationId xmlns:p14="http://schemas.microsoft.com/office/powerpoint/2010/main" val="117538363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3207</TotalTime>
  <Words>1028</Words>
  <Application>Microsoft Office PowerPoint</Application>
  <PresentationFormat>Widescreen</PresentationFormat>
  <Paragraphs>146</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Wisp</vt:lpstr>
      <vt:lpstr>Literature reviews and Theoretical framework  </vt:lpstr>
      <vt:lpstr>What is literature review?</vt:lpstr>
      <vt:lpstr>Literature Review</vt:lpstr>
      <vt:lpstr>Literature Review: types of information</vt:lpstr>
      <vt:lpstr>The main sources from where literature can be searched:</vt:lpstr>
      <vt:lpstr>Database</vt:lpstr>
      <vt:lpstr>Abstracting and recording (process)</vt:lpstr>
      <vt:lpstr>PowerPoint Presentation</vt:lpstr>
      <vt:lpstr>Preparing writing literature</vt:lpstr>
      <vt:lpstr>Points to be considered during conducting literature review: </vt:lpstr>
      <vt:lpstr>Critique criteria:</vt:lpstr>
      <vt:lpstr>Framework</vt:lpstr>
      <vt:lpstr>How to develop theoretical framework or conceptual framework</vt:lpstr>
      <vt:lpstr>Theory</vt:lpstr>
      <vt:lpstr>Why theory is important</vt:lpstr>
      <vt:lpstr>PowerPoint Presentation</vt:lpstr>
      <vt:lpstr>Testing theories</vt:lpstr>
      <vt:lpstr>Example: Kanter’s theory of structural empowerment </vt:lpstr>
      <vt:lpstr>Conceptual models (framework)</vt:lpstr>
      <vt:lpstr>Critique criteria: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Eman</dc:creator>
  <cp:lastModifiedBy>Alshehri</cp:lastModifiedBy>
  <cp:revision>60</cp:revision>
  <dcterms:created xsi:type="dcterms:W3CDTF">2017-07-25T16:27:04Z</dcterms:created>
  <dcterms:modified xsi:type="dcterms:W3CDTF">2017-10-17T05:21:59Z</dcterms:modified>
</cp:coreProperties>
</file>