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7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9" r:id="rId15"/>
    <p:sldId id="275" r:id="rId16"/>
    <p:sldId id="270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CC6151-746F-4BC0-9067-AE0DF906D65E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B7CB9C0-6955-4B4D-A893-F152E6BEC54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3277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163624-FEA9-4099-8811-7C35AAED7B21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4198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539C81-1671-4192-9D04-620F3FFFAB24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4301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BD7882-4715-4B72-9944-4BC923328A56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4403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16D774-5F76-449F-97D7-D4B67D195213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3379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716B14-0297-4043-AEE9-352DF4B605B0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3482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3D1D6E-0C04-4A9F-9A39-AF7AE686771E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46DCBD-3DC8-44C0-A59F-2409C46C3618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3686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5CA91A-289A-430B-9E84-B1E8C4EE2072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5726EF-B983-4695-99DC-19EFF97790C2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3891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6DF74E-0D1B-4AF9-8C2B-F5E069E51948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3994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AE5F80-1FC6-4631-8836-5BA23DC9C3D7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4096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8A7F20-7A3A-4F09-9A02-D9D0D5629761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3DFD-FC91-49E0-908C-97BE2DAC2586}" type="datetimeFigureOut">
              <a:rPr lang="ar-SA" smtClean="0"/>
              <a:t>21/11/1434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A65FB-1F11-4FE6-AEB7-DF006F2F11B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nfo.med.yale.edu/labmed/virology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anagingdesire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457200"/>
            <a:ext cx="84582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rtl="0">
              <a:defRPr/>
            </a:pPr>
            <a:r>
              <a:rPr lang="en-US" sz="2800" b="1" u="sng" dirty="0">
                <a:solidFill>
                  <a:srgbClr val="E60073"/>
                </a:solidFill>
                <a:ea typeface="Times New Roman" pitchFamily="18" charset="0"/>
              </a:rPr>
              <a:t>LABORATORY DIAGNOSIS OF VIRAL INFECTIONS.</a:t>
            </a:r>
          </a:p>
          <a:p>
            <a:pPr algn="l" rtl="0">
              <a:defRPr/>
            </a:pPr>
            <a:endParaRPr lang="en-US" sz="2400" dirty="0"/>
          </a:p>
          <a:p>
            <a:pPr algn="just" rtl="0" eaLnBrk="0" hangingPunct="0">
              <a:defRPr/>
            </a:pPr>
            <a:r>
              <a:rPr lang="en-US" sz="2400" dirty="0">
                <a:ea typeface="Times New Roman" pitchFamily="18" charset="0"/>
              </a:rPr>
              <a:t>In developing countries, </a:t>
            </a:r>
            <a:r>
              <a:rPr lang="en-US" sz="2400" dirty="0" err="1">
                <a:ea typeface="Times New Roman" pitchFamily="18" charset="0"/>
              </a:rPr>
              <a:t>virological</a:t>
            </a:r>
            <a:r>
              <a:rPr lang="en-US" sz="2400" dirty="0">
                <a:ea typeface="Times New Roman" pitchFamily="18" charset="0"/>
              </a:rPr>
              <a:t> specimens will need to be transferred from district laboratories to regional or central virology laboratories.</a:t>
            </a:r>
          </a:p>
          <a:p>
            <a:pPr algn="l" rtl="0" eaLnBrk="0" hangingPunct="0">
              <a:defRPr/>
            </a:pPr>
            <a:endParaRPr lang="en-US" sz="2400" dirty="0"/>
          </a:p>
          <a:p>
            <a:pPr algn="l" rtl="0" eaLnBrk="0" hangingPunct="0">
              <a:defRPr/>
            </a:pPr>
            <a:r>
              <a:rPr lang="en-US" sz="2800" b="1" u="sng" dirty="0">
                <a:solidFill>
                  <a:srgbClr val="E60073"/>
                </a:solidFill>
                <a:ea typeface="Times New Roman" pitchFamily="18" charset="0"/>
              </a:rPr>
              <a:t>Diagnostic Methods in Virology</a:t>
            </a:r>
          </a:p>
          <a:p>
            <a:pPr algn="l" rtl="0" eaLnBrk="0" hangingPunct="0">
              <a:defRPr/>
            </a:pP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algn="l" rtl="0" eaLnBrk="0" hangingPunct="0">
              <a:lnSpc>
                <a:spcPct val="150000"/>
              </a:lnSpc>
              <a:defRPr/>
            </a:pPr>
            <a:r>
              <a:rPr lang="en-US" sz="2400" i="1" u="sng" dirty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</a:rPr>
              <a:t>1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</a:rPr>
              <a:t>. </a:t>
            </a:r>
            <a:r>
              <a:rPr lang="en-US" sz="2400" i="1" dirty="0">
                <a:ea typeface="Times New Roman" pitchFamily="18" charset="0"/>
              </a:rPr>
              <a:t>Direct Examination</a:t>
            </a:r>
            <a:endParaRPr lang="en-US" sz="2400" dirty="0"/>
          </a:p>
          <a:p>
            <a:pPr algn="l" rtl="0" eaLnBrk="0" hangingPunct="0">
              <a:lnSpc>
                <a:spcPct val="150000"/>
              </a:lnSpc>
              <a:defRPr/>
            </a:pPr>
            <a:r>
              <a:rPr lang="fr-FR" sz="2400" i="1" dirty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</a:rPr>
              <a:t>2. </a:t>
            </a:r>
            <a:r>
              <a:rPr lang="fr-FR" sz="2400" i="1" dirty="0">
                <a:ea typeface="Times New Roman" pitchFamily="18" charset="0"/>
              </a:rPr>
              <a:t>Indirect </a:t>
            </a:r>
            <a:r>
              <a:rPr lang="fr-FR" sz="2400" i="1" dirty="0" err="1">
                <a:ea typeface="Times New Roman" pitchFamily="18" charset="0"/>
              </a:rPr>
              <a:t>Examination</a:t>
            </a:r>
            <a:r>
              <a:rPr lang="fr-FR" sz="2400" i="1" dirty="0">
                <a:ea typeface="Times New Roman" pitchFamily="18" charset="0"/>
              </a:rPr>
              <a:t> (Virus Isolation)</a:t>
            </a:r>
            <a:endParaRPr lang="en-US" sz="2400" dirty="0"/>
          </a:p>
          <a:p>
            <a:pPr algn="l" rtl="0" eaLnBrk="0" hangingPunct="0">
              <a:lnSpc>
                <a:spcPct val="150000"/>
              </a:lnSpc>
              <a:defRPr/>
            </a:pPr>
            <a:r>
              <a:rPr lang="fr-FR" sz="2400" i="1" dirty="0">
                <a:solidFill>
                  <a:schemeClr val="accent4">
                    <a:lumMod val="75000"/>
                  </a:schemeClr>
                </a:solidFill>
                <a:ea typeface="Times New Roman" pitchFamily="18" charset="0"/>
              </a:rPr>
              <a:t>3. </a:t>
            </a:r>
            <a:r>
              <a:rPr lang="fr-FR" sz="2400" i="1" dirty="0" err="1">
                <a:ea typeface="Times New Roman" pitchFamily="18" charset="0"/>
              </a:rPr>
              <a:t>Serology</a:t>
            </a:r>
            <a:endParaRPr lang="en-US" sz="2400" dirty="0"/>
          </a:p>
          <a:p>
            <a:pPr algn="l" rtl="0" eaLnBrk="0" hangingPunct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404813"/>
            <a:ext cx="86249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rtl="0">
              <a:tabLst>
                <a:tab pos="914400" algn="l"/>
              </a:tabLst>
              <a:defRPr/>
            </a:pPr>
            <a:r>
              <a:rPr lang="en-US" sz="2400" b="1" u="sng" dirty="0">
                <a:solidFill>
                  <a:srgbClr val="E60073"/>
                </a:solidFill>
                <a:ea typeface="Times New Roman" pitchFamily="18" charset="0"/>
              </a:rPr>
              <a:t>Problems with cell </a:t>
            </a:r>
            <a:r>
              <a:rPr lang="en-US" sz="2400" b="1" u="sng" dirty="0" smtClean="0">
                <a:solidFill>
                  <a:srgbClr val="E60073"/>
                </a:solidFill>
                <a:ea typeface="Times New Roman" pitchFamily="18" charset="0"/>
              </a:rPr>
              <a:t>culture</a:t>
            </a:r>
          </a:p>
          <a:p>
            <a:pPr algn="just" rtl="0">
              <a:tabLst>
                <a:tab pos="914400" algn="l"/>
              </a:tabLst>
              <a:defRPr/>
            </a:pPr>
            <a:endParaRPr lang="en-US" sz="2400" b="1" dirty="0">
              <a:solidFill>
                <a:srgbClr val="E60073"/>
              </a:solidFill>
            </a:endParaRPr>
          </a:p>
          <a:p>
            <a:pPr lvl="2" algn="just" rtl="0" eaLnBrk="0" hangingPunct="0">
              <a:buFontTx/>
              <a:buChar char="•"/>
              <a:tabLst>
                <a:tab pos="9144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Long period (up to 4 weeks) required for result.</a:t>
            </a:r>
          </a:p>
          <a:p>
            <a:pPr lvl="2" algn="just" rtl="0" eaLnBrk="0" hangingPunct="0">
              <a:buFontTx/>
              <a:buChar char="•"/>
              <a:tabLst>
                <a:tab pos="914400" algn="l"/>
              </a:tabLst>
              <a:defRPr/>
            </a:pPr>
            <a:endParaRPr lang="en-US" sz="2400" dirty="0"/>
          </a:p>
          <a:p>
            <a:pPr lvl="2" algn="just" rtl="0" eaLnBrk="0" hangingPunct="0">
              <a:buFontTx/>
              <a:buChar char="•"/>
              <a:tabLst>
                <a:tab pos="9144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Often very poor sensitivity, sensitivity depends on a large extent on the condition of the specimen.</a:t>
            </a:r>
          </a:p>
          <a:p>
            <a:pPr lvl="2" algn="just" rtl="0" eaLnBrk="0" hangingPunct="0">
              <a:buFontTx/>
              <a:buChar char="•"/>
              <a:tabLst>
                <a:tab pos="914400" algn="l"/>
              </a:tabLst>
              <a:defRPr/>
            </a:pPr>
            <a:endParaRPr lang="en-US" sz="2400" dirty="0"/>
          </a:p>
          <a:p>
            <a:pPr lvl="2" algn="just" rtl="0" eaLnBrk="0" hangingPunct="0">
              <a:buFontTx/>
              <a:buChar char="•"/>
              <a:tabLst>
                <a:tab pos="9144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Susceptible to bacterial contamination.</a:t>
            </a:r>
          </a:p>
          <a:p>
            <a:pPr lvl="2" algn="just" rtl="0" eaLnBrk="0" hangingPunct="0">
              <a:buFontTx/>
              <a:buChar char="•"/>
              <a:tabLst>
                <a:tab pos="914400" algn="l"/>
              </a:tabLst>
              <a:defRPr/>
            </a:pPr>
            <a:endParaRPr lang="en-US" sz="2400" dirty="0"/>
          </a:p>
          <a:p>
            <a:pPr lvl="2" algn="just" rtl="0" eaLnBrk="0" hangingPunct="0">
              <a:buFontTx/>
              <a:buChar char="•"/>
              <a:tabLst>
                <a:tab pos="9144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Susceptible to toxic substances which may be present in the specimen.</a:t>
            </a:r>
          </a:p>
          <a:p>
            <a:pPr lvl="2" algn="just" rtl="0" eaLnBrk="0" hangingPunct="0">
              <a:tabLst>
                <a:tab pos="914400" algn="l"/>
              </a:tabLst>
              <a:defRPr/>
            </a:pPr>
            <a:endParaRPr lang="en-US" sz="2400" dirty="0"/>
          </a:p>
          <a:p>
            <a:pPr lvl="2" algn="just" rtl="0" eaLnBrk="0" hangingPunct="0">
              <a:buFontTx/>
              <a:buChar char="•"/>
              <a:tabLst>
                <a:tab pos="9144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Many viruses will not grow in cell culture e.g. Hepatitis B, </a:t>
            </a:r>
            <a:r>
              <a:rPr lang="en-US" sz="2400" i="1" dirty="0" err="1">
                <a:ea typeface="Times New Roman" pitchFamily="18" charset="0"/>
              </a:rPr>
              <a:t>Diarrhoeal</a:t>
            </a:r>
            <a:r>
              <a:rPr lang="en-US" sz="2400" i="1" dirty="0">
                <a:ea typeface="Times New Roman" pitchFamily="18" charset="0"/>
              </a:rPr>
              <a:t> viruses, parvovirus, </a:t>
            </a:r>
            <a:r>
              <a:rPr lang="en-US" sz="2400" i="1" dirty="0" err="1">
                <a:ea typeface="Times New Roman" pitchFamily="18" charset="0"/>
              </a:rPr>
              <a:t>papillomavirus</a:t>
            </a:r>
            <a:r>
              <a:rPr lang="en-US" sz="2400" i="1" dirty="0">
                <a:ea typeface="Times New Roman" pitchFamily="18" charset="0"/>
              </a:rPr>
              <a:t>.</a:t>
            </a:r>
            <a:endParaRPr lang="en-US" sz="2400" dirty="0"/>
          </a:p>
          <a:p>
            <a:pPr algn="just" rtl="0" eaLnBrk="0" hangingPunct="0">
              <a:tabLst>
                <a:tab pos="914400" algn="l"/>
              </a:tabLst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142852"/>
            <a:ext cx="78581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rtl="0">
              <a:tabLst>
                <a:tab pos="685800" algn="l"/>
              </a:tabLst>
              <a:defRPr/>
            </a:pPr>
            <a:r>
              <a:rPr lang="en-US" sz="2400" b="1" u="sng" dirty="0">
                <a:solidFill>
                  <a:srgbClr val="E60073"/>
                </a:solidFill>
                <a:ea typeface="Times New Roman" pitchFamily="18" charset="0"/>
              </a:rPr>
              <a:t>Rapid Culture Techniques:</a:t>
            </a:r>
            <a:endParaRPr lang="en-US" sz="2400" b="1" dirty="0">
              <a:solidFill>
                <a:srgbClr val="E60073"/>
              </a:solidFill>
            </a:endParaRPr>
          </a:p>
          <a:p>
            <a:pPr algn="just" rtl="0" eaLnBrk="0" hangingPunct="0">
              <a:tabLst>
                <a:tab pos="685800" algn="l"/>
              </a:tabLst>
              <a:defRPr/>
            </a:pPr>
            <a:endParaRPr lang="en-US" sz="2400" i="1" dirty="0" smtClean="0">
              <a:ea typeface="Times New Roman" pitchFamily="18" charset="0"/>
            </a:endParaRPr>
          </a:p>
          <a:p>
            <a:pPr algn="just" rtl="0" eaLnBrk="0" hangingPunct="0">
              <a:tabLst>
                <a:tab pos="685800" algn="l"/>
              </a:tabLst>
              <a:defRPr/>
            </a:pPr>
            <a:r>
              <a:rPr lang="en-US" sz="2400" i="1" dirty="0" smtClean="0">
                <a:ea typeface="Times New Roman" pitchFamily="18" charset="0"/>
              </a:rPr>
              <a:t>Rapid </a:t>
            </a:r>
            <a:r>
              <a:rPr lang="en-US" sz="2400" i="1" dirty="0">
                <a:ea typeface="Times New Roman" pitchFamily="18" charset="0"/>
              </a:rPr>
              <a:t>culture techniques are available whereby viral antigens are detected 2 to 4 days after inoculation. </a:t>
            </a:r>
            <a:r>
              <a:rPr lang="en-US" sz="2400" i="1" dirty="0">
                <a:ea typeface="Times New Roman" pitchFamily="18" charset="0"/>
              </a:rPr>
              <a:t>The CMV DEAFF test is the best example, whereby</a:t>
            </a:r>
          </a:p>
          <a:p>
            <a:pPr algn="just" rtl="0" eaLnBrk="0" hangingPunct="0">
              <a:tabLst>
                <a:tab pos="685800" algn="l"/>
              </a:tabLst>
              <a:defRPr/>
            </a:pPr>
            <a:endParaRPr lang="en-US" sz="2400" dirty="0"/>
          </a:p>
          <a:p>
            <a:pPr algn="just" rtl="0" eaLnBrk="0" hangingPunct="0">
              <a:tabLst>
                <a:tab pos="685800" algn="l"/>
              </a:tabLst>
              <a:defRPr/>
            </a:pPr>
            <a:endParaRPr lang="en-US" sz="2400" dirty="0"/>
          </a:p>
        </p:txBody>
      </p:sp>
      <p:pic>
        <p:nvPicPr>
          <p:cNvPr id="12290" name="Picture 2" descr="http://virology-online.com/general/DEAFF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357430"/>
            <a:ext cx="2205041" cy="3571900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-142908" y="2214554"/>
            <a:ext cx="6572296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2" algn="just" rtl="0" eaLnBrk="0" hangingPunct="0">
              <a:buFontTx/>
              <a:buChar char="•"/>
              <a:tabLst>
                <a:tab pos="6858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The cell sheet is grown on individual cover slips in a plastic bottle. </a:t>
            </a:r>
          </a:p>
          <a:p>
            <a:pPr lvl="2" algn="just" rtl="0" eaLnBrk="0" hangingPunct="0">
              <a:buFontTx/>
              <a:buChar char="•"/>
              <a:tabLst>
                <a:tab pos="685800" algn="l"/>
              </a:tabLst>
              <a:defRPr/>
            </a:pPr>
            <a:endParaRPr lang="en-US" sz="2400" dirty="0"/>
          </a:p>
          <a:p>
            <a:pPr lvl="2" algn="just" rtl="0" eaLnBrk="0" hangingPunct="0">
              <a:buFontTx/>
              <a:buChar char="•"/>
              <a:tabLst>
                <a:tab pos="6858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Following inoculation, the bottle then is spun at a low speed for one hour (to speed up the adsorption of the virus) and then incubated for 2 to 4 days. </a:t>
            </a:r>
          </a:p>
          <a:p>
            <a:pPr lvl="2" algn="just" rtl="0" eaLnBrk="0" hangingPunct="0">
              <a:buFontTx/>
              <a:buChar char="•"/>
              <a:tabLst>
                <a:tab pos="685800" algn="l"/>
              </a:tabLst>
              <a:defRPr/>
            </a:pPr>
            <a:endParaRPr lang="en-US" sz="2400" dirty="0"/>
          </a:p>
          <a:p>
            <a:pPr lvl="2" algn="just" rtl="0" eaLnBrk="0" hangingPunct="0">
              <a:buFontTx/>
              <a:buChar char="•"/>
              <a:tabLst>
                <a:tab pos="6858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The cover slip is then taken out and examined for the presence of CMV early antigens by </a:t>
            </a:r>
            <a:r>
              <a:rPr lang="en-US" sz="2400" i="1" dirty="0" err="1">
                <a:ea typeface="Times New Roman" pitchFamily="18" charset="0"/>
              </a:rPr>
              <a:t>immunofluorescence</a:t>
            </a:r>
            <a:r>
              <a:rPr lang="en-US" sz="2400" i="1" dirty="0">
                <a:ea typeface="Times New Roman" pitchFamily="18" charset="0"/>
              </a:rPr>
              <a:t>.</a:t>
            </a:r>
            <a:endParaRPr lang="en-US" sz="2400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571472" y="214290"/>
            <a:ext cx="821537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rtl="0">
              <a:tabLst>
                <a:tab pos="1371600" algn="l"/>
              </a:tabLst>
              <a:defRPr/>
            </a:pPr>
            <a:r>
              <a:rPr lang="en-US" sz="2800" b="1" u="sng" dirty="0">
                <a:solidFill>
                  <a:srgbClr val="E6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3- Serology</a:t>
            </a:r>
          </a:p>
          <a:p>
            <a:pPr algn="l" rtl="0">
              <a:tabLst>
                <a:tab pos="1371600" algn="l"/>
              </a:tabLst>
              <a:defRPr/>
            </a:pP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 rtl="0" eaLnBrk="0" hangingPunct="0">
              <a:tabLst>
                <a:tab pos="13716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Detection of rising </a:t>
            </a:r>
            <a:r>
              <a:rPr lang="en-US" sz="2400" i="1" dirty="0" err="1">
                <a:ea typeface="Times New Roman" pitchFamily="18" charset="0"/>
              </a:rPr>
              <a:t>titres</a:t>
            </a:r>
            <a:r>
              <a:rPr lang="en-US" sz="2400" i="1" dirty="0">
                <a:ea typeface="Times New Roman" pitchFamily="18" charset="0"/>
              </a:rPr>
              <a:t> of antibody between acute and convalescent stages of infection, or the detection of </a:t>
            </a:r>
            <a:r>
              <a:rPr lang="en-US" sz="2400" i="1" dirty="0" err="1">
                <a:ea typeface="Times New Roman" pitchFamily="18" charset="0"/>
              </a:rPr>
              <a:t>IgM</a:t>
            </a:r>
            <a:r>
              <a:rPr lang="en-US" sz="2400" i="1" dirty="0">
                <a:ea typeface="Times New Roman" pitchFamily="18" charset="0"/>
              </a:rPr>
              <a:t> in primary infection.</a:t>
            </a:r>
            <a:r>
              <a:rPr lang="en-US" sz="2400" dirty="0">
                <a:ea typeface="Times New Roman" pitchFamily="18" charset="0"/>
              </a:rPr>
              <a:t> </a:t>
            </a:r>
            <a:r>
              <a:rPr lang="en-US" sz="2400" dirty="0">
                <a:ea typeface="Times New Roman" pitchFamily="18" charset="0"/>
              </a:rPr>
              <a:t>It is far the most widely used way to diagnose virus infection</a:t>
            </a:r>
            <a:r>
              <a:rPr lang="en-US" sz="2400" dirty="0" smtClean="0">
                <a:ea typeface="Times New Roman" pitchFamily="18" charset="0"/>
              </a:rPr>
              <a:t>.</a:t>
            </a:r>
            <a:endParaRPr lang="en-US" sz="2400" dirty="0"/>
          </a:p>
          <a:p>
            <a:pPr algn="l" rtl="0" eaLnBrk="0" hangingPunct="0">
              <a:tabLst>
                <a:tab pos="1371600" algn="l"/>
              </a:tabLst>
              <a:defRPr/>
            </a:pPr>
            <a:endParaRPr lang="en-US" dirty="0"/>
          </a:p>
        </p:txBody>
      </p:sp>
      <p:sp>
        <p:nvSpPr>
          <p:cNvPr id="3" name="مربع نص 2"/>
          <p:cNvSpPr txBox="1"/>
          <p:nvPr/>
        </p:nvSpPr>
        <p:spPr>
          <a:xfrm>
            <a:off x="714348" y="3143248"/>
            <a:ext cx="321471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eaLnBrk="0" hangingPunct="0">
              <a:tabLst>
                <a:tab pos="1371600" algn="l"/>
              </a:tabLst>
              <a:defRPr/>
            </a:pPr>
            <a:r>
              <a:rPr lang="en-US" sz="2400" i="1" dirty="0">
                <a:solidFill>
                  <a:srgbClr val="7030A0"/>
                </a:solidFill>
                <a:ea typeface="Times New Roman" pitchFamily="18" charset="0"/>
              </a:rPr>
              <a:t>Criteria for diagnosing </a:t>
            </a:r>
            <a:r>
              <a:rPr lang="en-US" sz="2400" i="1" dirty="0">
                <a:solidFill>
                  <a:srgbClr val="00B050"/>
                </a:solidFill>
                <a:ea typeface="Times New Roman" pitchFamily="18" charset="0"/>
              </a:rPr>
              <a:t>Primary </a:t>
            </a:r>
            <a:r>
              <a:rPr lang="en-US" sz="2400" i="1" dirty="0" smtClean="0">
                <a:solidFill>
                  <a:srgbClr val="00B050"/>
                </a:solidFill>
                <a:ea typeface="Times New Roman" pitchFamily="18" charset="0"/>
              </a:rPr>
              <a:t>Infection:</a:t>
            </a:r>
          </a:p>
          <a:p>
            <a:pPr algn="l" rtl="0" eaLnBrk="0" hangingPunct="0">
              <a:buFontTx/>
              <a:buChar char="-"/>
              <a:tabLst>
                <a:tab pos="1371600" algn="l"/>
              </a:tabLst>
              <a:defRPr/>
            </a:pPr>
            <a:r>
              <a:rPr lang="en-US" sz="2400" i="1" dirty="0" smtClean="0">
                <a:ea typeface="Times New Roman" pitchFamily="18" charset="0"/>
              </a:rPr>
              <a:t>4 </a:t>
            </a:r>
            <a:r>
              <a:rPr lang="en-US" sz="2400" i="1" dirty="0">
                <a:ea typeface="Times New Roman" pitchFamily="18" charset="0"/>
              </a:rPr>
              <a:t>fold or more increase in </a:t>
            </a:r>
            <a:r>
              <a:rPr lang="en-US" sz="2400" i="1" dirty="0" err="1">
                <a:ea typeface="Times New Roman" pitchFamily="18" charset="0"/>
              </a:rPr>
              <a:t>titre</a:t>
            </a:r>
            <a:r>
              <a:rPr lang="en-US" sz="2400" i="1" dirty="0">
                <a:ea typeface="Times New Roman" pitchFamily="18" charset="0"/>
              </a:rPr>
              <a:t> of </a:t>
            </a:r>
            <a:r>
              <a:rPr lang="en-US" sz="2400" i="1" dirty="0" err="1">
                <a:ea typeface="Times New Roman" pitchFamily="18" charset="0"/>
              </a:rPr>
              <a:t>IgG</a:t>
            </a:r>
            <a:r>
              <a:rPr lang="en-US" sz="2400" i="1" dirty="0">
                <a:ea typeface="Times New Roman" pitchFamily="18" charset="0"/>
              </a:rPr>
              <a:t> or total antibody between acute and convalescent </a:t>
            </a:r>
            <a:r>
              <a:rPr lang="en-US" sz="2400" i="1" dirty="0" smtClean="0">
                <a:ea typeface="Times New Roman" pitchFamily="18" charset="0"/>
              </a:rPr>
              <a:t>sera.</a:t>
            </a:r>
          </a:p>
          <a:p>
            <a:pPr algn="l" rtl="0" eaLnBrk="0" hangingPunct="0">
              <a:buFontTx/>
              <a:buChar char="-"/>
              <a:tabLst>
                <a:tab pos="1371600" algn="l"/>
              </a:tabLst>
              <a:defRPr/>
            </a:pPr>
            <a:endParaRPr lang="en-US" sz="2400" i="1" dirty="0" smtClean="0">
              <a:ea typeface="Times New Roman" pitchFamily="18" charset="0"/>
            </a:endParaRPr>
          </a:p>
          <a:p>
            <a:pPr algn="l" rtl="0" eaLnBrk="0" hangingPunct="0">
              <a:tabLst>
                <a:tab pos="1371600" algn="l"/>
              </a:tabLst>
              <a:defRPr/>
            </a:pPr>
            <a:r>
              <a:rPr lang="en-US" sz="2400" i="1" dirty="0" smtClean="0">
                <a:ea typeface="Times New Roman" pitchFamily="18" charset="0"/>
              </a:rPr>
              <a:t>- Presence </a:t>
            </a:r>
            <a:r>
              <a:rPr lang="en-US" sz="2400" i="1" dirty="0">
                <a:ea typeface="Times New Roman" pitchFamily="18" charset="0"/>
              </a:rPr>
              <a:t>of </a:t>
            </a:r>
            <a:r>
              <a:rPr lang="en-US" sz="2400" i="1" dirty="0" err="1">
                <a:ea typeface="Times New Roman" pitchFamily="18" charset="0"/>
              </a:rPr>
              <a:t>IgM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714876" y="3071810"/>
            <a:ext cx="392909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eaLnBrk="0" hangingPunct="0">
              <a:spcBef>
                <a:spcPct val="0"/>
              </a:spcBef>
              <a:tabLst>
                <a:tab pos="1371600" algn="l"/>
              </a:tabLst>
              <a:defRPr/>
            </a:pPr>
            <a:r>
              <a:rPr lang="en-US" sz="2400" i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Criteria for diagnosing </a:t>
            </a:r>
            <a:r>
              <a:rPr lang="en-US" sz="2400" i="1" dirty="0" err="1" smtClean="0">
                <a:solidFill>
                  <a:srgbClr val="00B050"/>
                </a:solidFill>
                <a:ea typeface="Times New Roman" pitchFamily="18" charset="0"/>
                <a:cs typeface="Arial" pitchFamily="34" charset="0"/>
              </a:rPr>
              <a:t>Reinfection</a:t>
            </a:r>
            <a:r>
              <a:rPr lang="en-US" sz="2400" i="1" dirty="0" smtClean="0">
                <a:solidFill>
                  <a:srgbClr val="00B050"/>
                </a:solidFill>
                <a:ea typeface="Times New Roman" pitchFamily="18" charset="0"/>
                <a:cs typeface="Arial" pitchFamily="34" charset="0"/>
              </a:rPr>
              <a:t>:</a:t>
            </a:r>
          </a:p>
          <a:p>
            <a:pPr algn="l" rtl="0" eaLnBrk="0" hangingPunct="0">
              <a:spcBef>
                <a:spcPct val="0"/>
              </a:spcBef>
              <a:buFontTx/>
              <a:buChar char="-"/>
              <a:tabLst>
                <a:tab pos="1371600" algn="l"/>
              </a:tabLst>
              <a:defRPr/>
            </a:pPr>
            <a:r>
              <a:rPr lang="en-US" sz="2400" i="1" dirty="0" smtClean="0">
                <a:ea typeface="Times New Roman" pitchFamily="18" charset="0"/>
                <a:cs typeface="Arial" pitchFamily="34" charset="0"/>
              </a:rPr>
              <a:t>fold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or more increase in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titre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 of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IgG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 or total antibody between acute and convalescent </a:t>
            </a:r>
            <a:r>
              <a:rPr lang="en-US" sz="2400" i="1" dirty="0" smtClean="0">
                <a:ea typeface="Times New Roman" pitchFamily="18" charset="0"/>
                <a:cs typeface="Arial" pitchFamily="34" charset="0"/>
              </a:rPr>
              <a:t>sera.</a:t>
            </a:r>
          </a:p>
          <a:p>
            <a:pPr algn="l" rtl="0" eaLnBrk="0" hangingPunct="0">
              <a:spcBef>
                <a:spcPct val="0"/>
              </a:spcBef>
              <a:tabLst>
                <a:tab pos="1371600" algn="l"/>
              </a:tabLst>
              <a:defRPr/>
            </a:pPr>
            <a:endParaRPr lang="en-US" sz="2400" i="1" dirty="0" smtClean="0">
              <a:ea typeface="Times New Roman" pitchFamily="18" charset="0"/>
              <a:cs typeface="Arial" pitchFamily="34" charset="0"/>
            </a:endParaRPr>
          </a:p>
          <a:p>
            <a:pPr algn="l" rtl="0" eaLnBrk="0" hangingPunct="0">
              <a:spcBef>
                <a:spcPct val="0"/>
              </a:spcBef>
              <a:tabLst>
                <a:tab pos="1371600" algn="l"/>
              </a:tabLst>
              <a:defRPr/>
            </a:pPr>
            <a:r>
              <a:rPr lang="en-US" sz="2400" i="1" dirty="0" smtClean="0">
                <a:ea typeface="Times New Roman" pitchFamily="18" charset="0"/>
                <a:cs typeface="Arial" pitchFamily="34" charset="0"/>
              </a:rPr>
              <a:t>- Absence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or slight increase in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IgM</a:t>
            </a:r>
            <a:endParaRPr lang="en-US" sz="2400" dirty="0">
              <a:cs typeface="Arial" pitchFamily="34" charset="0"/>
            </a:endParaRPr>
          </a:p>
          <a:p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virology-online.com/general/Vaccines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7429552" cy="5433805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214282" y="5857892"/>
            <a:ext cx="8501122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/>
              <a:t>Serological events following primary infection and </a:t>
            </a:r>
            <a:r>
              <a:rPr lang="en-US" sz="2000" b="1" dirty="0" err="1" smtClean="0"/>
              <a:t>reinfection</a:t>
            </a:r>
            <a:r>
              <a:rPr lang="en-US" sz="2000" b="1" dirty="0" smtClean="0"/>
              <a:t>. Note that in </a:t>
            </a:r>
            <a:r>
              <a:rPr lang="en-US" sz="2000" b="1" dirty="0" err="1" smtClean="0"/>
              <a:t>reinfection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IgM</a:t>
            </a:r>
            <a:r>
              <a:rPr lang="en-US" sz="2000" b="1" dirty="0" smtClean="0"/>
              <a:t> may be absent or only present transiently at a low level.</a:t>
            </a:r>
            <a:endParaRPr lang="ar-SA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71472" y="785794"/>
            <a:ext cx="79296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rtl="0">
              <a:tabLst>
                <a:tab pos="457200" algn="l"/>
              </a:tabLst>
            </a:pPr>
            <a:r>
              <a:rPr lang="en-US" sz="2400" b="1" u="sng" dirty="0">
                <a:solidFill>
                  <a:srgbClr val="E60073"/>
                </a:solidFill>
                <a:ea typeface="Times New Roman" pitchFamily="18" charset="0"/>
              </a:rPr>
              <a:t>Tests used in serology</a:t>
            </a:r>
            <a:r>
              <a:rPr lang="en-US" sz="2400" b="1" u="sng" dirty="0" smtClean="0">
                <a:solidFill>
                  <a:srgbClr val="E60073"/>
                </a:solidFill>
                <a:ea typeface="Times New Roman" pitchFamily="18" charset="0"/>
              </a:rPr>
              <a:t>:</a:t>
            </a:r>
          </a:p>
          <a:p>
            <a:pPr algn="l" rtl="0">
              <a:tabLst>
                <a:tab pos="457200" algn="l"/>
              </a:tabLst>
            </a:pPr>
            <a:endParaRPr lang="en-US" sz="2400" b="1" dirty="0">
              <a:solidFill>
                <a:srgbClr val="E60073"/>
              </a:solidFill>
              <a:ea typeface="Times New Roman" pitchFamily="18" charset="0"/>
            </a:endParaRPr>
          </a:p>
          <a:p>
            <a:pPr algn="just" rtl="0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en-US" sz="2400" dirty="0" smtClean="0">
                <a:ea typeface="Times New Roman" pitchFamily="18" charset="0"/>
              </a:rPr>
              <a:t>The old but well-tried and reliable technique of complement fixation test is now being replaced by more sensitive assays, especially those which detect virus-specific </a:t>
            </a:r>
            <a:r>
              <a:rPr lang="en-US" sz="2400" dirty="0" err="1" smtClean="0">
                <a:ea typeface="Times New Roman" pitchFamily="18" charset="0"/>
              </a:rPr>
              <a:t>IgM</a:t>
            </a:r>
            <a:r>
              <a:rPr lang="en-US" sz="2400" dirty="0" smtClean="0">
                <a:ea typeface="Times New Roman" pitchFamily="18" charset="0"/>
              </a:rPr>
              <a:t>. But, note, the complement fixation test is still an indispensable technique in virus laboratory.</a:t>
            </a:r>
          </a:p>
          <a:p>
            <a:pPr algn="l" rtl="0" eaLnBrk="0" hangingPunct="0">
              <a:tabLst>
                <a:tab pos="457200" algn="l"/>
              </a:tabLst>
            </a:pPr>
            <a:endParaRPr lang="en-US" sz="2400" dirty="0" smtClean="0">
              <a:ea typeface="Times New Roman" pitchFamily="18" charset="0"/>
            </a:endParaRPr>
          </a:p>
          <a:p>
            <a:pPr algn="l" rtl="0" eaLnBrk="0" hangingPunct="0">
              <a:tabLst>
                <a:tab pos="457200" algn="l"/>
              </a:tabLst>
            </a:pPr>
            <a:endParaRPr lang="en-US" sz="2400" dirty="0"/>
          </a:p>
          <a:p>
            <a:pPr algn="l" rtl="0" eaLnBrk="0" hangingPunct="0">
              <a:tabLst>
                <a:tab pos="457200" algn="l"/>
              </a:tabLs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357158" y="500042"/>
            <a:ext cx="8429684" cy="69249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eaLnBrk="0" hangingPunct="0">
              <a:tabLst>
                <a:tab pos="457200" algn="l"/>
              </a:tabLst>
            </a:pPr>
            <a:r>
              <a:rPr lang="en-US" sz="2400" u="sng" dirty="0" smtClean="0">
                <a:solidFill>
                  <a:srgbClr val="E60073"/>
                </a:solidFill>
                <a:ea typeface="Times New Roman" pitchFamily="18" charset="0"/>
              </a:rPr>
              <a:t>Below are some of the most widely used tests:</a:t>
            </a:r>
          </a:p>
          <a:p>
            <a:pPr algn="l" rtl="0" eaLnBrk="0" hangingPunct="0">
              <a:tabLst>
                <a:tab pos="457200" algn="l"/>
              </a:tabLst>
            </a:pPr>
            <a:endParaRPr lang="en-US" sz="2000" dirty="0" smtClean="0"/>
          </a:p>
          <a:p>
            <a:pPr marL="342900" indent="-342900" algn="l" rtl="0" eaLnBrk="0" hangingPunct="0">
              <a:buAutoNum type="arabicPeriod"/>
              <a:tabLst>
                <a:tab pos="457200" algn="l"/>
              </a:tabLst>
            </a:pPr>
            <a:r>
              <a:rPr lang="en-US" sz="2000" i="1" u="sng" dirty="0" smtClean="0">
                <a:solidFill>
                  <a:srgbClr val="7030A0"/>
                </a:solidFill>
              </a:rPr>
              <a:t>Enzyme linked </a:t>
            </a:r>
            <a:r>
              <a:rPr lang="en-US" sz="2000" i="1" u="sng" dirty="0" err="1" smtClean="0">
                <a:solidFill>
                  <a:srgbClr val="7030A0"/>
                </a:solidFill>
              </a:rPr>
              <a:t>immunosorbent</a:t>
            </a:r>
            <a:r>
              <a:rPr lang="en-US" sz="2000" i="1" u="sng" dirty="0" smtClean="0">
                <a:solidFill>
                  <a:srgbClr val="7030A0"/>
                </a:solidFill>
              </a:rPr>
              <a:t> assay (ELSA):</a:t>
            </a:r>
          </a:p>
          <a:p>
            <a:pPr marL="342900" indent="-342900" algn="l" rtl="0" eaLnBrk="0" hangingPunct="0">
              <a:tabLst>
                <a:tab pos="457200" algn="l"/>
              </a:tabLst>
            </a:pPr>
            <a:endParaRPr lang="en-US" sz="2000" dirty="0" smtClean="0">
              <a:solidFill>
                <a:srgbClr val="7030A0"/>
              </a:solidFill>
            </a:endParaRPr>
          </a:p>
          <a:p>
            <a:pPr algn="l" rtl="0" eaLnBrk="0" hangingPunct="0">
              <a:tabLst>
                <a:tab pos="457200" algn="l"/>
              </a:tabLst>
            </a:pPr>
            <a:r>
              <a:rPr lang="en-US" sz="2000" dirty="0" smtClean="0"/>
              <a:t>Now widely used and often available as </a:t>
            </a:r>
          </a:p>
          <a:p>
            <a:pPr algn="l" rtl="0" eaLnBrk="0" hangingPunct="0">
              <a:tabLst>
                <a:tab pos="457200" algn="l"/>
              </a:tabLst>
            </a:pPr>
            <a:r>
              <a:rPr lang="en-US" sz="2000" dirty="0" smtClean="0"/>
              <a:t>commercially produced kits, because of its:</a:t>
            </a:r>
          </a:p>
          <a:p>
            <a:pPr algn="l" rtl="0" eaLnBrk="0" hangingPunct="0">
              <a:tabLst>
                <a:tab pos="457200" algn="l"/>
              </a:tabLst>
            </a:pPr>
            <a:endParaRPr lang="en-US" sz="2000" dirty="0" smtClean="0"/>
          </a:p>
          <a:p>
            <a:pPr algn="l" rtl="0" eaLnBrk="0" hangingPunct="0">
              <a:buFontTx/>
              <a:buChar char="•"/>
              <a:tabLst>
                <a:tab pos="457200" algn="l"/>
              </a:tabLst>
            </a:pPr>
            <a:r>
              <a:rPr lang="en-US" sz="2000" dirty="0" smtClean="0"/>
              <a:t>Sensitivity.</a:t>
            </a:r>
          </a:p>
          <a:p>
            <a:pPr algn="l" rtl="0" eaLnBrk="0" hangingPunct="0">
              <a:tabLst>
                <a:tab pos="457200" algn="l"/>
              </a:tabLst>
            </a:pPr>
            <a:endParaRPr lang="en-US" sz="2000" dirty="0" smtClean="0"/>
          </a:p>
          <a:p>
            <a:pPr algn="l" rtl="0" eaLnBrk="0" hangingPunct="0">
              <a:buFontTx/>
              <a:buChar char="•"/>
              <a:tabLst>
                <a:tab pos="457200" algn="l"/>
              </a:tabLst>
            </a:pPr>
            <a:r>
              <a:rPr lang="en-US" sz="2000" dirty="0" smtClean="0"/>
              <a:t>Low cost compared with other serological</a:t>
            </a:r>
          </a:p>
          <a:p>
            <a:pPr algn="l" rtl="0" eaLnBrk="0" hangingPunct="0">
              <a:tabLst>
                <a:tab pos="457200" algn="l"/>
              </a:tabLst>
            </a:pPr>
            <a:r>
              <a:rPr lang="en-US" sz="2000" dirty="0" smtClean="0"/>
              <a:t> techniques.</a:t>
            </a:r>
          </a:p>
          <a:p>
            <a:pPr algn="l" rtl="0" eaLnBrk="0" hangingPunct="0">
              <a:buFontTx/>
              <a:buChar char="•"/>
              <a:tabLst>
                <a:tab pos="457200" algn="l"/>
              </a:tabLst>
            </a:pPr>
            <a:endParaRPr lang="en-US" sz="2000" dirty="0" smtClean="0"/>
          </a:p>
          <a:p>
            <a:pPr algn="l" rtl="0" eaLnBrk="0" hangingPunct="0">
              <a:buFontTx/>
              <a:buChar char="•"/>
              <a:tabLst>
                <a:tab pos="457200" algn="l"/>
              </a:tabLst>
            </a:pPr>
            <a:r>
              <a:rPr lang="en-US" sz="2000" dirty="0" smtClean="0"/>
              <a:t>Because it is possible to test large numbers of specimens at the same time.</a:t>
            </a:r>
          </a:p>
          <a:p>
            <a:pPr algn="l" rtl="0" eaLnBrk="0" hangingPunct="0">
              <a:tabLst>
                <a:tab pos="457200" algn="l"/>
              </a:tabLst>
            </a:pPr>
            <a:endParaRPr lang="en-US" sz="2000" b="1" dirty="0" smtClean="0">
              <a:solidFill>
                <a:srgbClr val="00B0F0"/>
              </a:solidFill>
            </a:endParaRPr>
          </a:p>
          <a:p>
            <a:pPr algn="l" rtl="0" eaLnBrk="0" hangingPunct="0">
              <a:tabLst>
                <a:tab pos="457200" algn="l"/>
              </a:tabLst>
            </a:pPr>
            <a:endParaRPr lang="en-US" sz="2000" b="1" dirty="0" smtClean="0">
              <a:solidFill>
                <a:srgbClr val="00B0F0"/>
              </a:solidFill>
            </a:endParaRPr>
          </a:p>
          <a:p>
            <a:pPr algn="l" rtl="0" eaLnBrk="0" hangingPunct="0">
              <a:tabLst>
                <a:tab pos="457200" algn="l"/>
              </a:tabLst>
            </a:pPr>
            <a:r>
              <a:rPr lang="en-US" sz="2000" b="1" dirty="0" smtClean="0">
                <a:solidFill>
                  <a:srgbClr val="00B0F0"/>
                </a:solidFill>
              </a:rPr>
              <a:t>At present ELISA is used mainly to diagnose infections causes by:</a:t>
            </a:r>
          </a:p>
          <a:p>
            <a:pPr algn="l" rtl="0" eaLnBrk="0" hangingPunct="0">
              <a:tabLst>
                <a:tab pos="457200" algn="l"/>
              </a:tabLst>
            </a:pPr>
            <a:endParaRPr lang="en-US" sz="2000" dirty="0" smtClean="0">
              <a:solidFill>
                <a:srgbClr val="00B0F0"/>
              </a:solidFill>
            </a:endParaRPr>
          </a:p>
          <a:p>
            <a:pPr algn="l" rtl="0" eaLnBrk="0" hangingPunct="0">
              <a:buFontTx/>
              <a:buChar char="•"/>
              <a:tabLst>
                <a:tab pos="457200" algn="l"/>
              </a:tabLst>
            </a:pPr>
            <a:r>
              <a:rPr lang="en-US" sz="2000" dirty="0" smtClean="0"/>
              <a:t>Rotaviruses. </a:t>
            </a:r>
          </a:p>
          <a:p>
            <a:pPr algn="l" rtl="0" eaLnBrk="0" hangingPunct="0">
              <a:buFontTx/>
              <a:buChar char="•"/>
              <a:tabLst>
                <a:tab pos="457200" algn="l"/>
              </a:tabLst>
            </a:pPr>
            <a:r>
              <a:rPr lang="en-US" sz="2000" dirty="0" smtClean="0"/>
              <a:t>Hepatitis B virus and hepatitis C surface antigen.</a:t>
            </a:r>
            <a:endParaRPr lang="ar-SA" sz="2000" dirty="0" smtClean="0"/>
          </a:p>
          <a:p>
            <a:pPr algn="l" rtl="0" eaLnBrk="0" hangingPunct="0">
              <a:tabLst>
                <a:tab pos="457200" algn="l"/>
              </a:tabLst>
            </a:pPr>
            <a:endParaRPr lang="en-US" sz="2000" dirty="0" smtClean="0"/>
          </a:p>
          <a:p>
            <a:pPr algn="l" rtl="0" eaLnBrk="0" hangingPunct="0">
              <a:tabLst>
                <a:tab pos="457200" algn="l"/>
              </a:tabLst>
            </a:pPr>
            <a:endParaRPr lang="en-US" sz="2000" dirty="0" smtClean="0"/>
          </a:p>
          <a:p>
            <a:pPr algn="l" rtl="0" eaLnBrk="0" hangingPunct="0">
              <a:tabLst>
                <a:tab pos="457200" algn="l"/>
              </a:tabLst>
            </a:pPr>
            <a:endParaRPr lang="en-US" sz="2000" dirty="0" smtClean="0"/>
          </a:p>
        </p:txBody>
      </p:sp>
      <p:pic>
        <p:nvPicPr>
          <p:cNvPr id="6" name="Picture 2" descr="http://virology-online.com/general/ELIS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643050"/>
            <a:ext cx="3571900" cy="2524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ar-SA">
              <a:latin typeface="Calibri" pitchFamily="34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599845" y="214290"/>
            <a:ext cx="6476538" cy="5029162"/>
            <a:chOff x="3614" y="-461"/>
            <a:chExt cx="8869" cy="10041"/>
          </a:xfrm>
        </p:grpSpPr>
        <p:sp>
          <p:nvSpPr>
            <p:cNvPr id="23561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614" y="300"/>
              <a:ext cx="8139" cy="9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3562" name="AutoShape 21"/>
            <p:cNvSpPr>
              <a:spLocks noChangeArrowheads="1"/>
            </p:cNvSpPr>
            <p:nvPr/>
          </p:nvSpPr>
          <p:spPr bwMode="auto">
            <a:xfrm>
              <a:off x="4919" y="-461"/>
              <a:ext cx="5686" cy="761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ar-SA">
                <a:latin typeface="Calibri" pitchFamily="34" charset="0"/>
              </a:endParaRPr>
            </a:p>
          </p:txBody>
        </p:sp>
        <p:sp>
          <p:nvSpPr>
            <p:cNvPr id="23563" name="AutoShape 20"/>
            <p:cNvSpPr>
              <a:spLocks noChangeArrowheads="1"/>
            </p:cNvSpPr>
            <p:nvPr/>
          </p:nvSpPr>
          <p:spPr bwMode="auto">
            <a:xfrm>
              <a:off x="6431" y="2380"/>
              <a:ext cx="2660" cy="963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ar-SA">
                <a:latin typeface="Calibri" pitchFamily="34" charset="0"/>
              </a:endParaRPr>
            </a:p>
          </p:txBody>
        </p:sp>
        <p:sp>
          <p:nvSpPr>
            <p:cNvPr id="23564" name="AutoShape 19"/>
            <p:cNvSpPr>
              <a:spLocks noChangeArrowheads="1"/>
            </p:cNvSpPr>
            <p:nvPr/>
          </p:nvSpPr>
          <p:spPr bwMode="auto">
            <a:xfrm>
              <a:off x="4162" y="7812"/>
              <a:ext cx="8002" cy="99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ar-SA">
                <a:latin typeface="Calibri" pitchFamily="34" charset="0"/>
              </a:endParaRPr>
            </a:p>
          </p:txBody>
        </p:sp>
        <p:sp>
          <p:nvSpPr>
            <p:cNvPr id="23565" name="AutoShape 18"/>
            <p:cNvSpPr>
              <a:spLocks noChangeArrowheads="1"/>
            </p:cNvSpPr>
            <p:nvPr/>
          </p:nvSpPr>
          <p:spPr bwMode="auto">
            <a:xfrm>
              <a:off x="3771" y="7340"/>
              <a:ext cx="156" cy="16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ar-SA">
                <a:latin typeface="Calibri" pitchFamily="34" charset="0"/>
              </a:endParaRPr>
            </a:p>
          </p:txBody>
        </p:sp>
        <p:sp>
          <p:nvSpPr>
            <p:cNvPr id="23566" name="AutoShape 17"/>
            <p:cNvSpPr>
              <a:spLocks noChangeArrowheads="1"/>
            </p:cNvSpPr>
            <p:nvPr/>
          </p:nvSpPr>
          <p:spPr bwMode="auto">
            <a:xfrm>
              <a:off x="4162" y="5672"/>
              <a:ext cx="7982" cy="1356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ar-SA">
                <a:latin typeface="Calibri" pitchFamily="34" charset="0"/>
              </a:endParaRPr>
            </a:p>
          </p:txBody>
        </p:sp>
        <p:sp>
          <p:nvSpPr>
            <p:cNvPr id="23567" name="AutoShape 16"/>
            <p:cNvSpPr>
              <a:spLocks noChangeArrowheads="1"/>
            </p:cNvSpPr>
            <p:nvPr/>
          </p:nvSpPr>
          <p:spPr bwMode="auto">
            <a:xfrm>
              <a:off x="5232" y="4085"/>
              <a:ext cx="4956" cy="874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ar-SA">
                <a:latin typeface="Calibri" pitchFamily="34" charset="0"/>
              </a:endParaRPr>
            </a:p>
          </p:txBody>
        </p:sp>
        <p:sp>
          <p:nvSpPr>
            <p:cNvPr id="23568" name="AutoShape 15"/>
            <p:cNvSpPr>
              <a:spLocks noChangeArrowheads="1"/>
            </p:cNvSpPr>
            <p:nvPr/>
          </p:nvSpPr>
          <p:spPr bwMode="auto">
            <a:xfrm>
              <a:off x="4084" y="1100"/>
              <a:ext cx="8399" cy="874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0"/>
              <a:endParaRPr lang="ar-SA">
                <a:latin typeface="Calibri" pitchFamily="34" charset="0"/>
              </a:endParaRPr>
            </a:p>
          </p:txBody>
        </p:sp>
        <p:sp>
          <p:nvSpPr>
            <p:cNvPr id="23569" name="Text Box 14"/>
            <p:cNvSpPr txBox="1">
              <a:spLocks noChangeArrowheads="1"/>
            </p:cNvSpPr>
            <p:nvPr/>
          </p:nvSpPr>
          <p:spPr bwMode="auto">
            <a:xfrm>
              <a:off x="5492" y="-461"/>
              <a:ext cx="417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dirty="0">
                  <a:solidFill>
                    <a:srgbClr val="E60073"/>
                  </a:solidFill>
                  <a:ea typeface="Times New Roman" pitchFamily="18" charset="0"/>
                </a:rPr>
                <a:t>Virus + patient's serum</a:t>
              </a:r>
            </a:p>
            <a:p>
              <a:pPr algn="ctr" rtl="0" eaLnBrk="0" hangingPunct="0"/>
              <a:endParaRPr lang="ar-SA" dirty="0">
                <a:ea typeface="Times New Roman" pitchFamily="18" charset="0"/>
              </a:endParaRPr>
            </a:p>
          </p:txBody>
        </p:sp>
        <p:sp>
          <p:nvSpPr>
            <p:cNvPr id="23570" name="Text Box 13"/>
            <p:cNvSpPr txBox="1">
              <a:spLocks noChangeArrowheads="1"/>
            </p:cNvSpPr>
            <p:nvPr/>
          </p:nvSpPr>
          <p:spPr bwMode="auto">
            <a:xfrm>
              <a:off x="4084" y="1100"/>
              <a:ext cx="8191" cy="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dirty="0">
                  <a:solidFill>
                    <a:srgbClr val="00B050"/>
                  </a:solidFill>
                  <a:ea typeface="Times New Roman" pitchFamily="18" charset="0"/>
                </a:rPr>
                <a:t>Add enzyme-labelled anti-human IgM antiserum.</a:t>
              </a:r>
            </a:p>
          </p:txBody>
        </p:sp>
        <p:sp>
          <p:nvSpPr>
            <p:cNvPr id="23571" name="Text Box 12"/>
            <p:cNvSpPr txBox="1">
              <a:spLocks noChangeArrowheads="1"/>
            </p:cNvSpPr>
            <p:nvPr/>
          </p:nvSpPr>
          <p:spPr bwMode="auto">
            <a:xfrm>
              <a:off x="6536" y="2532"/>
              <a:ext cx="2347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dirty="0">
                  <a:solidFill>
                    <a:srgbClr val="7030A0"/>
                  </a:solidFill>
                  <a:ea typeface="Times New Roman" pitchFamily="18" charset="0"/>
                </a:rPr>
                <a:t>Incubate</a:t>
              </a:r>
            </a:p>
          </p:txBody>
        </p:sp>
        <p:sp>
          <p:nvSpPr>
            <p:cNvPr id="23572" name="Text Box 11"/>
            <p:cNvSpPr txBox="1">
              <a:spLocks noChangeArrowheads="1"/>
            </p:cNvSpPr>
            <p:nvPr/>
          </p:nvSpPr>
          <p:spPr bwMode="auto">
            <a:xfrm>
              <a:off x="9934" y="3105"/>
              <a:ext cx="2296" cy="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ar-SA" sz="1600" dirty="0">
                  <a:solidFill>
                    <a:schemeClr val="accent2">
                      <a:lumMod val="75000"/>
                    </a:schemeClr>
                  </a:solidFill>
                  <a:ea typeface="Times New Roman" pitchFamily="18" charset="0"/>
                </a:rPr>
                <a:t>Stop reaction</a:t>
              </a:r>
            </a:p>
          </p:txBody>
        </p:sp>
        <p:sp>
          <p:nvSpPr>
            <p:cNvPr id="23573" name="Text Box 10"/>
            <p:cNvSpPr txBox="1">
              <a:spLocks noChangeArrowheads="1"/>
            </p:cNvSpPr>
            <p:nvPr/>
          </p:nvSpPr>
          <p:spPr bwMode="auto">
            <a:xfrm>
              <a:off x="6901" y="4103"/>
              <a:ext cx="2870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ar-SA" dirty="0">
                  <a:ea typeface="Times New Roman" pitchFamily="18" charset="0"/>
                </a:rPr>
                <a:t>Add substrate</a:t>
              </a:r>
            </a:p>
          </p:txBody>
        </p:sp>
        <p:sp>
          <p:nvSpPr>
            <p:cNvPr id="23574" name="Text Box 9"/>
            <p:cNvSpPr txBox="1">
              <a:spLocks noChangeArrowheads="1"/>
            </p:cNvSpPr>
            <p:nvPr/>
          </p:nvSpPr>
          <p:spPr bwMode="auto">
            <a:xfrm>
              <a:off x="4749" y="5815"/>
              <a:ext cx="6521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/>
              <a:r>
                <a:rPr lang="ar-SA" sz="1600" dirty="0">
                  <a:solidFill>
                    <a:schemeClr val="accent1">
                      <a:lumMod val="75000"/>
                    </a:schemeClr>
                  </a:solidFill>
                  <a:ea typeface="Times New Roman" pitchFamily="18" charset="0"/>
                </a:rPr>
                <a:t>Measure reaction by colour intensity in optical density </a:t>
              </a:r>
              <a:r>
                <a:rPr lang="ar-SA" sz="1600" dirty="0" smtClean="0">
                  <a:solidFill>
                    <a:schemeClr val="accent1">
                      <a:lumMod val="75000"/>
                    </a:schemeClr>
                  </a:solidFill>
                  <a:ea typeface="Times New Roman" pitchFamily="18" charset="0"/>
                </a:rPr>
                <a:t>reader</a:t>
              </a:r>
              <a:endParaRPr lang="ar-SA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</a:endParaRPr>
            </a:p>
          </p:txBody>
        </p:sp>
        <p:sp>
          <p:nvSpPr>
            <p:cNvPr id="23575" name="Text Box 8"/>
            <p:cNvSpPr txBox="1">
              <a:spLocks noChangeArrowheads="1"/>
            </p:cNvSpPr>
            <p:nvPr/>
          </p:nvSpPr>
          <p:spPr bwMode="auto">
            <a:xfrm>
              <a:off x="3967" y="7812"/>
              <a:ext cx="8296" cy="1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dirty="0">
                  <a:solidFill>
                    <a:srgbClr val="FF0000"/>
                  </a:solidFill>
                  <a:ea typeface="Times New Roman" pitchFamily="18" charset="0"/>
                </a:rPr>
                <a:t>Calculate as positive or negative reaction by comparison with controls</a:t>
              </a:r>
            </a:p>
          </p:txBody>
        </p:sp>
      </p:grpSp>
      <p:cxnSp>
        <p:nvCxnSpPr>
          <p:cNvPr id="27" name="رابط كسهم مستقيم 26"/>
          <p:cNvCxnSpPr/>
          <p:nvPr/>
        </p:nvCxnSpPr>
        <p:spPr>
          <a:xfrm rot="5400000">
            <a:off x="4530725" y="827069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5400000">
            <a:off x="4459287" y="1541449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5400000">
            <a:off x="4459287" y="2327267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5400000">
            <a:off x="4459287" y="3113085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rot="5400000">
            <a:off x="4459287" y="4184655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مربع نص 33"/>
          <p:cNvSpPr txBox="1"/>
          <p:nvPr/>
        </p:nvSpPr>
        <p:spPr>
          <a:xfrm>
            <a:off x="214282" y="5000636"/>
            <a:ext cx="8643998" cy="16312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just" rtl="0"/>
            <a:r>
              <a:rPr lang="ar-SA" sz="2000" dirty="0" smtClean="0">
                <a:ea typeface="Times New Roman" pitchFamily="18" charset="0"/>
              </a:rPr>
              <a:t>Anti-human IgM (or anti IgG) antibodies is used to detect specific IgM (or IgG) in the serum under test. Labeled anti-human antibody is used to detect the virus antibody: the label is an enzyme which reacts with a suitable substrate (the most used is alkaline phosphatase: paranitrophenyl phosphate) to produce a visible colour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25400"/>
            <a:ext cx="84582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r>
              <a:rPr lang="fr-FR" sz="2800" b="1" u="sng" dirty="0" smtClean="0">
                <a:solidFill>
                  <a:srgbClr val="E6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1-Direct </a:t>
            </a:r>
            <a:r>
              <a:rPr lang="fr-FR" sz="2800" b="1" u="sng" dirty="0" err="1">
                <a:solidFill>
                  <a:srgbClr val="E6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Examination</a:t>
            </a:r>
            <a:endParaRPr lang="fr-FR" sz="2800" b="1" u="sng" dirty="0">
              <a:solidFill>
                <a:srgbClr val="E6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</a:endParaRPr>
          </a:p>
          <a:p>
            <a:pPr algn="l" rtl="0"/>
            <a:endParaRPr lang="en-US" sz="2000" dirty="0">
              <a:solidFill>
                <a:srgbClr val="604A7B"/>
              </a:solidFill>
              <a:ea typeface="Times New Roman" pitchFamily="18" charset="0"/>
            </a:endParaRPr>
          </a:p>
          <a:p>
            <a:pPr algn="l" rtl="0" eaLnBrk="0" hangingPunct="0"/>
            <a:r>
              <a:rPr lang="en-US" sz="2000" dirty="0">
                <a:ea typeface="Times New Roman" pitchFamily="18" charset="0"/>
              </a:rPr>
              <a:t>This is now becoming a widely used-and fast- method of virus diagnosis. Virus or viruses' antigen is detected in lesions, fluid, tissues, or excretions from the patient and a result can be obtained within an hour or two of receipt of specimen.</a:t>
            </a:r>
          </a:p>
          <a:p>
            <a:pPr algn="l" rtl="0" eaLnBrk="0" hangingPunct="0"/>
            <a:endParaRPr lang="en-US" sz="2000" dirty="0">
              <a:ea typeface="Times New Roman" pitchFamily="18" charset="0"/>
            </a:endParaRPr>
          </a:p>
          <a:p>
            <a:pPr algn="l" rtl="0" eaLnBrk="0" hangingPunct="0"/>
            <a:r>
              <a:rPr lang="fr-FR" sz="2000" b="1" dirty="0">
                <a:solidFill>
                  <a:srgbClr val="7030A0"/>
                </a:solidFill>
                <a:ea typeface="Times New Roman" pitchFamily="18" charset="0"/>
              </a:rPr>
              <a:t>1. </a:t>
            </a:r>
            <a:r>
              <a:rPr lang="fr-FR" sz="2000" b="1" dirty="0" err="1">
                <a:solidFill>
                  <a:srgbClr val="7030A0"/>
                </a:solidFill>
                <a:ea typeface="Times New Roman" pitchFamily="18" charset="0"/>
              </a:rPr>
              <a:t>Serology</a:t>
            </a:r>
            <a:r>
              <a:rPr lang="fr-FR" sz="2000" b="1" dirty="0">
                <a:solidFill>
                  <a:srgbClr val="7030A0"/>
                </a:solidFill>
                <a:ea typeface="Times New Roman" pitchFamily="18" charset="0"/>
              </a:rPr>
              <a:t> (</a:t>
            </a:r>
            <a:r>
              <a:rPr lang="en-GB" sz="2000" b="1" dirty="0">
                <a:solidFill>
                  <a:srgbClr val="7030A0"/>
                </a:solidFill>
                <a:ea typeface="Times New Roman" pitchFamily="18" charset="0"/>
              </a:rPr>
              <a:t>Antigen Detection</a:t>
            </a:r>
            <a:r>
              <a:rPr lang="fr-FR" sz="2000" b="1" dirty="0">
                <a:solidFill>
                  <a:srgbClr val="7030A0"/>
                </a:solidFill>
                <a:ea typeface="Times New Roman" pitchFamily="18" charset="0"/>
              </a:rPr>
              <a:t>)</a:t>
            </a:r>
            <a:endParaRPr lang="en-US" sz="2000" dirty="0">
              <a:solidFill>
                <a:srgbClr val="7030A0"/>
              </a:solidFill>
            </a:endParaRPr>
          </a:p>
          <a:p>
            <a:pPr algn="l" rtl="0" eaLnBrk="0" hangingPunct="0"/>
            <a:r>
              <a:rPr lang="fr-FR" sz="2000" dirty="0"/>
              <a:t>Immunofluorescence, ELISA etc.</a:t>
            </a:r>
          </a:p>
          <a:p>
            <a:pPr algn="l" rtl="0" eaLnBrk="0" hangingPunct="0"/>
            <a:endParaRPr lang="en-US" sz="2000" dirty="0"/>
          </a:p>
          <a:p>
            <a:pPr algn="l" rtl="0" eaLnBrk="0" hangingPunct="0"/>
            <a:r>
              <a:rPr lang="en-US" sz="2000" b="1" dirty="0">
                <a:solidFill>
                  <a:srgbClr val="7030A0"/>
                </a:solidFill>
              </a:rPr>
              <a:t>2. Electron Microscopy</a:t>
            </a:r>
            <a:r>
              <a:rPr lang="en-US" sz="2000" dirty="0">
                <a:solidFill>
                  <a:srgbClr val="7030A0"/>
                </a:solidFill>
              </a:rPr>
              <a:t>: </a:t>
            </a:r>
          </a:p>
          <a:p>
            <a:pPr algn="l" rtl="0" eaLnBrk="0" hangingPunct="0"/>
            <a:r>
              <a:rPr lang="en-US" sz="2000" dirty="0"/>
              <a:t>a- Morphology of virus particles    </a:t>
            </a:r>
          </a:p>
          <a:p>
            <a:pPr algn="l" rtl="0" eaLnBrk="0" hangingPunct="0"/>
            <a:r>
              <a:rPr lang="en-US" sz="2000" dirty="0"/>
              <a:t>b- Immune electron microscopy</a:t>
            </a:r>
          </a:p>
          <a:p>
            <a:pPr algn="l" rtl="0" eaLnBrk="0" hangingPunct="0"/>
            <a:endParaRPr lang="en-US" sz="2000" dirty="0"/>
          </a:p>
          <a:p>
            <a:pPr algn="l" rtl="0" eaLnBrk="0" hangingPunct="0"/>
            <a:r>
              <a:rPr lang="en-US" sz="2000" b="1" dirty="0">
                <a:solidFill>
                  <a:srgbClr val="7030A0"/>
                </a:solidFill>
              </a:rPr>
              <a:t>3. Light Microscopy</a:t>
            </a:r>
            <a:r>
              <a:rPr lang="en-US" sz="2000" dirty="0">
                <a:solidFill>
                  <a:srgbClr val="7030A0"/>
                </a:solidFill>
              </a:rPr>
              <a:t>                 	</a:t>
            </a:r>
          </a:p>
          <a:p>
            <a:pPr algn="l" rtl="0" eaLnBrk="0" hangingPunct="0"/>
            <a:r>
              <a:rPr lang="en-US" sz="2000" dirty="0"/>
              <a:t>a- Histological appearance</a:t>
            </a:r>
          </a:p>
          <a:p>
            <a:pPr algn="l" rtl="0" eaLnBrk="0" hangingPunct="0"/>
            <a:r>
              <a:rPr lang="en-US" sz="2000" dirty="0"/>
              <a:t>b- Inclusion bodies</a:t>
            </a:r>
          </a:p>
          <a:p>
            <a:pPr algn="l" rtl="0" eaLnBrk="0" hangingPunct="0"/>
            <a:endParaRPr lang="en-US" sz="2000" dirty="0"/>
          </a:p>
          <a:p>
            <a:pPr algn="l" rtl="0" eaLnBrk="0" hangingPunct="0"/>
            <a:r>
              <a:rPr lang="en-US" sz="2000" b="1" dirty="0">
                <a:solidFill>
                  <a:srgbClr val="7030A0"/>
                </a:solidFill>
              </a:rPr>
              <a:t>4. Viral Genome Detection</a:t>
            </a:r>
            <a:r>
              <a:rPr lang="en-US" sz="2000" dirty="0">
                <a:solidFill>
                  <a:srgbClr val="7030A0"/>
                </a:solidFill>
              </a:rPr>
              <a:t>   	</a:t>
            </a:r>
          </a:p>
          <a:p>
            <a:pPr algn="l" rtl="0" eaLnBrk="0" hangingPunct="0"/>
            <a:r>
              <a:rPr lang="en-US" sz="2000" dirty="0"/>
              <a:t>a. Hybridization.</a:t>
            </a:r>
          </a:p>
          <a:p>
            <a:pPr algn="l" rtl="0" eaLnBrk="0" hangingPunct="0"/>
            <a:r>
              <a:rPr lang="en-US" sz="2000" dirty="0"/>
              <a:t>c. Polymerase Chain Reaction (PCR)</a:t>
            </a:r>
          </a:p>
          <a:p>
            <a:pPr algn="l" rtl="0" eaLnBrk="0" hangingPunct="0"/>
            <a:endParaRPr lang="en-US" dirty="0"/>
          </a:p>
        </p:txBody>
      </p:sp>
      <p:pic>
        <p:nvPicPr>
          <p:cNvPr id="1029" name="Picture 6" descr="http://walkerma.files.wordpress.com/2007/03/heinz-bodi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643182"/>
            <a:ext cx="265271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214290"/>
            <a:ext cx="8643966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rtl="0">
              <a:tabLst>
                <a:tab pos="457200" algn="l"/>
              </a:tabLst>
              <a:defRPr/>
            </a:pPr>
            <a:r>
              <a:rPr lang="en-US" sz="2400" b="1" u="sng" dirty="0">
                <a:solidFill>
                  <a:srgbClr val="E60073"/>
                </a:solidFill>
                <a:ea typeface="Times New Roman" pitchFamily="18" charset="0"/>
              </a:rPr>
              <a:t>Electron Microscopy</a:t>
            </a:r>
            <a:endParaRPr lang="en-US" sz="2400" b="1" u="sng" dirty="0">
              <a:solidFill>
                <a:srgbClr val="E60073"/>
              </a:solidFill>
            </a:endParaRPr>
          </a:p>
          <a:p>
            <a:pPr algn="just" rtl="0"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106 virus particles per ml required for visualization,   </a:t>
            </a:r>
            <a:endParaRPr lang="en-US" sz="2400" i="1" dirty="0" smtClean="0">
              <a:ea typeface="Times New Roman" pitchFamily="18" charset="0"/>
            </a:endParaRPr>
          </a:p>
          <a:p>
            <a:pPr algn="just" rtl="0" eaLnBrk="0" hangingPunct="0">
              <a:tabLst>
                <a:tab pos="457200" algn="l"/>
              </a:tabLst>
              <a:defRPr/>
            </a:pPr>
            <a:r>
              <a:rPr lang="en-US" sz="2400" i="1" dirty="0" smtClean="0">
                <a:ea typeface="Times New Roman" pitchFamily="18" charset="0"/>
              </a:rPr>
              <a:t>50,000 </a:t>
            </a:r>
            <a:r>
              <a:rPr lang="en-US" sz="2400" i="1" dirty="0">
                <a:ea typeface="Times New Roman" pitchFamily="18" charset="0"/>
              </a:rPr>
              <a:t>- 60,000 magnification normally used.</a:t>
            </a:r>
            <a:endParaRPr lang="en-US" sz="2400" dirty="0"/>
          </a:p>
          <a:p>
            <a:pPr algn="just" rtl="0"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Viruses may be detected in the following specimens.</a:t>
            </a:r>
          </a:p>
          <a:p>
            <a:pPr algn="just" rtl="0" eaLnBrk="0" hangingPunct="0">
              <a:tabLst>
                <a:tab pos="457200" algn="l"/>
              </a:tabLst>
              <a:defRPr/>
            </a:pPr>
            <a:endParaRPr lang="en-US" sz="2400" dirty="0"/>
          </a:p>
          <a:p>
            <a:pPr algn="just" rtl="0" eaLnBrk="0" hangingPunct="0">
              <a:tabLst>
                <a:tab pos="457200" algn="l"/>
              </a:tabLst>
              <a:defRPr/>
            </a:pPr>
            <a:r>
              <a:rPr lang="en-US" sz="2400" b="1" i="1" dirty="0">
                <a:solidFill>
                  <a:srgbClr val="7030A0"/>
                </a:solidFill>
                <a:ea typeface="Times New Roman" pitchFamily="18" charset="0"/>
              </a:rPr>
              <a:t>1. </a:t>
            </a:r>
            <a:r>
              <a:rPr lang="en-US" sz="2400" b="1" i="1" dirty="0" err="1">
                <a:solidFill>
                  <a:srgbClr val="7030A0"/>
                </a:solidFill>
                <a:ea typeface="Times New Roman" pitchFamily="18" charset="0"/>
              </a:rPr>
              <a:t>Faeces</a:t>
            </a:r>
            <a:r>
              <a:rPr lang="en-US" sz="2400" i="1" dirty="0">
                <a:ea typeface="Times New Roman" pitchFamily="18" charset="0"/>
              </a:rPr>
              <a:t>		Rotavirus, Adenovirus</a:t>
            </a:r>
            <a:endParaRPr lang="en-US" sz="2400" dirty="0"/>
          </a:p>
          <a:p>
            <a:pPr algn="just" rtl="0" eaLnBrk="0" hangingPunct="0">
              <a:tabLst>
                <a:tab pos="4572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						</a:t>
            </a:r>
            <a:endParaRPr lang="en-US" sz="2400" dirty="0"/>
          </a:p>
          <a:p>
            <a:pPr algn="just" rtl="0" eaLnBrk="0" hangingPunct="0">
              <a:tabLst>
                <a:tab pos="457200" algn="l"/>
              </a:tabLst>
              <a:defRPr/>
            </a:pPr>
            <a:r>
              <a:rPr lang="en-US" sz="2400" b="1" i="1" dirty="0">
                <a:solidFill>
                  <a:srgbClr val="7030A0"/>
                </a:solidFill>
                <a:ea typeface="Times New Roman" pitchFamily="18" charset="0"/>
              </a:rPr>
              <a:t>2. Vesicle Fluid</a:t>
            </a:r>
            <a:r>
              <a:rPr lang="en-US" sz="2400" i="1" dirty="0">
                <a:ea typeface="Times New Roman" pitchFamily="18" charset="0"/>
              </a:rPr>
              <a:t>		HSV, VZV</a:t>
            </a:r>
          </a:p>
          <a:p>
            <a:pPr algn="just" rtl="0" eaLnBrk="0" hangingPunct="0">
              <a:tabLst>
                <a:tab pos="457200" algn="l"/>
              </a:tabLst>
              <a:defRPr/>
            </a:pPr>
            <a:endParaRPr lang="en-US" sz="2400" dirty="0"/>
          </a:p>
          <a:p>
            <a:pPr algn="just" rtl="0" eaLnBrk="0" hangingPunct="0">
              <a:tabLst>
                <a:tab pos="457200" algn="l"/>
              </a:tabLst>
              <a:defRPr/>
            </a:pPr>
            <a:r>
              <a:rPr lang="en-US" sz="2400" b="1" i="1" dirty="0">
                <a:solidFill>
                  <a:srgbClr val="7030A0"/>
                </a:solidFill>
                <a:ea typeface="Times New Roman" pitchFamily="18" charset="0"/>
              </a:rPr>
              <a:t>3. Skin scrapings</a:t>
            </a:r>
            <a:r>
              <a:rPr lang="en-US" sz="2400" i="1" dirty="0">
                <a:ea typeface="Times New Roman" pitchFamily="18" charset="0"/>
              </a:rPr>
              <a:t>		</a:t>
            </a:r>
            <a:r>
              <a:rPr lang="en-US" sz="2400" i="1" dirty="0" err="1">
                <a:ea typeface="Times New Roman" pitchFamily="18" charset="0"/>
              </a:rPr>
              <a:t>papillomavirus</a:t>
            </a:r>
            <a:r>
              <a:rPr lang="en-US" sz="2400" i="1" dirty="0">
                <a:ea typeface="Times New Roman" pitchFamily="18" charset="0"/>
              </a:rPr>
              <a:t>.</a:t>
            </a:r>
          </a:p>
          <a:p>
            <a:pPr algn="just" rtl="0" eaLnBrk="0" hangingPunct="0">
              <a:tabLst>
                <a:tab pos="457200" algn="l"/>
              </a:tabLst>
              <a:defRPr/>
            </a:pPr>
            <a:endParaRPr lang="en-US" sz="2400" dirty="0"/>
          </a:p>
          <a:p>
            <a:pPr algn="just" rtl="0" eaLnBrk="0" hangingPunct="0">
              <a:tabLst>
                <a:tab pos="457200" algn="l"/>
              </a:tabLst>
              <a:defRPr/>
            </a:pPr>
            <a:r>
              <a:rPr lang="en-US" sz="2400" b="1" u="sng" dirty="0">
                <a:solidFill>
                  <a:srgbClr val="E60073"/>
                </a:solidFill>
                <a:ea typeface="Times New Roman" pitchFamily="18" charset="0"/>
              </a:rPr>
              <a:t>Immune Electron Microscopy</a:t>
            </a:r>
            <a:endParaRPr lang="en-US" sz="2400" b="1" u="sng" dirty="0">
              <a:solidFill>
                <a:srgbClr val="E60073"/>
              </a:solidFill>
            </a:endParaRPr>
          </a:p>
          <a:p>
            <a:pPr algn="just" rtl="0" eaLnBrk="0" hangingPunct="0">
              <a:tabLst>
                <a:tab pos="457200" algn="l"/>
              </a:tabLst>
              <a:defRPr/>
            </a:pPr>
            <a:r>
              <a:rPr lang="en-US" sz="2400" i="1" dirty="0">
                <a:ea typeface="Times New Roman" pitchFamily="18" charset="0"/>
              </a:rPr>
              <a:t>The sensitivity and specificity of EM may be enhanced by immune electron microscopy. </a:t>
            </a:r>
            <a:endParaRPr lang="en-US" sz="2400" dirty="0"/>
          </a:p>
          <a:p>
            <a:pPr algn="just" rtl="0" eaLnBrk="0" hangingPunct="0">
              <a:tabLst>
                <a:tab pos="457200" algn="l"/>
              </a:tabLst>
              <a:defRPr/>
            </a:pPr>
            <a:r>
              <a:rPr lang="en-US" sz="2000" i="1" dirty="0" smtClean="0">
                <a:ea typeface="Times New Roman" pitchFamily="18" charset="0"/>
              </a:rPr>
              <a:t> 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142852"/>
            <a:ext cx="835824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rtl="0">
              <a:tabLst>
                <a:tab pos="457200" algn="l"/>
              </a:tabLst>
            </a:pPr>
            <a:r>
              <a:rPr lang="en-US" sz="2400" i="1" dirty="0" smtClean="0">
                <a:ea typeface="Times New Roman" pitchFamily="18" charset="0"/>
              </a:rPr>
              <a:t>There are </a:t>
            </a:r>
            <a:r>
              <a:rPr lang="en-US" sz="2400" i="1" dirty="0" smtClean="0">
                <a:solidFill>
                  <a:srgbClr val="E60073"/>
                </a:solidFill>
                <a:ea typeface="Times New Roman" pitchFamily="18" charset="0"/>
              </a:rPr>
              <a:t>two</a:t>
            </a:r>
            <a:r>
              <a:rPr lang="en-US" sz="2400" i="1" dirty="0" smtClean="0">
                <a:ea typeface="Times New Roman" pitchFamily="18" charset="0"/>
              </a:rPr>
              <a:t> variants:-</a:t>
            </a:r>
            <a:endParaRPr lang="en-US" sz="2400" dirty="0" smtClean="0"/>
          </a:p>
          <a:p>
            <a:pPr algn="just" rtl="0">
              <a:tabLst>
                <a:tab pos="457200" algn="l"/>
              </a:tabLst>
            </a:pPr>
            <a:endParaRPr lang="en-US" sz="2400" dirty="0" smtClean="0">
              <a:solidFill>
                <a:srgbClr val="604A7B"/>
              </a:solidFill>
              <a:ea typeface="Times New Roman" pitchFamily="18" charset="0"/>
            </a:endParaRPr>
          </a:p>
          <a:p>
            <a:pPr algn="just" rtl="0">
              <a:tabLst>
                <a:tab pos="457200" algn="l"/>
              </a:tabLst>
            </a:pPr>
            <a:r>
              <a:rPr lang="en-US" sz="2400" b="1" dirty="0" smtClean="0">
                <a:solidFill>
                  <a:srgbClr val="7030A0"/>
                </a:solidFill>
                <a:ea typeface="Times New Roman" pitchFamily="18" charset="0"/>
              </a:rPr>
              <a:t>a</a:t>
            </a:r>
            <a:r>
              <a:rPr lang="en-US" sz="2400" b="1" dirty="0">
                <a:solidFill>
                  <a:srgbClr val="7030A0"/>
                </a:solidFill>
                <a:ea typeface="Times New Roman" pitchFamily="18" charset="0"/>
              </a:rPr>
              <a:t>. Classical Immune electron microscopy (IEM) </a:t>
            </a:r>
          </a:p>
          <a:p>
            <a:pPr algn="just" rtl="0" eaLnBrk="0" hangingPunct="0">
              <a:tabLst>
                <a:tab pos="457200" algn="l"/>
              </a:tabLst>
            </a:pPr>
            <a:r>
              <a:rPr lang="en-US" sz="2400" i="1" dirty="0">
                <a:solidFill>
                  <a:srgbClr val="604A7B"/>
                </a:solidFill>
                <a:ea typeface="Times New Roman" pitchFamily="18" charset="0"/>
              </a:rPr>
              <a:t>1. </a:t>
            </a:r>
            <a:r>
              <a:rPr lang="en-US" sz="2400" i="1" dirty="0">
                <a:ea typeface="Times New Roman" pitchFamily="18" charset="0"/>
              </a:rPr>
              <a:t>The sample is treated with specific anti-sera before being put up for EM. </a:t>
            </a:r>
            <a:endParaRPr lang="en-US" sz="2400" dirty="0">
              <a:ea typeface="Times New Roman" pitchFamily="18" charset="0"/>
            </a:endParaRPr>
          </a:p>
          <a:p>
            <a:pPr algn="just" rtl="0" eaLnBrk="0" hangingPunct="0">
              <a:tabLst>
                <a:tab pos="457200" algn="l"/>
              </a:tabLst>
            </a:pPr>
            <a:r>
              <a:rPr lang="en-US" sz="2400" i="1" dirty="0">
                <a:solidFill>
                  <a:srgbClr val="604A7B"/>
                </a:solidFill>
                <a:ea typeface="Times New Roman" pitchFamily="18" charset="0"/>
              </a:rPr>
              <a:t>2. </a:t>
            </a:r>
            <a:r>
              <a:rPr lang="en-US" sz="2400" i="1" dirty="0">
                <a:ea typeface="Times New Roman" pitchFamily="18" charset="0"/>
              </a:rPr>
              <a:t>Viral particles present will be agglutinated and thus congregate together by the antibody</a:t>
            </a:r>
            <a:r>
              <a:rPr lang="en-US" sz="2400" i="1" dirty="0" smtClean="0">
                <a:ea typeface="Times New Roman" pitchFamily="18" charset="0"/>
              </a:rPr>
              <a:t>.</a:t>
            </a:r>
          </a:p>
          <a:p>
            <a:pPr algn="just" rtl="0" eaLnBrk="0" hangingPunct="0">
              <a:tabLst>
                <a:tab pos="457200" algn="l"/>
              </a:tabLst>
            </a:pPr>
            <a:endParaRPr lang="en-US" sz="2400" i="1" dirty="0">
              <a:ea typeface="Times New Roman" pitchFamily="18" charset="0"/>
            </a:endParaRPr>
          </a:p>
          <a:p>
            <a:pPr algn="just" rtl="0" eaLnBrk="0" hangingPunct="0">
              <a:tabLst>
                <a:tab pos="457200" algn="l"/>
              </a:tabLst>
            </a:pPr>
            <a:endParaRPr lang="en-US" sz="2400" dirty="0"/>
          </a:p>
          <a:p>
            <a:pPr algn="just" rtl="0" eaLnBrk="0" hangingPunct="0">
              <a:tabLst>
                <a:tab pos="457200" algn="l"/>
              </a:tabLst>
            </a:pPr>
            <a:r>
              <a:rPr lang="en-US" sz="2400" b="1" dirty="0">
                <a:solidFill>
                  <a:srgbClr val="7030A0"/>
                </a:solidFill>
              </a:rPr>
              <a:t>b. Solid phase immune electron microscopy (SPIEM)</a:t>
            </a:r>
            <a:r>
              <a:rPr lang="en-US" sz="2400" b="1" i="1" u="sng" dirty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  <a:p>
            <a:pPr algn="just" rtl="0" eaLnBrk="0" hangingPunct="0">
              <a:tabLst>
                <a:tab pos="457200" algn="l"/>
              </a:tabLst>
            </a:pPr>
            <a:r>
              <a:rPr lang="en-US" sz="2400" i="1" dirty="0">
                <a:solidFill>
                  <a:srgbClr val="604A7B"/>
                </a:solidFill>
              </a:rPr>
              <a:t>1. </a:t>
            </a:r>
            <a:r>
              <a:rPr lang="en-US" sz="2400" i="1" dirty="0"/>
              <a:t>The grid is coated with specific anti-sera. </a:t>
            </a:r>
            <a:endParaRPr lang="en-US" sz="2400" dirty="0"/>
          </a:p>
          <a:p>
            <a:pPr algn="just" rtl="0" eaLnBrk="0" hangingPunct="0">
              <a:tabLst>
                <a:tab pos="457200" algn="l"/>
              </a:tabLst>
            </a:pPr>
            <a:r>
              <a:rPr lang="en-US" sz="2400" i="1" dirty="0">
                <a:solidFill>
                  <a:srgbClr val="604A7B"/>
                </a:solidFill>
              </a:rPr>
              <a:t>2.</a:t>
            </a:r>
            <a:r>
              <a:rPr lang="en-US" sz="2400" i="1" dirty="0"/>
              <a:t>Virus particles present in the sample will be absorbed onto the grid by the antibody. </a:t>
            </a:r>
          </a:p>
          <a:p>
            <a:pPr algn="just" rtl="0" eaLnBrk="0" hangingPunct="0">
              <a:tabLst>
                <a:tab pos="457200" algn="l"/>
              </a:tabLst>
            </a:pPr>
            <a:endParaRPr lang="en-US" sz="2400" dirty="0"/>
          </a:p>
          <a:p>
            <a:pPr algn="just" rtl="0" eaLnBrk="0" hangingPunct="0">
              <a:tabLst>
                <a:tab pos="457200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14414" y="928670"/>
            <a:ext cx="6643734" cy="39087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 eaLnBrk="0" hangingPunct="0">
              <a:tabLst>
                <a:tab pos="457200" algn="l"/>
              </a:tabLst>
            </a:pPr>
            <a:r>
              <a:rPr lang="en-US" sz="2800" b="1" dirty="0" smtClean="0">
                <a:solidFill>
                  <a:srgbClr val="E60073"/>
                </a:solidFill>
              </a:rPr>
              <a:t>Problems with Electron Microscopy:</a:t>
            </a:r>
          </a:p>
          <a:p>
            <a:pPr algn="just" rtl="0" eaLnBrk="0" hangingPunct="0">
              <a:tabLst>
                <a:tab pos="457200" algn="l"/>
              </a:tabLst>
            </a:pPr>
            <a:endParaRPr lang="en-US" sz="2800" b="1" dirty="0" smtClean="0">
              <a:solidFill>
                <a:srgbClr val="E60073"/>
              </a:solidFill>
            </a:endParaRPr>
          </a:p>
          <a:p>
            <a:pPr algn="just" rtl="0" eaLnBrk="0" hangingPunct="0">
              <a:lnSpc>
                <a:spcPct val="200000"/>
              </a:lnSpc>
              <a:buFontTx/>
              <a:buChar char="•"/>
              <a:tabLst>
                <a:tab pos="457200" algn="l"/>
              </a:tabLst>
            </a:pPr>
            <a:r>
              <a:rPr lang="en-US" sz="2400" i="1" dirty="0" smtClean="0"/>
              <a:t>Expensive equipment.</a:t>
            </a:r>
            <a:endParaRPr lang="en-US" sz="2400" dirty="0" smtClean="0"/>
          </a:p>
          <a:p>
            <a:pPr algn="just" rtl="0" eaLnBrk="0" hangingPunct="0">
              <a:lnSpc>
                <a:spcPct val="200000"/>
              </a:lnSpc>
              <a:buFontTx/>
              <a:buChar char="•"/>
              <a:tabLst>
                <a:tab pos="457200" algn="l"/>
              </a:tabLst>
            </a:pPr>
            <a:r>
              <a:rPr lang="en-US" sz="2400" i="1" dirty="0" smtClean="0"/>
              <a:t>Expensive maintenance.</a:t>
            </a:r>
            <a:endParaRPr lang="en-US" sz="2400" dirty="0" smtClean="0"/>
          </a:p>
          <a:p>
            <a:pPr algn="just" rtl="0" eaLnBrk="0" hangingPunct="0">
              <a:lnSpc>
                <a:spcPct val="200000"/>
              </a:lnSpc>
              <a:buFontTx/>
              <a:buChar char="•"/>
              <a:tabLst>
                <a:tab pos="457200" algn="l"/>
              </a:tabLst>
            </a:pPr>
            <a:r>
              <a:rPr lang="en-US" sz="2400" i="1" dirty="0" smtClean="0"/>
              <a:t>Require experienced observer.</a:t>
            </a:r>
            <a:endParaRPr lang="en-US" sz="2400" dirty="0" smtClean="0"/>
          </a:p>
          <a:p>
            <a:pPr algn="just" rtl="0" eaLnBrk="0" hangingPunct="0">
              <a:lnSpc>
                <a:spcPct val="200000"/>
              </a:lnSpc>
              <a:buFontTx/>
              <a:buChar char="•"/>
              <a:tabLst>
                <a:tab pos="457200" algn="l"/>
              </a:tabLst>
            </a:pPr>
            <a:r>
              <a:rPr lang="en-US" sz="2400" i="1" dirty="0" smtClean="0"/>
              <a:t>Sensitivity often low.</a:t>
            </a:r>
            <a:endParaRPr lang="ar-SA" sz="2400" dirty="0"/>
          </a:p>
        </p:txBody>
      </p:sp>
      <p:sp>
        <p:nvSpPr>
          <p:cNvPr id="3074" name="AutoShape 2" descr="data:image/jpeg;base64,/9j/4AAQSkZJRgABAQAAAQABAAD/2wCEAAkGBwgHBgkIBwgKCgkLDRYPDQwMDRsUFRAWIB0iIiAdHx8kKDQsJCYxJx8fLT0tMTU3Ojo6Iys/RD84QzQ5OjcBCgoKDQwNGg8PGjclHyU3Nzc3Nzc3Nzc3Nzc3Nzc3Nzc3Nzc3Nzc3Nzc3Nzc3Nzc3Nzc3Nzc3Nzc3Nzc3Nzc3N//AABEIAKsAcgMBIgACEQEDEQH/xAAcAAABBQEBAQAAAAAAAAAAAAAFAgMEBgcAAQj/xABEEAACAQMCAwQFCAYIBwAAAAABAgMABBEFIQYSMRNBUWEicYGRoQcUMkJSscHRFSOCk/DxFiQlM0NjkuE0U2Jyo9Li/8QAGQEAAwEBAQAAAAAAAAAAAAAAAAECAwQF/8QAHxEBAQEAAgIDAQEAAAAAAAAAAAERAiESMQNBYRMi/9oADAMBAAIRAxEAPwDLVUU6sZYgAZJ7q3HTPkc0a3CtqN1c3bDqqYRT+NWKLSuEeGFDNHplmVO7TyAuR+1vU+H6ryYLpnCus6oVFlptxIG6NyEL76tOn/JBrFxyG+ntrMOehbLfzrQ7/wCUrhiwAWO6muihOFtovRPtOBVXv/ljVfR0zR1AH0XuJc/AfnR/mFtVfiX5Ktd09Wm0dxqcC5BVF5ZQe/Y7Eeo1ndzFLBK0c6PHKmzI4IK+sGtD1T5UOKLwnsb5LWP7FvEB8Tk/GqjqN/Jqsva6jPLLMf8AFkYsffRbxGUF5q7enZoRG+Yzzr57YrzDeKjypTB2ax3V6EI3FLEZznmOT4VxiB65PrNPYMpsHNdSimOgpNSHhpDAsMAZNOGkkCmC102+Kgi0mII2PLXlN4HlXU9JeNS464lvyUv9UuVDfUz2I9ygUHa9aQkyZZj3ls1eJtNQgh0Vh4EZFCrnh6zl6Q8h8YyR8OlRZqlXM2f50nnBOc+40Su+HyjkQ3LA/ZkXPxFDJ9Lv4iSFVwPsN+dHiNJbBOcmm2xTDvLGSJUdCPtAivO286PE/Jefk90LTtVg1O41CDtmt+yEQLkKObmzkA79B1opxHw1pMGlTyw2UcMkaMytESMbUj5J8vpGs8rcpM0IzjONmqwcTxt+h7lMB2MTYzgA7VpxnSdYj264GDnxxXplAGd6vr6bYPpplWyt15vsxDb8az9wOdxk4DEAD10rxwaUJFcbGvDg99Iwo6Ka4nwFLAPaFwxc65G72t/p0XIMlJ5ire7Hhk9egNF04EsUMJveMdGhWVcjEikg+BBYY9dUht+opIGNwMVRLz/RDhrv41sfcv8A7V1Uauo0N+vLMxNgih7QDwq8alZK4JAqsXduY2O1ZgGurRGjuOZFPoHqP+mqhKjL0Yj21ebhS6MuSAwwaDzaYpG0je3eq0Ks8jj6WGHmKYkt7ScEy26xnxXb4jFH5tLffDIfWKHXOmSSW00asgdsYB6DBpzKFu+TOzjtdL1IRc2HmjO+/wBU0Y4shMulXEKnBkTkBI8dqifJzax2+iXQQkSNc+mO4YXbHsozxDA3J2aEFmdQObxJxVQKdHZy2+iiKYxyvEpL4bAPXfaqBbaM1y8nPdLGxYkJy5JHvrVrvT5LTTbxpCrExn6I8jWdsOxuIZ/sPg+o7Gnz9AyOG1+tdv7EApY4agH0ric+4fhR0yRAbyL76Q00IGe0T31nqsBjw9Zjq0x9b0k6HZL9Rz+2aMieB9lkUkeBpp5Iftj30aMCP0NZ/wDKb943511ETLADgyL766gsfQcy8wNAdRts52o+TkVBu0DA1JKbdQFScUPlFWW9gG+1BbmHB6UwDzLmhMqcl2xL+iUGF887n7qOTJg1EaHnZQTy5PXfapNZOAl/su5Pjc9P2RRTiK5htr6FZi/oyxsQqEkjmHTxNROD1EMBtysoMkpfmK4B2A/Ci6zpeL8+lYrJC4lSNe/l33z/ABtWvH0SJxXb9lo12w2HIayZ+zRVMwbkJwcDO/QVqGvXtxeWE9uZIJDIiuACFIBBPjvuMVnl/ZMbGSXMY7Eo7qW3A5wv3mq53oGlgh5jkHGBjamrqFlKtbxqyDd+Y49lT40Db4p54wInI68prn1WhNitteOwtyTlgDke38KmXOnRxxs/gM17wtYxW/QsxabJyM4wv8qN6vbj5lKVG3LsfWavPS4ra2ScoyN8eFeUfa2QEjzrqpWNZDbUzLvSVfavHbaoYKnxReXNtrGjwW84jiuDL2ycoPNhcjc9Kh6dcfP7RpckjnIBJB2wPAkd9EuMtNF9YrcK7pcWau8LI2MMQPf076i6faNa2ixyMWcfTY97Y3PlU5/rR9IM8W5piONQ6868y53GcZ9tE51FQZjyDwqgs/DzwRw7ZjMk5ADOGycDocCndamFhcLIY0VZrhFJGfR5mAyN/OoXC9uL22hm5uUxXBI89hU3iVUke3SRcq0y7eOMn8K0noAmrLMdNuzLIrRmVnT0cEjuGcnPf4dfKqbqsog0HUZMc3owrgd/61KuvEMn9lz+qsv4laMW9uZGKjtgcgZ6Amq5QCY1ixs2ijure5LOgk9DGwJOAckb4oha67w1cZjne+hDbf3Y/wB6qerDl1BYic9lBEn/AI1/Oo8QG/SpyDWpWltpltJpsmlTzTRXbTMTKMY5VUbYA76f1iLNmQoDEsoAO2dxVZS8XSW4Uj6KbCWRgP8AMkf8hVju7wSRgCORirqxAXqAaOtVL0jm3ucn+qw/v/8A5rqkfOwegb3V5Rq9XBXri9Rg+1egPKeWJSx8hmoxkEcQavbQRzWkrESvESoxt5fdQ5tdhdiTG3J3MGBonqnAs2tX63FzffNUEYXljTmYnfvzgdfOhg4DKw5ea7kBl5OVoRlt+pGdl881rnDGFvy716StEvXvGuAdL9DnAtricgpKAMsV9Ww9Z8qPjStMu4R/Vo+c5V2RmAz3gDu3oJJDrHDVnFplpBp94k8jdj84m7PvB5FGCWOd+4fg7wtZ6jc6hfarrLtBLP6HzO3mYojLtnPNjOw7qixtBXhpNNS3ZNIuFnthKTzCQvvttk0J4h1mKa+nhtYJpm02YG7YAKsQ5euSRkekOlWXTrFbZHW1ijjjznCjGT7Kr93psCXl/cwhs3QxOpYlZAcDdeh6Cgw7iRXTR5XKsFOMEqQOtZlq86JPYmQ+gspZsDP1T+daRr17dXmlTWdzcQRw9pnnl9Hfw2HjVIvuG9SughgW2uVwSnze4BLeOADvVA+nEXDEiB9TsC0pwJGEGTnx65olZ3HyaXgy8jQSfZLyxZ9pPLVLu+Gr+NuW4sbiM9wbf/eo68PzySpGP1bk+iGUjNEoWzWbvT9S4ssV0cv+jbC3S2jkmIHNyEjIOdwc5z31alZH3VlYeIOazv8ARJ0aIvM4mcxlvRyEG5HXqeg3260d4Sdnvb9ufMYdlQdygEbD3Go5z7EWjaupNdUKWeGZI25pY+0UDpzYqbb8Rafy8oR4h4Bdqq9/r+maflbm7Qyd8Ufpt7QOntxVRuOKXmuD+i7J+yB3Mz59wGw95rfjx32yvORsSanYTgBbgg/9xX7qkIyP/dz59Tg/fWOx8RzxshuLD0c4JjcEr542++itpxPYySCNLsxyk4CvlCT5Z60/ATnL6aPfQ3EkZEcm5HeAD7D0qLaJa2UaRm0uLcKMAhS4PtXPxoBaavcqjGG4LkFdm8M0Ut9fl27aJXB+sKXjVQYgmtHz2N3Ex71yMj2VXZpRPK8dvhmzgkH0R7elFTqWl3RC3HZq3hIBj41MSCLlxDyFfBRipw1P1Hh24ul7B0jkt5BmR+cqVI6YHf3d9VnW+AzMsEKrLNykiHmUkRjOTlgwxuSc/CtWEAU+jlD5bU4LfmXJKN8P491AYjHoet2qOdH1jUhHG/Kfm932kSjzVyoOB57VEuNU1tXlsBf6TcuwwJJbMQu3mGChfed/Otc1PS5brm7RgUB9GJDhfWx76q+ky6HqkxtLa9e5uLctgIrgqARnlJ+rnHl30BSNevooNGtLXUHMt2kKi45XDEPzMTlhkd9BLHX9Rt8vaCFYyMKgjHKBWua3w/p+pQM2qwQ+mcs/LyMd9slSMmsz4h0bTtNulj0m4mZDnnR2B5PIbZ9+9OdlyI/pdq3hb/uW/OuoQbJc/Tk/1V1Px/EeX6sFtYiTEksYRPqxY6eZ86IFQAABgUpaWQMVvI5OXZhhnqKSsScytgZB226UqWTk6UzHeL2qqV6sBVfSZLp6WeW2uo5YXZHUAgg1YbfiW4H/ABEayjvPQ1XdS9J1I68o+817kisnoLNLrlvLMrLE6oUw2cbHPhRWw1kjl7Gbp9UH8Ko6vTyPjvpk1Kz1/mHLcLkd5Wi8E9tcrmJxmsiiv7hOULK2B3HejNhrL8geTbHeDjGKm8IetBumSBC8jgKfOqWU0fRpppdKsY4ppfpsoyT5eQ8qj67xRBDZwyT3DNkeiF6sKolzr02os4UGKAdw6n10pw7K8smjOt6/JNI6LIWbwU/efyqquvMWbbJOTikz3cEK5jAeXuQdxqP8zvbve6uOzX7Cdavr1GfK25p7krqa/Qtv9ub/AFV1HaciyqcdaS8nnTDS476ZeWtNYY65lqIOYSK7bcpzXsr82cEg+NRZpJ3jCZB86i7fTXhOM7qXf6oGKiMeljFNxarIo/XDPrGfjUOOLlz4nqaUycwIGAT30Tj0v+vYxDfwSdSVPiNxUxGDDKMG9VUsW10ky8rqRndiTT7am1vKy8zEr47e7vqe40nKVbxJipqy8unSn/Lf8aqltq5ZAScg7bj8as4YPogcfXhz7/504oI4lf8AU2qZ/jaqzIZxIpiVWUjBUijvEsvLLEvUgHAqFbKAoO3NijNrPny8SbK0kdlmuypI+ii9KI82DtTQO1eE1UmMvLT3OfEV1Mc1dQepzxnG1RpEYd1E13r0xKfCq8WOgZDDqK8oy9qD3VHksvCjxHlA4ivMVIktnWmSpHUGjDIxTcsMcoxIgYedPV5ihUuEwW6kBEXlUfCi82pfN9O7FlGFUKmD1x3Y9lQra5jiXs5FwM/SxTMuLi7aT/CjOEB7/Osrt5Y3lnHjpu9aW9lSaYAHkAxjGD3/ABpCIVqXjJ3ruUVrnTG8tNqSK9JpZXFNtUk7NdSN68oVlGkkzTwbNQYyakpWkrLEkb1xpC0uqicIKKeopiS3QjYVIrw0AMltcdKjPGy91GWqJMBg7UrFRAGO+nVxjakSAA7CvFNTpnsV5iuXpXvdSpknevOzNPKKVXN8vy+Lq+H4ZfaP2flXVIxXVy/2rs/hxf/Z"/>
          <p:cNvSpPr>
            <a:spLocks noChangeAspect="1" noChangeArrowheads="1"/>
          </p:cNvSpPr>
          <p:nvPr/>
        </p:nvSpPr>
        <p:spPr bwMode="auto">
          <a:xfrm>
            <a:off x="9082088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076" name="AutoShape 4" descr="data:image/jpeg;base64,/9j/4AAQSkZJRgABAQAAAQABAAD/2wCEAAkGBwgHBgkIBwgKCgkLDRYPDQwMDRsUFRAWIB0iIiAdHx8kKDQsJCYxJx8fLT0tMTU3Ojo6Iys/RD84QzQ5OjcBCgoKDQwNGg8PGjclHyU3Nzc3Nzc3Nzc3Nzc3Nzc3Nzc3Nzc3Nzc3Nzc3Nzc3Nzc3Nzc3Nzc3Nzc3Nzc3Nzc3N//AABEIAKsAcgMBIgACEQEDEQH/xAAcAAABBQEBAQAAAAAAAAAAAAAFAgMEBgcAAQj/xABEEAACAQMCAwQFCAYIBwAAAAABAgMABBEFIQYSMRNBUWEicYGRoQcUMkJSscHRFSOCk/DxFiQlM0NjkuE0U2Jyo9Li/8QAGQEAAwEBAQAAAAAAAAAAAAAAAAECAwQF/8QAHxEBAQEAAgIDAQEAAAAAAAAAAAERAiESMQNBYRMi/9oADAMBAAIRAxEAPwDLVUU6sZYgAZJ7q3HTPkc0a3CtqN1c3bDqqYRT+NWKLSuEeGFDNHplmVO7TyAuR+1vU+H6ryYLpnCus6oVFlptxIG6NyEL76tOn/JBrFxyG+ntrMOehbLfzrQ7/wCUrhiwAWO6muihOFtovRPtOBVXv/ljVfR0zR1AH0XuJc/AfnR/mFtVfiX5Ktd09Wm0dxqcC5BVF5ZQe/Y7Eeo1ndzFLBK0c6PHKmzI4IK+sGtD1T5UOKLwnsb5LWP7FvEB8Tk/GqjqN/Jqsva6jPLLMf8AFkYsffRbxGUF5q7enZoRG+Yzzr57YrzDeKjypTB2ax3V6EI3FLEZznmOT4VxiB65PrNPYMpsHNdSimOgpNSHhpDAsMAZNOGkkCmC102+Kgi0mII2PLXlN4HlXU9JeNS464lvyUv9UuVDfUz2I9ygUHa9aQkyZZj3ls1eJtNQgh0Vh4EZFCrnh6zl6Q8h8YyR8OlRZqlXM2f50nnBOc+40Su+HyjkQ3LA/ZkXPxFDJ9Lv4iSFVwPsN+dHiNJbBOcmm2xTDvLGSJUdCPtAivO286PE/Jefk90LTtVg1O41CDtmt+yEQLkKObmzkA79B1opxHw1pMGlTyw2UcMkaMytESMbUj5J8vpGs8rcpM0IzjONmqwcTxt+h7lMB2MTYzgA7VpxnSdYj264GDnxxXplAGd6vr6bYPpplWyt15vsxDb8az9wOdxk4DEAD10rxwaUJFcbGvDg99Iwo6Ka4nwFLAPaFwxc65G72t/p0XIMlJ5ire7Hhk9egNF04EsUMJveMdGhWVcjEikg+BBYY9dUht+opIGNwMVRLz/RDhrv41sfcv8A7V1Uauo0N+vLMxNgih7QDwq8alZK4JAqsXduY2O1ZgGurRGjuOZFPoHqP+mqhKjL0Yj21ebhS6MuSAwwaDzaYpG0je3eq0Ks8jj6WGHmKYkt7ScEy26xnxXb4jFH5tLffDIfWKHXOmSSW00asgdsYB6DBpzKFu+TOzjtdL1IRc2HmjO+/wBU0Y4shMulXEKnBkTkBI8dqifJzax2+iXQQkSNc+mO4YXbHsozxDA3J2aEFmdQObxJxVQKdHZy2+iiKYxyvEpL4bAPXfaqBbaM1y8nPdLGxYkJy5JHvrVrvT5LTTbxpCrExn6I8jWdsOxuIZ/sPg+o7Gnz9AyOG1+tdv7EApY4agH0ric+4fhR0yRAbyL76Q00IGe0T31nqsBjw9Zjq0x9b0k6HZL9Rz+2aMieB9lkUkeBpp5Iftj30aMCP0NZ/wDKb943511ETLADgyL766gsfQcy8wNAdRts52o+TkVBu0DA1JKbdQFScUPlFWW9gG+1BbmHB6UwDzLmhMqcl2xL+iUGF887n7qOTJg1EaHnZQTy5PXfapNZOAl/su5Pjc9P2RRTiK5htr6FZi/oyxsQqEkjmHTxNROD1EMBtysoMkpfmK4B2A/Ci6zpeL8+lYrJC4lSNe/l33z/ABtWvH0SJxXb9lo12w2HIayZ+zRVMwbkJwcDO/QVqGvXtxeWE9uZIJDIiuACFIBBPjvuMVnl/ZMbGSXMY7Eo7qW3A5wv3mq53oGlgh5jkHGBjamrqFlKtbxqyDd+Y49lT40Db4p54wInI68prn1WhNitteOwtyTlgDke38KmXOnRxxs/gM17wtYxW/QsxabJyM4wv8qN6vbj5lKVG3LsfWavPS4ra2ScoyN8eFeUfa2QEjzrqpWNZDbUzLvSVfavHbaoYKnxReXNtrGjwW84jiuDL2ycoPNhcjc9Kh6dcfP7RpckjnIBJB2wPAkd9EuMtNF9YrcK7pcWau8LI2MMQPf076i6faNa2ixyMWcfTY97Y3PlU5/rR9IM8W5piONQ6868y53GcZ9tE51FQZjyDwqgs/DzwRw7ZjMk5ADOGycDocCndamFhcLIY0VZrhFJGfR5mAyN/OoXC9uL22hm5uUxXBI89hU3iVUke3SRcq0y7eOMn8K0noAmrLMdNuzLIrRmVnT0cEjuGcnPf4dfKqbqsog0HUZMc3owrgd/61KuvEMn9lz+qsv4laMW9uZGKjtgcgZ6Amq5QCY1ixs2ijure5LOgk9DGwJOAckb4oha67w1cZjne+hDbf3Y/wB6qerDl1BYic9lBEn/AI1/Oo8QG/SpyDWpWltpltJpsmlTzTRXbTMTKMY5VUbYA76f1iLNmQoDEsoAO2dxVZS8XSW4Uj6KbCWRgP8AMkf8hVju7wSRgCORirqxAXqAaOtVL0jm3ucn+qw/v/8A5rqkfOwegb3V5Rq9XBXri9Rg+1egPKeWJSx8hmoxkEcQavbQRzWkrESvESoxt5fdQ5tdhdiTG3J3MGBonqnAs2tX63FzffNUEYXljTmYnfvzgdfOhg4DKw5ea7kBl5OVoRlt+pGdl881rnDGFvy716StEvXvGuAdL9DnAtricgpKAMsV9Ww9Z8qPjStMu4R/Vo+c5V2RmAz3gDu3oJJDrHDVnFplpBp94k8jdj84m7PvB5FGCWOd+4fg7wtZ6jc6hfarrLtBLP6HzO3mYojLtnPNjOw7qixtBXhpNNS3ZNIuFnthKTzCQvvttk0J4h1mKa+nhtYJpm02YG7YAKsQ5euSRkekOlWXTrFbZHW1ijjjznCjGT7Kr93psCXl/cwhs3QxOpYlZAcDdeh6Cgw7iRXTR5XKsFOMEqQOtZlq86JPYmQ+gspZsDP1T+daRr17dXmlTWdzcQRw9pnnl9Hfw2HjVIvuG9SughgW2uVwSnze4BLeOADvVA+nEXDEiB9TsC0pwJGEGTnx65olZ3HyaXgy8jQSfZLyxZ9pPLVLu+Gr+NuW4sbiM9wbf/eo68PzySpGP1bk+iGUjNEoWzWbvT9S4ssV0cv+jbC3S2jkmIHNyEjIOdwc5z31alZH3VlYeIOazv8ARJ0aIvM4mcxlvRyEG5HXqeg3260d4Sdnvb9ufMYdlQdygEbD3Go5z7EWjaupNdUKWeGZI25pY+0UDpzYqbb8Rafy8oR4h4Bdqq9/r+maflbm7Qyd8Ufpt7QOntxVRuOKXmuD+i7J+yB3Mz59wGw95rfjx32yvORsSanYTgBbgg/9xX7qkIyP/dz59Tg/fWOx8RzxshuLD0c4JjcEr542++itpxPYySCNLsxyk4CvlCT5Z60/ATnL6aPfQ3EkZEcm5HeAD7D0qLaJa2UaRm0uLcKMAhS4PtXPxoBaavcqjGG4LkFdm8M0Ut9fl27aJXB+sKXjVQYgmtHz2N3Ex71yMj2VXZpRPK8dvhmzgkH0R7elFTqWl3RC3HZq3hIBj41MSCLlxDyFfBRipw1P1Hh24ul7B0jkt5BmR+cqVI6YHf3d9VnW+AzMsEKrLNykiHmUkRjOTlgwxuSc/CtWEAU+jlD5bU4LfmXJKN8P491AYjHoet2qOdH1jUhHG/Kfm932kSjzVyoOB57VEuNU1tXlsBf6TcuwwJJbMQu3mGChfed/Otc1PS5brm7RgUB9GJDhfWx76q+ky6HqkxtLa9e5uLctgIrgqARnlJ+rnHl30BSNevooNGtLXUHMt2kKi45XDEPzMTlhkd9BLHX9Rt8vaCFYyMKgjHKBWua3w/p+pQM2qwQ+mcs/LyMd9slSMmsz4h0bTtNulj0m4mZDnnR2B5PIbZ9+9OdlyI/pdq3hb/uW/OuoQbJc/Tk/1V1Px/EeX6sFtYiTEksYRPqxY6eZ86IFQAABgUpaWQMVvI5OXZhhnqKSsScytgZB226UqWTk6UzHeL2qqV6sBVfSZLp6WeW2uo5YXZHUAgg1YbfiW4H/ABEayjvPQ1XdS9J1I68o+817kisnoLNLrlvLMrLE6oUw2cbHPhRWw1kjl7Gbp9UH8Ko6vTyPjvpk1Kz1/mHLcLkd5Wi8E9tcrmJxmsiiv7hOULK2B3HejNhrL8geTbHeDjGKm8IetBumSBC8jgKfOqWU0fRpppdKsY4ppfpsoyT5eQ8qj67xRBDZwyT3DNkeiF6sKolzr02os4UGKAdw6n10pw7K8smjOt6/JNI6LIWbwU/efyqquvMWbbJOTikz3cEK5jAeXuQdxqP8zvbve6uOzX7Cdavr1GfK25p7krqa/Qtv9ub/AFV1HaciyqcdaS8nnTDS476ZeWtNYY65lqIOYSK7bcpzXsr82cEg+NRZpJ3jCZB86i7fTXhOM7qXf6oGKiMeljFNxarIo/XDPrGfjUOOLlz4nqaUycwIGAT30Tj0v+vYxDfwSdSVPiNxUxGDDKMG9VUsW10ky8rqRndiTT7am1vKy8zEr47e7vqe40nKVbxJipqy8unSn/Lf8aqltq5ZAScg7bj8as4YPogcfXhz7/504oI4lf8AU2qZ/jaqzIZxIpiVWUjBUijvEsvLLEvUgHAqFbKAoO3NijNrPny8SbK0kdlmuypI+ii9KI82DtTQO1eE1UmMvLT3OfEV1Mc1dQepzxnG1RpEYd1E13r0xKfCq8WOgZDDqK8oy9qD3VHksvCjxHlA4ivMVIktnWmSpHUGjDIxTcsMcoxIgYedPV5ihUuEwW6kBEXlUfCi82pfN9O7FlGFUKmD1x3Y9lQra5jiXs5FwM/SxTMuLi7aT/CjOEB7/Osrt5Y3lnHjpu9aW9lSaYAHkAxjGD3/ABpCIVqXjJ3ruUVrnTG8tNqSK9JpZXFNtUk7NdSN68oVlGkkzTwbNQYyakpWkrLEkb1xpC0uqicIKKeopiS3QjYVIrw0AMltcdKjPGy91GWqJMBg7UrFRAGO+nVxjakSAA7CvFNTpnsV5iuXpXvdSpknevOzNPKKVXN8vy+Lq+H4ZfaP2flXVIxXVy/2rs/hxf/Z"/>
          <p:cNvSpPr>
            <a:spLocks noChangeAspect="1" noChangeArrowheads="1"/>
          </p:cNvSpPr>
          <p:nvPr/>
        </p:nvSpPr>
        <p:spPr bwMode="auto">
          <a:xfrm>
            <a:off x="9082088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3078" name="Picture 6" descr="https://encrypted-tbn3.gstatic.com/images?q=tbn:ANd9GcSvNDcE30dzIcDYfnpZui_CSi4zy7vFw2hQhuleHem3AF8uAfK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500174"/>
            <a:ext cx="321471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857224" y="857232"/>
            <a:ext cx="7000924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r-FR" sz="2800" b="1" u="sng" dirty="0" smtClean="0">
                <a:solidFill>
                  <a:srgbClr val="E6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2-Indirect </a:t>
            </a:r>
            <a:r>
              <a:rPr lang="fr-FR" sz="2800" b="1" u="sng" dirty="0" err="1" smtClean="0">
                <a:solidFill>
                  <a:srgbClr val="E6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Examination</a:t>
            </a:r>
            <a:endParaRPr lang="fr-FR" sz="2800" b="1" u="sng" dirty="0" smtClean="0">
              <a:solidFill>
                <a:srgbClr val="E6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endParaRPr lang="fr-FR" sz="2400" b="1" u="sng" dirty="0">
              <a:solidFill>
                <a:srgbClr val="E60073"/>
              </a:solidFill>
            </a:endParaRPr>
          </a:p>
          <a:p>
            <a:pPr algn="l" rtl="0"/>
            <a:endParaRPr lang="en-US" sz="2400" b="1" u="sng" dirty="0" smtClean="0">
              <a:solidFill>
                <a:srgbClr val="E60073"/>
              </a:solidFill>
            </a:endParaRPr>
          </a:p>
          <a:p>
            <a:pPr algn="l" rtl="0"/>
            <a:r>
              <a:rPr lang="fr-FR" sz="2400" b="1" i="1" dirty="0" smtClean="0"/>
              <a:t>1.</a:t>
            </a:r>
            <a:r>
              <a:rPr lang="fr-FR" sz="2400" b="1" i="1" dirty="0" err="1" smtClean="0"/>
              <a:t>Cell</a:t>
            </a:r>
            <a:r>
              <a:rPr lang="fr-FR" sz="2400" b="1" i="1" dirty="0" smtClean="0"/>
              <a:t> Culture</a:t>
            </a:r>
            <a:r>
              <a:rPr lang="fr-FR" sz="2400" i="1" dirty="0" smtClean="0"/>
              <a:t>      	</a:t>
            </a:r>
            <a:r>
              <a:rPr lang="fr-FR" sz="2400" i="1" dirty="0" err="1" smtClean="0"/>
              <a:t>cytopathic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effect</a:t>
            </a:r>
            <a:r>
              <a:rPr lang="fr-FR" sz="2400" i="1" dirty="0" smtClean="0"/>
              <a:t>  (CPE)  </a:t>
            </a:r>
            <a:endParaRPr lang="en-US" sz="2400" dirty="0" smtClean="0"/>
          </a:p>
          <a:p>
            <a:pPr algn="l" rtl="0"/>
            <a:r>
              <a:rPr lang="fr-FR" sz="2400" i="1" dirty="0" smtClean="0"/>
              <a:t>           			</a:t>
            </a:r>
            <a:r>
              <a:rPr lang="en-US" sz="2400" i="1" dirty="0" err="1" smtClean="0"/>
              <a:t>haemabsorption</a:t>
            </a:r>
            <a:endParaRPr lang="en-US" sz="2400" dirty="0" smtClean="0"/>
          </a:p>
          <a:p>
            <a:pPr algn="l" rtl="0"/>
            <a:r>
              <a:rPr lang="en-US" sz="2400" i="1" dirty="0" smtClean="0"/>
              <a:t>           			</a:t>
            </a:r>
            <a:r>
              <a:rPr lang="en-US" sz="2400" i="1" dirty="0" err="1" smtClean="0"/>
              <a:t>immunofluorescence</a:t>
            </a:r>
            <a:endParaRPr lang="en-US" sz="2400" dirty="0" smtClean="0"/>
          </a:p>
          <a:p>
            <a:pPr algn="l" rtl="0"/>
            <a:r>
              <a:rPr lang="en-US" sz="2400" i="1" dirty="0" smtClean="0"/>
              <a:t> </a:t>
            </a:r>
            <a:endParaRPr lang="en-US" sz="2400" dirty="0" smtClean="0"/>
          </a:p>
          <a:p>
            <a:pPr algn="l" rtl="0"/>
            <a:r>
              <a:rPr lang="en-US" sz="2400" b="1" i="1" dirty="0" smtClean="0"/>
              <a:t>2. Eggs</a:t>
            </a:r>
            <a:r>
              <a:rPr lang="en-US" sz="2400" i="1" dirty="0" smtClean="0"/>
              <a:t>          	                  </a:t>
            </a:r>
            <a:r>
              <a:rPr lang="en-US" sz="2400" i="1" dirty="0" err="1" smtClean="0"/>
              <a:t>Haemagglutination</a:t>
            </a:r>
            <a:endParaRPr lang="en-US" sz="2400" dirty="0" smtClean="0"/>
          </a:p>
          <a:p>
            <a:pPr algn="l" rtl="0"/>
            <a:r>
              <a:rPr lang="en-US" sz="2400" i="1" dirty="0" smtClean="0"/>
              <a:t>                 		     Inclusion bodies</a:t>
            </a:r>
            <a:endParaRPr lang="en-US" sz="2400" dirty="0" smtClean="0"/>
          </a:p>
          <a:p>
            <a:pPr algn="l" rtl="0"/>
            <a:r>
              <a:rPr lang="en-US" sz="2400" i="1" dirty="0" smtClean="0"/>
              <a:t> </a:t>
            </a:r>
            <a:endParaRPr lang="en-US" sz="2400" dirty="0" smtClean="0"/>
          </a:p>
          <a:p>
            <a:pPr algn="l" rtl="0"/>
            <a:r>
              <a:rPr lang="en-US" sz="2400" b="1" i="1" dirty="0" smtClean="0"/>
              <a:t>3. Animals</a:t>
            </a:r>
            <a:r>
              <a:rPr lang="en-US" sz="2400" i="1" dirty="0" smtClean="0"/>
              <a:t>           </a:t>
            </a:r>
            <a:r>
              <a:rPr lang="en-US" sz="2400" i="1" dirty="0"/>
              <a:t> </a:t>
            </a:r>
            <a:r>
              <a:rPr lang="en-US" sz="2400" i="1" dirty="0" smtClean="0"/>
              <a:t>            </a:t>
            </a:r>
            <a:r>
              <a:rPr lang="en-US" sz="2400" i="1" dirty="0" smtClean="0"/>
              <a:t>disease or death </a:t>
            </a:r>
            <a:endParaRPr lang="en-US" sz="2400" dirty="0" smtClean="0"/>
          </a:p>
          <a:p>
            <a:pPr algn="l" rtl="0"/>
            <a:r>
              <a:rPr lang="en-US" sz="2400" i="1" dirty="0" smtClean="0"/>
              <a:t> </a:t>
            </a:r>
            <a:endParaRPr lang="en-US" sz="2400" dirty="0" smtClean="0"/>
          </a:p>
          <a:p>
            <a:pPr algn="l" rtl="0"/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285728"/>
            <a:ext cx="800102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rtl="0">
              <a:buNone/>
              <a:defRPr/>
            </a:pPr>
            <a:r>
              <a:rPr lang="en-US" sz="2400" b="1" i="1" u="sng" dirty="0" smtClean="0">
                <a:solidFill>
                  <a:srgbClr val="7030A0"/>
                </a:solidFill>
                <a:ea typeface="Times New Roman" pitchFamily="18" charset="0"/>
              </a:rPr>
              <a:t>Virus </a:t>
            </a:r>
            <a:r>
              <a:rPr lang="en-US" sz="2400" b="1" i="1" u="sng" dirty="0">
                <a:solidFill>
                  <a:srgbClr val="7030A0"/>
                </a:solidFill>
                <a:ea typeface="Times New Roman" pitchFamily="18" charset="0"/>
              </a:rPr>
              <a:t>Isolation</a:t>
            </a:r>
            <a:endParaRPr lang="en-US" sz="2400" b="1" dirty="0">
              <a:solidFill>
                <a:srgbClr val="7030A0"/>
              </a:solidFill>
            </a:endParaRPr>
          </a:p>
          <a:p>
            <a:pPr algn="l" rtl="0" eaLnBrk="0" hangingPunct="0">
              <a:buNone/>
              <a:defRPr/>
            </a:pPr>
            <a:r>
              <a:rPr lang="en-US" sz="2400" i="1" dirty="0">
                <a:ea typeface="Times New Roman" pitchFamily="18" charset="0"/>
              </a:rPr>
              <a:t>Cell Cultures</a:t>
            </a:r>
            <a:r>
              <a:rPr lang="en-US" sz="2400" b="1" i="1" dirty="0">
                <a:ea typeface="Times New Roman" pitchFamily="18" charset="0"/>
              </a:rPr>
              <a:t> </a:t>
            </a:r>
            <a:r>
              <a:rPr lang="en-US" sz="2400" i="1" dirty="0">
                <a:ea typeface="Times New Roman" pitchFamily="18" charset="0"/>
              </a:rPr>
              <a:t>are most widely used for virus isolation.</a:t>
            </a:r>
          </a:p>
          <a:p>
            <a:pPr algn="l" rtl="0" eaLnBrk="0" hangingPunct="0">
              <a:buNone/>
              <a:defRPr/>
            </a:pPr>
            <a:endParaRPr lang="en-US" sz="2400" i="1" dirty="0">
              <a:ea typeface="Times New Roman" pitchFamily="18" charset="0"/>
            </a:endParaRPr>
          </a:p>
          <a:p>
            <a:pPr algn="l" rtl="0" eaLnBrk="0" hangingPunct="0">
              <a:buNone/>
              <a:defRPr/>
            </a:pPr>
            <a:r>
              <a:rPr lang="en-US" sz="2400" i="1" dirty="0">
                <a:ea typeface="Times New Roman" pitchFamily="18" charset="0"/>
              </a:rPr>
              <a:t> </a:t>
            </a:r>
            <a:r>
              <a:rPr lang="en-US" sz="2400" i="1" dirty="0">
                <a:solidFill>
                  <a:srgbClr val="00B050"/>
                </a:solidFill>
                <a:ea typeface="Times New Roman" pitchFamily="18" charset="0"/>
              </a:rPr>
              <a:t>there are 3 types of cell cultures:</a:t>
            </a:r>
            <a:endParaRPr lang="en-US" sz="2400" dirty="0">
              <a:solidFill>
                <a:srgbClr val="00B050"/>
              </a:solidFill>
            </a:endParaRPr>
          </a:p>
          <a:p>
            <a:pPr algn="just" rtl="0" eaLnBrk="0" hangingPunct="0">
              <a:defRPr/>
            </a:pPr>
            <a:endParaRPr lang="en-US" sz="2400" i="1" u="sng" dirty="0" smtClean="0">
              <a:solidFill>
                <a:srgbClr val="7030A0"/>
              </a:solidFill>
              <a:ea typeface="Times New Roman" pitchFamily="18" charset="0"/>
            </a:endParaRPr>
          </a:p>
          <a:p>
            <a:pPr algn="just" rtl="0" eaLnBrk="0" hangingPunct="0">
              <a:defRPr/>
            </a:pPr>
            <a:r>
              <a:rPr lang="en-US" sz="2400" i="1" u="sng" dirty="0" smtClean="0">
                <a:solidFill>
                  <a:srgbClr val="7030A0"/>
                </a:solidFill>
                <a:ea typeface="Times New Roman" pitchFamily="18" charset="0"/>
              </a:rPr>
              <a:t>1-Primary </a:t>
            </a:r>
            <a:r>
              <a:rPr lang="en-US" sz="2400" i="1" u="sng" dirty="0">
                <a:solidFill>
                  <a:srgbClr val="7030A0"/>
                </a:solidFill>
                <a:ea typeface="Times New Roman" pitchFamily="18" charset="0"/>
              </a:rPr>
              <a:t>cell </a:t>
            </a:r>
            <a:r>
              <a:rPr lang="en-US" sz="2400" i="1" u="sng" dirty="0" smtClean="0">
                <a:solidFill>
                  <a:srgbClr val="7030A0"/>
                </a:solidFill>
                <a:ea typeface="Times New Roman" pitchFamily="18" charset="0"/>
              </a:rPr>
              <a:t>cultures:</a:t>
            </a:r>
            <a:r>
              <a:rPr lang="en-US" sz="2400" i="1" dirty="0" smtClean="0">
                <a:solidFill>
                  <a:srgbClr val="7030A0"/>
                </a:solidFill>
                <a:ea typeface="Times New Roman" pitchFamily="18" charset="0"/>
              </a:rPr>
              <a:t> </a:t>
            </a:r>
          </a:p>
          <a:p>
            <a:pPr algn="just" rtl="0" eaLnBrk="0" hangingPunct="0">
              <a:defRPr/>
            </a:pPr>
            <a:r>
              <a:rPr lang="en-US" sz="2400" i="1" dirty="0" smtClean="0">
                <a:ea typeface="Times New Roman" pitchFamily="18" charset="0"/>
              </a:rPr>
              <a:t>are </a:t>
            </a:r>
            <a:r>
              <a:rPr lang="en-US" sz="2400" i="1" dirty="0">
                <a:ea typeface="Times New Roman" pitchFamily="18" charset="0"/>
              </a:rPr>
              <a:t>widely acknowledged as the best cell culture systems available since they support the widest range of viruses. However, they are very expensive and it is often difficult to obtain a reliable supply</a:t>
            </a:r>
            <a:r>
              <a:rPr lang="en-US" sz="2400" i="1" dirty="0" smtClean="0">
                <a:ea typeface="Times New Roman" pitchFamily="18" charset="0"/>
              </a:rPr>
              <a:t>.</a:t>
            </a:r>
          </a:p>
          <a:p>
            <a:pPr algn="just" rtl="0" eaLnBrk="0" hangingPunct="0">
              <a:defRPr/>
            </a:pPr>
            <a:endParaRPr lang="en-US" sz="2400" i="1" dirty="0" smtClean="0">
              <a:ea typeface="Times New Roman" pitchFamily="18" charset="0"/>
            </a:endParaRPr>
          </a:p>
          <a:p>
            <a:pPr algn="just" rtl="0" eaLnBrk="0" hangingPunct="0">
              <a:defRPr/>
            </a:pPr>
            <a:r>
              <a:rPr lang="en-US" sz="2400" i="1" u="sng" dirty="0" smtClean="0">
                <a:solidFill>
                  <a:srgbClr val="7030A0"/>
                </a:solidFill>
                <a:ea typeface="Times New Roman" pitchFamily="18" charset="0"/>
              </a:rPr>
              <a:t>2-Semi-continuous </a:t>
            </a:r>
            <a:r>
              <a:rPr lang="en-US" sz="2400" i="1" u="sng" dirty="0">
                <a:solidFill>
                  <a:srgbClr val="7030A0"/>
                </a:solidFill>
                <a:ea typeface="Times New Roman" pitchFamily="18" charset="0"/>
              </a:rPr>
              <a:t>cells.</a:t>
            </a:r>
            <a:endParaRPr lang="en-US" sz="2400" i="1" u="sng" dirty="0">
              <a:solidFill>
                <a:srgbClr val="7030A0"/>
              </a:solidFill>
              <a:ea typeface="Times New Roman" pitchFamily="18" charset="0"/>
            </a:endParaRPr>
          </a:p>
          <a:p>
            <a:pPr algn="just" rtl="0" eaLnBrk="0" hangingPunct="0">
              <a:defRPr/>
            </a:pPr>
            <a:endParaRPr lang="en-US" sz="2400" i="1" dirty="0">
              <a:ea typeface="Times New Roman" pitchFamily="18" charset="0"/>
            </a:endParaRPr>
          </a:p>
          <a:p>
            <a:pPr algn="just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u="sng" dirty="0" smtClean="0">
                <a:solidFill>
                  <a:srgbClr val="7030A0"/>
                </a:solidFill>
                <a:latin typeface="+mn-lt"/>
                <a:cs typeface="+mn-cs"/>
              </a:rPr>
              <a:t>3-Continuous </a:t>
            </a:r>
            <a:r>
              <a:rPr lang="en-US" sz="2400" i="1" u="sng" dirty="0">
                <a:solidFill>
                  <a:srgbClr val="7030A0"/>
                </a:solidFill>
                <a:latin typeface="+mn-lt"/>
                <a:cs typeface="+mn-cs"/>
              </a:rPr>
              <a:t>cells</a:t>
            </a:r>
            <a:r>
              <a:rPr lang="en-US" sz="2400" i="1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:</a:t>
            </a:r>
          </a:p>
          <a:p>
            <a:pPr algn="just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smtClean="0">
                <a:latin typeface="+mn-lt"/>
                <a:cs typeface="+mn-cs"/>
              </a:rPr>
              <a:t>are </a:t>
            </a:r>
            <a:r>
              <a:rPr lang="en-US" sz="2400" i="1" dirty="0">
                <a:latin typeface="+mn-lt"/>
                <a:cs typeface="+mn-cs"/>
              </a:rPr>
              <a:t>the most easy to handle but the range of viruses supported is often limited. </a:t>
            </a:r>
            <a:endParaRPr lang="en-US" sz="2400" dirty="0">
              <a:latin typeface="+mn-lt"/>
              <a:cs typeface="+mn-cs"/>
            </a:endParaRPr>
          </a:p>
          <a:p>
            <a:pPr algn="just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latin typeface="+mn-lt"/>
                <a:cs typeface="+mn-cs"/>
              </a:rPr>
              <a:t> </a:t>
            </a:r>
            <a:endParaRPr lang="en-US" sz="2400" dirty="0">
              <a:latin typeface="+mn-lt"/>
              <a:cs typeface="+mn-cs"/>
            </a:endParaRPr>
          </a:p>
          <a:p>
            <a:pPr algn="just" rtl="0" eaLnBrk="0" hangingPunct="0">
              <a:defRPr/>
            </a:pPr>
            <a:r>
              <a:rPr lang="en-US" sz="2400" i="1" dirty="0">
                <a:ea typeface="Times New Roman" pitchFamily="18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42910" y="285728"/>
            <a:ext cx="700092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rtl="0" eaLnBrk="0" hangingPunct="0">
              <a:tabLst>
                <a:tab pos="457200" algn="l"/>
              </a:tabLst>
              <a:defRPr/>
            </a:pPr>
            <a:r>
              <a:rPr lang="en-US" sz="2400" b="1" dirty="0" smtClean="0">
                <a:solidFill>
                  <a:srgbClr val="E60073"/>
                </a:solidFill>
                <a:ea typeface="Times New Roman" pitchFamily="18" charset="0"/>
              </a:rPr>
              <a:t>Growing </a:t>
            </a:r>
            <a:r>
              <a:rPr lang="en-US" sz="2400" b="1" dirty="0">
                <a:solidFill>
                  <a:srgbClr val="E60073"/>
                </a:solidFill>
                <a:ea typeface="Times New Roman" pitchFamily="18" charset="0"/>
              </a:rPr>
              <a:t>virus may produce</a:t>
            </a:r>
            <a:r>
              <a:rPr lang="en-US" sz="2400" b="1" dirty="0" smtClean="0">
                <a:solidFill>
                  <a:srgbClr val="E60073"/>
                </a:solidFill>
                <a:ea typeface="Times New Roman" pitchFamily="18" charset="0"/>
              </a:rPr>
              <a:t>:</a:t>
            </a:r>
          </a:p>
          <a:p>
            <a:pPr algn="l" rtl="0" eaLnBrk="0" hangingPunct="0">
              <a:tabLst>
                <a:tab pos="457200" algn="l"/>
              </a:tabLst>
              <a:defRPr/>
            </a:pPr>
            <a:endParaRPr lang="en-US" sz="2400" b="1" dirty="0">
              <a:solidFill>
                <a:srgbClr val="E60073"/>
              </a:solidFill>
            </a:endParaRPr>
          </a:p>
          <a:p>
            <a:pPr marL="457200" indent="-457200" algn="l" rtl="0" eaLnBrk="0" hangingPunct="0">
              <a:buFontTx/>
              <a:buAutoNum type="arabicPeriod"/>
              <a:tabLst>
                <a:tab pos="457200" algn="l"/>
              </a:tabLst>
              <a:defRPr/>
            </a:pPr>
            <a:r>
              <a:rPr lang="en-US" sz="2400" i="1" dirty="0" err="1">
                <a:solidFill>
                  <a:srgbClr val="7030A0"/>
                </a:solidFill>
                <a:ea typeface="Times New Roman" pitchFamily="18" charset="0"/>
              </a:rPr>
              <a:t>Cytopathic</a:t>
            </a:r>
            <a:r>
              <a:rPr lang="en-US" sz="2400" i="1" dirty="0">
                <a:solidFill>
                  <a:srgbClr val="7030A0"/>
                </a:solidFill>
                <a:ea typeface="Times New Roman" pitchFamily="18" charset="0"/>
              </a:rPr>
              <a:t> Effect </a:t>
            </a:r>
            <a:r>
              <a:rPr lang="en-US" sz="2400" i="1" dirty="0">
                <a:ea typeface="Times New Roman" pitchFamily="18" charset="0"/>
              </a:rPr>
              <a:t>(CPE) - such as the ballooning of cells or </a:t>
            </a:r>
            <a:r>
              <a:rPr lang="en-US" sz="2400" i="1" dirty="0" err="1">
                <a:ea typeface="Times New Roman" pitchFamily="18" charset="0"/>
              </a:rPr>
              <a:t>syncytia</a:t>
            </a:r>
            <a:r>
              <a:rPr lang="en-US" sz="2400" i="1" dirty="0">
                <a:ea typeface="Times New Roman" pitchFamily="18" charset="0"/>
              </a:rPr>
              <a:t> formation, may be specific or non-specific.</a:t>
            </a:r>
          </a:p>
          <a:p>
            <a:pPr marL="457200" indent="-457200" algn="l" rtl="0" eaLnBrk="0" hangingPunct="0">
              <a:tabLst>
                <a:tab pos="457200" algn="l"/>
              </a:tabLst>
              <a:defRPr/>
            </a:pPr>
            <a:endParaRPr lang="en-US" sz="2400" dirty="0" smtClean="0"/>
          </a:p>
          <a:p>
            <a:pPr marL="457200" indent="-457200" algn="l" rtl="0" eaLnBrk="0" hangingPunct="0">
              <a:tabLst>
                <a:tab pos="457200" algn="l"/>
              </a:tabLst>
              <a:defRPr/>
            </a:pPr>
            <a:endParaRPr lang="en-US" sz="2400" dirty="0"/>
          </a:p>
          <a:p>
            <a:pPr marL="457200" indent="-457200" algn="l" rtl="0" eaLnBrk="0" hangingPunct="0">
              <a:tabLst>
                <a:tab pos="457200" algn="l"/>
              </a:tabLst>
              <a:defRPr/>
            </a:pPr>
            <a:endParaRPr lang="en-US" sz="2400" dirty="0" smtClean="0"/>
          </a:p>
          <a:p>
            <a:pPr marL="457200" indent="-457200" algn="l" rtl="0" eaLnBrk="0" hangingPunct="0">
              <a:tabLst>
                <a:tab pos="457200" algn="l"/>
              </a:tabLst>
              <a:defRPr/>
            </a:pPr>
            <a:endParaRPr lang="en-US" sz="2400" dirty="0"/>
          </a:p>
          <a:p>
            <a:pPr marL="457200" indent="-457200" algn="l" rtl="0" eaLnBrk="0" hangingPunct="0">
              <a:tabLst>
                <a:tab pos="457200" algn="l"/>
              </a:tabLst>
              <a:defRPr/>
            </a:pPr>
            <a:endParaRPr lang="en-US" sz="2400" dirty="0" smtClean="0"/>
          </a:p>
          <a:p>
            <a:pPr marL="457200" indent="-457200" algn="l" rtl="0" eaLnBrk="0" hangingPunct="0">
              <a:tabLst>
                <a:tab pos="457200" algn="l"/>
              </a:tabLst>
              <a:defRPr/>
            </a:pPr>
            <a:endParaRPr lang="en-US" sz="2400" dirty="0"/>
          </a:p>
          <a:p>
            <a:pPr marL="457200" indent="-457200" algn="l" rtl="0" eaLnBrk="0" hangingPunct="0">
              <a:tabLst>
                <a:tab pos="457200" algn="l"/>
              </a:tabLst>
              <a:defRPr/>
            </a:pPr>
            <a:endParaRPr lang="en-US" sz="2400" dirty="0" smtClean="0"/>
          </a:p>
          <a:p>
            <a:pPr marL="457200" indent="-457200" algn="l" rtl="0" eaLnBrk="0" hangingPunct="0">
              <a:tabLst>
                <a:tab pos="457200" algn="l"/>
              </a:tabLst>
              <a:defRPr/>
            </a:pPr>
            <a:endParaRPr lang="en-US" sz="2400" dirty="0"/>
          </a:p>
          <a:p>
            <a:pPr algn="l" rtl="0" eaLnBrk="0" hangingPunct="0">
              <a:tabLst>
                <a:tab pos="457200" algn="l"/>
              </a:tabLst>
              <a:defRPr/>
            </a:pPr>
            <a:r>
              <a:rPr lang="en-US" sz="2400" i="1" dirty="0">
                <a:solidFill>
                  <a:schemeClr val="accent3"/>
                </a:solidFill>
                <a:ea typeface="Times New Roman" pitchFamily="18" charset="0"/>
              </a:rPr>
              <a:t>2. </a:t>
            </a:r>
            <a:r>
              <a:rPr lang="en-US" sz="2400" i="1" dirty="0" err="1">
                <a:solidFill>
                  <a:srgbClr val="7030A0"/>
                </a:solidFill>
                <a:ea typeface="Times New Roman" pitchFamily="18" charset="0"/>
              </a:rPr>
              <a:t>Haemadsorption</a:t>
            </a:r>
            <a:r>
              <a:rPr lang="en-US" sz="2400" i="1" dirty="0">
                <a:solidFill>
                  <a:srgbClr val="7030A0"/>
                </a:solidFill>
                <a:ea typeface="Times New Roman" pitchFamily="18" charset="0"/>
              </a:rPr>
              <a:t> </a:t>
            </a:r>
            <a:r>
              <a:rPr lang="en-US" sz="2400" i="1" dirty="0">
                <a:ea typeface="Times New Roman" pitchFamily="18" charset="0"/>
              </a:rPr>
              <a:t>- cells acquire the ability to stick to mammalian red blood cells.</a:t>
            </a:r>
          </a:p>
          <a:p>
            <a:pPr algn="l" rtl="0" eaLnBrk="0" hangingPunct="0">
              <a:tabLst>
                <a:tab pos="457200" algn="l"/>
              </a:tabLst>
              <a:defRPr/>
            </a:pPr>
            <a:endParaRPr lang="en-US" sz="2400" dirty="0"/>
          </a:p>
          <a:p>
            <a:pPr algn="l" rtl="0" eaLnBrk="0" hangingPunct="0">
              <a:tabLst>
                <a:tab pos="457200" algn="l"/>
              </a:tabLst>
              <a:defRPr/>
            </a:pPr>
            <a:endParaRPr lang="en-US" sz="2400" dirty="0"/>
          </a:p>
        </p:txBody>
      </p:sp>
      <p:pic>
        <p:nvPicPr>
          <p:cNvPr id="17410" name="Picture 2" descr="http://upload.wikimedia.org/wikipedia/commons/b/be/Ballooning_degeneration_high_mag_cropp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071678"/>
            <a:ext cx="4429156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79148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917</Words>
  <Application>Microsoft Office PowerPoint</Application>
  <PresentationFormat>عرض على الشاشة (3:4)‏</PresentationFormat>
  <Paragraphs>170</Paragraphs>
  <Slides>16</Slides>
  <Notes>12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Your User Name</dc:creator>
  <cp:lastModifiedBy>Your User Name</cp:lastModifiedBy>
  <cp:revision>62</cp:revision>
  <dcterms:created xsi:type="dcterms:W3CDTF">2013-09-25T10:43:58Z</dcterms:created>
  <dcterms:modified xsi:type="dcterms:W3CDTF">2013-09-25T21:02:02Z</dcterms:modified>
</cp:coreProperties>
</file>