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4"/>
  </p:notesMasterIdLst>
  <p:sldIdLst>
    <p:sldId id="256" r:id="rId5"/>
    <p:sldId id="269" r:id="rId6"/>
    <p:sldId id="257" r:id="rId7"/>
    <p:sldId id="258" r:id="rId8"/>
    <p:sldId id="270" r:id="rId9"/>
    <p:sldId id="271" r:id="rId10"/>
    <p:sldId id="259" r:id="rId11"/>
    <p:sldId id="268" r:id="rId12"/>
    <p:sldId id="260" r:id="rId13"/>
    <p:sldId id="262" r:id="rId14"/>
    <p:sldId id="261" r:id="rId15"/>
    <p:sldId id="272" r:id="rId16"/>
    <p:sldId id="273" r:id="rId17"/>
    <p:sldId id="274" r:id="rId18"/>
    <p:sldId id="275" r:id="rId19"/>
    <p:sldId id="278" r:id="rId20"/>
    <p:sldId id="279" r:id="rId21"/>
    <p:sldId id="276" r:id="rId22"/>
    <p:sldId id="277"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94" d="100"/>
          <a:sy n="94" d="100"/>
        </p:scale>
        <p:origin x="-696" y="11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14C3C6E-2EBB-4021-B67B-72F52B0A8117}" type="datetimeFigureOut">
              <a:rPr lang="ar-SA" smtClean="0"/>
              <a:pPr/>
              <a:t>10/01/1435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2137112-2543-41AC-A6ED-D2020F5E0731}" type="slidenum">
              <a:rPr lang="ar-SA" smtClean="0"/>
              <a:pPr/>
              <a:t>‹#›</a:t>
            </a:fld>
            <a:endParaRPr lang="ar-SA"/>
          </a:p>
        </p:txBody>
      </p:sp>
    </p:spTree>
    <p:extLst>
      <p:ext uri="{BB962C8B-B14F-4D97-AF65-F5344CB8AC3E}">
        <p14:creationId xmlns="" xmlns:p14="http://schemas.microsoft.com/office/powerpoint/2010/main" val="341631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3</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4</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7</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9</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10</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12137112-2543-41AC-A6ED-D2020F5E0731}" type="slidenum">
              <a:rPr lang="ar-SA" smtClean="0"/>
              <a:pPr/>
              <a:t>11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43BF1DA-223F-4554-AB18-EE8C550E01DB}" type="datetimeFigureOut">
              <a:rPr lang="ar-SA" smtClean="0"/>
              <a:pPr/>
              <a:t>10/01/1435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5775291D-7ADA-419F-9EC1-7CB89D233D4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3BF1DA-223F-4554-AB18-EE8C550E01DB}" type="datetimeFigureOut">
              <a:rPr lang="ar-SA" smtClean="0"/>
              <a:pPr/>
              <a:t>10/01/1435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75291D-7ADA-419F-9EC1-7CB89D233D4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314" y="212309"/>
            <a:ext cx="878684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rgbClr val="FF3399"/>
                </a:solidFill>
                <a:effectLst/>
                <a:latin typeface="Arial" pitchFamily="34" charset="0"/>
                <a:ea typeface="Times New Roman" pitchFamily="18" charset="0"/>
                <a:cs typeface="Arial" pitchFamily="34" charset="0"/>
              </a:rPr>
              <a:t>Arthropod-borne Viruses</a:t>
            </a: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Arthropod-borne viruses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arboviruses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are viruses that can be transmitted to man by arthropod vectors. </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1" i="0" u="none" strike="noStrike" cap="none" normalizeH="0" baseline="0" dirty="0" err="1" smtClean="0">
                <a:ln>
                  <a:noFill/>
                </a:ln>
                <a:solidFill>
                  <a:srgbClr val="FF3399"/>
                </a:solidFill>
                <a:effectLst/>
                <a:latin typeface="Arial" pitchFamily="34" charset="0"/>
                <a:ea typeface="Times New Roman" pitchFamily="18" charset="0"/>
                <a:cs typeface="Arial" pitchFamily="34" charset="0"/>
              </a:rPr>
              <a:t>Arboviruses</a:t>
            </a:r>
            <a:r>
              <a:rPr kumimoji="0" lang="en-US" sz="2400" b="1" i="0" u="none" strike="noStrike" cap="none" normalizeH="0" baseline="0" dirty="0" smtClean="0">
                <a:ln>
                  <a:noFill/>
                </a:ln>
                <a:solidFill>
                  <a:srgbClr val="FF3399"/>
                </a:solidFill>
                <a:effectLst/>
                <a:latin typeface="Arial" pitchFamily="34" charset="0"/>
                <a:ea typeface="Times New Roman" pitchFamily="18" charset="0"/>
                <a:cs typeface="Arial" pitchFamily="34" charset="0"/>
              </a:rPr>
              <a:t> belong to three families:</a:t>
            </a:r>
            <a:endParaRPr kumimoji="0" lang="en-US" sz="2400" b="1"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Togaviruses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Bunyaviruses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Sandfly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a:t>
            </a:r>
            <a:r>
              <a:rPr lang="en-US" sz="2400" dirty="0" smtClean="0">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Flaviviruses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 Yellow Fever, dengue, Japanese Encephalitis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357166"/>
            <a:ext cx="8286808" cy="4093428"/>
          </a:xfrm>
          <a:prstGeom prst="rect">
            <a:avLst/>
          </a:prstGeom>
        </p:spPr>
        <p:txBody>
          <a:bodyPr wrap="square">
            <a:spAutoFit/>
          </a:bodyPr>
          <a:lstStyle/>
          <a:p>
            <a:pPr lvl="0" algn="justLow" rtl="0" eaLnBrk="0" fontAlgn="base" hangingPunct="0">
              <a:spcBef>
                <a:spcPct val="0"/>
              </a:spcBef>
              <a:spcAft>
                <a:spcPct val="0"/>
              </a:spcAft>
              <a:buFontTx/>
              <a:buChar char="•"/>
              <a:tabLst>
                <a:tab pos="457200" algn="l"/>
              </a:tabLst>
            </a:pPr>
            <a:r>
              <a:rPr lang="en-US" sz="2000" dirty="0" smtClean="0">
                <a:latin typeface="Arial" pitchFamily="34" charset="0"/>
                <a:ea typeface="Times New Roman" pitchFamily="18" charset="0"/>
                <a:cs typeface="Arial" pitchFamily="34" charset="0"/>
              </a:rPr>
              <a:t>Human infections arise from a human-</a:t>
            </a:r>
            <a:r>
              <a:rPr lang="en-US" sz="2000" dirty="0" err="1" smtClean="0">
                <a:latin typeface="Arial" pitchFamily="34" charset="0"/>
                <a:ea typeface="Times New Roman" pitchFamily="18" charset="0"/>
                <a:cs typeface="Arial" pitchFamily="34" charset="0"/>
              </a:rPr>
              <a:t>mosquitoe</a:t>
            </a:r>
            <a:r>
              <a:rPr lang="en-US" sz="2000" dirty="0" smtClean="0">
                <a:latin typeface="Arial" pitchFamily="34" charset="0"/>
                <a:ea typeface="Times New Roman" pitchFamily="18" charset="0"/>
                <a:cs typeface="Arial" pitchFamily="34" charset="0"/>
              </a:rPr>
              <a:t>-human cycle.</a:t>
            </a:r>
          </a:p>
          <a:p>
            <a:pPr lvl="0" algn="justLow" rtl="0" eaLnBrk="0" fontAlgn="base" hangingPunct="0">
              <a:spcBef>
                <a:spcPct val="0"/>
              </a:spcBef>
              <a:spcAft>
                <a:spcPct val="0"/>
              </a:spcAft>
              <a:buFontTx/>
              <a:buChar char="•"/>
              <a:tabLst>
                <a:tab pos="457200" algn="l"/>
              </a:tabLst>
            </a:pPr>
            <a:endParaRPr lang="en-US" sz="2000" dirty="0" smtClean="0">
              <a:latin typeface="Arial" pitchFamily="34" charset="0"/>
              <a:cs typeface="Arial" pitchFamily="34" charset="0"/>
            </a:endParaRPr>
          </a:p>
          <a:p>
            <a:pPr lvl="0" algn="justLow" rtl="0" eaLnBrk="0" fontAlgn="base" hangingPunct="0">
              <a:spcBef>
                <a:spcPct val="0"/>
              </a:spcBef>
              <a:spcAft>
                <a:spcPct val="0"/>
              </a:spcAft>
              <a:buFontTx/>
              <a:buChar char="•"/>
              <a:tabLst>
                <a:tab pos="457200" algn="l"/>
              </a:tabLst>
            </a:pPr>
            <a:r>
              <a:rPr lang="en-US" sz="2000" dirty="0" smtClean="0">
                <a:latin typeface="Arial" pitchFamily="34" charset="0"/>
                <a:ea typeface="Times New Roman" pitchFamily="18" charset="0"/>
                <a:cs typeface="Arial" pitchFamily="34" charset="0"/>
              </a:rPr>
              <a:t>In early stages: Fever, rash, headache, and pains in the muscles and joints. The fever is more marked than the classic form of dengue, and there is bleeding into the skin and from the mucous membranes. There is also abdominal pain and liver enlargement. </a:t>
            </a:r>
            <a:endParaRPr lang="en-US" sz="2000" dirty="0" smtClean="0">
              <a:latin typeface="Arial" pitchFamily="34" charset="0"/>
              <a:ea typeface="Times New Roman" pitchFamily="18" charset="0"/>
              <a:cs typeface="Arial" pitchFamily="34" charset="0"/>
            </a:endParaRPr>
          </a:p>
          <a:p>
            <a:pPr lvl="0" algn="justLow" rtl="0" eaLnBrk="0" fontAlgn="base" hangingPunct="0">
              <a:spcBef>
                <a:spcPct val="0"/>
              </a:spcBef>
              <a:spcAft>
                <a:spcPct val="0"/>
              </a:spcAft>
              <a:tabLst>
                <a:tab pos="457200" algn="l"/>
              </a:tabLst>
            </a:pPr>
            <a:endParaRPr lang="en-US" sz="2000" dirty="0" smtClean="0">
              <a:latin typeface="Arial" pitchFamily="34" charset="0"/>
              <a:ea typeface="Times New Roman" pitchFamily="18" charset="0"/>
              <a:cs typeface="Arial" pitchFamily="34" charset="0"/>
            </a:endParaRPr>
          </a:p>
          <a:p>
            <a:pPr lvl="0" algn="justLow" rtl="0" eaLnBrk="0" fontAlgn="base" hangingPunct="0">
              <a:spcBef>
                <a:spcPct val="0"/>
              </a:spcBef>
              <a:spcAft>
                <a:spcPct val="0"/>
              </a:spcAft>
              <a:buFontTx/>
              <a:buChar char="•"/>
              <a:tabLst>
                <a:tab pos="457200" algn="l"/>
              </a:tabLst>
            </a:pPr>
            <a:r>
              <a:rPr lang="en-US" sz="2000" dirty="0" smtClean="0">
                <a:latin typeface="Arial" pitchFamily="34" charset="0"/>
                <a:ea typeface="Times New Roman" pitchFamily="18" charset="0"/>
                <a:cs typeface="Arial" pitchFamily="34" charset="0"/>
              </a:rPr>
              <a:t>About </a:t>
            </a:r>
            <a:r>
              <a:rPr lang="en-US" sz="2000" dirty="0" smtClean="0">
                <a:latin typeface="Arial" pitchFamily="34" charset="0"/>
                <a:ea typeface="Times New Roman" pitchFamily="18" charset="0"/>
                <a:cs typeface="Arial" pitchFamily="34" charset="0"/>
              </a:rPr>
              <a:t>25% of children show </a:t>
            </a:r>
            <a:r>
              <a:rPr lang="en-US" sz="2000" dirty="0" smtClean="0">
                <a:latin typeface="Arial" pitchFamily="34" charset="0"/>
                <a:ea typeface="Times New Roman" pitchFamily="18" charset="0"/>
                <a:cs typeface="Arial" pitchFamily="34" charset="0"/>
              </a:rPr>
              <a:t>reduced</a:t>
            </a:r>
          </a:p>
          <a:p>
            <a:pPr lvl="0" algn="justLow" rtl="0" eaLnBrk="0" fontAlgn="base" hangingPunct="0">
              <a:spcBef>
                <a:spcPct val="0"/>
              </a:spcBef>
              <a:spcAft>
                <a:spcPct val="0"/>
              </a:spcAft>
              <a:tabLst>
                <a:tab pos="457200" algn="l"/>
              </a:tabLst>
            </a:pPr>
            <a:r>
              <a:rPr lang="en-US" sz="2000" dirty="0" smtClean="0">
                <a:latin typeface="Arial" pitchFamily="34" charset="0"/>
                <a:ea typeface="Times New Roman" pitchFamily="18" charset="0"/>
                <a:cs typeface="Arial" pitchFamily="34" charset="0"/>
              </a:rPr>
              <a:t> </a:t>
            </a:r>
            <a:r>
              <a:rPr lang="en-US" sz="2000" dirty="0" smtClean="0">
                <a:latin typeface="Arial" pitchFamily="34" charset="0"/>
                <a:ea typeface="Times New Roman" pitchFamily="18" charset="0"/>
                <a:cs typeface="Arial" pitchFamily="34" charset="0"/>
              </a:rPr>
              <a:t>platelets leading to sever </a:t>
            </a:r>
            <a:r>
              <a:rPr lang="en-GB" sz="2000" dirty="0" smtClean="0">
                <a:latin typeface="Arial" pitchFamily="34" charset="0"/>
                <a:ea typeface="Times New Roman" pitchFamily="18" charset="0"/>
                <a:cs typeface="Arial" pitchFamily="34" charset="0"/>
              </a:rPr>
              <a:t>haemorrhage</a:t>
            </a:r>
            <a:r>
              <a:rPr lang="en-US" sz="2000" dirty="0" smtClean="0">
                <a:latin typeface="Arial" pitchFamily="34" charset="0"/>
                <a:ea typeface="Times New Roman" pitchFamily="18" charset="0"/>
                <a:cs typeface="Arial" pitchFamily="34" charset="0"/>
              </a:rPr>
              <a:t>. </a:t>
            </a:r>
          </a:p>
          <a:p>
            <a:pPr lvl="0" algn="justLow" rtl="0" eaLnBrk="0" fontAlgn="base" hangingPunct="0">
              <a:spcBef>
                <a:spcPct val="0"/>
              </a:spcBef>
              <a:spcAft>
                <a:spcPct val="0"/>
              </a:spcAft>
              <a:tabLst>
                <a:tab pos="457200" algn="l"/>
              </a:tabLst>
            </a:pPr>
            <a:endParaRPr lang="en-US" sz="2000" dirty="0" smtClean="0">
              <a:latin typeface="Arial" pitchFamily="34" charset="0"/>
              <a:cs typeface="Arial" pitchFamily="34" charset="0"/>
            </a:endParaRPr>
          </a:p>
          <a:p>
            <a:pPr lvl="0" algn="justLow" rtl="0" eaLnBrk="0" fontAlgn="base" hangingPunct="0">
              <a:spcBef>
                <a:spcPct val="0"/>
              </a:spcBef>
              <a:spcAft>
                <a:spcPct val="0"/>
              </a:spcAft>
              <a:buFontTx/>
              <a:buChar char="•"/>
              <a:tabLst>
                <a:tab pos="457200" algn="l"/>
              </a:tabLst>
            </a:pPr>
            <a:r>
              <a:rPr lang="en-US" sz="2000" dirty="0" smtClean="0">
                <a:latin typeface="Arial" pitchFamily="34" charset="0"/>
                <a:ea typeface="Times New Roman" pitchFamily="18" charset="0"/>
                <a:cs typeface="Arial" pitchFamily="34" charset="0"/>
              </a:rPr>
              <a:t>There is no specific treatment for </a:t>
            </a:r>
            <a:endParaRPr lang="en-US" sz="2000" dirty="0" smtClean="0">
              <a:latin typeface="Arial" pitchFamily="34" charset="0"/>
              <a:ea typeface="Times New Roman" pitchFamily="18" charset="0"/>
              <a:cs typeface="Arial" pitchFamily="34" charset="0"/>
            </a:endParaRPr>
          </a:p>
          <a:p>
            <a:pPr lvl="0" algn="justLow" rtl="0" eaLnBrk="0" fontAlgn="base" hangingPunct="0">
              <a:spcBef>
                <a:spcPct val="0"/>
              </a:spcBef>
              <a:spcAft>
                <a:spcPct val="0"/>
              </a:spcAft>
              <a:tabLst>
                <a:tab pos="457200" algn="l"/>
              </a:tabLst>
            </a:pPr>
            <a:r>
              <a:rPr lang="en-US" sz="2000" dirty="0" smtClean="0">
                <a:latin typeface="Arial" pitchFamily="34" charset="0"/>
                <a:ea typeface="Times New Roman" pitchFamily="18" charset="0"/>
                <a:cs typeface="Arial" pitchFamily="34" charset="0"/>
              </a:rPr>
              <a:t>Dengue </a:t>
            </a:r>
            <a:r>
              <a:rPr lang="en-US" sz="2000" dirty="0" err="1" smtClean="0">
                <a:latin typeface="Arial" pitchFamily="34" charset="0"/>
                <a:ea typeface="Times New Roman" pitchFamily="18" charset="0"/>
                <a:cs typeface="Arial" pitchFamily="34" charset="0"/>
              </a:rPr>
              <a:t>Haemorrhagic</a:t>
            </a:r>
            <a:r>
              <a:rPr lang="en-GB" sz="2000" dirty="0" smtClean="0">
                <a:latin typeface="Arial" pitchFamily="34" charset="0"/>
                <a:ea typeface="Times New Roman" pitchFamily="18" charset="0"/>
                <a:cs typeface="Arial" pitchFamily="34" charset="0"/>
              </a:rPr>
              <a:t> Fever, because </a:t>
            </a:r>
            <a:endParaRPr lang="en-GB" sz="2000" dirty="0" smtClean="0">
              <a:latin typeface="Arial" pitchFamily="34" charset="0"/>
              <a:ea typeface="Times New Roman" pitchFamily="18" charset="0"/>
              <a:cs typeface="Arial" pitchFamily="34" charset="0"/>
            </a:endParaRPr>
          </a:p>
          <a:p>
            <a:pPr lvl="0" algn="justLow" rtl="0" eaLnBrk="0" fontAlgn="base" hangingPunct="0">
              <a:spcBef>
                <a:spcPct val="0"/>
              </a:spcBef>
              <a:spcAft>
                <a:spcPct val="0"/>
              </a:spcAft>
              <a:tabLst>
                <a:tab pos="457200" algn="l"/>
              </a:tabLst>
            </a:pPr>
            <a:r>
              <a:rPr lang="en-GB" sz="2000" dirty="0" smtClean="0">
                <a:latin typeface="Arial" pitchFamily="34" charset="0"/>
                <a:ea typeface="Times New Roman" pitchFamily="18" charset="0"/>
                <a:cs typeface="Arial" pitchFamily="34" charset="0"/>
              </a:rPr>
              <a:t>the </a:t>
            </a:r>
            <a:r>
              <a:rPr lang="en-GB" sz="2000" dirty="0" smtClean="0">
                <a:latin typeface="Arial" pitchFamily="34" charset="0"/>
                <a:ea typeface="Times New Roman" pitchFamily="18" charset="0"/>
                <a:cs typeface="Arial" pitchFamily="34" charset="0"/>
              </a:rPr>
              <a:t>reasons are not fully understood</a:t>
            </a:r>
            <a:endParaRPr lang="ar-SA" sz="2000" dirty="0"/>
          </a:p>
        </p:txBody>
      </p:sp>
      <p:pic>
        <p:nvPicPr>
          <p:cNvPr id="12290" name="Picture 2" descr="http://jclao.com/wp-content/uploads/2013/06/Dengue-Kills-31-So-Far-This-Year.jpg"/>
          <p:cNvPicPr>
            <a:picLocks noChangeAspect="1" noChangeArrowheads="1"/>
          </p:cNvPicPr>
          <p:nvPr/>
        </p:nvPicPr>
        <p:blipFill>
          <a:blip r:embed="rId3"/>
          <a:srcRect b="11874"/>
          <a:stretch>
            <a:fillRect/>
          </a:stretch>
        </p:blipFill>
        <p:spPr bwMode="auto">
          <a:xfrm>
            <a:off x="5714976" y="1928802"/>
            <a:ext cx="3429024" cy="292895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251520" y="188640"/>
            <a:ext cx="871296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Classically, after that dengue presents with a high fever, lymphadenopathy, myalgia, bone and joint pains, headache, and a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maculopapular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rash.</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Diagnosis is made by serology.</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 specific antiviral therapy is available.</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Prevention of dengue in endemic areas depends on mosquito eradication. The population should remove all containers from their premises which may serve as vessels for egg deposition. </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l" rtl="0" eaLnBrk="0" fontAlgn="base" hangingPunct="0">
              <a:spcBef>
                <a:spcPct val="0"/>
              </a:spcBef>
              <a:spcAft>
                <a:spcPct val="0"/>
              </a:spcAft>
              <a:buFontTx/>
              <a:buChar char="•"/>
              <a:tabLst>
                <a:tab pos="457200" algn="l"/>
              </a:tabLst>
            </a:pPr>
            <a:r>
              <a:rPr lang="en-US" sz="2000" dirty="0">
                <a:latin typeface="Arial" pitchFamily="34" charset="0"/>
                <a:ea typeface="Times New Roman" pitchFamily="18" charset="0"/>
                <a:cs typeface="Arial" pitchFamily="34" charset="0"/>
              </a:rPr>
              <a:t>A live attenuated vaccine is being tried in Thailand with encouraging results.</a:t>
            </a:r>
            <a:endParaRPr lang="en-US" sz="20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42" name="Picture 2" descr="Dengue "/>
          <p:cNvPicPr>
            <a:picLocks noChangeAspect="1" noChangeArrowheads="1"/>
          </p:cNvPicPr>
          <p:nvPr/>
        </p:nvPicPr>
        <p:blipFill>
          <a:blip r:embed="rId3"/>
          <a:srcRect/>
          <a:stretch>
            <a:fillRect/>
          </a:stretch>
        </p:blipFill>
        <p:spPr bwMode="auto">
          <a:xfrm>
            <a:off x="1785918" y="4071942"/>
            <a:ext cx="5905500" cy="257174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332656"/>
            <a:ext cx="8712968" cy="6555641"/>
          </a:xfrm>
          <a:prstGeom prst="rect">
            <a:avLst/>
          </a:prstGeom>
        </p:spPr>
        <p:txBody>
          <a:bodyPr wrap="square">
            <a:spAutoFit/>
          </a:bodyPr>
          <a:lstStyle/>
          <a:p>
            <a:pPr algn="ctr" rtl="0"/>
            <a:r>
              <a:rPr lang="en-US" sz="2800" b="1" u="sng" dirty="0">
                <a:solidFill>
                  <a:srgbClr val="FF3399"/>
                </a:solidFill>
              </a:rPr>
              <a:t>POXVIRUSES</a:t>
            </a:r>
            <a:endParaRPr lang="en-US" b="1" u="sng" dirty="0">
              <a:solidFill>
                <a:srgbClr val="FF3399"/>
              </a:solidFill>
            </a:endParaRPr>
          </a:p>
          <a:p>
            <a:pPr algn="l" rtl="0"/>
            <a:r>
              <a:rPr lang="en-US" i="1" dirty="0"/>
              <a:t> </a:t>
            </a:r>
            <a:endParaRPr lang="en-US" sz="1200" dirty="0"/>
          </a:p>
          <a:p>
            <a:pPr algn="l" rtl="0"/>
            <a:r>
              <a:rPr lang="en-US" b="1" u="sng" dirty="0">
                <a:solidFill>
                  <a:srgbClr val="00B0F0"/>
                </a:solidFill>
              </a:rPr>
              <a:t>INTRODUCTION </a:t>
            </a:r>
            <a:endParaRPr lang="en-US" sz="1600" b="1" dirty="0">
              <a:solidFill>
                <a:srgbClr val="00B0F0"/>
              </a:solidFill>
            </a:endParaRPr>
          </a:p>
          <a:p>
            <a:pPr marL="742950" lvl="1" indent="-285750" algn="l" rtl="0">
              <a:buFont typeface="Arial" pitchFamily="34" charset="0"/>
              <a:buChar char="•"/>
            </a:pPr>
            <a:r>
              <a:rPr lang="en-US" sz="2000" dirty="0"/>
              <a:t>A range of pox viruses cause febrile illnesses </a:t>
            </a:r>
            <a:r>
              <a:rPr lang="en-US" sz="2000" dirty="0" smtClean="0"/>
              <a:t>in</a:t>
            </a:r>
          </a:p>
          <a:p>
            <a:pPr marL="742950" lvl="1" indent="-285750" algn="l" rtl="0"/>
            <a:r>
              <a:rPr lang="en-US" sz="2000" dirty="0" smtClean="0"/>
              <a:t> </a:t>
            </a:r>
            <a:r>
              <a:rPr lang="en-US" sz="2000" dirty="0"/>
              <a:t>man and animals with a prominent vesicular rash. </a:t>
            </a:r>
          </a:p>
          <a:p>
            <a:pPr marL="742950" lvl="1" indent="-285750" algn="l" rtl="0">
              <a:buFont typeface="Arial" pitchFamily="34" charset="0"/>
              <a:buChar char="•"/>
            </a:pPr>
            <a:r>
              <a:rPr lang="en-US" sz="2000" dirty="0"/>
              <a:t>The most prominent of them was smallpox virus (</a:t>
            </a:r>
            <a:r>
              <a:rPr lang="en-US" sz="2000" dirty="0" err="1"/>
              <a:t>variola</a:t>
            </a:r>
            <a:r>
              <a:rPr lang="en-US" sz="2000" dirty="0"/>
              <a:t>) which caused a severe disease in man but which has now been eliminated by intensive international vaccination.</a:t>
            </a:r>
          </a:p>
          <a:p>
            <a:pPr marL="742950" lvl="1" indent="-285750" algn="l" rtl="0">
              <a:buFont typeface="Arial" pitchFamily="34" charset="0"/>
              <a:buChar char="•"/>
            </a:pPr>
            <a:r>
              <a:rPr lang="en-US" sz="2000" dirty="0"/>
              <a:t>Current interest in poxviruses centers around their possible use as vaccine vectors. </a:t>
            </a:r>
          </a:p>
          <a:p>
            <a:pPr marL="285750" lvl="0" indent="-285750" algn="l" rtl="0">
              <a:buFont typeface="Arial" pitchFamily="34" charset="0"/>
              <a:buChar char="•"/>
            </a:pPr>
            <a:r>
              <a:rPr lang="en-US" sz="2000" dirty="0"/>
              <a:t>Double stranded of DNA, brick-shape or oval particles with complex symmetry. </a:t>
            </a:r>
          </a:p>
          <a:p>
            <a:pPr marL="285750" lvl="0" indent="-285750" algn="l" rtl="0">
              <a:buFont typeface="Arial" pitchFamily="34" charset="0"/>
              <a:buChar char="•"/>
            </a:pPr>
            <a:r>
              <a:rPr lang="en-US" sz="2000" dirty="0" smtClean="0"/>
              <a:t>The </a:t>
            </a:r>
            <a:r>
              <a:rPr lang="en-US" sz="2000" dirty="0"/>
              <a:t>Poxviruses are the largest of viruses. </a:t>
            </a:r>
          </a:p>
          <a:p>
            <a:pPr marL="285750" lvl="0" indent="-285750" algn="l" rtl="0">
              <a:buFont typeface="Arial" pitchFamily="34" charset="0"/>
              <a:buChar char="•"/>
            </a:pPr>
            <a:r>
              <a:rPr lang="en-US" sz="2000" dirty="0"/>
              <a:t>They are called so because of the pox (rash of pus-filled blisters, known as pocks) produced in response to infection.</a:t>
            </a:r>
          </a:p>
          <a:p>
            <a:pPr marL="285750" lvl="0" indent="-285750" algn="l" rtl="0">
              <a:buFont typeface="Arial" pitchFamily="34" charset="0"/>
              <a:buChar char="•"/>
            </a:pPr>
            <a:r>
              <a:rPr lang="en-US" sz="2000" dirty="0"/>
              <a:t>The Poxvirus family contains the following medically important viruses: </a:t>
            </a:r>
          </a:p>
          <a:p>
            <a:pPr marL="742950" lvl="1" indent="-285750" algn="l" rtl="0">
              <a:buFont typeface="Arial" pitchFamily="34" charset="0"/>
              <a:buChar char="•"/>
            </a:pPr>
            <a:r>
              <a:rPr lang="en-US" sz="2000" dirty="0"/>
              <a:t>Viruses of the </a:t>
            </a:r>
            <a:r>
              <a:rPr lang="en-US" sz="2000" dirty="0" err="1"/>
              <a:t>Orthopox</a:t>
            </a:r>
            <a:r>
              <a:rPr lang="en-US" sz="2000" dirty="0"/>
              <a:t>  genus (</a:t>
            </a:r>
            <a:r>
              <a:rPr lang="en-US" sz="2000" dirty="0" err="1"/>
              <a:t>vaccinia</a:t>
            </a:r>
            <a:r>
              <a:rPr lang="en-US" sz="2000" dirty="0"/>
              <a:t>, smallpox, and    </a:t>
            </a:r>
            <a:r>
              <a:rPr lang="en-US" sz="2000" dirty="0" err="1"/>
              <a:t>monkeypox</a:t>
            </a:r>
            <a:r>
              <a:rPr lang="en-US" sz="2000" dirty="0"/>
              <a:t>  and other animal poxviruses).</a:t>
            </a:r>
          </a:p>
          <a:p>
            <a:pPr marL="742950" lvl="1" indent="-285750" algn="l" rtl="0">
              <a:buFont typeface="Arial" pitchFamily="34" charset="0"/>
              <a:buChar char="•"/>
            </a:pPr>
            <a:r>
              <a:rPr lang="en-US" sz="2000" dirty="0"/>
              <a:t>Unclassified poxviruses.</a:t>
            </a:r>
          </a:p>
          <a:p>
            <a:pPr marL="742950" lvl="1" indent="-285750" algn="l" rtl="0">
              <a:buFont typeface="Arial" pitchFamily="34" charset="0"/>
              <a:buChar char="•"/>
            </a:pPr>
            <a:r>
              <a:rPr lang="en-US" sz="2000" dirty="0"/>
              <a:t>True pox viruses are </a:t>
            </a:r>
            <a:r>
              <a:rPr lang="en-US" sz="2000" dirty="0" err="1"/>
              <a:t>antigenically</a:t>
            </a:r>
            <a:r>
              <a:rPr lang="en-US" sz="2000" dirty="0"/>
              <a:t> rather similar, so that infection by one elicits immune protection against the others.</a:t>
            </a:r>
            <a:r>
              <a:rPr lang="en-US" dirty="0"/>
              <a:t/>
            </a:r>
            <a:br>
              <a:rPr lang="en-US" dirty="0"/>
            </a:br>
            <a:endParaRPr lang="en-US" sz="1600" dirty="0"/>
          </a:p>
        </p:txBody>
      </p:sp>
      <p:pic>
        <p:nvPicPr>
          <p:cNvPr id="8194" name="Picture 2" descr="http://www.elu.sgul.ac.uk/rehash/guest/scorm/343/package/content/images/poxvirus_final.jpg"/>
          <p:cNvPicPr>
            <a:picLocks noChangeAspect="1" noChangeArrowheads="1"/>
          </p:cNvPicPr>
          <p:nvPr/>
        </p:nvPicPr>
        <p:blipFill>
          <a:blip r:embed="rId2"/>
          <a:srcRect/>
          <a:stretch>
            <a:fillRect/>
          </a:stretch>
        </p:blipFill>
        <p:spPr bwMode="auto">
          <a:xfrm>
            <a:off x="6072198" y="0"/>
            <a:ext cx="2893239" cy="1928826"/>
          </a:xfrm>
          <a:prstGeom prst="rect">
            <a:avLst/>
          </a:prstGeom>
          <a:noFill/>
        </p:spPr>
      </p:pic>
    </p:spTree>
    <p:extLst>
      <p:ext uri="{BB962C8B-B14F-4D97-AF65-F5344CB8AC3E}">
        <p14:creationId xmlns="" xmlns:p14="http://schemas.microsoft.com/office/powerpoint/2010/main" val="130323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0034" y="357166"/>
            <a:ext cx="7568728" cy="6001643"/>
          </a:xfrm>
          <a:prstGeom prst="rect">
            <a:avLst/>
          </a:prstGeom>
        </p:spPr>
        <p:txBody>
          <a:bodyPr wrap="square">
            <a:spAutoFit/>
          </a:bodyPr>
          <a:lstStyle/>
          <a:p>
            <a:pPr algn="l" rtl="0"/>
            <a:r>
              <a:rPr lang="en-US" sz="2400" b="1" u="sng" dirty="0">
                <a:solidFill>
                  <a:srgbClr val="FF3399"/>
                </a:solidFill>
              </a:rPr>
              <a:t>Laboratory diagnosis of pox viruses: </a:t>
            </a:r>
            <a:endParaRPr lang="en-US" sz="2400" b="1" u="sng" dirty="0" smtClean="0">
              <a:solidFill>
                <a:srgbClr val="FF3399"/>
              </a:solidFill>
            </a:endParaRPr>
          </a:p>
          <a:p>
            <a:pPr algn="l" rtl="0"/>
            <a:endParaRPr lang="en-US" sz="2400" b="1" dirty="0">
              <a:solidFill>
                <a:srgbClr val="FF3399"/>
              </a:solidFill>
            </a:endParaRPr>
          </a:p>
          <a:p>
            <a:pPr marL="342900" lvl="0" indent="-342900" algn="l" rtl="0">
              <a:buFont typeface="Arial" pitchFamily="34" charset="0"/>
              <a:buChar char="•"/>
            </a:pPr>
            <a:r>
              <a:rPr lang="en-US" sz="2400" dirty="0"/>
              <a:t>Specimen must be collected with great care and sent to the Virology lab with facilities for testing dangerous pathogens. </a:t>
            </a:r>
            <a:endParaRPr lang="en-US" sz="2400" dirty="0" smtClean="0"/>
          </a:p>
          <a:p>
            <a:pPr lvl="0" algn="l" rtl="0"/>
            <a:endParaRPr lang="en-US" sz="2400" dirty="0"/>
          </a:p>
          <a:p>
            <a:pPr marL="342900" lvl="0" indent="-342900" algn="l" rtl="0">
              <a:buFont typeface="Arial" pitchFamily="34" charset="0"/>
              <a:buChar char="•"/>
            </a:pPr>
            <a:r>
              <a:rPr lang="en-US" sz="2400" dirty="0"/>
              <a:t>Such specimen should include material from pustules spread on a slide, collected on swabs, or placed directly in a sterile airtight container</a:t>
            </a:r>
            <a:r>
              <a:rPr lang="en-US" sz="2400" dirty="0" smtClean="0"/>
              <a:t>.</a:t>
            </a:r>
          </a:p>
          <a:p>
            <a:pPr lvl="0" algn="l" rtl="0"/>
            <a:endParaRPr lang="en-US" sz="2400" dirty="0"/>
          </a:p>
          <a:p>
            <a:pPr marL="342900" lvl="0" indent="-342900" algn="l" rtl="0">
              <a:buFont typeface="Arial" pitchFamily="34" charset="0"/>
              <a:buChar char="•"/>
            </a:pPr>
            <a:r>
              <a:rPr lang="en-US" sz="2400" dirty="0"/>
              <a:t>May be undertaken by electron microscopy of negatively stained vesicle fluid or lesion material</a:t>
            </a:r>
            <a:r>
              <a:rPr lang="en-US" sz="2400" dirty="0" smtClean="0"/>
              <a:t>.</a:t>
            </a:r>
          </a:p>
          <a:p>
            <a:pPr lvl="0" algn="l" rtl="0"/>
            <a:r>
              <a:rPr lang="en-US" sz="2400" dirty="0" smtClean="0"/>
              <a:t> </a:t>
            </a:r>
            <a:endParaRPr lang="en-US" sz="2400" dirty="0"/>
          </a:p>
          <a:p>
            <a:pPr marL="342900" lvl="0" indent="-342900" algn="l" rtl="0">
              <a:buFont typeface="Arial" pitchFamily="34" charset="0"/>
              <a:buChar char="•"/>
            </a:pPr>
            <a:r>
              <a:rPr lang="en-US" sz="2400" dirty="0"/>
              <a:t>Some pox viruses can be cultured on a special membrane of chick embryos, where they form pocks, and some can be isolated by cell-culture. </a:t>
            </a:r>
          </a:p>
        </p:txBody>
      </p:sp>
    </p:spTree>
    <p:extLst>
      <p:ext uri="{BB962C8B-B14F-4D97-AF65-F5344CB8AC3E}">
        <p14:creationId xmlns="" xmlns:p14="http://schemas.microsoft.com/office/powerpoint/2010/main" val="2800819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5720" y="214290"/>
            <a:ext cx="8604448" cy="5940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95300" algn="l"/>
              </a:tabLst>
            </a:pPr>
            <a:r>
              <a:rPr kumimoji="0" lang="en-US" sz="2000" b="1" u="sng" strike="noStrike" cap="none" normalizeH="0" baseline="0" dirty="0" smtClean="0">
                <a:ln>
                  <a:noFill/>
                </a:ln>
                <a:solidFill>
                  <a:srgbClr val="FF3399"/>
                </a:solidFill>
                <a:effectLst/>
                <a:latin typeface="Arial" pitchFamily="34" charset="0"/>
                <a:ea typeface="Times New Roman" pitchFamily="18" charset="0"/>
                <a:cs typeface="Arial" pitchFamily="34" charset="0"/>
              </a:rPr>
              <a:t>HUMAN INFECTION </a:t>
            </a:r>
          </a:p>
          <a:p>
            <a:pPr marL="0" marR="0" lvl="0" indent="0" algn="l" defTabSz="914400" rtl="0" eaLnBrk="1" fontAlgn="base" latinLnBrk="0" hangingPunct="1">
              <a:lnSpc>
                <a:spcPct val="100000"/>
              </a:lnSpc>
              <a:spcBef>
                <a:spcPct val="0"/>
              </a:spcBef>
              <a:spcAft>
                <a:spcPct val="0"/>
              </a:spcAft>
              <a:buClrTx/>
              <a:buSzTx/>
              <a:buFontTx/>
              <a:buNone/>
              <a:tabLst>
                <a:tab pos="495300" algn="l"/>
              </a:tabLst>
            </a:pPr>
            <a:endParaRPr kumimoji="0" lang="en-US" sz="2000" b="1"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en-US" sz="2000" b="1" i="0" u="sng" strike="noStrike" cap="none" normalizeH="0" baseline="0" dirty="0" err="1" smtClean="0">
                <a:ln>
                  <a:noFill/>
                </a:ln>
                <a:solidFill>
                  <a:srgbClr val="00B050"/>
                </a:solidFill>
                <a:effectLst/>
                <a:latin typeface="Arial" pitchFamily="34" charset="0"/>
                <a:ea typeface="Times New Roman" pitchFamily="18" charset="0"/>
                <a:cs typeface="Arial" pitchFamily="34" charset="0"/>
              </a:rPr>
              <a:t>variola</a:t>
            </a:r>
            <a:r>
              <a:rPr kumimoji="0" lang="en-US" sz="2000" b="1"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1979 the WHO declared the eradication of smallpox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through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world after a successful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international</a:t>
            </a:r>
          </a:p>
          <a:p>
            <a:pPr marL="0" marR="0" lvl="0" indent="0" algn="l" defTabSz="914400" rtl="0" eaLnBrk="0" fontAlgn="base" latinLnBrk="0" hangingPunct="0">
              <a:lnSpc>
                <a:spcPct val="100000"/>
              </a:lnSpc>
              <a:spcBef>
                <a:spcPct val="0"/>
              </a:spcBef>
              <a:spcAft>
                <a:spcPct val="0"/>
              </a:spcAft>
              <a:buClrTx/>
              <a:buSzTx/>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vaccination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campaign. </a:t>
            </a: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All vaccines against the disease have now been </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discontinued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Infection with smallpox virus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variola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produced a sever and fetal disease.</a:t>
            </a:r>
          </a:p>
          <a:p>
            <a:pPr marL="0" marR="0" lvl="0" indent="0" algn="l" defTabSz="914400" rtl="0" eaLnBrk="0" fontAlgn="base" latinLnBrk="0" hangingPunct="0">
              <a:lnSpc>
                <a:spcPct val="100000"/>
              </a:lnSpc>
              <a:spcBef>
                <a:spcPct val="0"/>
              </a:spcBef>
              <a:spcAft>
                <a:spcPct val="0"/>
              </a:spcAft>
              <a:buClrTx/>
              <a:buSzTx/>
              <a:tabLst>
                <a:tab pos="4953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r>
              <a:rPr kumimoji="0" lang="en-US" sz="2000" b="1" i="0" u="sng" strike="noStrike" cap="none" normalizeH="0" baseline="0" dirty="0" err="1" smtClean="0">
                <a:ln>
                  <a:noFill/>
                </a:ln>
                <a:solidFill>
                  <a:srgbClr val="00B050"/>
                </a:solidFill>
                <a:effectLst/>
                <a:latin typeface="Arial" pitchFamily="34" charset="0"/>
                <a:ea typeface="Times New Roman" pitchFamily="18" charset="0"/>
                <a:cs typeface="Arial" pitchFamily="34" charset="0"/>
              </a:rPr>
              <a:t>Vaccinia</a:t>
            </a:r>
            <a:r>
              <a:rPr kumimoji="0" lang="en-US" sz="2000" b="1"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endParaRPr kumimoji="0" lang="en-US" sz="2000" b="1"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virus strain which has been used for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immunization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against smallpox and now being used to immunize against other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orthopox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viruses including </a:t>
            </a: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monkeypox</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virus.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Rarely causes diseases in human.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953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It's origins are not known but it seems to be a genetically distinct type of pox virus which grows readily in a variety of hosts.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6" name="Picture 2" descr="http://4.bp.blogspot.com/-EKtF9jB8wiU/TZgkNOwyTGI/AAAAAAAABZk/OlyW_54o_VA/s320/image060.jpg"/>
          <p:cNvPicPr>
            <a:picLocks noChangeAspect="1" noChangeArrowheads="1"/>
          </p:cNvPicPr>
          <p:nvPr/>
        </p:nvPicPr>
        <p:blipFill>
          <a:blip r:embed="rId2"/>
          <a:srcRect/>
          <a:stretch>
            <a:fillRect/>
          </a:stretch>
        </p:blipFill>
        <p:spPr bwMode="auto">
          <a:xfrm>
            <a:off x="6786578" y="214290"/>
            <a:ext cx="2014539" cy="2428892"/>
          </a:xfrm>
          <a:prstGeom prst="rect">
            <a:avLst/>
          </a:prstGeom>
          <a:noFill/>
        </p:spPr>
      </p:pic>
    </p:spTree>
    <p:extLst>
      <p:ext uri="{BB962C8B-B14F-4D97-AF65-F5344CB8AC3E}">
        <p14:creationId xmlns="" xmlns:p14="http://schemas.microsoft.com/office/powerpoint/2010/main" val="2800819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535322" cy="6863417"/>
          </a:xfrm>
          <a:prstGeom prst="rect">
            <a:avLst/>
          </a:prstGeom>
        </p:spPr>
        <p:txBody>
          <a:bodyPr wrap="square">
            <a:spAutoFit/>
          </a:bodyPr>
          <a:lstStyle/>
          <a:p>
            <a:pPr lvl="0" algn="l" rtl="0" eaLnBrk="0" fontAlgn="base" hangingPunct="0">
              <a:spcBef>
                <a:spcPct val="0"/>
              </a:spcBef>
              <a:spcAft>
                <a:spcPct val="0"/>
              </a:spcAft>
              <a:tabLst>
                <a:tab pos="495300" algn="l"/>
              </a:tabLst>
            </a:pPr>
            <a:r>
              <a:rPr lang="en-US" sz="2000" b="1" u="sng" dirty="0" err="1">
                <a:solidFill>
                  <a:srgbClr val="00B050"/>
                </a:solidFill>
                <a:latin typeface="Arial" pitchFamily="34" charset="0"/>
                <a:ea typeface="Times New Roman" pitchFamily="18" charset="0"/>
                <a:cs typeface="Arial" pitchFamily="34" charset="0"/>
              </a:rPr>
              <a:t>Monkeypox</a:t>
            </a:r>
            <a:r>
              <a:rPr lang="en-US" sz="2000" b="1" u="sng" dirty="0">
                <a:solidFill>
                  <a:srgbClr val="00B050"/>
                </a:solidFill>
                <a:latin typeface="Arial" pitchFamily="34" charset="0"/>
                <a:ea typeface="Times New Roman" pitchFamily="18" charset="0"/>
                <a:cs typeface="Arial" pitchFamily="34" charset="0"/>
              </a:rPr>
              <a:t> </a:t>
            </a:r>
            <a:endParaRPr lang="en-US" sz="2000" b="1" u="sng" dirty="0" smtClean="0">
              <a:solidFill>
                <a:srgbClr val="00B050"/>
              </a:solidFill>
              <a:latin typeface="Arial" pitchFamily="34" charset="0"/>
              <a:ea typeface="Times New Roman" pitchFamily="18" charset="0"/>
              <a:cs typeface="Arial" pitchFamily="34" charset="0"/>
            </a:endParaRPr>
          </a:p>
          <a:p>
            <a:pPr lvl="0" algn="l" rtl="0" eaLnBrk="0" fontAlgn="base" hangingPunct="0">
              <a:spcBef>
                <a:spcPct val="0"/>
              </a:spcBef>
              <a:spcAft>
                <a:spcPct val="0"/>
              </a:spcAft>
              <a:tabLst>
                <a:tab pos="495300" algn="l"/>
              </a:tabLst>
            </a:pPr>
            <a:endParaRPr lang="en-US" sz="2000" b="1" dirty="0">
              <a:solidFill>
                <a:srgbClr val="00B050"/>
              </a:solidFill>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Human infection with </a:t>
            </a:r>
            <a:r>
              <a:rPr lang="en-US" sz="2000" dirty="0" err="1">
                <a:latin typeface="Arial" pitchFamily="34" charset="0"/>
                <a:ea typeface="Times New Roman" pitchFamily="18" charset="0"/>
                <a:cs typeface="Arial" pitchFamily="34" charset="0"/>
              </a:rPr>
              <a:t>monkeypox</a:t>
            </a:r>
            <a:r>
              <a:rPr lang="en-US" sz="2000" dirty="0">
                <a:latin typeface="Arial" pitchFamily="34" charset="0"/>
                <a:ea typeface="Times New Roman" pitchFamily="18" charset="0"/>
                <a:cs typeface="Arial" pitchFamily="34" charset="0"/>
              </a:rPr>
              <a:t> viruses have been </a:t>
            </a:r>
            <a:endParaRPr lang="en-US" sz="20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tabLst>
                <a:tab pos="495300" algn="l"/>
              </a:tabLst>
            </a:pPr>
            <a:r>
              <a:rPr lang="en-US" sz="2000" dirty="0" smtClean="0">
                <a:latin typeface="Arial" pitchFamily="34" charset="0"/>
                <a:ea typeface="Times New Roman" pitchFamily="18" charset="0"/>
                <a:cs typeface="Arial" pitchFamily="34" charset="0"/>
              </a:rPr>
              <a:t>reported </a:t>
            </a:r>
            <a:r>
              <a:rPr lang="en-US" sz="2000" dirty="0">
                <a:latin typeface="Arial" pitchFamily="34" charset="0"/>
                <a:ea typeface="Times New Roman" pitchFamily="18" charset="0"/>
                <a:cs typeface="Arial" pitchFamily="34" charset="0"/>
              </a:rPr>
              <a:t>from Central and West Africa in persons had </a:t>
            </a:r>
            <a:endParaRPr lang="en-US" sz="20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tabLst>
                <a:tab pos="495300" algn="l"/>
              </a:tabLst>
            </a:pPr>
            <a:r>
              <a:rPr lang="en-US" sz="2000" dirty="0" smtClean="0">
                <a:latin typeface="Arial" pitchFamily="34" charset="0"/>
                <a:ea typeface="Times New Roman" pitchFamily="18" charset="0"/>
                <a:cs typeface="Arial" pitchFamily="34" charset="0"/>
              </a:rPr>
              <a:t>contact </a:t>
            </a:r>
            <a:r>
              <a:rPr lang="en-US" sz="2000" dirty="0">
                <a:latin typeface="Arial" pitchFamily="34" charset="0"/>
                <a:ea typeface="Times New Roman" pitchFamily="18" charset="0"/>
                <a:cs typeface="Arial" pitchFamily="34" charset="0"/>
              </a:rPr>
              <a:t>with infected wild monkeys. </a:t>
            </a:r>
            <a:endParaRPr lang="en-US" sz="2000" dirty="0">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The virus causes sever and fetal generalized disease </a:t>
            </a:r>
            <a:endParaRPr lang="en-US" sz="20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tabLst>
                <a:tab pos="495300" algn="l"/>
              </a:tabLst>
            </a:pPr>
            <a:r>
              <a:rPr lang="en-US" sz="2000" dirty="0" smtClean="0">
                <a:latin typeface="Arial" pitchFamily="34" charset="0"/>
                <a:ea typeface="Times New Roman" pitchFamily="18" charset="0"/>
                <a:cs typeface="Arial" pitchFamily="34" charset="0"/>
              </a:rPr>
              <a:t>(</a:t>
            </a:r>
            <a:r>
              <a:rPr lang="en-US" sz="2000" dirty="0">
                <a:latin typeface="Arial" pitchFamily="34" charset="0"/>
                <a:ea typeface="Times New Roman" pitchFamily="18" charset="0"/>
                <a:cs typeface="Arial" pitchFamily="34" charset="0"/>
              </a:rPr>
              <a:t>undistinguished from smallpox), with fever, pain, and rash. Pustules form on the conjunctiva and mucous membranes of the mouth. </a:t>
            </a:r>
            <a:endParaRPr lang="en-US" sz="2000" dirty="0">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It is not easy for this disease to spread from one person to person</a:t>
            </a:r>
            <a:r>
              <a:rPr lang="en-US" sz="2000" dirty="0" smtClean="0">
                <a:latin typeface="Arial" pitchFamily="34" charset="0"/>
                <a:ea typeface="Times New Roman" pitchFamily="18" charset="0"/>
                <a:cs typeface="Arial" pitchFamily="34" charset="0"/>
              </a:rPr>
              <a:t>.</a:t>
            </a:r>
          </a:p>
          <a:p>
            <a:pPr lvl="0" algn="l" rtl="0" eaLnBrk="0" fontAlgn="base" hangingPunct="0">
              <a:spcBef>
                <a:spcPct val="0"/>
              </a:spcBef>
              <a:spcAft>
                <a:spcPct val="0"/>
              </a:spcAft>
              <a:tabLst>
                <a:tab pos="495300" algn="l"/>
              </a:tabLst>
            </a:pPr>
            <a:endParaRPr lang="en-US" sz="2000" dirty="0">
              <a:latin typeface="Arial" pitchFamily="34" charset="0"/>
              <a:cs typeface="Arial" pitchFamily="34" charset="0"/>
            </a:endParaRPr>
          </a:p>
          <a:p>
            <a:pPr lvl="0" algn="l" rtl="0" eaLnBrk="0" fontAlgn="base" hangingPunct="0">
              <a:spcBef>
                <a:spcPct val="0"/>
              </a:spcBef>
              <a:spcAft>
                <a:spcPct val="0"/>
              </a:spcAft>
              <a:tabLst>
                <a:tab pos="495300" algn="l"/>
              </a:tabLst>
            </a:pPr>
            <a:r>
              <a:rPr lang="en-US" sz="2000" b="1" u="sng" dirty="0">
                <a:solidFill>
                  <a:srgbClr val="00B050"/>
                </a:solidFill>
                <a:latin typeface="Arial" pitchFamily="34" charset="0"/>
                <a:ea typeface="Times New Roman" pitchFamily="18" charset="0"/>
                <a:cs typeface="Arial" pitchFamily="34" charset="0"/>
              </a:rPr>
              <a:t>Cowpox </a:t>
            </a:r>
            <a:endParaRPr lang="en-US" sz="2000" b="1" u="sng" dirty="0" smtClean="0">
              <a:solidFill>
                <a:srgbClr val="00B050"/>
              </a:solidFill>
              <a:latin typeface="Arial" pitchFamily="34" charset="0"/>
              <a:ea typeface="Times New Roman" pitchFamily="18" charset="0"/>
              <a:cs typeface="Arial" pitchFamily="34" charset="0"/>
            </a:endParaRPr>
          </a:p>
          <a:p>
            <a:pPr lvl="0" algn="l" rtl="0" eaLnBrk="0" fontAlgn="base" hangingPunct="0">
              <a:spcBef>
                <a:spcPct val="0"/>
              </a:spcBef>
              <a:spcAft>
                <a:spcPct val="0"/>
              </a:spcAft>
              <a:tabLst>
                <a:tab pos="495300" algn="l"/>
              </a:tabLst>
            </a:pPr>
            <a:endParaRPr lang="en-US" sz="2000" b="1" dirty="0">
              <a:solidFill>
                <a:srgbClr val="00B050"/>
              </a:solidFill>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Is acquired by humans usually by milking cows; it then manifests as ulcerative lesions (sometimes called "</a:t>
            </a:r>
            <a:r>
              <a:rPr lang="en-US" sz="2000" dirty="0" err="1">
                <a:latin typeface="Arial" pitchFamily="34" charset="0"/>
                <a:ea typeface="Times New Roman" pitchFamily="18" charset="0"/>
                <a:cs typeface="Arial" pitchFamily="34" charset="0"/>
              </a:rPr>
              <a:t>milkers</a:t>
            </a:r>
            <a:r>
              <a:rPr lang="en-US" sz="2000" dirty="0">
                <a:latin typeface="Arial" pitchFamily="34" charset="0"/>
                <a:ea typeface="Times New Roman" pitchFamily="18" charset="0"/>
                <a:cs typeface="Arial" pitchFamily="34" charset="0"/>
              </a:rPr>
              <a:t> nodules") on the hands of dairy workers. </a:t>
            </a:r>
            <a:endParaRPr lang="en-US" sz="2000" dirty="0">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It was noted to protect against smallpox and was used by Jenner as a vaccine strain to protect persons against smallpox.  </a:t>
            </a:r>
            <a:endParaRPr lang="en-US" sz="2000" dirty="0">
              <a:latin typeface="Arial" pitchFamily="34" charset="0"/>
              <a:cs typeface="Arial" pitchFamily="34" charset="0"/>
            </a:endParaRPr>
          </a:p>
          <a:p>
            <a:pPr lvl="0" algn="l" rtl="0" eaLnBrk="0" fontAlgn="base" hangingPunct="0">
              <a:spcBef>
                <a:spcPct val="0"/>
              </a:spcBef>
              <a:spcAft>
                <a:spcPct val="0"/>
              </a:spcAft>
              <a:buFontTx/>
              <a:buChar char="•"/>
              <a:tabLst>
                <a:tab pos="495300" algn="l"/>
              </a:tabLst>
            </a:pPr>
            <a:r>
              <a:rPr lang="en-US" sz="2000" dirty="0">
                <a:latin typeface="Arial" pitchFamily="34" charset="0"/>
                <a:ea typeface="Times New Roman" pitchFamily="18" charset="0"/>
                <a:cs typeface="Arial" pitchFamily="34" charset="0"/>
              </a:rPr>
              <a:t>Despite its name, rodents are the main reservoir of cowpox; it spreads secondarily to cows and domestic cats. </a:t>
            </a:r>
            <a:endParaRPr lang="en-US" sz="2000" dirty="0">
              <a:latin typeface="Arial" pitchFamily="34" charset="0"/>
              <a:cs typeface="Arial" pitchFamily="34" charset="0"/>
            </a:endParaRPr>
          </a:p>
          <a:p>
            <a:pPr algn="l" rtl="0"/>
            <a:endParaRPr lang="en-US" sz="2000" i="1" u="sng" dirty="0" smtClean="0"/>
          </a:p>
          <a:p>
            <a:pPr algn="l" rtl="0"/>
            <a:endParaRPr lang="en-US" sz="2000" i="1" u="sng" dirty="0"/>
          </a:p>
          <a:p>
            <a:pPr algn="l" rtl="0"/>
            <a:endParaRPr lang="en-US" sz="2000" dirty="0"/>
          </a:p>
        </p:txBody>
      </p:sp>
      <p:pic>
        <p:nvPicPr>
          <p:cNvPr id="5122" name="Picture 2" descr="http://blog.targethealth.com/wp-content/uploads/2010/09/20100916-2.jpg"/>
          <p:cNvPicPr>
            <a:picLocks noChangeAspect="1" noChangeArrowheads="1"/>
          </p:cNvPicPr>
          <p:nvPr/>
        </p:nvPicPr>
        <p:blipFill>
          <a:blip r:embed="rId2"/>
          <a:srcRect/>
          <a:stretch>
            <a:fillRect/>
          </a:stretch>
        </p:blipFill>
        <p:spPr bwMode="auto">
          <a:xfrm>
            <a:off x="6500826" y="142852"/>
            <a:ext cx="2428892" cy="1928826"/>
          </a:xfrm>
          <a:prstGeom prst="rect">
            <a:avLst/>
          </a:prstGeom>
          <a:noFill/>
        </p:spPr>
      </p:pic>
    </p:spTree>
    <p:extLst>
      <p:ext uri="{BB962C8B-B14F-4D97-AF65-F5344CB8AC3E}">
        <p14:creationId xmlns="" xmlns:p14="http://schemas.microsoft.com/office/powerpoint/2010/main" val="2800819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2048" y="188640"/>
            <a:ext cx="8468424" cy="6247864"/>
          </a:xfrm>
          <a:prstGeom prst="rect">
            <a:avLst/>
          </a:prstGeom>
        </p:spPr>
        <p:txBody>
          <a:bodyPr wrap="square">
            <a:spAutoFit/>
          </a:bodyPr>
          <a:lstStyle/>
          <a:p>
            <a:pPr algn="ctr" rtl="0"/>
            <a:r>
              <a:rPr lang="en-US" sz="2800" b="1" u="sng" dirty="0">
                <a:solidFill>
                  <a:srgbClr val="FF3399"/>
                </a:solidFill>
              </a:rPr>
              <a:t>Viral Zoonosis</a:t>
            </a:r>
            <a:endParaRPr lang="en-US" sz="2800" b="1" dirty="0">
              <a:solidFill>
                <a:srgbClr val="FF3399"/>
              </a:solidFill>
            </a:endParaRPr>
          </a:p>
          <a:p>
            <a:pPr algn="l" rtl="0"/>
            <a:endParaRPr lang="en-US" sz="2000" dirty="0" smtClean="0"/>
          </a:p>
          <a:p>
            <a:pPr algn="l" rtl="0"/>
            <a:endParaRPr lang="en-US" sz="2000" dirty="0"/>
          </a:p>
          <a:p>
            <a:pPr algn="l" rtl="0"/>
            <a:r>
              <a:rPr lang="en-US" sz="2400" i="1" u="sng" dirty="0" smtClean="0">
                <a:solidFill>
                  <a:srgbClr val="00B0F0"/>
                </a:solidFill>
              </a:rPr>
              <a:t>Definition</a:t>
            </a:r>
          </a:p>
          <a:p>
            <a:pPr algn="l" rtl="0"/>
            <a:endParaRPr lang="en-US" sz="2400" dirty="0">
              <a:solidFill>
                <a:srgbClr val="00B0F0"/>
              </a:solidFill>
            </a:endParaRPr>
          </a:p>
          <a:p>
            <a:pPr marL="342900" lvl="0" indent="-342900" algn="l" rtl="0">
              <a:buFont typeface="Arial" pitchFamily="34" charset="0"/>
              <a:buChar char="•"/>
            </a:pPr>
            <a:r>
              <a:rPr lang="en-US" sz="2200" dirty="0" err="1"/>
              <a:t>Zooneses</a:t>
            </a:r>
            <a:r>
              <a:rPr lang="en-US" sz="2200" dirty="0"/>
              <a:t> are diseases of vertebrate animals that can be transmitted to man: either directly or indirectly through an insect vector</a:t>
            </a:r>
            <a:r>
              <a:rPr lang="en-US" sz="2200" dirty="0" smtClean="0"/>
              <a:t>.</a:t>
            </a:r>
          </a:p>
          <a:p>
            <a:pPr lvl="0" algn="l" rtl="0"/>
            <a:endParaRPr lang="en-US" sz="2200" dirty="0"/>
          </a:p>
          <a:p>
            <a:pPr marL="342900" lvl="0" indent="-342900" algn="l" rtl="0">
              <a:buFont typeface="Arial" pitchFamily="34" charset="0"/>
              <a:buChar char="•"/>
            </a:pPr>
            <a:r>
              <a:rPr lang="en-US" sz="2200" dirty="0"/>
              <a:t>When an insect vector is involved, the disease is also known as an </a:t>
            </a:r>
            <a:r>
              <a:rPr lang="en-US" sz="2200" dirty="0" err="1"/>
              <a:t>arboviral</a:t>
            </a:r>
            <a:r>
              <a:rPr lang="en-US" sz="2200" dirty="0"/>
              <a:t> disease. </a:t>
            </a:r>
            <a:endParaRPr lang="en-US" sz="2200" dirty="0" smtClean="0"/>
          </a:p>
          <a:p>
            <a:pPr lvl="0" algn="l" rtl="0"/>
            <a:endParaRPr lang="en-US" sz="2200" dirty="0"/>
          </a:p>
          <a:p>
            <a:pPr marL="342900" lvl="0" indent="-342900" algn="l" rtl="0">
              <a:buFont typeface="Arial" pitchFamily="34" charset="0"/>
              <a:buChar char="•"/>
            </a:pPr>
            <a:r>
              <a:rPr lang="en-US" sz="2200" dirty="0"/>
              <a:t>However, not all </a:t>
            </a:r>
            <a:r>
              <a:rPr lang="en-US" sz="2200" dirty="0" err="1"/>
              <a:t>arboviral</a:t>
            </a:r>
            <a:r>
              <a:rPr lang="en-US" sz="2200" dirty="0"/>
              <a:t> diseases are zoonosis: where the transmission cycle takes place exclusively between insect vector and human e.g. dengue and urban yellow fever</a:t>
            </a:r>
            <a:r>
              <a:rPr lang="en-US" sz="2200" dirty="0" smtClean="0"/>
              <a:t>.</a:t>
            </a:r>
          </a:p>
          <a:p>
            <a:pPr lvl="0" algn="l" rtl="0"/>
            <a:endParaRPr lang="en-US" sz="2200" dirty="0"/>
          </a:p>
          <a:p>
            <a:pPr marL="342900" lvl="0" indent="-342900" algn="l" rtl="0">
              <a:buFont typeface="Arial" pitchFamily="34" charset="0"/>
              <a:buChar char="•"/>
            </a:pPr>
            <a:r>
              <a:rPr lang="en-US" sz="2200" dirty="0"/>
              <a:t>Examples of viral </a:t>
            </a:r>
            <a:r>
              <a:rPr lang="en-US" sz="2200" dirty="0" err="1"/>
              <a:t>zoonoses</a:t>
            </a:r>
            <a:r>
              <a:rPr lang="en-US" sz="2200" dirty="0"/>
              <a:t> that can be transmitted to man directly include rabies, </a:t>
            </a:r>
            <a:r>
              <a:rPr lang="en-US" sz="2200" dirty="0" err="1"/>
              <a:t>lassa</a:t>
            </a:r>
            <a:r>
              <a:rPr lang="en-US" sz="2200" dirty="0"/>
              <a:t> and </a:t>
            </a:r>
            <a:r>
              <a:rPr lang="en-US" sz="2200" dirty="0" err="1"/>
              <a:t>ebola</a:t>
            </a:r>
            <a:r>
              <a:rPr lang="en-US" sz="2200" dirty="0"/>
              <a:t> fevers</a:t>
            </a:r>
            <a:r>
              <a:rPr lang="en-US" sz="2200" dirty="0" smtClean="0"/>
              <a:t>.</a:t>
            </a:r>
          </a:p>
          <a:p>
            <a:pPr lvl="0" algn="l" rtl="0"/>
            <a:endParaRPr lang="en-US" sz="2000" dirty="0"/>
          </a:p>
        </p:txBody>
      </p:sp>
      <p:pic>
        <p:nvPicPr>
          <p:cNvPr id="4098" name="Picture 2" descr="https://encrypted-tbn0.gstatic.com/images?q=tbn:ANd9GcQHZ0cQ-3jUy9XDno9FvM0G7LFWxQkNhZq3Tt_uDXIRGsrfw-tM"/>
          <p:cNvPicPr>
            <a:picLocks noChangeAspect="1" noChangeArrowheads="1"/>
          </p:cNvPicPr>
          <p:nvPr/>
        </p:nvPicPr>
        <p:blipFill>
          <a:blip r:embed="rId2"/>
          <a:srcRect/>
          <a:stretch>
            <a:fillRect/>
          </a:stretch>
        </p:blipFill>
        <p:spPr bwMode="auto">
          <a:xfrm>
            <a:off x="6072198" y="142852"/>
            <a:ext cx="2571768" cy="1918110"/>
          </a:xfrm>
          <a:prstGeom prst="rect">
            <a:avLst/>
          </a:prstGeom>
          <a:noFill/>
        </p:spPr>
      </p:pic>
    </p:spTree>
    <p:extLst>
      <p:ext uri="{BB962C8B-B14F-4D97-AF65-F5344CB8AC3E}">
        <p14:creationId xmlns="" xmlns:p14="http://schemas.microsoft.com/office/powerpoint/2010/main" val="1021316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028343"/>
            <a:ext cx="8496944" cy="4185761"/>
          </a:xfrm>
          <a:prstGeom prst="rect">
            <a:avLst/>
          </a:prstGeom>
        </p:spPr>
        <p:txBody>
          <a:bodyPr wrap="square">
            <a:spAutoFit/>
          </a:bodyPr>
          <a:lstStyle/>
          <a:p>
            <a:pPr algn="l" rtl="0"/>
            <a:r>
              <a:rPr lang="en-US" sz="2800" b="1" u="sng" dirty="0">
                <a:solidFill>
                  <a:srgbClr val="00B050"/>
                </a:solidFill>
              </a:rPr>
              <a:t>Rabies Virus</a:t>
            </a:r>
            <a:endParaRPr lang="en-US" sz="2800" b="1" dirty="0">
              <a:solidFill>
                <a:srgbClr val="00B050"/>
              </a:solidFill>
            </a:endParaRPr>
          </a:p>
          <a:p>
            <a:pPr algn="l" rtl="0"/>
            <a:r>
              <a:rPr lang="en-US" dirty="0"/>
              <a:t> </a:t>
            </a:r>
          </a:p>
          <a:p>
            <a:pPr marL="342900" lvl="0" indent="-342900" algn="l" rtl="0">
              <a:buFont typeface="Arial" pitchFamily="34" charset="0"/>
              <a:buChar char="•"/>
            </a:pPr>
            <a:r>
              <a:rPr lang="en-US" sz="2200" dirty="0"/>
              <a:t>Member of the </a:t>
            </a:r>
            <a:r>
              <a:rPr lang="en-US" sz="2200" dirty="0" err="1"/>
              <a:t>Lyassavirus</a:t>
            </a:r>
            <a:r>
              <a:rPr lang="en-US" sz="2200" dirty="0"/>
              <a:t>. family </a:t>
            </a:r>
            <a:r>
              <a:rPr lang="en-US" sz="2200" dirty="0" err="1"/>
              <a:t>Rhabdovirus</a:t>
            </a:r>
            <a:r>
              <a:rPr lang="en-US" sz="2200" dirty="0"/>
              <a:t> and genus </a:t>
            </a:r>
            <a:r>
              <a:rPr lang="en-US" sz="2200" dirty="0" err="1"/>
              <a:t>Lyssavirus</a:t>
            </a:r>
            <a:r>
              <a:rPr lang="en-US" sz="2200" dirty="0" smtClean="0"/>
              <a:t>.</a:t>
            </a:r>
          </a:p>
          <a:p>
            <a:pPr lvl="0" algn="l" rtl="0"/>
            <a:endParaRPr lang="en-US" sz="2200" dirty="0"/>
          </a:p>
          <a:p>
            <a:pPr marL="342900" lvl="0" indent="-342900" algn="l" rtl="0">
              <a:buFont typeface="Arial" pitchFamily="34" charset="0"/>
              <a:buChar char="•"/>
            </a:pPr>
            <a:r>
              <a:rPr lang="en-US" sz="2200" dirty="0" err="1"/>
              <a:t>ssRNA</a:t>
            </a:r>
            <a:r>
              <a:rPr lang="en-US" sz="2200" dirty="0"/>
              <a:t> enveloped virus, characteristic bullet-shaped appearance with helical capsid symmetry</a:t>
            </a:r>
            <a:r>
              <a:rPr lang="en-US" sz="2200" dirty="0" smtClean="0"/>
              <a:t>.</a:t>
            </a:r>
          </a:p>
          <a:p>
            <a:pPr lvl="0" algn="l" rtl="0"/>
            <a:endParaRPr lang="en-US" sz="2200" dirty="0"/>
          </a:p>
          <a:p>
            <a:pPr marL="342900" lvl="0" indent="-342900" algn="l" rtl="0">
              <a:buFont typeface="Arial" pitchFamily="34" charset="0"/>
              <a:buChar char="•"/>
            </a:pPr>
            <a:r>
              <a:rPr lang="en-US" sz="2200" dirty="0"/>
              <a:t>Exceedingly wide range of hosts</a:t>
            </a:r>
            <a:r>
              <a:rPr lang="en-US" sz="2200" dirty="0" smtClean="0"/>
              <a:t>.</a:t>
            </a:r>
          </a:p>
          <a:p>
            <a:pPr lvl="0" algn="l" rtl="0"/>
            <a:endParaRPr lang="en-US" sz="2200" dirty="0"/>
          </a:p>
          <a:p>
            <a:pPr marL="342900" lvl="0" indent="-342900" algn="l" rtl="0">
              <a:buFont typeface="Arial" pitchFamily="34" charset="0"/>
              <a:buChar char="•"/>
            </a:pPr>
            <a:r>
              <a:rPr lang="en-US" sz="2200" dirty="0"/>
              <a:t>It is surrounded by an envelope which has short protrusions. </a:t>
            </a:r>
            <a:endParaRPr lang="en-US" sz="2200" dirty="0" smtClean="0"/>
          </a:p>
          <a:p>
            <a:pPr lvl="0" algn="l" rtl="0"/>
            <a:endParaRPr lang="en-US" sz="2200" dirty="0"/>
          </a:p>
          <a:p>
            <a:pPr marL="342900" lvl="0" indent="-342900" algn="l" rtl="0">
              <a:buFont typeface="Arial" pitchFamily="34" charset="0"/>
              <a:buChar char="•"/>
            </a:pPr>
            <a:r>
              <a:rPr lang="en-US" sz="2200" dirty="0"/>
              <a:t>Wild rabies virus is often referred to as "street virus". </a:t>
            </a:r>
          </a:p>
        </p:txBody>
      </p:sp>
    </p:spTree>
    <p:extLst>
      <p:ext uri="{BB962C8B-B14F-4D97-AF65-F5344CB8AC3E}">
        <p14:creationId xmlns="" xmlns:p14="http://schemas.microsoft.com/office/powerpoint/2010/main" val="1580114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8572560" cy="3477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1" u="sng" strike="noStrike" cap="none" normalizeH="0" baseline="0" dirty="0" smtClean="0">
                <a:ln>
                  <a:noFill/>
                </a:ln>
                <a:solidFill>
                  <a:srgbClr val="FF3399"/>
                </a:solidFill>
                <a:effectLst/>
                <a:latin typeface="Arial" pitchFamily="34" charset="0"/>
                <a:ea typeface="Times New Roman" pitchFamily="18" charset="0"/>
                <a:cs typeface="Arial" pitchFamily="34" charset="0"/>
              </a:rPr>
              <a:t>Epidemiology</a:t>
            </a:r>
            <a:endParaRPr kumimoji="0" lang="en-US" sz="2000" b="1" u="sng" strike="noStrike" cap="none" normalizeH="0" baseline="0" dirty="0" smtClean="0">
              <a:ln>
                <a:noFill/>
              </a:ln>
              <a:solidFill>
                <a:srgbClr val="FF3399"/>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000" b="1" u="none" strike="noStrike" cap="none" normalizeH="0" baseline="0" dirty="0" smtClean="0">
              <a:ln>
                <a:noFill/>
              </a:ln>
              <a:solidFill>
                <a:srgbClr val="FF3399"/>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Rabies is a zoonosis which is prevalent in wildlife. The main animals involved differs from continent to continent.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Europe</a:t>
            </a:r>
            <a:r>
              <a:rPr kumimoji="0" lang="en-US"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fox, bats</a:t>
            </a:r>
            <a:endParaRPr kumimoji="0" lang="en-US" sz="20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Middle East</a:t>
            </a:r>
            <a:r>
              <a:rPr kumimoji="0" lang="en-US"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wolf, dog  </a:t>
            </a:r>
            <a:endParaRPr kumimoji="0" lang="en-US"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Asia</a:t>
            </a:r>
            <a:r>
              <a:rPr kumimoji="0" lang="en-US" sz="20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		              dog</a:t>
            </a:r>
            <a:endParaRPr kumimoji="0" lang="en-US" sz="20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Africa</a:t>
            </a:r>
            <a:r>
              <a:rPr kumimoji="0" lang="en-US" sz="2000" b="0" i="0" u="none" strike="noStrike" cap="none" normalizeH="0" baseline="0" dirty="0" smtClean="0">
                <a:ln>
                  <a:noFill/>
                </a:ln>
                <a:solidFill>
                  <a:srgbClr val="00B050"/>
                </a:solidFill>
                <a:effectLst/>
                <a:latin typeface="Arial" pitchFamily="34" charset="0"/>
                <a:ea typeface="Times New Roman" pitchFamily="18" charset="0"/>
                <a:cs typeface="Arial" pitchFamily="34" charset="0"/>
              </a:rPr>
              <a:t>		              dog, mongoose</a:t>
            </a:r>
            <a:endParaRPr kumimoji="0" lang="en-US" sz="20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America</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foxes, raccoons, insectivorous bats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1" i="0" u="none" strike="noStrike" cap="none" normalizeH="0" baseline="0" dirty="0" smtClean="0">
                <a:ln>
                  <a:noFill/>
                </a:ln>
                <a:solidFill>
                  <a:srgbClr val="FF3399"/>
                </a:solidFill>
                <a:effectLst/>
                <a:latin typeface="Arial" pitchFamily="34" charset="0"/>
                <a:ea typeface="Times New Roman" pitchFamily="18" charset="0"/>
                <a:cs typeface="Arial" pitchFamily="34" charset="0"/>
              </a:rPr>
              <a:t>S America</a:t>
            </a:r>
            <a:r>
              <a:rPr kumimoji="0" lang="en-US" sz="2000" b="0" i="0" u="none" strike="noStrike" cap="none" normalizeH="0" baseline="0" dirty="0" smtClean="0">
                <a:ln>
                  <a:noFill/>
                </a:ln>
                <a:solidFill>
                  <a:srgbClr val="FF3399"/>
                </a:solidFill>
                <a:effectLst/>
                <a:latin typeface="Arial" pitchFamily="34" charset="0"/>
                <a:ea typeface="Times New Roman" pitchFamily="18" charset="0"/>
                <a:cs typeface="Arial" pitchFamily="34" charset="0"/>
              </a:rPr>
              <a:t>		 dog, vampire bats</a:t>
            </a:r>
            <a:endParaRPr kumimoji="0" lang="en-US" sz="2000" b="0" i="0" u="none" strike="noStrike" cap="none" normalizeH="0" baseline="0" dirty="0" smtClean="0">
              <a:ln>
                <a:noFill/>
              </a:ln>
              <a:solidFill>
                <a:srgbClr val="FF3399"/>
              </a:solidFill>
              <a:effectLst/>
              <a:latin typeface="Arial" pitchFamily="34" charset="0"/>
              <a:cs typeface="Arial" pitchFamily="34" charset="0"/>
            </a:endParaRPr>
          </a:p>
        </p:txBody>
      </p:sp>
      <p:sp>
        <p:nvSpPr>
          <p:cNvPr id="2050" name="AutoShape 2" descr="data:image/jpeg;base64,/9j/4AAQSkZJRgABAQAAAQABAAD/2wCEAAkGBhQSEBQUEhQWFBQVGRgXFRcXGRgYFxcUGBYYGRUYFRcXGyYeGhskGhgXHy8hJCcpLCwsFx8xNTAqNSYrLCoBCQoKDgwOGg8PGiwkHyQsLC8tLS8uLC00MiksLCwpLDIsMCosKSwsLCwsLCwsLCwsLywsLCwsLCwsLCwtLCwsLP/AABEIAMUA/wMBIgACEQEDEQH/xAAcAAACAgMBAQAAAAAAAAAAAAAABAUGAgMHAQj/xABLEAABAwEEBAgKCAQFBAMBAAABAgMRAAQSITEFE0FRBhQiMmFxc5EVUlOBk6GxstHTIzRCVJKjs8EH0uHwJDNictQ1Q6LxRIKDJf/EABoBAQADAQEBAAAAAAAAAAAAAAACAwQFAQb/xAAuEQACAgEEAgECBQMFAAAAAAAAAQIDEQQSITETQVEiYQUycYHwkaHRFCNSscH/2gAMAwEAAhEDEQA/AOz2q1KC0oQlKioKVylFIASUDYlU88d1Y61/ybfpVfKod+sN9m77zNOUAnrX/Jt+lV8qjWv+Tb9Kr5VOVrtA5Cpygzs2b9lALF94CbjcZ/5qsvRVi3a3VZIaP/6q+VUbpC0G4lCFQpfMOEJMZpOc4mAOnrp4oG7LLo6qzPUJYeC1Vm/Wv+Tb9Kr5VGtf8m36VXyq1JWRko+32zXo0goTgDBA2jE9+8VJXwZ462jZrX/Jt+lV8qjWv+Tb9Kr5VKvcJmULuLvJIjZIx/2yfVTDGnGF811HUTB7lRWjDxn0VZWcGWtf8m36VXyqNa/5Nv0qvlU0lYORnqrKvD0T1r/k2/Sq+VRrX/Jt+lV8qnKKAT1r/k2/Sq+VRrX/ACbfpVfKpyigE9a/5Nv0qvlUa1/ybfpVfKpyigE9a/5Nv0qvlUa1/wAm36VXyqcooBPWv+Tb9Kr5VGtf8m36VXyqcooBPWv+Tb9Kr5VGtf8AJt+lV8qnKKAT1r/k2/Sq+VRrX/Jt+lV8qnKKAT1r/k2/Sq+VRrX/ACbfpVfKpyigE9a/5Nv0qvlUa1/ybfpVfKplx0JEkwK8afCsjl1j215ldAX1r/k2/Sq+VWyxWgrTJASQpSSAZEpUU4GBu3UxSmjOartHf1FV6Dx36w32bvvM05Sbv1hvs3feZpygCltI4tLEwVC6D0qwHtpmk7WuVAbsT1nL1T3ioWS2xbJRWXgVZGGIEpwwyy2TWysVNg5gGvNUN5/Er41yzUZ1p+zPTPmn+Ws9XuJ8+Ptx9dDHNHV/Z/egKnwlYh+9sWAf2/b11FVYeENnvIStGISVTBm6kxd80Y+eq9X0uinupX24ORqI4sZ62sp5pI6jHsptvTL6cnV+dRPqM0nRWpxi+0UqTXRLI4U2gf8AcnrSn4VuZ4aPwJDZ/wDqf2VUFXiMh1VB0wfol5JfJZE8N3dqEH8Q/c1sHDlfkk/iPwqs0VHwV/B75Z/JZU8O1+ST+I/y03onhei5D5IWCcQkkEZgckZ7PNVNScT1/sDWVePTwZ6rpHS7FpZp0ShYOEkZKA6UnEU0lYOIM1zCyWcrVEhI2qUYCRtJP7bau+jdHWdpsFAv30gyZJUDBGGQGW6sd1ca/Zprm5+iYSqRIxBr2krLbJm/Cdw2YGMFHOc9lbVW1M7T0xh3/Cs6nHGcluGMUVihYIkYisqkeBRRRQBRXhMUi/p1lGbgJ3J5Xu145KPLYMdLWxLd28YBvb5JEZR0E0ixp5oLBvHceScj5t4FQmltLF9yckpkIG2JxJ6cB6q1WHRzjyoQJAi8SYCZnPbsOVcqd8pXf7fJDzP8sS/0pozmq7R39RVZ2CxhpsIBJjaenE9Q6Kw0ZzVdo7+oquqvuTPHfrDfZu+8zTlJu/WG+zd95mnK9Bi4uATuBNRw6czieumdJWpLbSiswDycd6sB8fMaTCMJSo45YyPX+1Y9S+kXVL2bKK1qWQJMEDdh6j8a91w2yOsfvl66yFx47sG849UGtlawqVYGQB6yf6HvrZQGl1AxkSlQgiCd+wDbJqraQ0CUSUG8ACqCCCEiJzwMSKt9LWxyEuHxUH1z8BWjT3zql9PsqtrjNfUUK90Gi+Kyor6k4pgtQg4jI17B3+r+tC8qyoDHHoox6KyooDBJxPmqrcO7UsGytawssPOhD7o+wm8kY9EFSo23akNOKtLatcyUrQ2m8pmLqlpBlcOY4xlh35FPSulbFb7MNRpBFnvJ+latiFX5/wBJbhtQ3QkmdoyrNfYknHkvqhl5HbHZnDatYkNstIDrDjKEBCr7Tl1CnSnkrdIxKwlOBwEEVYrLb1t8xRTvGw+Y4VX+DiklsKbdL7YQhrXFJQXlNX0lwIOISEFtoXuUQwCamalXCMq0miM5NTeGWTRHCFS1FLt0YSFQdkSCBngcI3RtqwWhkJTBUStQwiUxvIjLDfNU3g41etTYOUyRvugqHrAPmq6Pc9XRA/8AEfGuTq64UtuKN1E5TXLPbHCVZDlbRM4AnEGemn6r2mNJ6hIUOcebOU7SccgD3xUpoe365lCzEkcqPGBg+z115SpOvcyU2t2EO0Vg8shJIEkAkCYkxlJyqrL4WuGYSgTlmSPXjXlt0KvzFbkl2Lae0iXXVDEJSSkJO8YEkb5nzVF7fN7P/fqrNayokkyTiTvNYL2ddcCybnJyZmby8g22TdAzMDzqgD1xV/0fo5DKLrYgZnaSTiSSca57MRgT14+oY1e9E25bg5abhAy2yDC8AThMRMHEjZJ6OgxyW1EjSmjOartHf1FU3SmjOartHf1FV0y48d+sN9m77zNOUm79Yb7N33macoCvcNWxqUknEL5I3yDPqE+aqzozS62TnKNqTl1jcat3CyyX7MTtQQoew+omqAtcAxiQDhtJGyuZqk1Zk6ml2yr2s6GvECMiR3Z/t66zriPAq22m3NKUp/8AxD63WmCsrSiylllLg1erIVfUFYJkCGlk3zhXYdB67izPGY1+rRrYiNZdF/LDOcsN1J17PZljLI2Wgdgnft76wcRAEEiSBnO3HnTsmttYK5w859UfvVZICFbwesH41gEXgsHbKT1RB2ddbqw1e4kd23rFAV9zgj4rnen4Gl3OCroyKD5yPaKsyLxEyO7ZPXurKVbh3n4VuWvvXv8AsZ3pq36Of2phSSUqBSoESPXWEHf6qtXCHRpcTfCOWjcQbyQD66qt6u1pr1dDPv2c66p1ywGPR3f1ox6PZWVeXqvlOMVmTwVpOTwjQ+wFhSVSApN0wSDBmYUMqxZ0chDYbQLiUpupu5pHQTt6a3kHCspqivU1WvEXyWSqnBZaF7Bo5tltLbaYQnISTmSTPSSSfPW5KowxkVnWKd/XWkqJXgu/dtbewG8mTG1JjbnIFXW1c/zCe8xXNwspxGBGIO4jEV0HVg4wDOMnE95rj/iTxj7/APhv0nOfsQXC3mtnpUPUPhU/o5hFls4vKAAF5aicJiVEd2QqK01YQplyAJSQseZIn1TVROUbN2zHPCvdJHy0qOemeXy2TzjssVv4WcYSpLMpRMEnnKHVOA9fsqKjppLR6QlSwMsD58Z/anFPAbRXB16avlFvozbnJZZ7cFZWVkuLQgYlR2CSADiT5qwK8MjUlwbshW+2qCAJXtiBycN+JHrqimvfNLHGScVlli0VoQNm8UgHYDClA7yo5E7kwKlqKK+gjFRWEagpTRnNV2jv6iqbpTRnNV2jv6iqkDx36w32bvvM05Sbv1hvs3feZpygEtMNuqYcFnKA6RCNZeuSc713HKcq43o7TaEOuWW3PIstpQDq1m7xd7xSl4JIbEgg3knLAzgO41yjhHwSaTbluOJCzdutpUElCW1EqwTGcyJM5YVnvaisyWUaNOpSeIvDKxorQ7jVtJNrsKl2go1TNlc1qlWhC77b6gEgIuC+VLPOSVpg367WlU1yyycH2kWpt9tKULbBS2lCUJAKsybqQSdmJgSa6irDHv6v6fGsk7VZjCLnU6+32Z1gOcegAe0n9qzrS2vMwcScRGzDfOyqyJurxRgTWOuG3DrBHtrx1YKTBGOG/PCgMmkwkDoHsrKiigCqppLQiA5CVGMTEZHdM9PsqzWp26gkZioFWKunH2iqbdTOlYg8ZLIUxseZLojvAo8b1f1oOiD4w7v61JUVgeotfcjSqoLpEYdDnxh3GsPBB3pqWrwZnqH7089nyPFH4IZzRCtwPVnSwEYEQRgRuqx0jpSyXgFASRnGd3966mh/FJ0yxPlMx6nRRmsx4ZFGrLYOFKLqQtJGABUMRlnGdV1yzrS3fKVQcjBidlaZMYDvw9lfU2U16iK3HFhZKp8F8Xb0AKVIKboMjL7WE1RVLGzur1Ij9+msmyApJIkJUDG/eO6q9Ppv9PuaeckrbvLj0WJOiQiySsDWYKJjEEkcnuwqHSgHq/v1VK6a0nrAgIOBF47gTlPVVPd4a2ZAlzWNJ2FxtSQqBMIP2j1fGvlr99tjeOfZbalnEfRNpQL0HBJgTMQccfNgY2xG2rTwVsrjankq5qSE7xexJu+Yp3bK4ZpP+MSSSlqzkoOF5a4JH+0JMd5rs38M+GrWkrKpxtNxxK4eQTJClCQqdoOMH/Sd1bdLTKOHJYaJQjjst9FFFbywKU0ZzVdo7+oqm6U0ZzVdo7+oqgPHfrDfZu+8zTlJu/WG+zd95mnKAKrXCnQ6nVpUlSZu3Qk4EmZwOU4jAxVloqE4Ka2snCbhLcjlrSilYwxSoYbZBy666ADWb9nErWAARnhBIAk9eeBHVWFc2VXjeDZK7y84NKxiE4wTsnAQZGHTH9istakEIvAKIwTIkgZkDM1Gae04li6IvLOIHRlJ6Dj3GuRcKmdJOWpWkGXQVWVGsSlIUC2yDCgEmUqGKireArdAshU5EGmo7scHdK1PoBiQDJGfRj+1UXRHDx5xlt2EqStIVEQcRiOSdhwqy6E0/wAZVduFJSLxxkbt2GdQ2e0TlXJLJL6kdXUSPYaNX0nvn21nRUCBotCeSZVgASZAOEY5CoBJOB6Nx+NWC2n6Nf8AtPsqDrDq31+5po9mIUf7Br3HorwjEdR/atT1ubQoJUtCVKm6kqAJAzIBxisSTfRozgU01p5uyN6x9aUJJujEypR2JEf0G2KysumEqd1awpt24lwIVBKmlEgOJKCpKkzhgcNsSKqX8RkJK7Ja0qbdFjc1i2SRDiApClAKxTehEQcwfMZXgnY2Vq16QFvALGvyU+06pLiHV7SsjkqnFKkuJyFbvBBafyPOf+jP5JOzauiz3/7g1mzBUBjiROBy21jTFlEBSsJ5qJ2rOIgbcp6prNTHdNItseItmrhA59ArBRBWAnIDDz44gx5qrGPR/fmq66TsQcZuAHkwUk7xvk7p76rrfB58xyAAdpUmIPUSa+w0F1cK2pPDycDU1zlPKRGY9Hd/WtGtk8iVnZAgDzmp21WANG4QFLgEknATsSI6MzSwSQNnTAqrU/i6g9tSz92ZZVtcM12WzlKYUZMknExjuqm/xP0NrWGg2shd660wlIOtJIkJuiRdxX4slRwKiTeLnX3mi701wY6iam5575ZZF7ejjWlP4avNWVt0qBdOBaCVKVJkhKSi9eVnuHThj0L+HPBy26Ms6bSygWnW/WWEyFogcgJJHKICsYBxO3MX7QOhVLUlbifo4kTHKOzDdmcc4FWxDYAgAAdGFdfTuyUczNEMtcimh9J69oOatxonAodSUKB6jmOkf0p2iitJMKU0ZzVdo7+oqm6U0ZzVdo7+oqgPHfrDfZu+8zTlRtstSUWhqZxbdgJSpRwUzOCQTW/wmjc56J3+SgG6KU8Jo3Oeid/ko8Jo3Oeid/koBl1sKSUkSCCCN4OBrQbCNhUPPPtBrHwmjc56J3+Sjwmjc56J3+SouKfaPU2uii/xA0Y+gOPhN9CG1EFIlQupJ5aeucQIr584OWB+22tLDbwQ49IvuOKSkgArIUoSTiMoONfXvhNG5z0Tv8lVPTXA6wOFTqWA05ior4sq6TmSoavD/cIPXXjW1fSixz34jJ8Io/B/Rps9mbZUpCygEXm1XkK5RIKFQJTBwNWbQI556h7ayc4H2hAgNggYC4pMQNwJHsp7RGiHUi6ptSVKVtBjZmQCN9fP21Wtt7Xyzr+WvZjch1u3LH2p68f60y3pbxk93wPxrTaNFOoBJSCBiYOzflPqpME7u41VKV1PEv7lSVc+iXXbUKTE5kCDhmQDSWkLOEYg4GT1Rn5qSdUYyPqqD4ToYNmWh97i7bnJKwpKSdpSLwMyAQRtE1CzUqWISj38GW61aeSxzkl7Fbm320uNLC0Km6pJwMGD6x6qhuFvB9p1l127dfQi8282FB5K0C83BRylcoAR04RVU4ALRY7cbM1aUWmz2lkPoKCJbdABUhaBzVXZnfCdxA6YlU5VO2D01uIv7/saYTjdHD7KMpm22mzIXpKx2G0rQ3IceLjbyE53XQ0nE4zAjPHGam+ByV8WQ462GnHRJbQm4htAMNNoT9lITjjiStRJJNWCsV5d3tr27WWXR2yEKIweUe1I6NxMbEi90EqKhPmCY85qNu9fefjUno3MRlcF7oIUqNu0E9w300n5n+gv6Q+vI9Rpe1WnVNTuAAHTGAre7zT1H2VXtOWsqXc+yn1mM62zltWTDbPZHJGuuFSrxMk5n++qisXMqyrCcsxOHVTmi9GqfXdTgkc9W4dG9VKE1etCWMNMNp23QVdKiJMx01s0lKtk3LpFlccvkcbQAABkBA6hWVFFdw0BRRRQBSmjOartHf1FU3SmjOartHf1FUAtafrrHZWj37PUpFRlp+usdlaPfs9SdAEV5WLz6UCVKCRvJAHeaqGmdLPuP6llwFKoUhSMOTBnlg5AhWW7zVCc1BZZdTS7ZYTx+pcooiqKLXabEuVEuoVE3iogkCMzikx39NWbQ/CFu0EhIUlQAJBHsI6eqoQujPj2WW6WcFvXMflfzglIpPS4/wAO72a/cNOUppf6u72a/cNXGUbooooAqvaZ0cEG+nmqMEbjE4dBg9VWGtFssgcQUnzHaDsIrPqKVdW4+/X6llU3CWSpEVzP+MOgrS8mzlhpbqEX71wXlBSrgEpGMQDjFdgZ0EvWQqLgzUDEjYAMwf7mt9u0Cm7Lcgj7JJII3Y5GuRRo7q35cLKzwzXdZVZhP+vwcV/hvwMQ0GbQtNpRahrQtDjd1oJIupgkBRJSqfMrKMeksZnq/wDX71kWRswrJDcVzr7J32+SWOsFdOlnG3e8YRlQRRTdg0Qt2STcR9kxicM0ics8TuqdNM7niBvnZGCyxNhJISNpipxmzlAIBEZ4joA37gKab0SEjkGMImAT6orWuzuJIEawGZVITd3SDmOruNdarRzqT9mKd6mzU27ekZnoByIGJzjOonSui1ruFttRUAAoYCRGBJVAkEEZ7RU3ZLOtDklIN/AwYuxOJG0nDfUnWxaaMl9RlnLcsFAteiHWxK0KCdpBBA/3XThurWzYlqSpSQopTmQB/Zy2ZV0FaAQQQCDgQcQR0ivUpAEAQNwqp6CGeG8GfxI5spuczPdV70HbA4yk7Ui6obiB+4g+eoDhPYENrQUCL96RskXchszNKaFtqm3kcqEKMLByggweggxj0mqKW9Pdsl7/AIiMfplgvNFFFdcvCiiigClNGc1XaO/qKpulNGc1XaO/qKoBe0/XWOytHv2epKcYqNtP11jsrR79nqToCC04+whosvOK5ZkRitIvSCZnAEberGofgzZUBxakrvlIuowINzAk3TkLxIjr315w10YUrQ7fUrC6QQTCQSZvDADlAY0xoi6zZlKEFwJKlBJClEwShMDacABvNYL5Nzxg6kIxjptyk8t9ev8APRS+G+mdI2O3i1KQF6OQEocQlV5JaUoArcQQCF3jgYIGAk7el6GsDSFKW0AApKcRMEEkgiTlXy3ol616QtC2l27VFxCy4q0PLS2UovKKFROGKiExAk19ScGLMW7O2hRBUhtpCiMQVJbAMe3z1eq9somDe8NLpkvSml/q7vZr9w03Sml/q7vZr9w1oKhuiiigCiiigCiiigIK2aGAUYJAMkZEdIjZSFrsRbSVEpgdME7YEjPoqz2lm8MMxiP76qjLa3yDeScIIkYSMRByrl3aSDnnHDNdd8lHGTDRPB5KRfeAW4YMRyUxMADGTjmZyFTdAorpRhGCxFGVycnlhRRRUjwKKKKAKKKKAiuEGidcgFI+kRinLEHNMnKYHnA2TVMHSI3g+sEGukVCad0FrAVtg6yRInBQy24DDHzVh1en8i3R7K5wz0M8HrWXGElRkplJO+Mp6YipKo3QNhU01dWAFXlEwZnYD3AVJVrrzsW7vBNdBRRRUz0KU0ZzVdo7+oqm6U0ZzVdo7+oqgFrWYtjO36G0e/Z6ZVbVXSQyskGLsoBOEkglcRsz+NL2n66x2Vo9+z1J0BC2i12lYKU2ZKb2BLi0KSAd6UyT1Uhongutp2CApJTC15ZgyltKTIMxyjsyGOFpoqDgm8ssVjUXFcJ9iDegWAbwaTe8fNczM3zyp6ZmtOkFqs6VuplaEpJUg7IzUDtgDKpWsVoBBBAIOBByIOYNe7UQyKaH0om0NBaepQxwUMxjjWWl/q7vZr9w1A6N4Pv2e2qLKv8ACrgqClSZg80RsMDzjPGp7S/1d3s1+4a9WfYaG6KKK9PAooooAooooAooooAooooAooooAooooAooooAoope1WooKQElRUSAJAyBJkmgGKKU4055E/jTRxpzyJ/GmgG6KU4055E/jTRxpzyJ/GmgG6U0ZzVdo7+oqvONOeRP401r0K9eQuRdIddBGBx1itooBHTNtLdss5S048S1aBdb1YMXrPJOtWgR55xGFbfDzv3G1fisn/Jr22f8AULN2Np96zUibLpBDkIcQptS1kqc5SkoKxdCQkJGCJznGZOVAO+HnfuNq/FZP+TR4ed+42r8Vk/5NRi06WiJs/wD28QCIls6wiSclnDAyEjeYwfZ0rdhKmZUlQJwBQfpQiBBBMFok4iQREUBLeHnfuNq/FZP+TR4ed+42r8Vk/wCTUfbbNpJL7imXG1NrWm4hcAIbF29kJJPK24TtwjQw3pcJTKmCbhCicTfCVQYBSMTGXRgMaAl/Dzv3G1fisn/JrRbtLPLaWgWG0gqSpIlVliSCMf8AE9Na7XZ9IENqQttKtW2Vo+zr0qF8A3ZKFIUo5gy2nea9s50iHUBepLQXCyMFKRy+UBPJMFGGOIOQxoCT8KK+7vflfMo8KK+7vflfMqHRZ9JJWkBbSkFRClKxUGwpKUkAAcsoSVnZeWRkBWhLelihQvWdJCYSecSq6gTJEZ31ZZwMqAn/AAor7u9+V8yjwor7u9+V8yvNCG0XF8auXtYq5c8lhcvDGFZjPZOGQkaAj/Civu735XzKPCivu735XzKkKKAj/Civu735XzKPCivu735XzKkKKAj/AAor7u9+V8yjwor7u9+V8ypCigI/wor7u9+V8yjwor7u9+V8ypCaKAj/AAor7u9+V8ytlk0jfWUFC21ABULu4pJIwKVHaKcqPT9bPYp99VASFFFFAFKWr/NZ61+4abpS1f5rPWv3DQDc0Uk+nlGcd3VWu6Koldh4we4I9zhb/wD0DY0Wd1dxLanHRduI1hVcBBN4iEqMjd56sNcv4N6Scd05b1JR9ElLLOChIuKdRfInAXkuyMxuOY6AOs95+Neu1LsYJCo3QfNd7Z33zTVmcJkHEb+naJ7qV0HzXe2d981anlZPDTbP+oWbsbT71mqgO2XSF4/SrzP/AMlG/tavWlbWhu3WZTi0oTqrSJUoJE3rNhJOeB7q5q9/D1KlKPH7HiSeeNp66nHR06ri61wx1j2ZNUptLam/0eDoGgmLXxVv6ROsBcvaxWsCpVyJWkqwAnI7hUkRa97H/n8Kr2gLIzZ7K0ybe0lTZcktuoCVBayqCCdmGOecHGpJFoYAUOPpVJB5TqDlGwKEbThAx6K8cI1/RF5S4T+Uvf7mivO1Z+Cfs966L5BVtKZAzwgHoittVjWtR/1ITBE61rPfAMVkq0M3rydIJTgB/mNkYJAkgqzwnznfXhMkeEiVmznVkhUpxCgjC8J5RI9tVEM2rx1enT8ypm1usqZUgW1pZUpKgXHUYREgEHo76izYW/vVl9KK4mvqtndFwjJrC6kort+sEXrLqforrUk/bLU6i1Barimikk3b16QIw5qdhx27fN4WrVdTC2isDGQQknDMBMnbkU78cglaLWwVlSLchuTJAcbImE7z/pP4jWsWhm6kHSCSQSb2sbBIISIwVGw4/wCs12yRItt2u8LymSm8L0BQNzCQnPGd/wD6wabtgEFTJ6SFSPMAAf2nbSSLSzdhVvQogylWsbBHIKYMHHEk926nrJpqzoTCrW0syeUpxucTIGB2ZeagKh/Emx6RWiy8VcKVgOa4tvJZSo8i6YWtM/a3xNRHALR+lUW5BtLq1tXXJSq1IcSVXFXZQlxROMbDFT3DzRjNvLJRa7MjV35vOJM3rkRB/wBNRXBfgo3ZbSl1VuspACxyHEhXKQUggkxhM1W7rFLYocfJ0ITr8GHJZ54xz/UviG7YAAVsqIEEkKEkbYA25nHo6ayU3ao5zUhWEXoKYHOkH/VgIzGOGMYXGSZ8IJAwhIdQEj/zkjrNbUWpkKB8IJI2gut4ykjYcM5w3VYc8fQi1GbymkkKkFIJCkwvAz06vER9roqF4Z2S3OWMJYVde1qTLTmr+juKmVKKftRh1VvS6yE3fCIjtGpGECDMxtj10+dMWe4kcaZUUxJU6iThEmDnUJrMWi2m11WKxJPHz0c90DobS6bUwXnHS0HEFwG0pUCi8L0p1hnDZFdEU1a8YWznKZCpAvTBwxgcmeiduGsaYs8j/EMZg/5qNhnfSQdZBURpECZI+lbMbok5D9h0zXTDavf7mjWayWqkpSjFY/4rBKON2nNKmpgclQN0G6ZMgSZVHmFZo+tnsU++qodD7d0TpJM7SHG4novKOHXOQ6ZbsGkWjaMH0OXWUAqvoJJvqxMHM51eYidorRx5vyiPxD40ceb8oj8Q+NAb6UtX+az1r9w1s4835RH4h8aTtmkGw6yS4gCVZqT4h6aAbdYJVIIyH71Hact4srCnnMQkoSEpiVLWtKEJlSkpEqUkSSAMyae8Ls+Wb/Gn41qtVsszqChxbK0KwUlSkKSR0gmDUHXFvLGShcCODFrsmkrW44x9Fa1FesS6hSUk31i+kkKnlXZCTjlhXQxZDtPd8aVsLtkZTdaUw2nYEqQAOoA0z4XZ8s3+NPxo4RfYGgmBAqO0HzXe2d981v8AC7Plm/xp+NLcH3ApDpSQQXnYIMg8s5EVMEktsHMA9YmsOLI8VPcKKKAOLI8VPcKOLI8VPcKKKAOLI8VPcKOLI8VPcKKKAOLI8VPcKOLI8VPcKKKAOLI8VPcKOLI8VPcKKKAOLI8VPcKOLI8VPcKKKAOLI8VPcKOLI8VPcKKKAOLI8VPcKOLI8VPcKKKAOLI8VPcKOLI8VPcKKKAOLI8VPcKOLI8VPcKKKAOLI8VPcK94sjxU9wryigPeLI8VPcKOLI8VPcK8ooD3iyPFT3CjiyPFT3CvKKAOLI8VPcKOLI8VPcKKKAOLI8VPcKOLI8VPcKKKAOLI8VPcK2JSAIAgUUUB/9k="/>
          <p:cNvSpPr>
            <a:spLocks noChangeAspect="1" noChangeArrowheads="1"/>
          </p:cNvSpPr>
          <p:nvPr/>
        </p:nvSpPr>
        <p:spPr bwMode="auto">
          <a:xfrm>
            <a:off x="9082088" y="-1138238"/>
            <a:ext cx="2428875" cy="18764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052" name="AutoShape 4" descr="data:image/jpeg;base64,/9j/4AAQSkZJRgABAQAAAQABAAD/2wCEAAkGBhQSEBQUEhQWFBQVGRgXFRcXGRgYFxcUGBYYGRUYFRcXGyYeGhskGhgXHy8hJCcpLCwsFx8xNTAqNSYrLCoBCQoKDgwOGg8PGiwkHyQsLC8tLS8uLC00MiksLCwpLDIsMCosKSwsLCwsLCwsLCwsLywsLCwsLCwsLCwtLCwsLP/AABEIAMUA/wMBIgACEQEDEQH/xAAcAAACAgMBAQAAAAAAAAAAAAAABAUGAgMHAQj/xABLEAABAwEEBAgKCAQFBAMBAAABAgMRAAQSITEFE0FRBhQiMmFxc5EVUlOBk6GxstHTIzRCVJKjs8EH0uHwJDNictQ1Q6LxRIKDJf/EABoBAQADAQEBAAAAAAAAAAAAAAACAwQFAQb/xAAuEQACAgEEAgECBQMFAAAAAAAAAQIDEQQSITETQVEiYQUycYHwkaHRFCNSscH/2gAMAwEAAhEDEQA/AOz2q1KC0oQlKioKVylFIASUDYlU88d1Y61/ybfpVfKod+sN9m77zNOUAnrX/Jt+lV8qjWv+Tb9Kr5VOVrtA5Cpygzs2b9lALF94CbjcZ/5qsvRVi3a3VZIaP/6q+VUbpC0G4lCFQpfMOEJMZpOc4mAOnrp4oG7LLo6qzPUJYeC1Vm/Wv+Tb9Kr5VGtf8m36VXyq1JWRko+32zXo0goTgDBA2jE9+8VJXwZ462jZrX/Jt+lV8qjWv+Tb9Kr5VKvcJmULuLvJIjZIx/2yfVTDGnGF811HUTB7lRWjDxn0VZWcGWtf8m36VXyqNa/5Nv0qvlU0lYORnqrKvD0T1r/k2/Sq+VRrX/Jt+lV8qnKKAT1r/k2/Sq+VRrX/ACbfpVfKpyigE9a/5Nv0qvlUa1/ybfpVfKpyigE9a/5Nv0qvlUa1/wAm36VXyqcooBPWv+Tb9Kr5VGtf8m36VXyqcooBPWv+Tb9Kr5VGtf8AJt+lV8qnKKAT1r/k2/Sq+VRrX/Jt+lV8qnKKAT1r/k2/Sq+VRrX/ACbfpVfKpyigE9a/5Nv0qvlUa1/ybfpVfKplx0JEkwK8afCsjl1j215ldAX1r/k2/Sq+VWyxWgrTJASQpSSAZEpUU4GBu3UxSmjOartHf1FV6Dx36w32bvvM05Sbv1hvs3feZpygCltI4tLEwVC6D0qwHtpmk7WuVAbsT1nL1T3ioWS2xbJRWXgVZGGIEpwwyy2TWysVNg5gGvNUN5/Er41yzUZ1p+zPTPmn+Ws9XuJ8+Ptx9dDHNHV/Z/egKnwlYh+9sWAf2/b11FVYeENnvIStGISVTBm6kxd80Y+eq9X0uinupX24ORqI4sZ62sp5pI6jHsptvTL6cnV+dRPqM0nRWpxi+0UqTXRLI4U2gf8AcnrSn4VuZ4aPwJDZ/wDqf2VUFXiMh1VB0wfol5JfJZE8N3dqEH8Q/c1sHDlfkk/iPwqs0VHwV/B75Z/JZU8O1+ST+I/y03onhei5D5IWCcQkkEZgckZ7PNVNScT1/sDWVePTwZ6rpHS7FpZp0ShYOEkZKA6UnEU0lYOIM1zCyWcrVEhI2qUYCRtJP7bau+jdHWdpsFAv30gyZJUDBGGQGW6sd1ca/Zprm5+iYSqRIxBr2krLbJm/Cdw2YGMFHOc9lbVW1M7T0xh3/Cs6nHGcluGMUVihYIkYisqkeBRRRQBRXhMUi/p1lGbgJ3J5Xu145KPLYMdLWxLd28YBvb5JEZR0E0ixp5oLBvHceScj5t4FQmltLF9yckpkIG2JxJ6cB6q1WHRzjyoQJAi8SYCZnPbsOVcqd8pXf7fJDzP8sS/0pozmq7R39RVZ2CxhpsIBJjaenE9Q6Kw0ZzVdo7+oquqvuTPHfrDfZu+8zTlJu/WG+zd95mnK9Bi4uATuBNRw6czieumdJWpLbSiswDycd6sB8fMaTCMJSo45YyPX+1Y9S+kXVL2bKK1qWQJMEDdh6j8a91w2yOsfvl66yFx47sG849UGtlawqVYGQB6yf6HvrZQGl1AxkSlQgiCd+wDbJqraQ0CUSUG8ACqCCCEiJzwMSKt9LWxyEuHxUH1z8BWjT3zql9PsqtrjNfUUK90Gi+Kyor6k4pgtQg4jI17B3+r+tC8qyoDHHoox6KyooDBJxPmqrcO7UsGytawssPOhD7o+wm8kY9EFSo23akNOKtLatcyUrQ2m8pmLqlpBlcOY4xlh35FPSulbFb7MNRpBFnvJ+latiFX5/wBJbhtQ3QkmdoyrNfYknHkvqhl5HbHZnDatYkNstIDrDjKEBCr7Tl1CnSnkrdIxKwlOBwEEVYrLb1t8xRTvGw+Y4VX+DiklsKbdL7YQhrXFJQXlNX0lwIOISEFtoXuUQwCamalXCMq0miM5NTeGWTRHCFS1FLt0YSFQdkSCBngcI3RtqwWhkJTBUStQwiUxvIjLDfNU3g41etTYOUyRvugqHrAPmq6Pc9XRA/8AEfGuTq64UtuKN1E5TXLPbHCVZDlbRM4AnEGemn6r2mNJ6hIUOcebOU7SccgD3xUpoe365lCzEkcqPGBg+z115SpOvcyU2t2EO0Vg8shJIEkAkCYkxlJyqrL4WuGYSgTlmSPXjXlt0KvzFbkl2Lae0iXXVDEJSSkJO8YEkb5nzVF7fN7P/fqrNayokkyTiTvNYL2ddcCybnJyZmby8g22TdAzMDzqgD1xV/0fo5DKLrYgZnaSTiSSca57MRgT14+oY1e9E25bg5abhAy2yDC8AThMRMHEjZJ6OgxyW1EjSmjOartHf1FU3SmjOartHf1FV0y48d+sN9m77zNOUm79Yb7N33macoCvcNWxqUknEL5I3yDPqE+aqzozS62TnKNqTl1jcat3CyyX7MTtQQoew+omqAtcAxiQDhtJGyuZqk1Zk6ml2yr2s6GvECMiR3Z/t66zriPAq22m3NKUp/8AxD63WmCsrSiylllLg1erIVfUFYJkCGlk3zhXYdB67izPGY1+rRrYiNZdF/LDOcsN1J17PZljLI2Wgdgnft76wcRAEEiSBnO3HnTsmttYK5w859UfvVZICFbwesH41gEXgsHbKT1RB2ddbqw1e4kd23rFAV9zgj4rnen4Gl3OCroyKD5yPaKsyLxEyO7ZPXurKVbh3n4VuWvvXv8AsZ3pq36Of2phSSUqBSoESPXWEHf6qtXCHRpcTfCOWjcQbyQD66qt6u1pr1dDPv2c66p1ywGPR3f1ox6PZWVeXqvlOMVmTwVpOTwjQ+wFhSVSApN0wSDBmYUMqxZ0chDYbQLiUpupu5pHQTt6a3kHCspqivU1WvEXyWSqnBZaF7Bo5tltLbaYQnISTmSTPSSSfPW5KowxkVnWKd/XWkqJXgu/dtbewG8mTG1JjbnIFXW1c/zCe8xXNwspxGBGIO4jEV0HVg4wDOMnE95rj/iTxj7/APhv0nOfsQXC3mtnpUPUPhU/o5hFls4vKAAF5aicJiVEd2QqK01YQplyAJSQseZIn1TVROUbN2zHPCvdJHy0qOemeXy2TzjssVv4WcYSpLMpRMEnnKHVOA9fsqKjppLR6QlSwMsD58Z/anFPAbRXB16avlFvozbnJZZ7cFZWVkuLQgYlR2CSADiT5qwK8MjUlwbshW+2qCAJXtiBycN+JHrqimvfNLHGScVlli0VoQNm8UgHYDClA7yo5E7kwKlqKK+gjFRWEagpTRnNV2jv6iqbpTRnNV2jv6iqkDx36w32bvvM05Sbv1hvs3feZpygEtMNuqYcFnKA6RCNZeuSc713HKcq43o7TaEOuWW3PIstpQDq1m7xd7xSl4JIbEgg3knLAzgO41yjhHwSaTbluOJCzdutpUElCW1EqwTGcyJM5YVnvaisyWUaNOpSeIvDKxorQ7jVtJNrsKl2go1TNlc1qlWhC77b6gEgIuC+VLPOSVpg367WlU1yyycH2kWpt9tKULbBS2lCUJAKsybqQSdmJgSa6irDHv6v6fGsk7VZjCLnU6+32Z1gOcegAe0n9qzrS2vMwcScRGzDfOyqyJurxRgTWOuG3DrBHtrx1YKTBGOG/PCgMmkwkDoHsrKiigCqppLQiA5CVGMTEZHdM9PsqzWp26gkZioFWKunH2iqbdTOlYg8ZLIUxseZLojvAo8b1f1oOiD4w7v61JUVgeotfcjSqoLpEYdDnxh3GsPBB3pqWrwZnqH7089nyPFH4IZzRCtwPVnSwEYEQRgRuqx0jpSyXgFASRnGd3966mh/FJ0yxPlMx6nRRmsx4ZFGrLYOFKLqQtJGABUMRlnGdV1yzrS3fKVQcjBidlaZMYDvw9lfU2U16iK3HFhZKp8F8Xb0AKVIKboMjL7WE1RVLGzur1Ij9+msmyApJIkJUDG/eO6q9Ppv9PuaeckrbvLj0WJOiQiySsDWYKJjEEkcnuwqHSgHq/v1VK6a0nrAgIOBF47gTlPVVPd4a2ZAlzWNJ2FxtSQqBMIP2j1fGvlr99tjeOfZbalnEfRNpQL0HBJgTMQccfNgY2xG2rTwVsrjankq5qSE7xexJu+Yp3bK4ZpP+MSSSlqzkoOF5a4JH+0JMd5rs38M+GrWkrKpxtNxxK4eQTJClCQqdoOMH/Sd1bdLTKOHJYaJQjjst9FFFbywKU0ZzVdo7+oqm6U0ZzVdo7+oqgPHfrDfZu+8zTlJu/WG+zd95mnKAKrXCnQ6nVpUlSZu3Qk4EmZwOU4jAxVloqE4Ka2snCbhLcjlrSilYwxSoYbZBy666ADWb9nErWAARnhBIAk9eeBHVWFc2VXjeDZK7y84NKxiE4wTsnAQZGHTH9istakEIvAKIwTIkgZkDM1Gae04li6IvLOIHRlJ6Dj3GuRcKmdJOWpWkGXQVWVGsSlIUC2yDCgEmUqGKireArdAshU5EGmo7scHdK1PoBiQDJGfRj+1UXRHDx5xlt2EqStIVEQcRiOSdhwqy6E0/wAZVduFJSLxxkbt2GdQ2e0TlXJLJL6kdXUSPYaNX0nvn21nRUCBotCeSZVgASZAOEY5CoBJOB6Nx+NWC2n6Nf8AtPsqDrDq31+5po9mIUf7Br3HorwjEdR/atT1ubQoJUtCVKm6kqAJAzIBxisSTfRozgU01p5uyN6x9aUJJujEypR2JEf0G2KysumEqd1awpt24lwIVBKmlEgOJKCpKkzhgcNsSKqX8RkJK7Ja0qbdFjc1i2SRDiApClAKxTehEQcwfMZXgnY2Vq16QFvALGvyU+06pLiHV7SsjkqnFKkuJyFbvBBafyPOf+jP5JOzauiz3/7g1mzBUBjiROBy21jTFlEBSsJ5qJ2rOIgbcp6prNTHdNItseItmrhA59ArBRBWAnIDDz44gx5qrGPR/fmq66TsQcZuAHkwUk7xvk7p76rrfB58xyAAdpUmIPUSa+w0F1cK2pPDycDU1zlPKRGY9Hd/WtGtk8iVnZAgDzmp21WANG4QFLgEknATsSI6MzSwSQNnTAqrU/i6g9tSz92ZZVtcM12WzlKYUZMknExjuqm/xP0NrWGg2shd660wlIOtJIkJuiRdxX4slRwKiTeLnX3mi701wY6iam5575ZZF7ejjWlP4avNWVt0qBdOBaCVKVJkhKSi9eVnuHThj0L+HPBy26Ms6bSygWnW/WWEyFogcgJJHKICsYBxO3MX7QOhVLUlbifo4kTHKOzDdmcc4FWxDYAgAAdGFdfTuyUczNEMtcimh9J69oOatxonAodSUKB6jmOkf0p2iitJMKU0ZzVdo7+oqm6U0ZzVdo7+oqgPHfrDfZu+8zTlRtstSUWhqZxbdgJSpRwUzOCQTW/wmjc56J3+SgG6KU8Jo3Oeid/ko8Jo3Oeid/koBl1sKSUkSCCCN4OBrQbCNhUPPPtBrHwmjc56J3+Sjwmjc56J3+SouKfaPU2uii/xA0Y+gOPhN9CG1EFIlQupJ5aeucQIr584OWB+22tLDbwQ49IvuOKSkgArIUoSTiMoONfXvhNG5z0Tv8lVPTXA6wOFTqWA05ior4sq6TmSoavD/cIPXXjW1fSixz34jJ8Io/B/Rps9mbZUpCygEXm1XkK5RIKFQJTBwNWbQI556h7ayc4H2hAgNggYC4pMQNwJHsp7RGiHUi6ptSVKVtBjZmQCN9fP21Wtt7Xyzr+WvZjch1u3LH2p68f60y3pbxk93wPxrTaNFOoBJSCBiYOzflPqpME7u41VKV1PEv7lSVc+iXXbUKTE5kCDhmQDSWkLOEYg4GT1Rn5qSdUYyPqqD4ToYNmWh97i7bnJKwpKSdpSLwMyAQRtE1CzUqWISj38GW61aeSxzkl7Fbm320uNLC0Km6pJwMGD6x6qhuFvB9p1l127dfQi8282FB5K0C83BRylcoAR04RVU4ALRY7cbM1aUWmz2lkPoKCJbdABUhaBzVXZnfCdxA6YlU5VO2D01uIv7/saYTjdHD7KMpm22mzIXpKx2G0rQ3IceLjbyE53XQ0nE4zAjPHGam+ByV8WQ462GnHRJbQm4htAMNNoT9lITjjiStRJJNWCsV5d3tr27WWXR2yEKIweUe1I6NxMbEi90EqKhPmCY85qNu9fefjUno3MRlcF7oIUqNu0E9w300n5n+gv6Q+vI9Rpe1WnVNTuAAHTGAre7zT1H2VXtOWsqXc+yn1mM62zltWTDbPZHJGuuFSrxMk5n++qisXMqyrCcsxOHVTmi9GqfXdTgkc9W4dG9VKE1etCWMNMNp23QVdKiJMx01s0lKtk3LpFlccvkcbQAABkBA6hWVFFdw0BRRRQBSmjOartHf1FU3SmjOartHf1FUAtafrrHZWj37PUpFRlp+usdlaPfs9SdAEV5WLz6UCVKCRvJAHeaqGmdLPuP6llwFKoUhSMOTBnlg5AhWW7zVCc1BZZdTS7ZYTx+pcooiqKLXabEuVEuoVE3iogkCMzikx39NWbQ/CFu0EhIUlQAJBHsI6eqoQujPj2WW6WcFvXMflfzglIpPS4/wAO72a/cNOUppf6u72a/cNXGUbooooAqvaZ0cEG+nmqMEbjE4dBg9VWGtFssgcQUnzHaDsIrPqKVdW4+/X6llU3CWSpEVzP+MOgrS8mzlhpbqEX71wXlBSrgEpGMQDjFdgZ0EvWQqLgzUDEjYAMwf7mt9u0Cm7Lcgj7JJII3Y5GuRRo7q35cLKzwzXdZVZhP+vwcV/hvwMQ0GbQtNpRahrQtDjd1oJIupgkBRJSqfMrKMeksZnq/wDX71kWRswrJDcVzr7J32+SWOsFdOlnG3e8YRlQRRTdg0Qt2STcR9kxicM0ics8TuqdNM7niBvnZGCyxNhJISNpipxmzlAIBEZ4joA37gKab0SEjkGMImAT6orWuzuJIEawGZVITd3SDmOruNdarRzqT9mKd6mzU27ekZnoByIGJzjOonSui1ruFttRUAAoYCRGBJVAkEEZ7RU3ZLOtDklIN/AwYuxOJG0nDfUnWxaaMl9RlnLcsFAteiHWxK0KCdpBBA/3XThurWzYlqSpSQopTmQB/Zy2ZV0FaAQQQCDgQcQR0ivUpAEAQNwqp6CGeG8GfxI5spuczPdV70HbA4yk7Ui6obiB+4g+eoDhPYENrQUCL96RskXchszNKaFtqm3kcqEKMLByggweggxj0mqKW9Pdsl7/AIiMfplgvNFFFdcvCiiigClNGc1XaO/qKpulNGc1XaO/qKoBe0/XWOytHv2epKcYqNtP11jsrR79nqToCC04+whosvOK5ZkRitIvSCZnAEberGofgzZUBxakrvlIuowINzAk3TkLxIjr315w10YUrQ7fUrC6QQTCQSZvDADlAY0xoi6zZlKEFwJKlBJClEwShMDacABvNYL5Nzxg6kIxjptyk8t9ev8APRS+G+mdI2O3i1KQF6OQEocQlV5JaUoArcQQCF3jgYIGAk7el6GsDSFKW0AApKcRMEEkgiTlXy3ol616QtC2l27VFxCy4q0PLS2UovKKFROGKiExAk19ScGLMW7O2hRBUhtpCiMQVJbAMe3z1eq9somDe8NLpkvSml/q7vZr9w03Sml/q7vZr9w1oKhuiiigCiiigCiiigIK2aGAUYJAMkZEdIjZSFrsRbSVEpgdME7YEjPoqz2lm8MMxiP76qjLa3yDeScIIkYSMRByrl3aSDnnHDNdd8lHGTDRPB5KRfeAW4YMRyUxMADGTjmZyFTdAorpRhGCxFGVycnlhRRRUjwKKKKAKKKKAiuEGidcgFI+kRinLEHNMnKYHnA2TVMHSI3g+sEGukVCad0FrAVtg6yRInBQy24DDHzVh1en8i3R7K5wz0M8HrWXGElRkplJO+Mp6YipKo3QNhU01dWAFXlEwZnYD3AVJVrrzsW7vBNdBRRRUz0KU0ZzVdo7+oqm6U0ZzVdo7+oqgFrWYtjO36G0e/Z6ZVbVXSQyskGLsoBOEkglcRsz+NL2n66x2Vo9+z1J0BC2i12lYKU2ZKb2BLi0KSAd6UyT1Uhongutp2CApJTC15ZgyltKTIMxyjsyGOFpoqDgm8ssVjUXFcJ9iDegWAbwaTe8fNczM3zyp6ZmtOkFqs6VuplaEpJUg7IzUDtgDKpWsVoBBBAIOBByIOYNe7UQyKaH0om0NBaepQxwUMxjjWWl/q7vZr9w1A6N4Pv2e2qLKv8ACrgqClSZg80RsMDzjPGp7S/1d3s1+4a9WfYaG6KKK9PAooooAooooAooooAooooAooooAooooAooooAoope1WooKQElRUSAJAyBJkmgGKKU4055E/jTRxpzyJ/GmgG6KU4055E/jTRxpzyJ/GmgG6U0ZzVdo7+oqvONOeRP401r0K9eQuRdIddBGBx1itooBHTNtLdss5S048S1aBdb1YMXrPJOtWgR55xGFbfDzv3G1fisn/Jr22f8AULN2Np96zUibLpBDkIcQptS1kqc5SkoKxdCQkJGCJznGZOVAO+HnfuNq/FZP+TR4ed+42r8Vk/5NRi06WiJs/wD28QCIls6wiSclnDAyEjeYwfZ0rdhKmZUlQJwBQfpQiBBBMFok4iQREUBLeHnfuNq/FZP+TR4ed+42r8Vk/wCTUfbbNpJL7imXG1NrWm4hcAIbF29kJJPK24TtwjQw3pcJTKmCbhCicTfCVQYBSMTGXRgMaAl/Dzv3G1fisn/JrRbtLPLaWgWG0gqSpIlVliSCMf8AE9Na7XZ9IENqQttKtW2Vo+zr0qF8A3ZKFIUo5gy2nea9s50iHUBepLQXCyMFKRy+UBPJMFGGOIOQxoCT8KK+7vflfMo8KK+7vflfMqHRZ9JJWkBbSkFRClKxUGwpKUkAAcsoSVnZeWRkBWhLelihQvWdJCYSecSq6gTJEZ31ZZwMqAn/AAor7u9+V8yjwor7u9+V8yvNCG0XF8auXtYq5c8lhcvDGFZjPZOGQkaAj/Civu735XzKPCivu735XzKkKKAj/Civu735XzKPCivu735XzKkKKAj/AAor7u9+V8yjwor7u9+V8ypCigI/wor7u9+V8yjwor7u9+V8ypCaKAj/AAor7u9+V8ytlk0jfWUFC21ABULu4pJIwKVHaKcqPT9bPYp99VASFFFFAFKWr/NZ61+4abpS1f5rPWv3DQDc0Uk+nlGcd3VWu6Koldh4we4I9zhb/wD0DY0Wd1dxLanHRduI1hVcBBN4iEqMjd56sNcv4N6Scd05b1JR9ElLLOChIuKdRfInAXkuyMxuOY6AOs95+Neu1LsYJCo3QfNd7Z33zTVmcJkHEb+naJ7qV0HzXe2d981anlZPDTbP+oWbsbT71mqgO2XSF4/SrzP/AMlG/tavWlbWhu3WZTi0oTqrSJUoJE3rNhJOeB7q5q9/D1KlKPH7HiSeeNp66nHR06ri61wx1j2ZNUptLam/0eDoGgmLXxVv6ROsBcvaxWsCpVyJWkqwAnI7hUkRa97H/n8Kr2gLIzZ7K0ybe0lTZcktuoCVBayqCCdmGOecHGpJFoYAUOPpVJB5TqDlGwKEbThAx6K8cI1/RF5S4T+Uvf7mivO1Z+Cfs966L5BVtKZAzwgHoittVjWtR/1ITBE61rPfAMVkq0M3rydIJTgB/mNkYJAkgqzwnznfXhMkeEiVmznVkhUpxCgjC8J5RI9tVEM2rx1enT8ypm1usqZUgW1pZUpKgXHUYREgEHo76izYW/vVl9KK4mvqtndFwjJrC6kort+sEXrLqforrUk/bLU6i1Barimikk3b16QIw5qdhx27fN4WrVdTC2isDGQQknDMBMnbkU78cglaLWwVlSLchuTJAcbImE7z/pP4jWsWhm6kHSCSQSb2sbBIISIwVGw4/wCs12yRItt2u8LymSm8L0BQNzCQnPGd/wD6wabtgEFTJ6SFSPMAAf2nbSSLSzdhVvQogylWsbBHIKYMHHEk926nrJpqzoTCrW0syeUpxucTIGB2ZeagKh/Emx6RWiy8VcKVgOa4tvJZSo8i6YWtM/a3xNRHALR+lUW5BtLq1tXXJSq1IcSVXFXZQlxROMbDFT3DzRjNvLJRa7MjV35vOJM3rkRB/wBNRXBfgo3ZbSl1VuspACxyHEhXKQUggkxhM1W7rFLYocfJ0ITr8GHJZ54xz/UviG7YAAVsqIEEkKEkbYA25nHo6ayU3ao5zUhWEXoKYHOkH/VgIzGOGMYXGSZ8IJAwhIdQEj/zkjrNbUWpkKB8IJI2gut4ykjYcM5w3VYc8fQi1GbymkkKkFIJCkwvAz06vER9roqF4Z2S3OWMJYVde1qTLTmr+juKmVKKftRh1VvS6yE3fCIjtGpGECDMxtj10+dMWe4kcaZUUxJU6iThEmDnUJrMWi2m11WKxJPHz0c90DobS6bUwXnHS0HEFwG0pUCi8L0p1hnDZFdEU1a8YWznKZCpAvTBwxgcmeiduGsaYs8j/EMZg/5qNhnfSQdZBURpECZI+lbMbok5D9h0zXTDavf7mjWayWqkpSjFY/4rBKON2nNKmpgclQN0G6ZMgSZVHmFZo+tnsU++qodD7d0TpJM7SHG4novKOHXOQ6ZbsGkWjaMH0OXWUAqvoJJvqxMHM51eYidorRx5vyiPxD40ceb8oj8Q+NAb6UtX+az1r9w1s4835RH4h8aTtmkGw6yS4gCVZqT4h6aAbdYJVIIyH71Hact4srCnnMQkoSEpiVLWtKEJlSkpEqUkSSAMyae8Ls+Wb/Gn41qtVsszqChxbK0KwUlSkKSR0gmDUHXFvLGShcCODFrsmkrW44x9Fa1FesS6hSUk31i+kkKnlXZCTjlhXQxZDtPd8aVsLtkZTdaUw2nYEqQAOoA0z4XZ8s3+NPxo4RfYGgmBAqO0HzXe2d981v8AC7Plm/xp+NLcH3ApDpSQQXnYIMg8s5EVMEktsHMA9YmsOLI8VPcKKKAOLI8VPcKOLI8VPcKKKAOLI8VPcKOLI8VPcKKKAOLI8VPcKOLI8VPcKKKAOLI8VPcKOLI8VPcKKKAOLI8VPcKOLI8VPcKKKAOLI8VPcKOLI8VPcKKKAOLI8VPcKOLI8VPcKKKAOLI8VPcKOLI8VPcKKKAOLI8VPcKOLI8VPcKKKAOLI8VPcK94sjxU9wryigPeLI8VPcKOLI8VPcK8ooD3iyPFT3CjiyPFT3CvKKAOLI8VPcKOLI8VPcKKKAOLI8VPcKOLI8VPcKKKAOLI8VPcK2JSAIAgUUUB/9k="/>
          <p:cNvSpPr>
            <a:spLocks noChangeAspect="1" noChangeArrowheads="1"/>
          </p:cNvSpPr>
          <p:nvPr/>
        </p:nvSpPr>
        <p:spPr bwMode="auto">
          <a:xfrm>
            <a:off x="9082088" y="-1138238"/>
            <a:ext cx="2428875" cy="18764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054" name="AutoShape 6" descr="data:image/jpeg;base64,/9j/4AAQSkZJRgABAQAAAQABAAD/2wCEAAkGBhQSEBQUEhQWFBQVGRgXFRcXGRgYFxcUGBYYGRUYFRcXGyYeGhskGhgXHy8hJCcpLCwsFx8xNTAqNSYrLCoBCQoKDgwOGg8PGiwkHyQsLC8tLS8uLC00MiksLCwpLDIsMCosKSwsLCwsLCwsLCwsLywsLCwsLCwsLCwtLCwsLP/AABEIAMUA/wMBIgACEQEDEQH/xAAcAAACAgMBAQAAAAAAAAAAAAAABAUGAgMHAQj/xABLEAABAwEEBAgKCAQFBAMBAAABAgMRAAQSITEFE0FRBhQiMmFxc5EVUlOBk6GxstHTIzRCVJKjs8EH0uHwJDNictQ1Q6LxRIKDJf/EABoBAQADAQEBAAAAAAAAAAAAAAACAwQFAQb/xAAuEQACAgEEAgECBQMFAAAAAAAAAQIDEQQSITETQVEiYQUycYHwkaHRFCNSscH/2gAMAwEAAhEDEQA/AOz2q1KC0oQlKioKVylFIASUDYlU88d1Y61/ybfpVfKod+sN9m77zNOUAnrX/Jt+lV8qjWv+Tb9Kr5VOVrtA5Cpygzs2b9lALF94CbjcZ/5qsvRVi3a3VZIaP/6q+VUbpC0G4lCFQpfMOEJMZpOc4mAOnrp4oG7LLo6qzPUJYeC1Vm/Wv+Tb9Kr5VGtf8m36VXyq1JWRko+32zXo0goTgDBA2jE9+8VJXwZ462jZrX/Jt+lV8qjWv+Tb9Kr5VKvcJmULuLvJIjZIx/2yfVTDGnGF811HUTB7lRWjDxn0VZWcGWtf8m36VXyqNa/5Nv0qvlU0lYORnqrKvD0T1r/k2/Sq+VRrX/Jt+lV8qnKKAT1r/k2/Sq+VRrX/ACbfpVfKpyigE9a/5Nv0qvlUa1/ybfpVfKpyigE9a/5Nv0qvlUa1/wAm36VXyqcooBPWv+Tb9Kr5VGtf8m36VXyqcooBPWv+Tb9Kr5VGtf8AJt+lV8qnKKAT1r/k2/Sq+VRrX/Jt+lV8qnKKAT1r/k2/Sq+VRrX/ACbfpVfKpyigE9a/5Nv0qvlUa1/ybfpVfKplx0JEkwK8afCsjl1j215ldAX1r/k2/Sq+VWyxWgrTJASQpSSAZEpUU4GBu3UxSmjOartHf1FV6Dx36w32bvvM05Sbv1hvs3feZpygCltI4tLEwVC6D0qwHtpmk7WuVAbsT1nL1T3ioWS2xbJRWXgVZGGIEpwwyy2TWysVNg5gGvNUN5/Er41yzUZ1p+zPTPmn+Ws9XuJ8+Ptx9dDHNHV/Z/egKnwlYh+9sWAf2/b11FVYeENnvIStGISVTBm6kxd80Y+eq9X0uinupX24ORqI4sZ62sp5pI6jHsptvTL6cnV+dRPqM0nRWpxi+0UqTXRLI4U2gf8AcnrSn4VuZ4aPwJDZ/wDqf2VUFXiMh1VB0wfol5JfJZE8N3dqEH8Q/c1sHDlfkk/iPwqs0VHwV/B75Z/JZU8O1+ST+I/y03onhei5D5IWCcQkkEZgckZ7PNVNScT1/sDWVePTwZ6rpHS7FpZp0ShYOEkZKA6UnEU0lYOIM1zCyWcrVEhI2qUYCRtJP7bau+jdHWdpsFAv30gyZJUDBGGQGW6sd1ca/Zprm5+iYSqRIxBr2krLbJm/Cdw2YGMFHOc9lbVW1M7T0xh3/Cs6nHGcluGMUVihYIkYisqkeBRRRQBRXhMUi/p1lGbgJ3J5Xu145KPLYMdLWxLd28YBvb5JEZR0E0ixp5oLBvHceScj5t4FQmltLF9yckpkIG2JxJ6cB6q1WHRzjyoQJAi8SYCZnPbsOVcqd8pXf7fJDzP8sS/0pozmq7R39RVZ2CxhpsIBJjaenE9Q6Kw0ZzVdo7+oquqvuTPHfrDfZu+8zTlJu/WG+zd95mnK9Bi4uATuBNRw6czieumdJWpLbSiswDycd6sB8fMaTCMJSo45YyPX+1Y9S+kXVL2bKK1qWQJMEDdh6j8a91w2yOsfvl66yFx47sG849UGtlawqVYGQB6yf6HvrZQGl1AxkSlQgiCd+wDbJqraQ0CUSUG8ACqCCCEiJzwMSKt9LWxyEuHxUH1z8BWjT3zql9PsqtrjNfUUK90Gi+Kyor6k4pgtQg4jI17B3+r+tC8qyoDHHoox6KyooDBJxPmqrcO7UsGytawssPOhD7o+wm8kY9EFSo23akNOKtLatcyUrQ2m8pmLqlpBlcOY4xlh35FPSulbFb7MNRpBFnvJ+latiFX5/wBJbhtQ3QkmdoyrNfYknHkvqhl5HbHZnDatYkNstIDrDjKEBCr7Tl1CnSnkrdIxKwlOBwEEVYrLb1t8xRTvGw+Y4VX+DiklsKbdL7YQhrXFJQXlNX0lwIOISEFtoXuUQwCamalXCMq0miM5NTeGWTRHCFS1FLt0YSFQdkSCBngcI3RtqwWhkJTBUStQwiUxvIjLDfNU3g41etTYOUyRvugqHrAPmq6Pc9XRA/8AEfGuTq64UtuKN1E5TXLPbHCVZDlbRM4AnEGemn6r2mNJ6hIUOcebOU7SccgD3xUpoe365lCzEkcqPGBg+z115SpOvcyU2t2EO0Vg8shJIEkAkCYkxlJyqrL4WuGYSgTlmSPXjXlt0KvzFbkl2Lae0iXXVDEJSSkJO8YEkb5nzVF7fN7P/fqrNayokkyTiTvNYL2ddcCybnJyZmby8g22TdAzMDzqgD1xV/0fo5DKLrYgZnaSTiSSca57MRgT14+oY1e9E25bg5abhAy2yDC8AThMRMHEjZJ6OgxyW1EjSmjOartHf1FU3SmjOartHf1FV0y48d+sN9m77zNOUm79Yb7N33macoCvcNWxqUknEL5I3yDPqE+aqzozS62TnKNqTl1jcat3CyyX7MTtQQoew+omqAtcAxiQDhtJGyuZqk1Zk6ml2yr2s6GvECMiR3Z/t66zriPAq22m3NKUp/8AxD63WmCsrSiylllLg1erIVfUFYJkCGlk3zhXYdB67izPGY1+rRrYiNZdF/LDOcsN1J17PZljLI2Wgdgnft76wcRAEEiSBnO3HnTsmttYK5w859UfvVZICFbwesH41gEXgsHbKT1RB2ddbqw1e4kd23rFAV9zgj4rnen4Gl3OCroyKD5yPaKsyLxEyO7ZPXurKVbh3n4VuWvvXv8AsZ3pq36Of2phSSUqBSoESPXWEHf6qtXCHRpcTfCOWjcQbyQD66qt6u1pr1dDPv2c66p1ywGPR3f1ox6PZWVeXqvlOMVmTwVpOTwjQ+wFhSVSApN0wSDBmYUMqxZ0chDYbQLiUpupu5pHQTt6a3kHCspqivU1WvEXyWSqnBZaF7Bo5tltLbaYQnISTmSTPSSSfPW5KowxkVnWKd/XWkqJXgu/dtbewG8mTG1JjbnIFXW1c/zCe8xXNwspxGBGIO4jEV0HVg4wDOMnE95rj/iTxj7/APhv0nOfsQXC3mtnpUPUPhU/o5hFls4vKAAF5aicJiVEd2QqK01YQplyAJSQseZIn1TVROUbN2zHPCvdJHy0qOemeXy2TzjssVv4WcYSpLMpRMEnnKHVOA9fsqKjppLR6QlSwMsD58Z/anFPAbRXB16avlFvozbnJZZ7cFZWVkuLQgYlR2CSADiT5qwK8MjUlwbshW+2qCAJXtiBycN+JHrqimvfNLHGScVlli0VoQNm8UgHYDClA7yo5E7kwKlqKK+gjFRWEagpTRnNV2jv6iqbpTRnNV2jv6iqkDx36w32bvvM05Sbv1hvs3feZpygEtMNuqYcFnKA6RCNZeuSc713HKcq43o7TaEOuWW3PIstpQDq1m7xd7xSl4JIbEgg3knLAzgO41yjhHwSaTbluOJCzdutpUElCW1EqwTGcyJM5YVnvaisyWUaNOpSeIvDKxorQ7jVtJNrsKl2go1TNlc1qlWhC77b6gEgIuC+VLPOSVpg367WlU1yyycH2kWpt9tKULbBS2lCUJAKsybqQSdmJgSa6irDHv6v6fGsk7VZjCLnU6+32Z1gOcegAe0n9qzrS2vMwcScRGzDfOyqyJurxRgTWOuG3DrBHtrx1YKTBGOG/PCgMmkwkDoHsrKiigCqppLQiA5CVGMTEZHdM9PsqzWp26gkZioFWKunH2iqbdTOlYg8ZLIUxseZLojvAo8b1f1oOiD4w7v61JUVgeotfcjSqoLpEYdDnxh3GsPBB3pqWrwZnqH7089nyPFH4IZzRCtwPVnSwEYEQRgRuqx0jpSyXgFASRnGd3966mh/FJ0yxPlMx6nRRmsx4ZFGrLYOFKLqQtJGABUMRlnGdV1yzrS3fKVQcjBidlaZMYDvw9lfU2U16iK3HFhZKp8F8Xb0AKVIKboMjL7WE1RVLGzur1Ij9+msmyApJIkJUDG/eO6q9Ppv9PuaeckrbvLj0WJOiQiySsDWYKJjEEkcnuwqHSgHq/v1VK6a0nrAgIOBF47gTlPVVPd4a2ZAlzWNJ2FxtSQqBMIP2j1fGvlr99tjeOfZbalnEfRNpQL0HBJgTMQccfNgY2xG2rTwVsrjankq5qSE7xexJu+Yp3bK4ZpP+MSSSlqzkoOF5a4JH+0JMd5rs38M+GrWkrKpxtNxxK4eQTJClCQqdoOMH/Sd1bdLTKOHJYaJQjjst9FFFbywKU0ZzVdo7+oqm6U0ZzVdo7+oqgPHfrDfZu+8zTlJu/WG+zd95mnKAKrXCnQ6nVpUlSZu3Qk4EmZwOU4jAxVloqE4Ka2snCbhLcjlrSilYwxSoYbZBy666ADWb9nErWAARnhBIAk9eeBHVWFc2VXjeDZK7y84NKxiE4wTsnAQZGHTH9istakEIvAKIwTIkgZkDM1Gae04li6IvLOIHRlJ6Dj3GuRcKmdJOWpWkGXQVWVGsSlIUC2yDCgEmUqGKireArdAshU5EGmo7scHdK1PoBiQDJGfRj+1UXRHDx5xlt2EqStIVEQcRiOSdhwqy6E0/wAZVduFJSLxxkbt2GdQ2e0TlXJLJL6kdXUSPYaNX0nvn21nRUCBotCeSZVgASZAOEY5CoBJOB6Nx+NWC2n6Nf8AtPsqDrDq31+5po9mIUf7Br3HorwjEdR/atT1ubQoJUtCVKm6kqAJAzIBxisSTfRozgU01p5uyN6x9aUJJujEypR2JEf0G2KysumEqd1awpt24lwIVBKmlEgOJKCpKkzhgcNsSKqX8RkJK7Ja0qbdFjc1i2SRDiApClAKxTehEQcwfMZXgnY2Vq16QFvALGvyU+06pLiHV7SsjkqnFKkuJyFbvBBafyPOf+jP5JOzauiz3/7g1mzBUBjiROBy21jTFlEBSsJ5qJ2rOIgbcp6prNTHdNItseItmrhA59ArBRBWAnIDDz44gx5qrGPR/fmq66TsQcZuAHkwUk7xvk7p76rrfB58xyAAdpUmIPUSa+w0F1cK2pPDycDU1zlPKRGY9Hd/WtGtk8iVnZAgDzmp21WANG4QFLgEknATsSI6MzSwSQNnTAqrU/i6g9tSz92ZZVtcM12WzlKYUZMknExjuqm/xP0NrWGg2shd660wlIOtJIkJuiRdxX4slRwKiTeLnX3mi701wY6iam5575ZZF7ejjWlP4avNWVt0qBdOBaCVKVJkhKSi9eVnuHThj0L+HPBy26Ms6bSygWnW/WWEyFogcgJJHKICsYBxO3MX7QOhVLUlbifo4kTHKOzDdmcc4FWxDYAgAAdGFdfTuyUczNEMtcimh9J69oOatxonAodSUKB6jmOkf0p2iitJMKU0ZzVdo7+oqm6U0ZzVdo7+oqgPHfrDfZu+8zTlRtstSUWhqZxbdgJSpRwUzOCQTW/wmjc56J3+SgG6KU8Jo3Oeid/ko8Jo3Oeid/koBl1sKSUkSCCCN4OBrQbCNhUPPPtBrHwmjc56J3+Sjwmjc56J3+SouKfaPU2uii/xA0Y+gOPhN9CG1EFIlQupJ5aeucQIr584OWB+22tLDbwQ49IvuOKSkgArIUoSTiMoONfXvhNG5z0Tv8lVPTXA6wOFTqWA05ior4sq6TmSoavD/cIPXXjW1fSixz34jJ8Io/B/Rps9mbZUpCygEXm1XkK5RIKFQJTBwNWbQI556h7ayc4H2hAgNggYC4pMQNwJHsp7RGiHUi6ptSVKVtBjZmQCN9fP21Wtt7Xyzr+WvZjch1u3LH2p68f60y3pbxk93wPxrTaNFOoBJSCBiYOzflPqpME7u41VKV1PEv7lSVc+iXXbUKTE5kCDhmQDSWkLOEYg4GT1Rn5qSdUYyPqqD4ToYNmWh97i7bnJKwpKSdpSLwMyAQRtE1CzUqWISj38GW61aeSxzkl7Fbm320uNLC0Km6pJwMGD6x6qhuFvB9p1l127dfQi8282FB5K0C83BRylcoAR04RVU4ALRY7cbM1aUWmz2lkPoKCJbdABUhaBzVXZnfCdxA6YlU5VO2D01uIv7/saYTjdHD7KMpm22mzIXpKx2G0rQ3IceLjbyE53XQ0nE4zAjPHGam+ByV8WQ462GnHRJbQm4htAMNNoT9lITjjiStRJJNWCsV5d3tr27WWXR2yEKIweUe1I6NxMbEi90EqKhPmCY85qNu9fefjUno3MRlcF7oIUqNu0E9w300n5n+gv6Q+vI9Rpe1WnVNTuAAHTGAre7zT1H2VXtOWsqXc+yn1mM62zltWTDbPZHJGuuFSrxMk5n++qisXMqyrCcsxOHVTmi9GqfXdTgkc9W4dG9VKE1etCWMNMNp23QVdKiJMx01s0lKtk3LpFlccvkcbQAABkBA6hWVFFdw0BRRRQBSmjOartHf1FU3SmjOartHf1FUAtafrrHZWj37PUpFRlp+usdlaPfs9SdAEV5WLz6UCVKCRvJAHeaqGmdLPuP6llwFKoUhSMOTBnlg5AhWW7zVCc1BZZdTS7ZYTx+pcooiqKLXabEuVEuoVE3iogkCMzikx39NWbQ/CFu0EhIUlQAJBHsI6eqoQujPj2WW6WcFvXMflfzglIpPS4/wAO72a/cNOUppf6u72a/cNXGUbooooAqvaZ0cEG+nmqMEbjE4dBg9VWGtFssgcQUnzHaDsIrPqKVdW4+/X6llU3CWSpEVzP+MOgrS8mzlhpbqEX71wXlBSrgEpGMQDjFdgZ0EvWQqLgzUDEjYAMwf7mt9u0Cm7Lcgj7JJII3Y5GuRRo7q35cLKzwzXdZVZhP+vwcV/hvwMQ0GbQtNpRahrQtDjd1oJIupgkBRJSqfMrKMeksZnq/wDX71kWRswrJDcVzr7J32+SWOsFdOlnG3e8YRlQRRTdg0Qt2STcR9kxicM0ics8TuqdNM7niBvnZGCyxNhJISNpipxmzlAIBEZ4joA37gKab0SEjkGMImAT6orWuzuJIEawGZVITd3SDmOruNdarRzqT9mKd6mzU27ekZnoByIGJzjOonSui1ruFttRUAAoYCRGBJVAkEEZ7RU3ZLOtDklIN/AwYuxOJG0nDfUnWxaaMl9RlnLcsFAteiHWxK0KCdpBBA/3XThurWzYlqSpSQopTmQB/Zy2ZV0FaAQQQCDgQcQR0ivUpAEAQNwqp6CGeG8GfxI5spuczPdV70HbA4yk7Ui6obiB+4g+eoDhPYENrQUCL96RskXchszNKaFtqm3kcqEKMLByggweggxj0mqKW9Pdsl7/AIiMfplgvNFFFdcvCiiigClNGc1XaO/qKpulNGc1XaO/qKoBe0/XWOytHv2epKcYqNtP11jsrR79nqToCC04+whosvOK5ZkRitIvSCZnAEberGofgzZUBxakrvlIuowINzAk3TkLxIjr315w10YUrQ7fUrC6QQTCQSZvDADlAY0xoi6zZlKEFwJKlBJClEwShMDacABvNYL5Nzxg6kIxjptyk8t9ev8APRS+G+mdI2O3i1KQF6OQEocQlV5JaUoArcQQCF3jgYIGAk7el6GsDSFKW0AApKcRMEEkgiTlXy3ol616QtC2l27VFxCy4q0PLS2UovKKFROGKiExAk19ScGLMW7O2hRBUhtpCiMQVJbAMe3z1eq9somDe8NLpkvSml/q7vZr9w03Sml/q7vZr9w1oKhuiiigCiiigCiiigIK2aGAUYJAMkZEdIjZSFrsRbSVEpgdME7YEjPoqz2lm8MMxiP76qjLa3yDeScIIkYSMRByrl3aSDnnHDNdd8lHGTDRPB5KRfeAW4YMRyUxMADGTjmZyFTdAorpRhGCxFGVycnlhRRRUjwKKKKAKKKKAiuEGidcgFI+kRinLEHNMnKYHnA2TVMHSI3g+sEGukVCad0FrAVtg6yRInBQy24DDHzVh1en8i3R7K5wz0M8HrWXGElRkplJO+Mp6YipKo3QNhU01dWAFXlEwZnYD3AVJVrrzsW7vBNdBRRRUz0KU0ZzVdo7+oqm6U0ZzVdo7+oqgFrWYtjO36G0e/Z6ZVbVXSQyskGLsoBOEkglcRsz+NL2n66x2Vo9+z1J0BC2i12lYKU2ZKb2BLi0KSAd6UyT1Uhongutp2CApJTC15ZgyltKTIMxyjsyGOFpoqDgm8ssVjUXFcJ9iDegWAbwaTe8fNczM3zyp6ZmtOkFqs6VuplaEpJUg7IzUDtgDKpWsVoBBBAIOBByIOYNe7UQyKaH0om0NBaepQxwUMxjjWWl/q7vZr9w1A6N4Pv2e2qLKv8ACrgqClSZg80RsMDzjPGp7S/1d3s1+4a9WfYaG6KKK9PAooooAooooAooooAooooAooooAooooAooooAoope1WooKQElRUSAJAyBJkmgGKKU4055E/jTRxpzyJ/GmgG6KU4055E/jTRxpzyJ/GmgG6U0ZzVdo7+oqvONOeRP401r0K9eQuRdIddBGBx1itooBHTNtLdss5S048S1aBdb1YMXrPJOtWgR55xGFbfDzv3G1fisn/Jr22f8AULN2Np96zUibLpBDkIcQptS1kqc5SkoKxdCQkJGCJznGZOVAO+HnfuNq/FZP+TR4ed+42r8Vk/5NRi06WiJs/wD28QCIls6wiSclnDAyEjeYwfZ0rdhKmZUlQJwBQfpQiBBBMFok4iQREUBLeHnfuNq/FZP+TR4ed+42r8Vk/wCTUfbbNpJL7imXG1NrWm4hcAIbF29kJJPK24TtwjQw3pcJTKmCbhCicTfCVQYBSMTGXRgMaAl/Dzv3G1fisn/JrRbtLPLaWgWG0gqSpIlVliSCMf8AE9Na7XZ9IENqQttKtW2Vo+zr0qF8A3ZKFIUo5gy2nea9s50iHUBepLQXCyMFKRy+UBPJMFGGOIOQxoCT8KK+7vflfMo8KK+7vflfMqHRZ9JJWkBbSkFRClKxUGwpKUkAAcsoSVnZeWRkBWhLelihQvWdJCYSecSq6gTJEZ31ZZwMqAn/AAor7u9+V8yjwor7u9+V8yvNCG0XF8auXtYq5c8lhcvDGFZjPZOGQkaAj/Civu735XzKPCivu735XzKkKKAj/Civu735XzKPCivu735XzKkKKAj/AAor7u9+V8yjwor7u9+V8ypCigI/wor7u9+V8yjwor7u9+V8ypCaKAj/AAor7u9+V8ytlk0jfWUFC21ABULu4pJIwKVHaKcqPT9bPYp99VASFFFFAFKWr/NZ61+4abpS1f5rPWv3DQDc0Uk+nlGcd3VWu6Koldh4we4I9zhb/wD0DY0Wd1dxLanHRduI1hVcBBN4iEqMjd56sNcv4N6Scd05b1JR9ElLLOChIuKdRfInAXkuyMxuOY6AOs95+Neu1LsYJCo3QfNd7Z33zTVmcJkHEb+naJ7qV0HzXe2d981anlZPDTbP+oWbsbT71mqgO2XSF4/SrzP/AMlG/tavWlbWhu3WZTi0oTqrSJUoJE3rNhJOeB7q5q9/D1KlKPH7HiSeeNp66nHR06ri61wx1j2ZNUptLam/0eDoGgmLXxVv6ROsBcvaxWsCpVyJWkqwAnI7hUkRa97H/n8Kr2gLIzZ7K0ybe0lTZcktuoCVBayqCCdmGOecHGpJFoYAUOPpVJB5TqDlGwKEbThAx6K8cI1/RF5S4T+Uvf7mivO1Z+Cfs966L5BVtKZAzwgHoittVjWtR/1ITBE61rPfAMVkq0M3rydIJTgB/mNkYJAkgqzwnznfXhMkeEiVmznVkhUpxCgjC8J5RI9tVEM2rx1enT8ypm1usqZUgW1pZUpKgXHUYREgEHo76izYW/vVl9KK4mvqtndFwjJrC6kort+sEXrLqforrUk/bLU6i1Barimikk3b16QIw5qdhx27fN4WrVdTC2isDGQQknDMBMnbkU78cglaLWwVlSLchuTJAcbImE7z/pP4jWsWhm6kHSCSQSb2sbBIISIwVGw4/wCs12yRItt2u8LymSm8L0BQNzCQnPGd/wD6wabtgEFTJ6SFSPMAAf2nbSSLSzdhVvQogylWsbBHIKYMHHEk926nrJpqzoTCrW0syeUpxucTIGB2ZeagKh/Emx6RWiy8VcKVgOa4tvJZSo8i6YWtM/a3xNRHALR+lUW5BtLq1tXXJSq1IcSVXFXZQlxROMbDFT3DzRjNvLJRa7MjV35vOJM3rkRB/wBNRXBfgo3ZbSl1VuspACxyHEhXKQUggkxhM1W7rFLYocfJ0ITr8GHJZ54xz/UviG7YAAVsqIEEkKEkbYA25nHo6ayU3ao5zUhWEXoKYHOkH/VgIzGOGMYXGSZ8IJAwhIdQEj/zkjrNbUWpkKB8IJI2gut4ykjYcM5w3VYc8fQi1GbymkkKkFIJCkwvAz06vER9roqF4Z2S3OWMJYVde1qTLTmr+juKmVKKftRh1VvS6yE3fCIjtGpGECDMxtj10+dMWe4kcaZUUxJU6iThEmDnUJrMWi2m11WKxJPHz0c90DobS6bUwXnHS0HEFwG0pUCi8L0p1hnDZFdEU1a8YWznKZCpAvTBwxgcmeiduGsaYs8j/EMZg/5qNhnfSQdZBURpECZI+lbMbok5D9h0zXTDavf7mjWayWqkpSjFY/4rBKON2nNKmpgclQN0G6ZMgSZVHmFZo+tnsU++qodD7d0TpJM7SHG4novKOHXOQ6ZbsGkWjaMH0OXWUAqvoJJvqxMHM51eYidorRx5vyiPxD40ceb8oj8Q+NAb6UtX+az1r9w1s4835RH4h8aTtmkGw6yS4gCVZqT4h6aAbdYJVIIyH71Hact4srCnnMQkoSEpiVLWtKEJlSkpEqUkSSAMyae8Ls+Wb/Gn41qtVsszqChxbK0KwUlSkKSR0gmDUHXFvLGShcCODFrsmkrW44x9Fa1FesS6hSUk31i+kkKnlXZCTjlhXQxZDtPd8aVsLtkZTdaUw2nYEqQAOoA0z4XZ8s3+NPxo4RfYGgmBAqO0HzXe2d981v8AC7Plm/xp+NLcH3ApDpSQQXnYIMg8s5EVMEktsHMA9YmsOLI8VPcKKKAOLI8VPcKOLI8VPcKKKAOLI8VPcKOLI8VPcKKKAOLI8VPcKOLI8VPcKKKAOLI8VPcKOLI8VPcKKKAOLI8VPcKOLI8VPcKKKAOLI8VPcKOLI8VPcKKKAOLI8VPcKOLI8VPcKKKAOLI8VPcKOLI8VPcKKKAOLI8VPcKOLI8VPcKKKAOLI8VPcK94sjxU9wryigPeLI8VPcKOLI8VPcK8ooD3iyPFT3CjiyPFT3CvKKAOLI8VPcKOLI8VPcKKKAOLI8VPcKOLI8VPcKKKAOLI8VPcK2JSAIAgUUUB/9k="/>
          <p:cNvSpPr>
            <a:spLocks noChangeAspect="1" noChangeArrowheads="1"/>
          </p:cNvSpPr>
          <p:nvPr/>
        </p:nvSpPr>
        <p:spPr bwMode="auto">
          <a:xfrm>
            <a:off x="9082088" y="-1138238"/>
            <a:ext cx="2428875" cy="18764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056" name="Picture 8" descr="http://www.ij-healthgeographics.com/content/figures/1476-072X-5-47-1-l.jpg"/>
          <p:cNvPicPr>
            <a:picLocks noChangeAspect="1" noChangeArrowheads="1"/>
          </p:cNvPicPr>
          <p:nvPr/>
        </p:nvPicPr>
        <p:blipFill>
          <a:blip r:embed="rId2"/>
          <a:srcRect/>
          <a:stretch>
            <a:fillRect/>
          </a:stretch>
        </p:blipFill>
        <p:spPr bwMode="auto">
          <a:xfrm>
            <a:off x="1071538" y="3429000"/>
            <a:ext cx="6786610" cy="3429000"/>
          </a:xfrm>
          <a:prstGeom prst="rect">
            <a:avLst/>
          </a:prstGeom>
          <a:noFill/>
        </p:spPr>
      </p:pic>
    </p:spTree>
    <p:extLst>
      <p:ext uri="{BB962C8B-B14F-4D97-AF65-F5344CB8AC3E}">
        <p14:creationId xmlns="" xmlns:p14="http://schemas.microsoft.com/office/powerpoint/2010/main" val="2800819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764704"/>
            <a:ext cx="7812360" cy="5016758"/>
          </a:xfrm>
          <a:prstGeom prst="rect">
            <a:avLst/>
          </a:prstGeom>
        </p:spPr>
        <p:txBody>
          <a:bodyPr wrap="square">
            <a:spAutoFit/>
          </a:bodyPr>
          <a:lstStyle/>
          <a:p>
            <a:pPr algn="l" rtl="0"/>
            <a:r>
              <a:rPr lang="en-US" sz="2000" b="1" u="sng" dirty="0">
                <a:solidFill>
                  <a:srgbClr val="FF3399"/>
                </a:solidFill>
              </a:rPr>
              <a:t>Laboratory Diagnosis</a:t>
            </a:r>
            <a:endParaRPr lang="en-US" sz="2000" b="1" dirty="0">
              <a:solidFill>
                <a:srgbClr val="FF3399"/>
              </a:solidFill>
            </a:endParaRPr>
          </a:p>
          <a:p>
            <a:pPr algn="l" rtl="0"/>
            <a:r>
              <a:rPr lang="en-US" sz="2000" i="1" dirty="0"/>
              <a:t> </a:t>
            </a:r>
            <a:endParaRPr lang="en-US" sz="2000" dirty="0"/>
          </a:p>
          <a:p>
            <a:pPr marL="342900" lvl="0" indent="-342900" algn="l" rtl="0">
              <a:buFont typeface="Arial" pitchFamily="34" charset="0"/>
              <a:buChar char="•"/>
            </a:pPr>
            <a:r>
              <a:rPr lang="en-US" sz="2000" dirty="0"/>
              <a:t>Histopathology - </a:t>
            </a:r>
            <a:r>
              <a:rPr lang="en-US" sz="2000" dirty="0" err="1"/>
              <a:t>Negri</a:t>
            </a:r>
            <a:r>
              <a:rPr lang="en-US" sz="2000" dirty="0"/>
              <a:t> bodies are pathognomonic of rabies. However, </a:t>
            </a:r>
            <a:r>
              <a:rPr lang="en-US" sz="2000" dirty="0" err="1"/>
              <a:t>Negri</a:t>
            </a:r>
            <a:r>
              <a:rPr lang="en-US" sz="2000" dirty="0"/>
              <a:t> bodies are only present in 71% of cases</a:t>
            </a:r>
            <a:r>
              <a:rPr lang="en-US" sz="2000" dirty="0" smtClean="0"/>
              <a:t>.</a:t>
            </a:r>
          </a:p>
          <a:p>
            <a:pPr lvl="0" algn="l" rtl="0"/>
            <a:endParaRPr lang="en-US" sz="2000" dirty="0"/>
          </a:p>
          <a:p>
            <a:pPr marL="342900" lvl="0" indent="-342900" algn="l" rtl="0">
              <a:buFont typeface="Arial" pitchFamily="34" charset="0"/>
              <a:buChar char="•"/>
            </a:pPr>
            <a:r>
              <a:rPr lang="en-US" sz="2000" dirty="0"/>
              <a:t>Rapid virus antigen detection - in recent years, virus antigen detection by IF had become widely used. </a:t>
            </a:r>
            <a:endParaRPr lang="en-US" sz="2000" dirty="0" smtClean="0"/>
          </a:p>
          <a:p>
            <a:pPr lvl="0" algn="l" rtl="0"/>
            <a:endParaRPr lang="en-US" sz="2000" dirty="0"/>
          </a:p>
          <a:p>
            <a:pPr marL="342900" lvl="0" indent="-342900" algn="l" rtl="0">
              <a:buFont typeface="Arial" pitchFamily="34" charset="0"/>
              <a:buChar char="•"/>
            </a:pPr>
            <a:r>
              <a:rPr lang="en-US" sz="2000" dirty="0"/>
              <a:t>Virus cultivation - The most definitive means of diagnosis is by virus cultivation from saliva and infected tissue. </a:t>
            </a:r>
            <a:endParaRPr lang="en-US" sz="2000" dirty="0" smtClean="0"/>
          </a:p>
          <a:p>
            <a:pPr lvl="0" algn="l" rtl="0"/>
            <a:endParaRPr lang="en-US" sz="2000" dirty="0" smtClean="0"/>
          </a:p>
          <a:p>
            <a:pPr marL="342900" indent="-342900" algn="l" rtl="0">
              <a:buFont typeface="Arial" pitchFamily="34" charset="0"/>
              <a:buChar char="•"/>
            </a:pPr>
            <a:r>
              <a:rPr lang="en-US" sz="2000" dirty="0" smtClean="0"/>
              <a:t>Serology </a:t>
            </a:r>
            <a:r>
              <a:rPr lang="en-US" sz="2000" dirty="0"/>
              <a:t>- In late stages, a diagnosis of rabies can usually be confirmed by serological </a:t>
            </a:r>
            <a:r>
              <a:rPr lang="en-US" sz="2000" dirty="0" smtClean="0"/>
              <a:t>tests</a:t>
            </a:r>
            <a:r>
              <a:rPr lang="en-US" sz="2000" dirty="0" smtClean="0"/>
              <a:t>,</a:t>
            </a:r>
            <a:r>
              <a:rPr lang="en-US" sz="2000" dirty="0" smtClean="0"/>
              <a:t> circulating antibodies appear slowly in the course of infection but they are usually present by the time of onset of clinical symptoms.  </a:t>
            </a:r>
          </a:p>
          <a:p>
            <a:pPr marL="342900" lvl="0" indent="-342900" algn="l" rtl="0"/>
            <a:endParaRPr lang="en-US" sz="2000" dirty="0"/>
          </a:p>
        </p:txBody>
      </p:sp>
    </p:spTree>
    <p:extLst>
      <p:ext uri="{BB962C8B-B14F-4D97-AF65-F5344CB8AC3E}">
        <p14:creationId xmlns="" xmlns:p14="http://schemas.microsoft.com/office/powerpoint/2010/main" val="2800819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500034" y="214290"/>
            <a:ext cx="8464454" cy="6678751"/>
          </a:xfrm>
          <a:prstGeom prst="rect">
            <a:avLst/>
          </a:prstGeom>
        </p:spPr>
        <p:txBody>
          <a:bodyPr wrap="square">
            <a:spAutoFit/>
          </a:bodyPr>
          <a:lstStyle/>
          <a:p>
            <a:pPr lvl="0" algn="l" rtl="0" eaLnBrk="0" fontAlgn="base" hangingPunct="0">
              <a:spcBef>
                <a:spcPct val="0"/>
              </a:spcBef>
              <a:spcAft>
                <a:spcPct val="0"/>
              </a:spcAft>
              <a:tabLst>
                <a:tab pos="457200" algn="l"/>
              </a:tabLst>
            </a:pPr>
            <a:r>
              <a:rPr lang="en-US" sz="2400" b="1" u="sng" dirty="0" smtClean="0">
                <a:solidFill>
                  <a:srgbClr val="FF3399"/>
                </a:solidFill>
                <a:latin typeface="Arial" pitchFamily="34" charset="0"/>
                <a:ea typeface="Times New Roman" pitchFamily="18" charset="0"/>
                <a:cs typeface="Arial" pitchFamily="34" charset="0"/>
              </a:rPr>
              <a:t>Transmission Cycles</a:t>
            </a:r>
            <a:endParaRPr lang="en-US" sz="2400" b="1" dirty="0" smtClean="0">
              <a:solidFill>
                <a:srgbClr val="FF3399"/>
              </a:solidFill>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endParaRPr lang="en-US" sz="2400" dirty="0" smtClean="0">
              <a:solidFill>
                <a:srgbClr val="FF3399"/>
              </a:solidFill>
              <a:latin typeface="Arial" pitchFamily="34" charset="0"/>
              <a:ea typeface="Times New Roman" pitchFamily="18" charset="0"/>
              <a:cs typeface="Arial" pitchFamily="34" charset="0"/>
            </a:endParaRPr>
          </a:p>
          <a:p>
            <a:pPr lvl="0" algn="l" rtl="0" eaLnBrk="0" fontAlgn="base" hangingPunct="0">
              <a:spcBef>
                <a:spcPct val="0"/>
              </a:spcBef>
              <a:spcAft>
                <a:spcPct val="0"/>
              </a:spcAft>
              <a:buFontTx/>
              <a:buChar char="•"/>
              <a:tabLst>
                <a:tab pos="457200" algn="l"/>
              </a:tabLst>
            </a:pPr>
            <a:r>
              <a:rPr lang="en-US" sz="2400" dirty="0" smtClean="0">
                <a:solidFill>
                  <a:srgbClr val="FF3399"/>
                </a:solidFill>
                <a:latin typeface="Arial" pitchFamily="34" charset="0"/>
                <a:ea typeface="Times New Roman" pitchFamily="18" charset="0"/>
                <a:cs typeface="Arial" pitchFamily="34" charset="0"/>
              </a:rPr>
              <a:t>Man - arthropod -man </a:t>
            </a:r>
            <a:endParaRPr lang="en-US" sz="2400" dirty="0" smtClean="0">
              <a:solidFill>
                <a:srgbClr val="FF0000"/>
              </a:solidFill>
              <a:latin typeface="Arial" pitchFamily="34" charset="0"/>
              <a:cs typeface="Arial" pitchFamily="34" charset="0"/>
            </a:endParaRPr>
          </a:p>
          <a:p>
            <a:pPr lvl="1" algn="l" rtl="0" eaLnBrk="0" fontAlgn="base" hangingPunct="0">
              <a:spcBef>
                <a:spcPct val="0"/>
              </a:spcBef>
              <a:spcAft>
                <a:spcPct val="0"/>
              </a:spcAft>
              <a:buFont typeface="Wingdings" pitchFamily="2" charset="2"/>
              <a:buChar char=""/>
              <a:tabLst>
                <a:tab pos="457200" algn="l"/>
              </a:tabLst>
            </a:pPr>
            <a:r>
              <a:rPr lang="en-US" sz="2200" dirty="0" smtClean="0">
                <a:latin typeface="Arial" pitchFamily="34" charset="0"/>
                <a:ea typeface="Times New Roman" pitchFamily="18" charset="0"/>
                <a:cs typeface="Arial" pitchFamily="34" charset="0"/>
              </a:rPr>
              <a:t>e.g. dengue, urban yellow fever. </a:t>
            </a:r>
          </a:p>
          <a:p>
            <a:pPr lvl="1" algn="l" rtl="0" eaLnBrk="0" fontAlgn="base" hangingPunct="0">
              <a:spcBef>
                <a:spcPct val="0"/>
              </a:spcBef>
              <a:spcAft>
                <a:spcPct val="0"/>
              </a:spcAft>
              <a:tabLst>
                <a:tab pos="457200" algn="l"/>
              </a:tabLst>
            </a:pPr>
            <a:r>
              <a:rPr lang="en-US" sz="2200" dirty="0" smtClean="0">
                <a:latin typeface="Arial" pitchFamily="34" charset="0"/>
                <a:ea typeface="Times New Roman" pitchFamily="18" charset="0"/>
                <a:cs typeface="Arial" pitchFamily="34" charset="0"/>
              </a:rPr>
              <a:t> </a:t>
            </a:r>
            <a:endParaRPr lang="en-US" sz="2200" dirty="0" smtClean="0">
              <a:latin typeface="Arial" pitchFamily="34" charset="0"/>
              <a:cs typeface="Arial" pitchFamily="34" charset="0"/>
            </a:endParaRPr>
          </a:p>
          <a:p>
            <a:pPr lvl="1" algn="l" rtl="0" eaLnBrk="0" fontAlgn="base" hangingPunct="0">
              <a:spcBef>
                <a:spcPct val="0"/>
              </a:spcBef>
              <a:spcAft>
                <a:spcPct val="0"/>
              </a:spcAft>
              <a:buFont typeface="Wingdings" pitchFamily="2" charset="2"/>
              <a:buChar char=""/>
              <a:tabLst>
                <a:tab pos="457200" algn="l"/>
              </a:tabLst>
            </a:pPr>
            <a:r>
              <a:rPr lang="en-US" sz="2200" dirty="0" smtClean="0">
                <a:latin typeface="Arial" pitchFamily="34" charset="0"/>
                <a:ea typeface="Times New Roman" pitchFamily="18" charset="0"/>
                <a:cs typeface="Arial" pitchFamily="34" charset="0"/>
              </a:rPr>
              <a:t>Reservoir may be in either man or arthropod vector. </a:t>
            </a:r>
          </a:p>
          <a:p>
            <a:pPr lvl="1" algn="l" rtl="0" eaLnBrk="0" fontAlgn="base" hangingPunct="0">
              <a:spcBef>
                <a:spcPct val="0"/>
              </a:spcBef>
              <a:spcAft>
                <a:spcPct val="0"/>
              </a:spcAft>
              <a:tabLst>
                <a:tab pos="457200" algn="l"/>
              </a:tabLst>
            </a:pP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400" dirty="0" smtClean="0">
                <a:solidFill>
                  <a:srgbClr val="FF3399"/>
                </a:solidFill>
                <a:latin typeface="Arial" pitchFamily="34" charset="0"/>
                <a:ea typeface="Times New Roman" pitchFamily="18" charset="0"/>
                <a:cs typeface="Arial" pitchFamily="34" charset="0"/>
              </a:rPr>
              <a:t>Animal - arthropod vector - man </a:t>
            </a:r>
            <a:endParaRPr lang="en-US" sz="2200" dirty="0" smtClean="0">
              <a:solidFill>
                <a:srgbClr val="FF0000"/>
              </a:solidFill>
              <a:latin typeface="Arial" pitchFamily="34" charset="0"/>
              <a:cs typeface="Arial" pitchFamily="34" charset="0"/>
            </a:endParaRPr>
          </a:p>
          <a:p>
            <a:pPr lvl="1" algn="l" rtl="0" eaLnBrk="0" fontAlgn="base" hangingPunct="0">
              <a:spcBef>
                <a:spcPct val="0"/>
              </a:spcBef>
              <a:spcAft>
                <a:spcPct val="0"/>
              </a:spcAft>
              <a:buFont typeface="Wingdings" pitchFamily="2" charset="2"/>
              <a:buChar char=""/>
              <a:tabLst>
                <a:tab pos="457200" algn="l"/>
              </a:tabLst>
            </a:pPr>
            <a:r>
              <a:rPr lang="en-US" sz="2200" dirty="0" smtClean="0">
                <a:latin typeface="Arial" pitchFamily="34" charset="0"/>
                <a:ea typeface="Times New Roman" pitchFamily="18" charset="0"/>
                <a:cs typeface="Arial" pitchFamily="34" charset="0"/>
              </a:rPr>
              <a:t>e.g. Japanese encephalitis, jungle yellow fever. </a:t>
            </a:r>
          </a:p>
          <a:p>
            <a:pPr lvl="1" algn="l" rtl="0" eaLnBrk="0" fontAlgn="base" hangingPunct="0">
              <a:spcBef>
                <a:spcPct val="0"/>
              </a:spcBef>
              <a:spcAft>
                <a:spcPct val="0"/>
              </a:spcAft>
              <a:buFont typeface="Wingdings" pitchFamily="2" charset="2"/>
              <a:buChar char=""/>
              <a:tabLst>
                <a:tab pos="457200" algn="l"/>
              </a:tabLst>
            </a:pPr>
            <a:endParaRPr lang="en-US" sz="2200" dirty="0" smtClean="0">
              <a:latin typeface="Arial" pitchFamily="34" charset="0"/>
              <a:cs typeface="Arial" pitchFamily="34" charset="0"/>
            </a:endParaRPr>
          </a:p>
          <a:p>
            <a:pPr lvl="1" algn="l" rtl="0" eaLnBrk="0" fontAlgn="base" hangingPunct="0">
              <a:spcBef>
                <a:spcPct val="0"/>
              </a:spcBef>
              <a:spcAft>
                <a:spcPct val="0"/>
              </a:spcAft>
              <a:buFont typeface="Wingdings" pitchFamily="2" charset="2"/>
              <a:buChar char=""/>
              <a:tabLst>
                <a:tab pos="457200" algn="l"/>
              </a:tabLst>
            </a:pPr>
            <a:r>
              <a:rPr lang="en-US" sz="2200" dirty="0" smtClean="0">
                <a:latin typeface="Arial" pitchFamily="34" charset="0"/>
                <a:ea typeface="Times New Roman" pitchFamily="18" charset="0"/>
                <a:cs typeface="Arial" pitchFamily="34" charset="0"/>
              </a:rPr>
              <a:t>The reservoir is in an animal.</a:t>
            </a:r>
          </a:p>
          <a:p>
            <a:pPr lvl="1" algn="l" rtl="0" eaLnBrk="0" fontAlgn="base" hangingPunct="0">
              <a:spcBef>
                <a:spcPct val="0"/>
              </a:spcBef>
              <a:spcAft>
                <a:spcPct val="0"/>
              </a:spcAft>
              <a:tabLst>
                <a:tab pos="457200" algn="l"/>
              </a:tabLst>
            </a:pPr>
            <a:r>
              <a:rPr lang="en-US" sz="2200" dirty="0" smtClean="0">
                <a:latin typeface="Arial" pitchFamily="34" charset="0"/>
                <a:ea typeface="Times New Roman" pitchFamily="18" charset="0"/>
                <a:cs typeface="Arial" pitchFamily="34" charset="0"/>
              </a:rPr>
              <a:t> </a:t>
            </a:r>
            <a:endParaRPr lang="en-US" sz="2200" dirty="0" smtClean="0">
              <a:latin typeface="Arial" pitchFamily="34" charset="0"/>
              <a:cs typeface="Arial" pitchFamily="34" charset="0"/>
            </a:endParaRPr>
          </a:p>
          <a:p>
            <a:pPr lvl="1" algn="l" rtl="0" eaLnBrk="0" fontAlgn="base" hangingPunct="0">
              <a:spcBef>
                <a:spcPct val="0"/>
              </a:spcBef>
              <a:spcAft>
                <a:spcPct val="0"/>
              </a:spcAft>
              <a:buFont typeface="Wingdings" pitchFamily="2" charset="2"/>
              <a:buChar char=""/>
              <a:tabLst>
                <a:tab pos="457200" algn="l"/>
              </a:tabLst>
            </a:pPr>
            <a:r>
              <a:rPr lang="en-US" sz="2200" dirty="0" smtClean="0">
                <a:latin typeface="Arial" pitchFamily="34" charset="0"/>
                <a:ea typeface="Times New Roman" pitchFamily="18" charset="0"/>
                <a:cs typeface="Arial" pitchFamily="34" charset="0"/>
              </a:rPr>
              <a:t>The virus is maintained in nature in a transmission cycle involving the arthropod vector and animal. Man becomes infected incidentally.</a:t>
            </a:r>
          </a:p>
          <a:p>
            <a:pPr lvl="1" algn="l" rtl="0" eaLnBrk="0" fontAlgn="base" hangingPunct="0">
              <a:spcBef>
                <a:spcPct val="0"/>
              </a:spcBef>
              <a:spcAft>
                <a:spcPct val="0"/>
              </a:spcAft>
              <a:tabLst>
                <a:tab pos="457200" algn="l"/>
              </a:tabLst>
            </a:pP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Both cycles may be seen with some </a:t>
            </a:r>
            <a:r>
              <a:rPr lang="en-US" sz="2200" dirty="0" err="1" smtClean="0">
                <a:latin typeface="Arial" pitchFamily="34" charset="0"/>
                <a:ea typeface="Times New Roman" pitchFamily="18" charset="0"/>
                <a:cs typeface="Arial" pitchFamily="34" charset="0"/>
              </a:rPr>
              <a:t>arboviruses</a:t>
            </a:r>
            <a:r>
              <a:rPr lang="en-US" sz="2200" dirty="0" smtClean="0">
                <a:latin typeface="Arial" pitchFamily="34" charset="0"/>
                <a:ea typeface="Times New Roman" pitchFamily="18" charset="0"/>
                <a:cs typeface="Arial" pitchFamily="34" charset="0"/>
              </a:rPr>
              <a:t> such as yellow fever.</a:t>
            </a:r>
            <a:endParaRPr lang="en-US" sz="2200" dirty="0" smtClean="0">
              <a:latin typeface="Arial" pitchFamily="34" charset="0"/>
              <a:cs typeface="Arial" pitchFamily="34" charset="0"/>
            </a:endParaRPr>
          </a:p>
          <a:p>
            <a:pPr lvl="0" algn="l" rtl="0" eaLnBrk="0" fontAlgn="base" hangingPunct="0">
              <a:spcBef>
                <a:spcPct val="0"/>
              </a:spcBef>
              <a:spcAft>
                <a:spcPct val="0"/>
              </a:spcAft>
              <a:tabLst>
                <a:tab pos="457200" algn="l"/>
              </a:tabLst>
            </a:pPr>
            <a:endParaRPr lang="en-US" sz="2400"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42876" y="322432"/>
            <a:ext cx="8715404"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rgbClr val="FF3399"/>
                </a:solidFill>
                <a:effectLst/>
                <a:latin typeface="Arial" pitchFamily="34" charset="0"/>
                <a:ea typeface="Times New Roman" pitchFamily="18" charset="0"/>
                <a:cs typeface="Arial" pitchFamily="34" charset="0"/>
              </a:rPr>
              <a:t>Arthropod</a:t>
            </a:r>
            <a:r>
              <a:rPr kumimoji="0" lang="en-US" sz="24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en-US" sz="2400" b="1" i="0" u="sng" strike="noStrike" cap="none" normalizeH="0" baseline="0" dirty="0" smtClean="0">
                <a:ln>
                  <a:noFill/>
                </a:ln>
                <a:solidFill>
                  <a:srgbClr val="FF3399"/>
                </a:solidFill>
                <a:effectLst/>
                <a:latin typeface="Arial" pitchFamily="34" charset="0"/>
                <a:ea typeface="Times New Roman" pitchFamily="18" charset="0"/>
                <a:cs typeface="Arial" pitchFamily="34" charset="0"/>
              </a:rPr>
              <a:t>Vectors</a:t>
            </a:r>
            <a:endParaRPr kumimoji="0" lang="en-US" sz="2400" b="1"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FF3399"/>
                </a:solidFill>
                <a:effectLst/>
                <a:latin typeface="Arial" pitchFamily="34" charset="0"/>
                <a:ea typeface="Times New Roman" pitchFamily="18" charset="0"/>
                <a:cs typeface="Arial" pitchFamily="34" charset="0"/>
              </a:rPr>
              <a:t>Mosquitoes</a:t>
            </a:r>
            <a:endParaRPr kumimoji="0" lang="en-US" sz="2400" b="0"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Japanese encephalitis, dengue, yellow fever</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rgbClr val="FF3399"/>
                </a:solidFill>
                <a:effectLst/>
                <a:latin typeface="Arial" pitchFamily="34" charset="0"/>
                <a:ea typeface="Times New Roman" pitchFamily="18" charset="0"/>
                <a:cs typeface="Arial" pitchFamily="34" charset="0"/>
              </a:rPr>
              <a:t>Ticks</a:t>
            </a:r>
            <a:endParaRPr kumimoji="0" lang="en-US" sz="2400" b="0"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Crimean-Congo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haemorrhagic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rgbClr val="FF3399"/>
                </a:solidFill>
                <a:effectLst/>
                <a:latin typeface="Arial" pitchFamily="34" charset="0"/>
                <a:ea typeface="Times New Roman" pitchFamily="18" charset="0"/>
                <a:cs typeface="Arial" pitchFamily="34" charset="0"/>
              </a:rPr>
              <a:t>Sandflies</a:t>
            </a:r>
            <a:endParaRPr kumimoji="0" lang="en-US" sz="2400" b="0"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Sicilian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sandfly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 Rift valley fever.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sng" strike="noStrike" cap="none" normalizeH="0" baseline="0" dirty="0" smtClean="0">
                <a:ln>
                  <a:noFill/>
                </a:ln>
                <a:solidFill>
                  <a:srgbClr val="FF3399"/>
                </a:solidFill>
                <a:effectLst/>
                <a:latin typeface="Arial" pitchFamily="34" charset="0"/>
                <a:ea typeface="Times New Roman" pitchFamily="18" charset="0"/>
                <a:cs typeface="Arial" pitchFamily="34" charset="0"/>
              </a:rPr>
              <a:t>Animal Reservoirs</a:t>
            </a:r>
            <a:endParaRPr kumimoji="0" lang="en-US" sz="2400" b="0" i="0" u="none" strike="noStrike" cap="none" normalizeH="0" baseline="0" dirty="0" smtClean="0">
              <a:ln>
                <a:noFill/>
              </a:ln>
              <a:solidFill>
                <a:srgbClr val="FF3399"/>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many cases, the actual reservoir is not known. The following animals are implicated as reservoirs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Birds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Japanese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encephalitis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Pigs 		Japanese encephalitis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Monkeys  	Yellow Fever</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Rodents  	Russian Spring-Summer encephalitis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554" name="Picture 2" descr="http://www.totalmosquitocontrol.com/mosquito_sick.jpg"/>
          <p:cNvPicPr>
            <a:picLocks noChangeAspect="1" noChangeArrowheads="1"/>
          </p:cNvPicPr>
          <p:nvPr/>
        </p:nvPicPr>
        <p:blipFill>
          <a:blip r:embed="rId3" cstate="print"/>
          <a:srcRect/>
          <a:stretch>
            <a:fillRect/>
          </a:stretch>
        </p:blipFill>
        <p:spPr bwMode="auto">
          <a:xfrm>
            <a:off x="6500826" y="642918"/>
            <a:ext cx="2000306" cy="1143032"/>
          </a:xfrm>
          <a:prstGeom prst="rect">
            <a:avLst/>
          </a:prstGeom>
          <a:noFill/>
        </p:spPr>
      </p:pic>
      <p:pic>
        <p:nvPicPr>
          <p:cNvPr id="23556" name="Picture 4" descr="http://essentialsurvival.org/wp-content/uploads/2012/09/ticks.jpg"/>
          <p:cNvPicPr>
            <a:picLocks noChangeAspect="1" noChangeArrowheads="1"/>
          </p:cNvPicPr>
          <p:nvPr/>
        </p:nvPicPr>
        <p:blipFill>
          <a:blip r:embed="rId4"/>
          <a:srcRect/>
          <a:stretch>
            <a:fillRect/>
          </a:stretch>
        </p:blipFill>
        <p:spPr bwMode="auto">
          <a:xfrm>
            <a:off x="6500826" y="1857364"/>
            <a:ext cx="2000264" cy="1143008"/>
          </a:xfrm>
          <a:prstGeom prst="rect">
            <a:avLst/>
          </a:prstGeom>
          <a:noFill/>
        </p:spPr>
      </p:pic>
      <p:pic>
        <p:nvPicPr>
          <p:cNvPr id="23558" name="Picture 6" descr="http://ketenewplymouth.peoplesnetworknz.info/image_files/0000/0000/9089/Austrosimulium_species__sandfly1.JPG"/>
          <p:cNvPicPr>
            <a:picLocks noChangeAspect="1" noChangeArrowheads="1"/>
          </p:cNvPicPr>
          <p:nvPr/>
        </p:nvPicPr>
        <p:blipFill>
          <a:blip r:embed="rId5" cstate="print"/>
          <a:srcRect/>
          <a:stretch>
            <a:fillRect/>
          </a:stretch>
        </p:blipFill>
        <p:spPr bwMode="auto">
          <a:xfrm>
            <a:off x="6500826" y="3071810"/>
            <a:ext cx="2071702" cy="12858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314" y="214290"/>
            <a:ext cx="8429652"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US" sz="2400" b="1" i="0" u="sng" strike="noStrike" cap="none" normalizeH="0" baseline="0" dirty="0" smtClean="0">
                <a:ln>
                  <a:noFill/>
                </a:ln>
                <a:solidFill>
                  <a:srgbClr val="FF3399"/>
                </a:solidFill>
                <a:effectLst/>
                <a:latin typeface="Arial" pitchFamily="34" charset="0"/>
                <a:ea typeface="Times New Roman" pitchFamily="18" charset="0"/>
                <a:cs typeface="Arial" pitchFamily="34" charset="0"/>
              </a:rPr>
              <a:t>Diseases Caused</a:t>
            </a:r>
          </a:p>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Fever and rash - this is usually a non-specific illness resembling a number of other viral illnesses such as influenza, rubella, and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enterovirus</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infections. The patients may go on to develop encephalitis or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haemorrhagic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a:t>
            </a: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Encephalitis</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e.g</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Japanese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encephalitis</a:t>
            </a:r>
            <a:endPar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Haemorrhagic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 - e.g. yellow fever, dengue, Crimean-Congo </a:t>
            </a:r>
            <a:r>
              <a:rPr kumimoji="0" lang="en-US"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haemorrhagic</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a:t>
            </a:r>
          </a:p>
          <a:p>
            <a:pPr marL="0" marR="0" lvl="0" indent="0" algn="justLow"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AutoShape 2" descr="data:image/jpeg;base64,/9j/4AAQSkZJRgABAQAAAQABAAD/2wCEAAkGBhQSERQUExQWFBUWGRYUFxgYGBQZFxgYGBQVHBcaGBsXHSYfGBwjHBQUHy8gIycpLCwsFR8xNTAqNSYrLCkBCQoKDgwOGg8PGi8kHyIsLCwsKSovLCwpLCksLCwsLCwsLCwsLCwsLCwpKSwsKSksLCksLCwpLCksKSwsLCkpLP/AABEIALkBEAMBIgACEQEDEQH/xAAcAAACAgMBAQAAAAAAAAAAAAAABgQFAgMHAQj/xABBEAACAQIEAwYDBgQEBAcAAAABAgMAEQQFEiEGMUETIlFhcYEykaEHFFKxwdEjQmJyFYKS4RaiwvAkMzRDU5Oy/8QAGgEBAAMBAQEAAAAAAAAAAAAAAAIDBAEFBv/EAC8RAAICAQQABQMEAQUBAAAAAAABAgMRBBIhMRMiQVFxBTJhFIGRocEzNEKx8CP/2gAMAwEAAhEDEQA/AO40UUUAUUUUAUUV4aA9ory9R8Vj0jF3YD8/l1pnB1JvhEg1jqpexXF6k6IlLNyu3dUep5n0qBjcRK4KvKd9rR90W67m7H5iqnYvQ0x0lj7WC9xnEEaEgXdh0Xe3qeQ+dU03Gbk6Yo1LeFyx99Ow+dUGa5O6Qs0TPcDlqJuOo3rRkHEESroUhGHMMLG/vWeV0s4PUr0ENu5eZjXFm+Ntd4YwPUj9aybOcX0ih92aoeBzBpQG5qeV9715muQOV7SB2Vhvpv3Tbyqak8ZRT4MFLE0l/JaR5jiyu6RBuli5qMcwxQYanjS5sA0Z0k+F9exqoyHiUklZDaReYP51I4gzGSRkChWjFiwJAJYHbc9K54mVnIejcZ7HFfJfR5nMjWljUr+KNr/NWF/qa3ycRQKbNIqk9DtVQ7FwO0dV/pU3t71qbhvCk3UsH/EG396s3v0M/gQx5s/sMEWeQMbCaMn+5f3qYGpUbI3VbBklXwdBe3qNvpWqPBYmL/yXaNfwsO0jHp1Ue9S8THaK3p4v7ZfyOVeik7E8WYjDgdtCki8tUbEW9Vb96u8o4lhxGynS45owKsPnzHmKkpxbwVT09kFua49y3orENXt6mUHtFFFAFFFFAFFFFAFFFFAFFFFAFFFFAFFFeNQBetcsyqLsQB4k2qrx+fKjFFsWFr35C4+pqixOHedyXlFj5bAeV6rlYlwjVVpZT5lwi0x/EZY9nhQJH6tf+HH/AHHqf6RSpiQxY9rM8jnnbYe1uQqeXAf7tA21gXYdB/vWeNMURCINTfUms85OR6mnrjU8Jd/+5Kg4WJbagVPjc3qY2NCBEQ62Y9Ty23vXmOSYoS0GpfIb0s5dmCriAd+q2PNeXj6VQ3tPUhX4ybz16ZOm4EgqA9iOtV2ecHwYgGygG2x6+1Z4DGA7XqxL+FavLJYZ4r8SmzdB4E7IcS2GYYeb4eSN78j5054TE2I8DWjOMsTEYdhpGobg9biqbhjMiylH+NO6fbkailsaRbY1qYOxLldr/JH47yAr/wCJhH9wFUWU5ZJiQD2+nyAArpsf8RGRhcWt7GuXz4Z8BiivQnUp8ReqroKL3ejNmg1E7K3TnzLr8r2Lf/gZ+k0l+m/WpmW8MvyMz6xz8vQUzZXjxLGrCouGxgfGOqm4VRf1v+1WKuPaMctXe90X6C1nJxmCsQ5lRiBZrcyduVTIs/xqgasMWHXSRer3ikgxIvMl0t/qFXA7oG3Spqvl4ZRLVJ1xcoJtiYMzw+JBjkBRz0PdatuByrVC0bXJRu7INjboQRuDU/McnhxutWGl4zsy7MDa4NUv3ubBG0p1xctYG48NQHTzqHKeWWxasjthw+9r/wAF1BmT4ZQJSZIgbdp/Mv8AfbmPPnTDDMrAMpBB3BHI0uZE/bLI53BJAHS1Q8sxz4eR40jLRX1KCbFb8wt+Y8qtjPHZjt0+5tR7Q6A17ULL8zSZdSHlsQdip6gjoamA1flMwtNPDPaKKKHAooooAooooAooooAoory9ADVU5zmhQaU+M/QeNe53nIhXxY8h4eZpSgzbtJWDk6rXueo8vCqbLFHg36XSSs87XCN//D0bh5JNzuSSzXJ8rGkjHZmY5CsDOwHS9x8zTTxfiz2KhDzuCL1jw1kapECRcnnesk/M9qPodM1VW7J854SK3hHiBY3mMwIZ+8L+nKmXg+APrnfvbm1+gqNxJkCSxB0ULIvOw51q4RneKAxPsdzb3qSzCWJdFV7hdVKyrhvCa/A1YrPFQEmwArmvEmLw8zlo+6977dfarHEK2LxQhuQi7tam7B5VhoLIFU7b7b+5rrzaV1eHoWnhuT9F1j8iHkvFGnuy91htenLLM3ST4XB9Km43hvDT7FBv5UkcQ8Jtl7CaAnTfceVcSlX+USdun1b2rMZP0OkiVUQszAC3Wua4zNFhxokVgUY2ax5eBp2yDGpiYhqsetjW7NODsNOhBQA9Cux+lWyTsScTz6LoaWyULE+eGbMlzEOdjUHjzJe2gLqLsm/nbrS3kofCztA5Nhuh8ReuhQyB4zfwsa5GSnFxkQuj+ntjbW+Dl2Q51No7OJSSdugHgd/anbh7LDApLG7udTHzpEwuIGExMy/yhyw9CAfzuPermLPsVOLwxHSOuw/OqK5bXz6HpamuVseMJPsacbC0k0ZNtCb+9WOPx6xoXY2AFIvb48c0PzFUXF2ezNGkcgKgsA171a7sJvBmj9OdkorcsfgeeHsQ0s0kyC8b2G+17dR9at8xwAcMCAQRyNU/B+MAQKOVhb5VY5pPP2ipGFs9+9+G3l1qcHmJj1EZQvaXGCgy5/uLtEdonN0J/lPVb/lVtmEyaNYNjcAW8605pwS2IjIfEOSfDSB8rUl5t95wXZpKS8aOpD25gdDUZZguVwbKoV6l5jLzeq9x9xGC0aXTaS1yeQbyarnAY0SIGB58x4HqPal/D8TRTDukkAA7A2qjGYGF3nhN97sn8rjqLdD4GrFYkzJLSzmmpLDR0YGva0YTEB1VhyYBh6EX/Wt9aDy+gooooAooooAooooAqNjMWsSNI50qoLE+AFSaUePcSdMUQ+F21v5qljb3NvlUZS2rJbTW7ZqC9SkzTM+2dZCCNbXAPMIAdII6HratOY4BnTtYfiUb+Yqgkx5aUk8h+lWfD2efxShBAvtf+YHwvXm71J8n2P6eVFacPQjYLHGa8b7ODt86bYcSsQ75G1tqUuKkGHxKMmxvb1Fr1VT5oZHspJJtfflXFPY37lr0y1MYyTxHsb8bxgi3AqtyXEtJJJMx2IAUdAK25dwYDAZJNjba/MmqrHzGCIRR/E5sPKuycu5Ea4UNOFPfTZccEx9pi8QOtqyxWYGHEMjHerzgrh/7tF2pN2cb+NU/HWRmUdqp3G+1WOLVawYoXV2atxf29fuWsedoFuWt4VIzqcy4chhsR1rnfB0LSynWSQnIHxroGayacMzHpSM3KDyc1GnhTdFR7yV32cn+E3kxUegJp1wsne50m/Z84MG3iSfW9NccgvcVbVxFHm69ZukUPHuGCGGYc1cA+jWFW+Szahaq/wC0U/8AhgP6l/MUZDP8NRlxYIwc9In8lDxllCDHRDkJB3vPSb0/ZeirEukAC1J/Gv8A6zCnxDj8qanNolHkKnBYlIhe3OmpNnn+JrqsSPpWWYZRDiIyrorKedxXPsywzfetBYqGNwb/AEFOGU5A62YYh/QgWrsZuTawdv00KIxsjPDfyL8+Wvl8gIJaAmwPVD0B8ul6Y8HnasQTVpmeBWWJkYXBBFIuCyTFaboRYXXrc2Nr1GUXB+XonXZDVQ/+rSa9fcf/AL6trkgD1qPicJHiI7MoZW8fCuZ5pNiFdUmuqE2JF7Hy8q6Xk0waJbdBarIWb8poo1OjemirIyzn2EXH5I+WydpF3sOSNan+W/UeVXWO4djmiMkV0Yi5tyJ9OVXnE0QbCyg/hP5Uu8N4iYwjYBNIA332HOq3FRe00QunbWrM8p4+S24Px5aIRPs8ICH+pbd1h8vpTEKUMmQpjN/50b6MDTcKvreYnmamKjY8HtFFFWGcKKKKAKKKKAwd7CuZ5tmxxcpddo1ukf8AUBzY+pvbyFOHGuYmHByFfie0S/3SEKD7XJ9qS5oBGqootYAD0ArLfLjB7P0qtbnY/wBinwmGKSFXsdRLAi/y3q3w08KNeT+Xcf8AZqozOUqUPna/tWOWYBJ/4koJjB5HYNv9awwzk+osipV7pMhcS4l8VI0sakxJsW6eG3jYVfcF4OJFLsoZrd3wv4mrLMMfG8PYxRhIwLWsKocjxRRSp5qdPy5fS1SeIzyVJyt07rxtx6euBxfHFh3j+1IOIF8ZHf8AGfzqzxWKxHNI3YelUcrSiRXaJgQfD50nLPODuk06r3Ya5R137wNIHSwqszSElG0uALciKpMq4qWRQLX/ANquGwqzDcXHnWrcprg8V6eVE8y4EThSbRiHXxP606Z7/EwrKOZqJP8AZ5uZIH0t0qvljx0OzR6x5GqVGUE00ejZZTqZqdcllej4JHBU3ZalNXOAz1WlZRyv8tqWoc5KEk4Vwx8KrsFmWmfVYrfmDsaKzakiU9ItRKc2vQ6FxphjLhe7uVs3yqsyCUnT7Va5fnqFNLG4NR2WOM3S1r1fLDe5Hk1OUK3RJfBE47U6I5usTgn+07Gr3L5+0hU36Uv8QFsRE0akd6wufWs+FcQUQxP8SbftUVPz/IlS/wBOk+0/6MOKsFePtB8UZ1D0HOmnIcyWXDo48N6qsaQyuPEEUucG5gyGWG/wk2rqlsn8nJUu/T/mL/pnS73rVh4AlwOV7/OqmHHMOhNBSSZu+SkfRQbFv7iOQ8q0qWTyXS4+vBs4hwivEbgGqjgPFM6WPJb/AJ1cZuwSBrbAA7exqj+z1rIfPf5k2qp/6iN1f+zn+GsFtxljAmFcHm/dHvWGDkVYI1BAGlR71t4iyL7yEGqwVrn0qPiuGE090sGHwm52NdknlvBVW6vCjFvnLZGxk4jOoNZhy8fT0ply/FiWNXHJhekXB4C+rtN3F7k+PlTNwnODEVv8LEfPcfmahTJ5wxq6ko5RfUV4K9rUeaFFFFAFFFFAKP2gm6YVPxYiP/lDGqDiPEhcQFHharnihu0zDCR32jVpz6lgo+gf50icV40/eEfxZgfnWG+WD6L6VDLXw/8Ass8RiVMckbprV/oehqlxGYsiLEvIch4VKxE9k1c7C/rWPCiBxJI63ZgwjHhb97Vky5PB9Eowqi5tZM8sBX4je9YYrF6JgAOe3rWEOU4hySO6Bvc+HlUPPMlni0lztcWJpykWKVTnzJc+g+5bn79mAvh6mtqZ6h7sqA78+tIWAzKSFgSLW6jlTnhcxhxaaZLBz12savrsysZPI1OjjXLdt4912iHn3DEcl5sI+mTnYfC3kR+tHDWelQVlUq67MD+foa1PgZMJMLE9m3yrbxDhg8XaghZF3U/mD5Gmec9M7jMVW3ui+n6jbhscDuDUj/ExyJB+VczyXipW2Y2YbW/aro5pflU1eZbPpjUuRvOLVug+lQ8w4ew+IH8RQD+IbH6UsYDiEMdiDbYjqPWryDOFOxqasjLsplpbaXmDaIGJ+zdb2jmYD1NRZPs/xC/BOT5EkimqOYW2NSFxLDrXfDgyK1uqj/yz8o59M2IwrfxUJX8QFx/tU7D8UQswbUAbWO9O6yggh1DCqLiPhCLERsYUAcC4I23qDrcVmLLoa2u2SV0cfldEZM2Rhe4PpS3xJmCYfGLLEbBlXWPA/vVZh8ykhfsyNEg7u9v1qRgoVEvaS99jc78t6zuzK57PUr0irlvXMcP9xhwnHUVuZJ8qu8qzlpO+ylR0vzP7VVYbNcMq/wDlLq8dhVNmnFgjBsNz8I8fQfrVys29swy0qtbUYY/LOg4siaMjxFqpcoR8KdB3QiwI8uQNK3D/AB2Q2iayt53H51bZpxqmmykXNS8SL8xV+hurbqxlMYU4mZdjC/0Na8VmWJkUmMLH/fuflS2ONYkT4hVdL9oaHfUbeNjb52o7k1yzi+nyznZ/JY4rDYu5YsgJ3IF9/wBqveBpWEkisNJZVa3TukgkfMUqxcT69xuKbeDbySl7bIpU/wBzFTb2C39xXKmnPghr0404lgchXteCva3nzgUUUUAUUUUBzvNpWXNJj17OELf8Nm5e+qljF5RrxBMt7AHb1NP/ABhkzsUxMSlnjBVlHNo73Nv6gdx40uyYtJwHBB6X9PGsF8eT6D6fekkkL+PwSxqdLEjwqJkuL0xJ9fnUjO8QEQ3IqlyLE2Oh+7fdb+fSsr4Z9LXOLhiReHMh0atmLzAywaSbgXtUHMcGiAlfWtGXORDv1vTLON18PHRc5ROjxgsAf3HOt/3WK2pDa3gaW8qzAIhU8izW9DXsUI1XRyoPMdK6USlmXY8PjiYQHNyvI86XcYz4l+zVrJ/Mw8PAVrxuaXQRIbnqenrWcF1RVRtPiepqTlkjTBRTaGKDhzCJFyuTtyv871si4Lwr8pWTy3H61TQiT8ZPsP0q4ik0rdmFvOrE0/QyWQsj9tjMcZwVBp0wsNYBN+Rv69aW0zRoW7OUEG9r0yzYuwuTYc71T5hJDLGSzfvUJ49C7TufVjyv7LLCZpbkdqnPnXnSPgMBiSbIvd6E+u16YsPwfijvI8aL9fYXrkXN9C6vTx5nIuMPxDY2Jq8wWZjYg0q4jg2MDuzMXqueeXCyBHuQeR8au3yh2ZJaai9YrfP5HPPuHcPjFu62foRzrnHFPC82CXtI3Z4xzv0p/wAuzQMBvUvFBZUKNurCxqUlGayZqrbtM9ueDiH+I4hgO8AD1AvVhl+AGoSSMXbz6V7xJwvJhpysWrs2JMfhfmy/7VXLBjOij5Gszi8ns16uLWR0hzSICzxJKPBhf5eFRsfisCbAYVENwTubbeVK0mHxY6j5W+tbcHk04Oo9kD/UwY/mPyrvOMEHKly3c5+WXMLYYt3Y0HpcirVJlUbIKg5XlczOFFpGJ2CKw92PJR505QfZ5KSNcqIvXQGZvYtsPWxrsK5y6KNRrqa+Mi9hMricOzoI1tcuDpt6HxrofBuBMWDhUrpbSC3Q3O9z58r1ry/gnDRMG0s7DkZHZ7HxUHug+YFX6it1VWzlnzmr1Xj8Loyoooq8whRRRQBRRRQGDLXJ/tdePBmJoAYppmZnKfCVW1y68ixZlF/WutWrnP2ucPNP2Eic1Eke9tN30lQ3kShW/iRUJLgtqltkmchkkac3lkYnoNgPUW2b0rJsDLb4tVuRsDt7bislw+ltJ7u9ip6Hy5foalSxlbcyL8wSCrDkb8x4eO/WvPb5Pdjc0jTNicQV0lzp5XIBv/m5fOs2xswTszb13BI/Km3KkSSEOeR21NtY+BdAV8dpF961Y7Lo7XAC3/sCt77xt7MtRznsePL3KjKp45F7NhpZRyIsfUeNTmycDkWt61U5lldtypQjcEAge1/+ljWvBZ7iIe6w7Vf6rhrev7ipbEyP6lrssGy0/wArfOs4cJMNwb+9Z4XijDOLveLzI7t/Ii4qfg8XHKNUT3AJFRcGjTXqvyU7Z3IpIbUCPUVtOaS4gaQTYeP7DnVlMx6kH1qN91S+q1j4g2qJqWoRsfVYGV7j/vkBzr3D5lCvLn5j96kRxAjn86h47L79BXMF0LostoM/HQ2q4w+ca9zvXM5IJYzcAkVOwfEpjtqUj2rqm0Wzoqs5XZ0PF5ysYHjWGa4L7zGDex5jy8KRxnyyyrqBCXvc0z4XOFHIhh5Gpb93ZnlQqsSh2RCMRCLtGWX8S7/SrfIc1Z9yrBehPWs1z0Wt0qLJmFztTKXRltslNeZEriHMQIwxAYIyuL+RF/pce9O6ZFhyAexj3/pFIGX5a2MlWEfApV5m6BQbhP7m29BXUVStlCyss8LVzxJKLK5eH8MP/Yi/0L+1SIssiX4Y0X0VR+QqVai1aMIxbpe5h2YrMCi1e0IhRRRXQFFFFAFFFFAFFFFAFRMywCzRvG4urgqffqPMGxHmKl14RQHz3xHl0mGlk7Uq2ltEhI7j8tJcD4CylSG5G9QcLgY3a8UhS43jff003+IeYNxXS/tQylFtNpN5bRMygEhlBKEg/ECLrbyFq46+CCsdDaLdNrH/ACPy9jWG2KTPQpm2hhwGWzRygxyaT4x7tbzQm7ehFXMXas5Kqsjb6xGDDOP74SbMPOxpVizCRVsyGRf6STb/ACve3qDVhh87w7lRI0iFfh1tNHpv4MA+n8qq8xfiIxRYpdwg73Jk096/UMgsT/oNRP8ADY5G0qugnojBh/8AVJpb/TY1icw1WPbdqo5azhp7D1ur1vfiZJE0iSK/IXVypt0KS3sfNSKhlo64pla2TKge4tzBZQSPSWM2dR5kbeNU2KyNV3Ulb9UYkE+RU94eexHUGrSTOe1v2aOdPxMx0xIR+CRu+L/hvv4Vh2U2hbxgNJYIb2DNfuuFO97eA3FdzMNRXRROsy3tK/udVr8ufTzqtx2MmA77mw5/pyppxIcXLhAf4oJU90qpsbC34+XjSvjIjLIqg6yDvbltt+Zq6L9yqTa6JeD4wmUC6CwsOe5q8y3i1ZTpPcY9GI/M15k32eyS95gfS1S8w+zCSx0j5VVO2rPJOq6yPROjNzuLVIOT33AB+VKa5HjcN8DMo8G3HyNO/BnDOOxcHau8UQLELdHu4Fu8LMLC9x7UjBT+x5Ni17h9/BE/4e1DdahYvIOz3UlSPA10BeAsTaxxMY8xG/6vU3AfZ3EpvPI858DZE/0rz9zVi08iM/qcRIyLh/F4iPWqArewJOm/per3AfZ/iHYdq6xJ10HU58htYeu9dDigVQFUAAbADkBW0CtEaIrs8yzW2TIeV5VHh4xHEulR8yepJ6k1NqB/jMfa9mCS2rs9lcqH7PtNJYDSDo3sT1HiKmlq0GJvJlRUTF5kkZjDXBkfsl2Ju2lmtty2Rtz4Vjgc0WZUZNRVwWB0sBYG1jfkfI77GgJtFY66j4zMFiUs5sAGbkSbKpY2A3OynlQEqitMGJDqrDkwDDYjYi42NZ66AzorEvUfCZikuvQSdDtG1wRZltcb8+Y35b0BKorHVWKzAkgEXFr+VxcX8KA2UUUUAUUUUBDzbLUxETxSrqRxYj6gjwIIBB8QK4rnXCPZzvGTIhBJG+pXUnZluCAD4dDfyruxqqzzhyDFoFmQNY3VuTIfFT09OR6g1XOG5E4TcWcEnhKsUjHaEfE3IL47JYkjyrPDz2O6rKvXZW+jDV866Dn/AAPMN1Alt8JQBJABy7uwJHlflyFIWYwaHKyEBxzEitE497WPzrFOEo9I312RkuWRTgsKxa6lSTqP8O4HkLWsPK1TcBleHG6I0hHL+CxH/OwX5ioVrfzKPSYVJwmDmlOmKOSU/wBJdh8xt9aq8z9y/MF7FhJPoIZljUjkZnVtH9kMQ0L8qirmDtIexEk8zgjXa7AW37NR8I8/rV/lP2V4qQgyiOBdudnf2UXF/U1dcYYaHKsAyYcHt8SRCJGN5CLd8k9AFvsLC7CrFS/umVz1KXlgcZxmNeS6KCo2W219uQHvc+9dS+zf7PAsYmlXvEXsel/12pe4H4X7bEgEdyO1/At/tXdoIQiADawqv7+FwkZ5za+Rax+LWAW2QelUJ4pEj9lBeWQ76UFzbx8ANxubCmHP5FKkEA1U/Z5lqjE4mUKB3Ik+Zdj/ANNefp6o3WbWzRKThXuwTMu4QklIbF2C8xEDcn+9htbyHzpyijAAAAAGwA2AHgBWde19DVVGtYiebOcpvLCi1FFWkAryva8NALM2SyffDNGpiJkUSkODFiIhFa7xnlICdIYAGyi5K7VEwfDeISRBqBjGuD4iT2Kv2mHc3G7qbxkdRvfwMZmM7YlVDL3cYYUF3VSpy2WS0gB7/eINvFRy51tyXi98S0YWJALQ9rdxcdth+0DJvdhqIW2nez792xAi5Tw9iB93aRCJElhaYmVWV+zgnRpUC2A1GROYDHryrU/DOJ7BEC7iAxkCQDv/AHpJBuP6FbceNqmNm0sWLxGm0kZnw8WlmfUva4eOxQcgoYhmHhqPTfGLjCXssO7LFeZcLKVUvdVxMscYuWsBbW1juWK20ixNAVWcYR4XMRACSNiiimaNNMbrh7NH2jACQMJCLG66jtZri/z/ACh5+weOMm0U6WYqGTtoAFvc9GUA28ar34skRXKxxnQuNnOp5Df7vjTGQpPLUNweSk8rU7igEnDcKyiWMNHeENAzr2lx3cJLHISL798xeui/rrm4axZjP/yqsoZg9vvDfeo5ImBv3SERx3rW7TSO7T3RQHN86WRZGSQW7U4pghniVlR/uwRkLMAJQUe2knTc7HVepmI4axLdo8I7KSR8SysXsVSTDBYw1jt/EVeVyCNVPPZ1kBQCeclxAlEqR2Qyauw1p3FOEeNzz0kGQoSo/Bq5mpHB+SywGTtUALphrvqDXaPDRxuCb3J1ITe24IppooAooooAooooAooooDErWEmGVviUN6gH8620UBBGR4e9+wiv49ml/napaxgCwFh4Das6K5gGBriv2hZv95zBwN0wilAPGQka7e+lf8tdizTHrDFJK2yxqzn2F64TkWFMsiFvimczP87/AP6P0rHrLNscGjTxzLJ0b7PsqEGHDN8R3J8Sef1pkx2O225VRZviuyhABtYUuwZ7JiB3AQoNix5e3jXiSsljj1NkasvcywzPGa3tfYbsfACmHgfCEYcyEWMzdoB/SLBPoL+9LGS5R97k0LfsEP8AFfq7D+Qfr4DbrXSUUAAAWA5V6X0+hx87KNVYn5EZ0UUV6xiCiiigCiiigI5y6LXr7NNdwdWldVwCAb2vcAkehrCPKYVZXWKMOi6FYIgZV/CpAuF3Ow2qXRQGg4KMtr0LqIsW0i5FrWvz5Ej3rU+TQHTeGI6RpW6IdK7bLcbDYbDwFTKKAinK4d/4Ue4YHuLuGN2B23BO58TUkCvaKAKKKKAKKKKAKKKKAKKKKAKKKKAKKKKAKKKKAKKKKAWPtDy+afBmGFSxkdA1rbIDqPM/0ge9LvDPB80cxZ0KhQFW9unp510dqKz20xs7LIWuPQg8ScP4nEMqKpCk2ZrjYda2twrIRHAgMcY2Z9rgdbb8zy9708V5WaOjrWGWvUSNOAwCQxrHGoVVFgB+fmTzvUkCvK9Fegkl0Zuz2iiiugKKKKAKKKKAKKKKAKKKKAKKKKAKKKKAKKKKAKKKKAKKKKA//9k="/>
          <p:cNvSpPr>
            <a:spLocks noChangeAspect="1" noChangeArrowheads="1"/>
          </p:cNvSpPr>
          <p:nvPr/>
        </p:nvSpPr>
        <p:spPr bwMode="auto">
          <a:xfrm>
            <a:off x="9082088" y="-1084263"/>
            <a:ext cx="2590800" cy="17621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1508" name="AutoShape 4" descr="data:image/jpeg;base64,/9j/4AAQSkZJRgABAQAAAQABAAD/2wCEAAkGBhQSERQUExQWFBUWGRYUFxgYGBQZFxgYGBQVHBcaGBsXHSYfGBwjHBQUHy8gIycpLCwsFR8xNTAqNSYrLCkBCQoKDgwOGg8PGi8kHyIsLCwsKSovLCwpLCksLCwsLCwsLCwsLCwsLCwpKSwsKSksLCksLCwpLCksKSwsLCkpLP/AABEIALkBEAMBIgACEQEDEQH/xAAcAAACAgMBAQAAAAAAAAAAAAAABgQFAgMHAQj/xABBEAACAQIEAwYDBgQEBAcAAAABAgMAEQQFEiEGMUETIlFhcYEykaEHFFKxwdEjQmJyFYKS4RaiwvAkMzRDU5Oy/8QAGgEBAAMBAQEAAAAAAAAAAAAAAAIDBAEFBv/EAC8RAAICAQQABQMEAQUBAAAAAAABAgMRBBIhMRMiQVFxBTJhFIGRocEzNEKx8CP/2gAMAwEAAhEDEQA/AO40UUUAUUUUAUUV4aA9ory9R8Vj0jF3YD8/l1pnB1JvhEg1jqpexXF6k6IlLNyu3dUep5n0qBjcRK4KvKd9rR90W67m7H5iqnYvQ0x0lj7WC9xnEEaEgXdh0Xe3qeQ+dU03Gbk6Yo1LeFyx99Ow+dUGa5O6Qs0TPcDlqJuOo3rRkHEESroUhGHMMLG/vWeV0s4PUr0ENu5eZjXFm+Ntd4YwPUj9aybOcX0ih92aoeBzBpQG5qeV9715muQOV7SB2Vhvpv3Tbyqak8ZRT4MFLE0l/JaR5jiyu6RBuli5qMcwxQYanjS5sA0Z0k+F9exqoyHiUklZDaReYP51I4gzGSRkChWjFiwJAJYHbc9K54mVnIejcZ7HFfJfR5nMjWljUr+KNr/NWF/qa3ycRQKbNIqk9DtVQ7FwO0dV/pU3t71qbhvCk3UsH/EG396s3v0M/gQx5s/sMEWeQMbCaMn+5f3qYGpUbI3VbBklXwdBe3qNvpWqPBYmL/yXaNfwsO0jHp1Ue9S8THaK3p4v7ZfyOVeik7E8WYjDgdtCki8tUbEW9Vb96u8o4lhxGynS45owKsPnzHmKkpxbwVT09kFua49y3orENXt6mUHtFFFAFFFFAFFFFAFFFFAFFFFAFFFFAFFFeNQBetcsyqLsQB4k2qrx+fKjFFsWFr35C4+pqixOHedyXlFj5bAeV6rlYlwjVVpZT5lwi0x/EZY9nhQJH6tf+HH/AHHqf6RSpiQxY9rM8jnnbYe1uQqeXAf7tA21gXYdB/vWeNMURCINTfUms85OR6mnrjU8Jd/+5Kg4WJbagVPjc3qY2NCBEQ62Y9Ty23vXmOSYoS0GpfIb0s5dmCriAd+q2PNeXj6VQ3tPUhX4ybz16ZOm4EgqA9iOtV2ecHwYgGygG2x6+1Z4DGA7XqxL+FavLJYZ4r8SmzdB4E7IcS2GYYeb4eSN78j5054TE2I8DWjOMsTEYdhpGobg9biqbhjMiylH+NO6fbkailsaRbY1qYOxLldr/JH47yAr/wCJhH9wFUWU5ZJiQD2+nyAArpsf8RGRhcWt7GuXz4Z8BiivQnUp8ReqroKL3ejNmg1E7K3TnzLr8r2Lf/gZ+k0l+m/WpmW8MvyMz6xz8vQUzZXjxLGrCouGxgfGOqm4VRf1v+1WKuPaMctXe90X6C1nJxmCsQ5lRiBZrcyduVTIs/xqgasMWHXSRer3ikgxIvMl0t/qFXA7oG3Spqvl4ZRLVJ1xcoJtiYMzw+JBjkBRz0PdatuByrVC0bXJRu7INjboQRuDU/McnhxutWGl4zsy7MDa4NUv3ubBG0p1xctYG48NQHTzqHKeWWxasjthw+9r/wAF1BmT4ZQJSZIgbdp/Mv8AfbmPPnTDDMrAMpBB3BHI0uZE/bLI53BJAHS1Q8sxz4eR40jLRX1KCbFb8wt+Y8qtjPHZjt0+5tR7Q6A17ULL8zSZdSHlsQdip6gjoamA1flMwtNPDPaKKKHAooooAooooAooooAoory9ADVU5zmhQaU+M/QeNe53nIhXxY8h4eZpSgzbtJWDk6rXueo8vCqbLFHg36XSSs87XCN//D0bh5JNzuSSzXJ8rGkjHZmY5CsDOwHS9x8zTTxfiz2KhDzuCL1jw1kapECRcnnesk/M9qPodM1VW7J854SK3hHiBY3mMwIZ+8L+nKmXg+APrnfvbm1+gqNxJkCSxB0ULIvOw51q4RneKAxPsdzb3qSzCWJdFV7hdVKyrhvCa/A1YrPFQEmwArmvEmLw8zlo+6977dfarHEK2LxQhuQi7tam7B5VhoLIFU7b7b+5rrzaV1eHoWnhuT9F1j8iHkvFGnuy91htenLLM3ST4XB9Km43hvDT7FBv5UkcQ8Jtl7CaAnTfceVcSlX+USdun1b2rMZP0OkiVUQszAC3Wua4zNFhxokVgUY2ax5eBp2yDGpiYhqsetjW7NODsNOhBQA9Cux+lWyTsScTz6LoaWyULE+eGbMlzEOdjUHjzJe2gLqLsm/nbrS3kofCztA5Nhuh8ReuhQyB4zfwsa5GSnFxkQuj+ntjbW+Dl2Q51No7OJSSdugHgd/anbh7LDApLG7udTHzpEwuIGExMy/yhyw9CAfzuPermLPsVOLwxHSOuw/OqK5bXz6HpamuVseMJPsacbC0k0ZNtCb+9WOPx6xoXY2AFIvb48c0PzFUXF2ezNGkcgKgsA171a7sJvBmj9OdkorcsfgeeHsQ0s0kyC8b2G+17dR9at8xwAcMCAQRyNU/B+MAQKOVhb5VY5pPP2ipGFs9+9+G3l1qcHmJj1EZQvaXGCgy5/uLtEdonN0J/lPVb/lVtmEyaNYNjcAW8605pwS2IjIfEOSfDSB8rUl5t95wXZpKS8aOpD25gdDUZZguVwbKoV6l5jLzeq9x9xGC0aXTaS1yeQbyarnAY0SIGB58x4HqPal/D8TRTDukkAA7A2qjGYGF3nhN97sn8rjqLdD4GrFYkzJLSzmmpLDR0YGva0YTEB1VhyYBh6EX/Wt9aDy+gooooAooooAooooAqNjMWsSNI50qoLE+AFSaUePcSdMUQ+F21v5qljb3NvlUZS2rJbTW7ZqC9SkzTM+2dZCCNbXAPMIAdII6HratOY4BnTtYfiUb+Yqgkx5aUk8h+lWfD2efxShBAvtf+YHwvXm71J8n2P6eVFacPQjYLHGa8b7ODt86bYcSsQ75G1tqUuKkGHxKMmxvb1Fr1VT5oZHspJJtfflXFPY37lr0y1MYyTxHsb8bxgi3AqtyXEtJJJMx2IAUdAK25dwYDAZJNjba/MmqrHzGCIRR/E5sPKuycu5Ea4UNOFPfTZccEx9pi8QOtqyxWYGHEMjHerzgrh/7tF2pN2cb+NU/HWRmUdqp3G+1WOLVawYoXV2atxf29fuWsedoFuWt4VIzqcy4chhsR1rnfB0LSynWSQnIHxroGayacMzHpSM3KDyc1GnhTdFR7yV32cn+E3kxUegJp1wsne50m/Z84MG3iSfW9NccgvcVbVxFHm69ZukUPHuGCGGYc1cA+jWFW+Szahaq/wC0U/8AhgP6l/MUZDP8NRlxYIwc9In8lDxllCDHRDkJB3vPSb0/ZeirEukAC1J/Gv8A6zCnxDj8qanNolHkKnBYlIhe3OmpNnn+JrqsSPpWWYZRDiIyrorKedxXPsywzfetBYqGNwb/AEFOGU5A62YYh/QgWrsZuTawdv00KIxsjPDfyL8+Wvl8gIJaAmwPVD0B8ul6Y8HnasQTVpmeBWWJkYXBBFIuCyTFaboRYXXrc2Nr1GUXB+XonXZDVQ/+rSa9fcf/AL6trkgD1qPicJHiI7MoZW8fCuZ5pNiFdUmuqE2JF7Hy8q6Xk0waJbdBarIWb8poo1OjemirIyzn2EXH5I+WydpF3sOSNan+W/UeVXWO4djmiMkV0Yi5tyJ9OVXnE0QbCyg/hP5Uu8N4iYwjYBNIA332HOq3FRe00QunbWrM8p4+S24Px5aIRPs8ICH+pbd1h8vpTEKUMmQpjN/50b6MDTcKvreYnmamKjY8HtFFFWGcKKKKAKKKKAwd7CuZ5tmxxcpddo1ukf8AUBzY+pvbyFOHGuYmHByFfie0S/3SEKD7XJ9qS5oBGqootYAD0ArLfLjB7P0qtbnY/wBinwmGKSFXsdRLAi/y3q3w08KNeT+Xcf8AZqozOUqUPna/tWOWYBJ/4koJjB5HYNv9awwzk+osipV7pMhcS4l8VI0sakxJsW6eG3jYVfcF4OJFLsoZrd3wv4mrLMMfG8PYxRhIwLWsKocjxRRSp5qdPy5fS1SeIzyVJyt07rxtx6euBxfHFh3j+1IOIF8ZHf8AGfzqzxWKxHNI3YelUcrSiRXaJgQfD50nLPODuk06r3Ya5R137wNIHSwqszSElG0uALciKpMq4qWRQLX/ANquGwqzDcXHnWrcprg8V6eVE8y4EThSbRiHXxP606Z7/EwrKOZqJP8AZ5uZIH0t0qvljx0OzR6x5GqVGUE00ejZZTqZqdcllej4JHBU3ZalNXOAz1WlZRyv8tqWoc5KEk4Vwx8KrsFmWmfVYrfmDsaKzakiU9ItRKc2vQ6FxphjLhe7uVs3yqsyCUnT7Va5fnqFNLG4NR2WOM3S1r1fLDe5Hk1OUK3RJfBE47U6I5usTgn+07Gr3L5+0hU36Uv8QFsRE0akd6wufWs+FcQUQxP8SbftUVPz/IlS/wBOk+0/6MOKsFePtB8UZ1D0HOmnIcyWXDo48N6qsaQyuPEEUucG5gyGWG/wk2rqlsn8nJUu/T/mL/pnS73rVh4AlwOV7/OqmHHMOhNBSSZu+SkfRQbFv7iOQ8q0qWTyXS4+vBs4hwivEbgGqjgPFM6WPJb/AJ1cZuwSBrbAA7exqj+z1rIfPf5k2qp/6iN1f+zn+GsFtxljAmFcHm/dHvWGDkVYI1BAGlR71t4iyL7yEGqwVrn0qPiuGE090sGHwm52NdknlvBVW6vCjFvnLZGxk4jOoNZhy8fT0ply/FiWNXHJhekXB4C+rtN3F7k+PlTNwnODEVv8LEfPcfmahTJ5wxq6ko5RfUV4K9rUeaFFFFAFFFFAKP2gm6YVPxYiP/lDGqDiPEhcQFHharnihu0zDCR32jVpz6lgo+gf50icV40/eEfxZgfnWG+WD6L6VDLXw/8Ass8RiVMckbprV/oehqlxGYsiLEvIch4VKxE9k1c7C/rWPCiBxJI63ZgwjHhb97Vky5PB9Eowqi5tZM8sBX4je9YYrF6JgAOe3rWEOU4hySO6Bvc+HlUPPMlni0lztcWJpykWKVTnzJc+g+5bn79mAvh6mtqZ6h7sqA78+tIWAzKSFgSLW6jlTnhcxhxaaZLBz12savrsysZPI1OjjXLdt4912iHn3DEcl5sI+mTnYfC3kR+tHDWelQVlUq67MD+foa1PgZMJMLE9m3yrbxDhg8XaghZF3U/mD5Gmec9M7jMVW3ui+n6jbhscDuDUj/ExyJB+VczyXipW2Y2YbW/aro5pflU1eZbPpjUuRvOLVug+lQ8w4ew+IH8RQD+IbH6UsYDiEMdiDbYjqPWryDOFOxqasjLsplpbaXmDaIGJ+zdb2jmYD1NRZPs/xC/BOT5EkimqOYW2NSFxLDrXfDgyK1uqj/yz8o59M2IwrfxUJX8QFx/tU7D8UQswbUAbWO9O6yggh1DCqLiPhCLERsYUAcC4I23qDrcVmLLoa2u2SV0cfldEZM2Rhe4PpS3xJmCYfGLLEbBlXWPA/vVZh8ykhfsyNEg7u9v1qRgoVEvaS99jc78t6zuzK57PUr0irlvXMcP9xhwnHUVuZJ8qu8qzlpO+ylR0vzP7VVYbNcMq/wDlLq8dhVNmnFgjBsNz8I8fQfrVys29swy0qtbUYY/LOg4siaMjxFqpcoR8KdB3QiwI8uQNK3D/AB2Q2iayt53H51bZpxqmmykXNS8SL8xV+hurbqxlMYU4mZdjC/0Na8VmWJkUmMLH/fuflS2ONYkT4hVdL9oaHfUbeNjb52o7k1yzi+nyznZ/JY4rDYu5YsgJ3IF9/wBqveBpWEkisNJZVa3TukgkfMUqxcT69xuKbeDbySl7bIpU/wBzFTb2C39xXKmnPghr0404lgchXteCva3nzgUUUUAUUUUBzvNpWXNJj17OELf8Nm5e+qljF5RrxBMt7AHb1NP/ABhkzsUxMSlnjBVlHNo73Nv6gdx40uyYtJwHBB6X9PGsF8eT6D6fekkkL+PwSxqdLEjwqJkuL0xJ9fnUjO8QEQ3IqlyLE2Oh+7fdb+fSsr4Z9LXOLhiReHMh0atmLzAywaSbgXtUHMcGiAlfWtGXORDv1vTLON18PHRc5ROjxgsAf3HOt/3WK2pDa3gaW8qzAIhU8izW9DXsUI1XRyoPMdK6USlmXY8PjiYQHNyvI86XcYz4l+zVrJ/Mw8PAVrxuaXQRIbnqenrWcF1RVRtPiepqTlkjTBRTaGKDhzCJFyuTtyv871si4Lwr8pWTy3H61TQiT8ZPsP0q4ik0rdmFvOrE0/QyWQsj9tjMcZwVBp0wsNYBN+Rv69aW0zRoW7OUEG9r0yzYuwuTYc71T5hJDLGSzfvUJ49C7TufVjyv7LLCZpbkdqnPnXnSPgMBiSbIvd6E+u16YsPwfijvI8aL9fYXrkXN9C6vTx5nIuMPxDY2Jq8wWZjYg0q4jg2MDuzMXqueeXCyBHuQeR8au3yh2ZJaai9YrfP5HPPuHcPjFu62foRzrnHFPC82CXtI3Z4xzv0p/wAuzQMBvUvFBZUKNurCxqUlGayZqrbtM9ueDiH+I4hgO8AD1AvVhl+AGoSSMXbz6V7xJwvJhpysWrs2JMfhfmy/7VXLBjOij5Gszi8ns16uLWR0hzSICzxJKPBhf5eFRsfisCbAYVENwTubbeVK0mHxY6j5W+tbcHk04Oo9kD/UwY/mPyrvOMEHKly3c5+WXMLYYt3Y0HpcirVJlUbIKg5XlczOFFpGJ2CKw92PJR505QfZ5KSNcqIvXQGZvYtsPWxrsK5y6KNRrqa+Mi9hMricOzoI1tcuDpt6HxrofBuBMWDhUrpbSC3Q3O9z58r1ry/gnDRMG0s7DkZHZ7HxUHug+YFX6it1VWzlnzmr1Xj8Loyoooq8whRRRQBRRRQGDLXJ/tdePBmJoAYppmZnKfCVW1y68ixZlF/WutWrnP2ucPNP2Eic1Eke9tN30lQ3kShW/iRUJLgtqltkmchkkac3lkYnoNgPUW2b0rJsDLb4tVuRsDt7bislw+ltJ7u9ip6Hy5foalSxlbcyL8wSCrDkb8x4eO/WvPb5Pdjc0jTNicQV0lzp5XIBv/m5fOs2xswTszb13BI/Km3KkSSEOeR21NtY+BdAV8dpF961Y7Lo7XAC3/sCt77xt7MtRznsePL3KjKp45F7NhpZRyIsfUeNTmycDkWt61U5lldtypQjcEAge1/+ljWvBZ7iIe6w7Vf6rhrev7ipbEyP6lrssGy0/wArfOs4cJMNwb+9Z4XijDOLveLzI7t/Ii4qfg8XHKNUT3AJFRcGjTXqvyU7Z3IpIbUCPUVtOaS4gaQTYeP7DnVlMx6kH1qN91S+q1j4g2qJqWoRsfVYGV7j/vkBzr3D5lCvLn5j96kRxAjn86h47L79BXMF0LostoM/HQ2q4w+ca9zvXM5IJYzcAkVOwfEpjtqUj2rqm0Wzoqs5XZ0PF5ysYHjWGa4L7zGDex5jy8KRxnyyyrqBCXvc0z4XOFHIhh5Gpb93ZnlQqsSh2RCMRCLtGWX8S7/SrfIc1Z9yrBehPWs1z0Wt0qLJmFztTKXRltslNeZEriHMQIwxAYIyuL+RF/pce9O6ZFhyAexj3/pFIGX5a2MlWEfApV5m6BQbhP7m29BXUVStlCyss8LVzxJKLK5eH8MP/Yi/0L+1SIssiX4Y0X0VR+QqVai1aMIxbpe5h2YrMCi1e0IhRRRXQFFFFAFFFFAFFFFAFRMywCzRvG4urgqffqPMGxHmKl14RQHz3xHl0mGlk7Uq2ltEhI7j8tJcD4CylSG5G9QcLgY3a8UhS43jff003+IeYNxXS/tQylFtNpN5bRMygEhlBKEg/ECLrbyFq46+CCsdDaLdNrH/ACPy9jWG2KTPQpm2hhwGWzRygxyaT4x7tbzQm7ehFXMXas5Kqsjb6xGDDOP74SbMPOxpVizCRVsyGRf6STb/ACve3qDVhh87w7lRI0iFfh1tNHpv4MA+n8qq8xfiIxRYpdwg73Jk096/UMgsT/oNRP8ADY5G0qugnojBh/8AVJpb/TY1icw1WPbdqo5azhp7D1ur1vfiZJE0iSK/IXVypt0KS3sfNSKhlo64pla2TKge4tzBZQSPSWM2dR5kbeNU2KyNV3Ulb9UYkE+RU94eexHUGrSTOe1v2aOdPxMx0xIR+CRu+L/hvv4Vh2U2hbxgNJYIb2DNfuuFO97eA3FdzMNRXRROsy3tK/udVr8ufTzqtx2MmA77mw5/pyppxIcXLhAf4oJU90qpsbC34+XjSvjIjLIqg6yDvbltt+Zq6L9yqTa6JeD4wmUC6CwsOe5q8y3i1ZTpPcY9GI/M15k32eyS95gfS1S8w+zCSx0j5VVO2rPJOq6yPROjNzuLVIOT33AB+VKa5HjcN8DMo8G3HyNO/BnDOOxcHau8UQLELdHu4Fu8LMLC9x7UjBT+x5Ni17h9/BE/4e1DdahYvIOz3UlSPA10BeAsTaxxMY8xG/6vU3AfZ3EpvPI858DZE/0rz9zVi08iM/qcRIyLh/F4iPWqArewJOm/per3AfZ/iHYdq6xJ10HU58htYeu9dDigVQFUAAbADkBW0CtEaIrs8yzW2TIeV5VHh4xHEulR8yepJ6k1NqB/jMfa9mCS2rs9lcqH7PtNJYDSDo3sT1HiKmlq0GJvJlRUTF5kkZjDXBkfsl2Ju2lmtty2Rtz4Vjgc0WZUZNRVwWB0sBYG1jfkfI77GgJtFY66j4zMFiUs5sAGbkSbKpY2A3OynlQEqitMGJDqrDkwDDYjYi42NZ66AzorEvUfCZikuvQSdDtG1wRZltcb8+Y35b0BKorHVWKzAkgEXFr+VxcX8KA2UUUUAUUUUBDzbLUxETxSrqRxYj6gjwIIBB8QK4rnXCPZzvGTIhBJG+pXUnZluCAD4dDfyruxqqzzhyDFoFmQNY3VuTIfFT09OR6g1XOG5E4TcWcEnhKsUjHaEfE3IL47JYkjyrPDz2O6rKvXZW+jDV866Dn/AAPMN1Alt8JQBJABy7uwJHlflyFIWYwaHKyEBxzEitE497WPzrFOEo9I312RkuWRTgsKxa6lSTqP8O4HkLWsPK1TcBleHG6I0hHL+CxH/OwX5ioVrfzKPSYVJwmDmlOmKOSU/wBJdh8xt9aq8z9y/MF7FhJPoIZljUjkZnVtH9kMQ0L8qirmDtIexEk8zgjXa7AW37NR8I8/rV/lP2V4qQgyiOBdudnf2UXF/U1dcYYaHKsAyYcHt8SRCJGN5CLd8k9AFvsLC7CrFS/umVz1KXlgcZxmNeS6KCo2W219uQHvc+9dS+zf7PAsYmlXvEXsel/12pe4H4X7bEgEdyO1/At/tXdoIQiADawqv7+FwkZ5za+Rax+LWAW2QelUJ4pEj9lBeWQ76UFzbx8ANxubCmHP5FKkEA1U/Z5lqjE4mUKB3Ik+Zdj/ANNefp6o3WbWzRKThXuwTMu4QklIbF2C8xEDcn+9htbyHzpyijAAAAAGwA2AHgBWde19DVVGtYiebOcpvLCi1FFWkAryva8NALM2SyffDNGpiJkUSkODFiIhFa7xnlICdIYAGyi5K7VEwfDeISRBqBjGuD4iT2Kv2mHc3G7qbxkdRvfwMZmM7YlVDL3cYYUF3VSpy2WS0gB7/eINvFRy51tyXi98S0YWJALQ9rdxcdth+0DJvdhqIW2nez792xAi5Tw9iB93aRCJElhaYmVWV+zgnRpUC2A1GROYDHryrU/DOJ7BEC7iAxkCQDv/AHpJBuP6FbceNqmNm0sWLxGm0kZnw8WlmfUva4eOxQcgoYhmHhqPTfGLjCXssO7LFeZcLKVUvdVxMscYuWsBbW1juWK20ixNAVWcYR4XMRACSNiiimaNNMbrh7NH2jACQMJCLG66jtZri/z/ACh5+weOMm0U6WYqGTtoAFvc9GUA28ar34skRXKxxnQuNnOp5Df7vjTGQpPLUNweSk8rU7igEnDcKyiWMNHeENAzr2lx3cJLHISL798xeui/rrm4axZjP/yqsoZg9vvDfeo5ImBv3SERx3rW7TSO7T3RQHN86WRZGSQW7U4pghniVlR/uwRkLMAJQUe2knTc7HVepmI4axLdo8I7KSR8SysXsVSTDBYw1jt/EVeVyCNVPPZ1kBQCeclxAlEqR2Qyauw1p3FOEeNzz0kGQoSo/Bq5mpHB+SywGTtUALphrvqDXaPDRxuCb3J1ITe24IppooAooooAooooAooooDErWEmGVviUN6gH8620UBBGR4e9+wiv49ml/napaxgCwFh4Das6K5gGBriv2hZv95zBwN0wilAPGQka7e+lf8tdizTHrDFJK2yxqzn2F64TkWFMsiFvimczP87/AP6P0rHrLNscGjTxzLJ0b7PsqEGHDN8R3J8Sef1pkx2O225VRZviuyhABtYUuwZ7JiB3AQoNix5e3jXiSsljj1NkasvcywzPGa3tfYbsfACmHgfCEYcyEWMzdoB/SLBPoL+9LGS5R97k0LfsEP8AFfq7D+Qfr4DbrXSUUAAAWA5V6X0+hx87KNVYn5EZ0UUV6xiCiiigCiiigI5y6LXr7NNdwdWldVwCAb2vcAkehrCPKYVZXWKMOi6FYIgZV/CpAuF3Ow2qXRQGg4KMtr0LqIsW0i5FrWvz5Ej3rU+TQHTeGI6RpW6IdK7bLcbDYbDwFTKKAinK4d/4Ue4YHuLuGN2B23BO58TUkCvaKAKKKKAKKKKAKKKKAKKKKAKKKKAKKKKAKKKKAKKKKAWPtDy+afBmGFSxkdA1rbIDqPM/0ge9LvDPB80cxZ0KhQFW9unp510dqKz20xs7LIWuPQg8ScP4nEMqKpCk2ZrjYda2twrIRHAgMcY2Z9rgdbb8zy9708V5WaOjrWGWvUSNOAwCQxrHGoVVFgB+fmTzvUkCvK9Fegkl0Zuz2iiiugKKKKAKKKKAKKKKAKKKKAKKKKAKKKKAKKKKAKKKKAKKKKA//9k="/>
          <p:cNvSpPr>
            <a:spLocks noChangeAspect="1" noChangeArrowheads="1"/>
          </p:cNvSpPr>
          <p:nvPr/>
        </p:nvSpPr>
        <p:spPr bwMode="auto">
          <a:xfrm>
            <a:off x="9082088" y="-1084263"/>
            <a:ext cx="2590800" cy="17621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21510" name="AutoShape 6" descr="data:image/jpeg;base64,/9j/4AAQSkZJRgABAQAAAQABAAD/2wCEAAkGBhQSERQUExQWFBUWGRYUFxgYGBQZFxgYGBQVHBcaGBsXHSYfGBwjHBQUHy8gIycpLCwsFR8xNTAqNSYrLCkBCQoKDgwOGg8PGi8kHyIsLCwsKSovLCwpLCksLCwsLCwsLCwsLCwsLCwpKSwsKSksLCksLCwpLCksKSwsLCkpLP/AABEIALkBEAMBIgACEQEDEQH/xAAcAAACAgMBAQAAAAAAAAAAAAAABgQFAgMHAQj/xABBEAACAQIEAwYDBgQEBAcAAAABAgMAEQQFEiEGMUETIlFhcYEykaEHFFKxwdEjQmJyFYKS4RaiwvAkMzRDU5Oy/8QAGgEBAAMBAQEAAAAAAAAAAAAAAAIDBAEFBv/EAC8RAAICAQQABQMEAQUBAAAAAAABAgMRBBIhMRMiQVFxBTJhFIGRocEzNEKx8CP/2gAMAwEAAhEDEQA/AO40UUUAUUUUAUUV4aA9ory9R8Vj0jF3YD8/l1pnB1JvhEg1jqpexXF6k6IlLNyu3dUep5n0qBjcRK4KvKd9rR90W67m7H5iqnYvQ0x0lj7WC9xnEEaEgXdh0Xe3qeQ+dU03Gbk6Yo1LeFyx99Ow+dUGa5O6Qs0TPcDlqJuOo3rRkHEESroUhGHMMLG/vWeV0s4PUr0ENu5eZjXFm+Ntd4YwPUj9aybOcX0ih92aoeBzBpQG5qeV9715muQOV7SB2Vhvpv3Tbyqak8ZRT4MFLE0l/JaR5jiyu6RBuli5qMcwxQYanjS5sA0Z0k+F9exqoyHiUklZDaReYP51I4gzGSRkChWjFiwJAJYHbc9K54mVnIejcZ7HFfJfR5nMjWljUr+KNr/NWF/qa3ycRQKbNIqk9DtVQ7FwO0dV/pU3t71qbhvCk3UsH/EG396s3v0M/gQx5s/sMEWeQMbCaMn+5f3qYGpUbI3VbBklXwdBe3qNvpWqPBYmL/yXaNfwsO0jHp1Ue9S8THaK3p4v7ZfyOVeik7E8WYjDgdtCki8tUbEW9Vb96u8o4lhxGynS45owKsPnzHmKkpxbwVT09kFua49y3orENXt6mUHtFFFAFFFFAFFFFAFFFFAFFFFAFFFFAFFFeNQBetcsyqLsQB4k2qrx+fKjFFsWFr35C4+pqixOHedyXlFj5bAeV6rlYlwjVVpZT5lwi0x/EZY9nhQJH6tf+HH/AHHqf6RSpiQxY9rM8jnnbYe1uQqeXAf7tA21gXYdB/vWeNMURCINTfUms85OR6mnrjU8Jd/+5Kg4WJbagVPjc3qY2NCBEQ62Y9Ty23vXmOSYoS0GpfIb0s5dmCriAd+q2PNeXj6VQ3tPUhX4ybz16ZOm4EgqA9iOtV2ecHwYgGygG2x6+1Z4DGA7XqxL+FavLJYZ4r8SmzdB4E7IcS2GYYeb4eSN78j5054TE2I8DWjOMsTEYdhpGobg9biqbhjMiylH+NO6fbkailsaRbY1qYOxLldr/JH47yAr/wCJhH9wFUWU5ZJiQD2+nyAArpsf8RGRhcWt7GuXz4Z8BiivQnUp8ReqroKL3ejNmg1E7K3TnzLr8r2Lf/gZ+k0l+m/WpmW8MvyMz6xz8vQUzZXjxLGrCouGxgfGOqm4VRf1v+1WKuPaMctXe90X6C1nJxmCsQ5lRiBZrcyduVTIs/xqgasMWHXSRer3ikgxIvMl0t/qFXA7oG3Spqvl4ZRLVJ1xcoJtiYMzw+JBjkBRz0PdatuByrVC0bXJRu7INjboQRuDU/McnhxutWGl4zsy7MDa4NUv3ubBG0p1xctYG48NQHTzqHKeWWxasjthw+9r/wAF1BmT4ZQJSZIgbdp/Mv8AfbmPPnTDDMrAMpBB3BHI0uZE/bLI53BJAHS1Q8sxz4eR40jLRX1KCbFb8wt+Y8qtjPHZjt0+5tR7Q6A17ULL8zSZdSHlsQdip6gjoamA1flMwtNPDPaKKKHAooooAooooAooooAoory9ADVU5zmhQaU+M/QeNe53nIhXxY8h4eZpSgzbtJWDk6rXueo8vCqbLFHg36XSSs87XCN//D0bh5JNzuSSzXJ8rGkjHZmY5CsDOwHS9x8zTTxfiz2KhDzuCL1jw1kapECRcnnesk/M9qPodM1VW7J854SK3hHiBY3mMwIZ+8L+nKmXg+APrnfvbm1+gqNxJkCSxB0ULIvOw51q4RneKAxPsdzb3qSzCWJdFV7hdVKyrhvCa/A1YrPFQEmwArmvEmLw8zlo+6977dfarHEK2LxQhuQi7tam7B5VhoLIFU7b7b+5rrzaV1eHoWnhuT9F1j8iHkvFGnuy91htenLLM3ST4XB9Km43hvDT7FBv5UkcQ8Jtl7CaAnTfceVcSlX+USdun1b2rMZP0OkiVUQszAC3Wua4zNFhxokVgUY2ax5eBp2yDGpiYhqsetjW7NODsNOhBQA9Cux+lWyTsScTz6LoaWyULE+eGbMlzEOdjUHjzJe2gLqLsm/nbrS3kofCztA5Nhuh8ReuhQyB4zfwsa5GSnFxkQuj+ntjbW+Dl2Q51No7OJSSdugHgd/anbh7LDApLG7udTHzpEwuIGExMy/yhyw9CAfzuPermLPsVOLwxHSOuw/OqK5bXz6HpamuVseMJPsacbC0k0ZNtCb+9WOPx6xoXY2AFIvb48c0PzFUXF2ezNGkcgKgsA171a7sJvBmj9OdkorcsfgeeHsQ0s0kyC8b2G+17dR9at8xwAcMCAQRyNU/B+MAQKOVhb5VY5pPP2ipGFs9+9+G3l1qcHmJj1EZQvaXGCgy5/uLtEdonN0J/lPVb/lVtmEyaNYNjcAW8605pwS2IjIfEOSfDSB8rUl5t95wXZpKS8aOpD25gdDUZZguVwbKoV6l5jLzeq9x9xGC0aXTaS1yeQbyarnAY0SIGB58x4HqPal/D8TRTDukkAA7A2qjGYGF3nhN97sn8rjqLdD4GrFYkzJLSzmmpLDR0YGva0YTEB1VhyYBh6EX/Wt9aDy+gooooAooooAooooAqNjMWsSNI50qoLE+AFSaUePcSdMUQ+F21v5qljb3NvlUZS2rJbTW7ZqC9SkzTM+2dZCCNbXAPMIAdII6HratOY4BnTtYfiUb+Yqgkx5aUk8h+lWfD2efxShBAvtf+YHwvXm71J8n2P6eVFacPQjYLHGa8b7ODt86bYcSsQ75G1tqUuKkGHxKMmxvb1Fr1VT5oZHspJJtfflXFPY37lr0y1MYyTxHsb8bxgi3AqtyXEtJJJMx2IAUdAK25dwYDAZJNjba/MmqrHzGCIRR/E5sPKuycu5Ea4UNOFPfTZccEx9pi8QOtqyxWYGHEMjHerzgrh/7tF2pN2cb+NU/HWRmUdqp3G+1WOLVawYoXV2atxf29fuWsedoFuWt4VIzqcy4chhsR1rnfB0LSynWSQnIHxroGayacMzHpSM3KDyc1GnhTdFR7yV32cn+E3kxUegJp1wsne50m/Z84MG3iSfW9NccgvcVbVxFHm69ZukUPHuGCGGYc1cA+jWFW+Szahaq/wC0U/8AhgP6l/MUZDP8NRlxYIwc9In8lDxllCDHRDkJB3vPSb0/ZeirEukAC1J/Gv8A6zCnxDj8qanNolHkKnBYlIhe3OmpNnn+JrqsSPpWWYZRDiIyrorKedxXPsywzfetBYqGNwb/AEFOGU5A62YYh/QgWrsZuTawdv00KIxsjPDfyL8+Wvl8gIJaAmwPVD0B8ul6Y8HnasQTVpmeBWWJkYXBBFIuCyTFaboRYXXrc2Nr1GUXB+XonXZDVQ/+rSa9fcf/AL6trkgD1qPicJHiI7MoZW8fCuZ5pNiFdUmuqE2JF7Hy8q6Xk0waJbdBarIWb8poo1OjemirIyzn2EXH5I+WydpF3sOSNan+W/UeVXWO4djmiMkV0Yi5tyJ9OVXnE0QbCyg/hP5Uu8N4iYwjYBNIA332HOq3FRe00QunbWrM8p4+S24Px5aIRPs8ICH+pbd1h8vpTEKUMmQpjN/50b6MDTcKvreYnmamKjY8HtFFFWGcKKKKAKKKKAwd7CuZ5tmxxcpddo1ukf8AUBzY+pvbyFOHGuYmHByFfie0S/3SEKD7XJ9qS5oBGqootYAD0ArLfLjB7P0qtbnY/wBinwmGKSFXsdRLAi/y3q3w08KNeT+Xcf8AZqozOUqUPna/tWOWYBJ/4koJjB5HYNv9awwzk+osipV7pMhcS4l8VI0sakxJsW6eG3jYVfcF4OJFLsoZrd3wv4mrLMMfG8PYxRhIwLWsKocjxRRSp5qdPy5fS1SeIzyVJyt07rxtx6euBxfHFh3j+1IOIF8ZHf8AGfzqzxWKxHNI3YelUcrSiRXaJgQfD50nLPODuk06r3Ya5R137wNIHSwqszSElG0uALciKpMq4qWRQLX/ANquGwqzDcXHnWrcprg8V6eVE8y4EThSbRiHXxP606Z7/EwrKOZqJP8AZ5uZIH0t0qvljx0OzR6x5GqVGUE00ejZZTqZqdcllej4JHBU3ZalNXOAz1WlZRyv8tqWoc5KEk4Vwx8KrsFmWmfVYrfmDsaKzakiU9ItRKc2vQ6FxphjLhe7uVs3yqsyCUnT7Va5fnqFNLG4NR2WOM3S1r1fLDe5Hk1OUK3RJfBE47U6I5usTgn+07Gr3L5+0hU36Uv8QFsRE0akd6wufWs+FcQUQxP8SbftUVPz/IlS/wBOk+0/6MOKsFePtB8UZ1D0HOmnIcyWXDo48N6qsaQyuPEEUucG5gyGWG/wk2rqlsn8nJUu/T/mL/pnS73rVh4AlwOV7/OqmHHMOhNBSSZu+SkfRQbFv7iOQ8q0qWTyXS4+vBs4hwivEbgGqjgPFM6WPJb/AJ1cZuwSBrbAA7exqj+z1rIfPf5k2qp/6iN1f+zn+GsFtxljAmFcHm/dHvWGDkVYI1BAGlR71t4iyL7yEGqwVrn0qPiuGE090sGHwm52NdknlvBVW6vCjFvnLZGxk4jOoNZhy8fT0ply/FiWNXHJhekXB4C+rtN3F7k+PlTNwnODEVv8LEfPcfmahTJ5wxq6ko5RfUV4K9rUeaFFFFAFFFFAKP2gm6YVPxYiP/lDGqDiPEhcQFHharnihu0zDCR32jVpz6lgo+gf50icV40/eEfxZgfnWG+WD6L6VDLXw/8Ass8RiVMckbprV/oehqlxGYsiLEvIch4VKxE9k1c7C/rWPCiBxJI63ZgwjHhb97Vky5PB9Eowqi5tZM8sBX4je9YYrF6JgAOe3rWEOU4hySO6Bvc+HlUPPMlni0lztcWJpykWKVTnzJc+g+5bn79mAvh6mtqZ6h7sqA78+tIWAzKSFgSLW6jlTnhcxhxaaZLBz12savrsysZPI1OjjXLdt4912iHn3DEcl5sI+mTnYfC3kR+tHDWelQVlUq67MD+foa1PgZMJMLE9m3yrbxDhg8XaghZF3U/mD5Gmec9M7jMVW3ui+n6jbhscDuDUj/ExyJB+VczyXipW2Y2YbW/aro5pflU1eZbPpjUuRvOLVug+lQ8w4ew+IH8RQD+IbH6UsYDiEMdiDbYjqPWryDOFOxqasjLsplpbaXmDaIGJ+zdb2jmYD1NRZPs/xC/BOT5EkimqOYW2NSFxLDrXfDgyK1uqj/yz8o59M2IwrfxUJX8QFx/tU7D8UQswbUAbWO9O6yggh1DCqLiPhCLERsYUAcC4I23qDrcVmLLoa2u2SV0cfldEZM2Rhe4PpS3xJmCYfGLLEbBlXWPA/vVZh8ykhfsyNEg7u9v1qRgoVEvaS99jc78t6zuzK57PUr0irlvXMcP9xhwnHUVuZJ8qu8qzlpO+ylR0vzP7VVYbNcMq/wDlLq8dhVNmnFgjBsNz8I8fQfrVys29swy0qtbUYY/LOg4siaMjxFqpcoR8KdB3QiwI8uQNK3D/AB2Q2iayt53H51bZpxqmmykXNS8SL8xV+hurbqxlMYU4mZdjC/0Na8VmWJkUmMLH/fuflS2ONYkT4hVdL9oaHfUbeNjb52o7k1yzi+nyznZ/JY4rDYu5YsgJ3IF9/wBqveBpWEkisNJZVa3TukgkfMUqxcT69xuKbeDbySl7bIpU/wBzFTb2C39xXKmnPghr0404lgchXteCva3nzgUUUUAUUUUBzvNpWXNJj17OELf8Nm5e+qljF5RrxBMt7AHb1NP/ABhkzsUxMSlnjBVlHNo73Nv6gdx40uyYtJwHBB6X9PGsF8eT6D6fekkkL+PwSxqdLEjwqJkuL0xJ9fnUjO8QEQ3IqlyLE2Oh+7fdb+fSsr4Z9LXOLhiReHMh0atmLzAywaSbgXtUHMcGiAlfWtGXORDv1vTLON18PHRc5ROjxgsAf3HOt/3WK2pDa3gaW8qzAIhU8izW9DXsUI1XRyoPMdK6USlmXY8PjiYQHNyvI86XcYz4l+zVrJ/Mw8PAVrxuaXQRIbnqenrWcF1RVRtPiepqTlkjTBRTaGKDhzCJFyuTtyv871si4Lwr8pWTy3H61TQiT8ZPsP0q4ik0rdmFvOrE0/QyWQsj9tjMcZwVBp0wsNYBN+Rv69aW0zRoW7OUEG9r0yzYuwuTYc71T5hJDLGSzfvUJ49C7TufVjyv7LLCZpbkdqnPnXnSPgMBiSbIvd6E+u16YsPwfijvI8aL9fYXrkXN9C6vTx5nIuMPxDY2Jq8wWZjYg0q4jg2MDuzMXqueeXCyBHuQeR8au3yh2ZJaai9YrfP5HPPuHcPjFu62foRzrnHFPC82CXtI3Z4xzv0p/wAuzQMBvUvFBZUKNurCxqUlGayZqrbtM9ueDiH+I4hgO8AD1AvVhl+AGoSSMXbz6V7xJwvJhpysWrs2JMfhfmy/7VXLBjOij5Gszi8ns16uLWR0hzSICzxJKPBhf5eFRsfisCbAYVENwTubbeVK0mHxY6j5W+tbcHk04Oo9kD/UwY/mPyrvOMEHKly3c5+WXMLYYt3Y0HpcirVJlUbIKg5XlczOFFpGJ2CKw92PJR505QfZ5KSNcqIvXQGZvYtsPWxrsK5y6KNRrqa+Mi9hMricOzoI1tcuDpt6HxrofBuBMWDhUrpbSC3Q3O9z58r1ry/gnDRMG0s7DkZHZ7HxUHug+YFX6it1VWzlnzmr1Xj8Loyoooq8whRRRQBRRRQGDLXJ/tdePBmJoAYppmZnKfCVW1y68ixZlF/WutWrnP2ucPNP2Eic1Eke9tN30lQ3kShW/iRUJLgtqltkmchkkac3lkYnoNgPUW2b0rJsDLb4tVuRsDt7bislw+ltJ7u9ip6Hy5foalSxlbcyL8wSCrDkb8x4eO/WvPb5Pdjc0jTNicQV0lzp5XIBv/m5fOs2xswTszb13BI/Km3KkSSEOeR21NtY+BdAV8dpF961Y7Lo7XAC3/sCt77xt7MtRznsePL3KjKp45F7NhpZRyIsfUeNTmycDkWt61U5lldtypQjcEAge1/+ljWvBZ7iIe6w7Vf6rhrev7ipbEyP6lrssGy0/wArfOs4cJMNwb+9Z4XijDOLveLzI7t/Ii4qfg8XHKNUT3AJFRcGjTXqvyU7Z3IpIbUCPUVtOaS4gaQTYeP7DnVlMx6kH1qN91S+q1j4g2qJqWoRsfVYGV7j/vkBzr3D5lCvLn5j96kRxAjn86h47L79BXMF0LostoM/HQ2q4w+ca9zvXM5IJYzcAkVOwfEpjtqUj2rqm0Wzoqs5XZ0PF5ysYHjWGa4L7zGDex5jy8KRxnyyyrqBCXvc0z4XOFHIhh5Gpb93ZnlQqsSh2RCMRCLtGWX8S7/SrfIc1Z9yrBehPWs1z0Wt0qLJmFztTKXRltslNeZEriHMQIwxAYIyuL+RF/pce9O6ZFhyAexj3/pFIGX5a2MlWEfApV5m6BQbhP7m29BXUVStlCyss8LVzxJKLK5eH8MP/Yi/0L+1SIssiX4Y0X0VR+QqVai1aMIxbpe5h2YrMCi1e0IhRRRXQFFFFAFFFFAFFFFAFRMywCzRvG4urgqffqPMGxHmKl14RQHz3xHl0mGlk7Uq2ltEhI7j8tJcD4CylSG5G9QcLgY3a8UhS43jff003+IeYNxXS/tQylFtNpN5bRMygEhlBKEg/ECLrbyFq46+CCsdDaLdNrH/ACPy9jWG2KTPQpm2hhwGWzRygxyaT4x7tbzQm7ehFXMXas5Kqsjb6xGDDOP74SbMPOxpVizCRVsyGRf6STb/ACve3qDVhh87w7lRI0iFfh1tNHpv4MA+n8qq8xfiIxRYpdwg73Jk096/UMgsT/oNRP8ADY5G0qugnojBh/8AVJpb/TY1icw1WPbdqo5azhp7D1ur1vfiZJE0iSK/IXVypt0KS3sfNSKhlo64pla2TKge4tzBZQSPSWM2dR5kbeNU2KyNV3Ulb9UYkE+RU94eexHUGrSTOe1v2aOdPxMx0xIR+CRu+L/hvv4Vh2U2hbxgNJYIb2DNfuuFO97eA3FdzMNRXRROsy3tK/udVr8ufTzqtx2MmA77mw5/pyppxIcXLhAf4oJU90qpsbC34+XjSvjIjLIqg6yDvbltt+Zq6L9yqTa6JeD4wmUC6CwsOe5q8y3i1ZTpPcY9GI/M15k32eyS95gfS1S8w+zCSx0j5VVO2rPJOq6yPROjNzuLVIOT33AB+VKa5HjcN8DMo8G3HyNO/BnDOOxcHau8UQLELdHu4Fu8LMLC9x7UjBT+x5Ni17h9/BE/4e1DdahYvIOz3UlSPA10BeAsTaxxMY8xG/6vU3AfZ3EpvPI858DZE/0rz9zVi08iM/qcRIyLh/F4iPWqArewJOm/per3AfZ/iHYdq6xJ10HU58htYeu9dDigVQFUAAbADkBW0CtEaIrs8yzW2TIeV5VHh4xHEulR8yepJ6k1NqB/jMfa9mCS2rs9lcqH7PtNJYDSDo3sT1HiKmlq0GJvJlRUTF5kkZjDXBkfsl2Ju2lmtty2Rtz4Vjgc0WZUZNRVwWB0sBYG1jfkfI77GgJtFY66j4zMFiUs5sAGbkSbKpY2A3OynlQEqitMGJDqrDkwDDYjYi42NZ66AzorEvUfCZikuvQSdDtG1wRZltcb8+Y35b0BKorHVWKzAkgEXFr+VxcX8KA2UUUUAUUUUBDzbLUxETxSrqRxYj6gjwIIBB8QK4rnXCPZzvGTIhBJG+pXUnZluCAD4dDfyruxqqzzhyDFoFmQNY3VuTIfFT09OR6g1XOG5E4TcWcEnhKsUjHaEfE3IL47JYkjyrPDz2O6rKvXZW+jDV866Dn/AAPMN1Alt8JQBJABy7uwJHlflyFIWYwaHKyEBxzEitE497WPzrFOEo9I312RkuWRTgsKxa6lSTqP8O4HkLWsPK1TcBleHG6I0hHL+CxH/OwX5ioVrfzKPSYVJwmDmlOmKOSU/wBJdh8xt9aq8z9y/MF7FhJPoIZljUjkZnVtH9kMQ0L8qirmDtIexEk8zgjXa7AW37NR8I8/rV/lP2V4qQgyiOBdudnf2UXF/U1dcYYaHKsAyYcHt8SRCJGN5CLd8k9AFvsLC7CrFS/umVz1KXlgcZxmNeS6KCo2W219uQHvc+9dS+zf7PAsYmlXvEXsel/12pe4H4X7bEgEdyO1/At/tXdoIQiADawqv7+FwkZ5za+Rax+LWAW2QelUJ4pEj9lBeWQ76UFzbx8ANxubCmHP5FKkEA1U/Z5lqjE4mUKB3Ik+Zdj/ANNefp6o3WbWzRKThXuwTMu4QklIbF2C8xEDcn+9htbyHzpyijAAAAAGwA2AHgBWde19DVVGtYiebOcpvLCi1FFWkAryva8NALM2SyffDNGpiJkUSkODFiIhFa7xnlICdIYAGyi5K7VEwfDeISRBqBjGuD4iT2Kv2mHc3G7qbxkdRvfwMZmM7YlVDL3cYYUF3VSpy2WS0gB7/eINvFRy51tyXi98S0YWJALQ9rdxcdth+0DJvdhqIW2nez792xAi5Tw9iB93aRCJElhaYmVWV+zgnRpUC2A1GROYDHryrU/DOJ7BEC7iAxkCQDv/AHpJBuP6FbceNqmNm0sWLxGm0kZnw8WlmfUva4eOxQcgoYhmHhqPTfGLjCXssO7LFeZcLKVUvdVxMscYuWsBbW1juWK20ixNAVWcYR4XMRACSNiiimaNNMbrh7NH2jACQMJCLG66jtZri/z/ACh5+weOMm0U6WYqGTtoAFvc9GUA28ar34skRXKxxnQuNnOp5Df7vjTGQpPLUNweSk8rU7igEnDcKyiWMNHeENAzr2lx3cJLHISL798xeui/rrm4axZjP/yqsoZg9vvDfeo5ImBv3SERx3rW7TSO7T3RQHN86WRZGSQW7U4pghniVlR/uwRkLMAJQUe2knTc7HVepmI4axLdo8I7KSR8SysXsVSTDBYw1jt/EVeVyCNVPPZ1kBQCeclxAlEqR2Qyauw1p3FOEeNzz0kGQoSo/Bq5mpHB+SywGTtUALphrvqDXaPDRxuCb3J1ITe24IppooAooooAooooAooooDErWEmGVviUN6gH8620UBBGR4e9+wiv49ml/napaxgCwFh4Das6K5gGBriv2hZv95zBwN0wilAPGQka7e+lf8tdizTHrDFJK2yxqzn2F64TkWFMsiFvimczP87/AP6P0rHrLNscGjTxzLJ0b7PsqEGHDN8R3J8Sef1pkx2O225VRZviuyhABtYUuwZ7JiB3AQoNix5e3jXiSsljj1NkasvcywzPGa3tfYbsfACmHgfCEYcyEWMzdoB/SLBPoL+9LGS5R97k0LfsEP8AFfq7D+Qfr4DbrXSUUAAAWA5V6X0+hx87KNVYn5EZ0UUV6xiCiiigCiiigI5y6LXr7NNdwdWldVwCAb2vcAkehrCPKYVZXWKMOi6FYIgZV/CpAuF3Ow2qXRQGg4KMtr0LqIsW0i5FrWvz5Ej3rU+TQHTeGI6RpW6IdK7bLcbDYbDwFTKKAinK4d/4Ue4YHuLuGN2B23BO58TUkCvaKAKKKKAKKKKAKKKKAKKKKAKKKKAKKKKAKKKKAKKKKAWPtDy+afBmGFSxkdA1rbIDqPM/0ge9LvDPB80cxZ0KhQFW9unp510dqKz20xs7LIWuPQg8ScP4nEMqKpCk2ZrjYda2twrIRHAgMcY2Z9rgdbb8zy9708V5WaOjrWGWvUSNOAwCQxrHGoVVFgB+fmTzvUkCvK9Fegkl0Zuz2iiiugKKKKAKKKKAKKKKAKKKKAKKKKAKKKKAKKKKAKKKKAKKKKA//9k="/>
          <p:cNvSpPr>
            <a:spLocks noChangeAspect="1" noChangeArrowheads="1"/>
          </p:cNvSpPr>
          <p:nvPr/>
        </p:nvSpPr>
        <p:spPr bwMode="auto">
          <a:xfrm>
            <a:off x="9082088" y="-1084263"/>
            <a:ext cx="2590800" cy="1762126"/>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21512" name="Picture 8" descr="http://www.thirdage.com/files/cond/encephalitis.jpg"/>
          <p:cNvPicPr>
            <a:picLocks noChangeAspect="1" noChangeArrowheads="1"/>
          </p:cNvPicPr>
          <p:nvPr/>
        </p:nvPicPr>
        <p:blipFill>
          <a:blip r:embed="rId3"/>
          <a:srcRect/>
          <a:stretch>
            <a:fillRect/>
          </a:stretch>
        </p:blipFill>
        <p:spPr bwMode="auto">
          <a:xfrm>
            <a:off x="6500826" y="2500307"/>
            <a:ext cx="1571636" cy="10719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42910" y="354339"/>
            <a:ext cx="7500990" cy="4801314"/>
          </a:xfrm>
          <a:prstGeom prst="rect">
            <a:avLst/>
          </a:prstGeom>
        </p:spPr>
        <p:txBody>
          <a:bodyPr wrap="square">
            <a:spAutoFit/>
          </a:bodyPr>
          <a:lstStyle/>
          <a:p>
            <a:pPr lvl="0" algn="justLow" rtl="0" eaLnBrk="0" fontAlgn="base" hangingPunct="0">
              <a:spcBef>
                <a:spcPct val="0"/>
              </a:spcBef>
              <a:spcAft>
                <a:spcPct val="0"/>
              </a:spcAft>
              <a:tabLst>
                <a:tab pos="457200" algn="l"/>
              </a:tabLst>
            </a:pPr>
            <a:r>
              <a:rPr lang="en-US" sz="2400" b="1" u="sng" dirty="0" smtClean="0">
                <a:solidFill>
                  <a:srgbClr val="FF3399"/>
                </a:solidFill>
                <a:latin typeface="Arial" pitchFamily="34" charset="0"/>
                <a:ea typeface="Times New Roman" pitchFamily="18" charset="0"/>
                <a:cs typeface="Arial" pitchFamily="34" charset="0"/>
              </a:rPr>
              <a:t>Diagnosis</a:t>
            </a:r>
          </a:p>
          <a:p>
            <a:pPr lvl="0" algn="justLow" rtl="0" eaLnBrk="0" fontAlgn="base" hangingPunct="0">
              <a:spcBef>
                <a:spcPct val="0"/>
              </a:spcBef>
              <a:spcAft>
                <a:spcPct val="0"/>
              </a:spcAft>
              <a:tabLst>
                <a:tab pos="457200" algn="l"/>
              </a:tabLst>
            </a:pPr>
            <a:endParaRPr lang="en-US" sz="2400" dirty="0" smtClean="0">
              <a:solidFill>
                <a:srgbClr val="FF0000"/>
              </a:solidFill>
              <a:latin typeface="Arial" pitchFamily="34" charset="0"/>
              <a:cs typeface="Arial" pitchFamily="34" charset="0"/>
            </a:endParaRPr>
          </a:p>
          <a:p>
            <a:pPr lvl="0" algn="justLow" rtl="0" eaLnBrk="0" fontAlgn="base" hangingPunct="0">
              <a:spcBef>
                <a:spcPct val="0"/>
              </a:spcBef>
              <a:spcAft>
                <a:spcPct val="0"/>
              </a:spcAft>
              <a:buFontTx/>
              <a:buChar char="•"/>
              <a:tabLst>
                <a:tab pos="457200" algn="l"/>
              </a:tabLst>
            </a:pPr>
            <a:r>
              <a:rPr lang="en-US" sz="2400" dirty="0" smtClean="0">
                <a:latin typeface="Arial" pitchFamily="34" charset="0"/>
                <a:ea typeface="Times New Roman" pitchFamily="18" charset="0"/>
                <a:cs typeface="Arial" pitchFamily="34" charset="0"/>
              </a:rPr>
              <a:t>Serology - usually used to make a diagnosis of </a:t>
            </a:r>
            <a:r>
              <a:rPr lang="en-US" sz="2400" dirty="0" err="1" smtClean="0">
                <a:latin typeface="Arial" pitchFamily="34" charset="0"/>
                <a:ea typeface="Times New Roman" pitchFamily="18" charset="0"/>
                <a:cs typeface="Arial" pitchFamily="34" charset="0"/>
              </a:rPr>
              <a:t>arbovirus</a:t>
            </a:r>
            <a:r>
              <a:rPr lang="en-US" sz="2400" dirty="0" smtClean="0">
                <a:latin typeface="Arial" pitchFamily="34" charset="0"/>
                <a:ea typeface="Times New Roman" pitchFamily="18" charset="0"/>
                <a:cs typeface="Arial" pitchFamily="34" charset="0"/>
              </a:rPr>
              <a:t> infections.</a:t>
            </a:r>
          </a:p>
          <a:p>
            <a:pPr lvl="0" algn="justLow" rtl="0" eaLnBrk="0" fontAlgn="base" hangingPunct="0">
              <a:spcBef>
                <a:spcPct val="0"/>
              </a:spcBef>
              <a:spcAft>
                <a:spcPct val="0"/>
              </a:spcAft>
              <a:buFontTx/>
              <a:buChar char="•"/>
              <a:tabLst>
                <a:tab pos="457200" algn="l"/>
              </a:tabLst>
            </a:pPr>
            <a:endParaRPr lang="en-US" sz="2400" dirty="0" smtClean="0">
              <a:latin typeface="Arial" pitchFamily="34" charset="0"/>
              <a:cs typeface="Arial" pitchFamily="34" charset="0"/>
            </a:endParaRPr>
          </a:p>
          <a:p>
            <a:pPr lvl="0" algn="justLow" rtl="0" eaLnBrk="0" fontAlgn="base" hangingPunct="0">
              <a:spcBef>
                <a:spcPct val="0"/>
              </a:spcBef>
              <a:spcAft>
                <a:spcPct val="0"/>
              </a:spcAft>
              <a:buFontTx/>
              <a:buChar char="•"/>
              <a:tabLst>
                <a:tab pos="457200" algn="l"/>
              </a:tabLst>
            </a:pPr>
            <a:r>
              <a:rPr lang="en-US" sz="2400" dirty="0" smtClean="0">
                <a:latin typeface="Arial" pitchFamily="34" charset="0"/>
                <a:ea typeface="Times New Roman" pitchFamily="18" charset="0"/>
                <a:cs typeface="Arial" pitchFamily="34" charset="0"/>
              </a:rPr>
              <a:t>Culture - a number of cell lines may be used, including mosquito cell lines. However, it is rarely carried out. </a:t>
            </a:r>
          </a:p>
          <a:p>
            <a:pPr lvl="0" algn="justLow" rtl="0" eaLnBrk="0" fontAlgn="base" hangingPunct="0">
              <a:spcBef>
                <a:spcPct val="0"/>
              </a:spcBef>
              <a:spcAft>
                <a:spcPct val="0"/>
              </a:spcAft>
              <a:buFontTx/>
              <a:buChar char="•"/>
              <a:tabLst>
                <a:tab pos="457200" algn="l"/>
              </a:tabLst>
            </a:pPr>
            <a:endParaRPr lang="en-US" sz="2400" dirty="0" smtClean="0">
              <a:latin typeface="Arial" pitchFamily="34" charset="0"/>
              <a:cs typeface="Arial" pitchFamily="34" charset="0"/>
            </a:endParaRPr>
          </a:p>
          <a:p>
            <a:pPr lvl="0" algn="justLow" rtl="0" eaLnBrk="0" fontAlgn="base" hangingPunct="0">
              <a:spcBef>
                <a:spcPct val="0"/>
              </a:spcBef>
              <a:spcAft>
                <a:spcPct val="0"/>
              </a:spcAft>
              <a:buFontTx/>
              <a:buChar char="•"/>
              <a:tabLst>
                <a:tab pos="457200" algn="l"/>
              </a:tabLst>
            </a:pPr>
            <a:r>
              <a:rPr lang="en-US" sz="2400" dirty="0" smtClean="0">
                <a:latin typeface="Arial" pitchFamily="34" charset="0"/>
                <a:ea typeface="Times New Roman" pitchFamily="18" charset="0"/>
                <a:cs typeface="Arial" pitchFamily="34" charset="0"/>
              </a:rPr>
              <a:t>Direct detection tests - </a:t>
            </a:r>
            <a:r>
              <a:rPr lang="en-US" sz="2400" dirty="0" err="1" smtClean="0">
                <a:latin typeface="Arial" pitchFamily="34" charset="0"/>
                <a:ea typeface="Times New Roman" pitchFamily="18" charset="0"/>
                <a:cs typeface="Arial" pitchFamily="34" charset="0"/>
              </a:rPr>
              <a:t>e.g</a:t>
            </a:r>
            <a:r>
              <a:rPr lang="en-US" sz="2400" dirty="0" smtClean="0">
                <a:latin typeface="Arial" pitchFamily="34" charset="0"/>
                <a:ea typeface="Times New Roman" pitchFamily="18" charset="0"/>
                <a:cs typeface="Arial" pitchFamily="34" charset="0"/>
              </a:rPr>
              <a:t> detection of antigen and nucleic acids are available.</a:t>
            </a:r>
          </a:p>
          <a:p>
            <a:pPr lvl="0" algn="justLow" rtl="0" eaLnBrk="0" fontAlgn="base" hangingPunct="0">
              <a:spcBef>
                <a:spcPct val="0"/>
              </a:spcBef>
              <a:spcAft>
                <a:spcPct val="0"/>
              </a:spcAft>
              <a:tabLst>
                <a:tab pos="457200" algn="l"/>
              </a:tabLst>
            </a:pPr>
            <a:r>
              <a:rPr lang="en-US" sz="2400" dirty="0" smtClean="0">
                <a:latin typeface="Arial" pitchFamily="34" charset="0"/>
                <a:ea typeface="Times New Roman" pitchFamily="18" charset="0"/>
                <a:cs typeface="Arial" pitchFamily="34" charset="0"/>
              </a:rPr>
              <a:t> </a:t>
            </a:r>
          </a:p>
          <a:p>
            <a:pPr lvl="0" algn="justLow" rtl="0" eaLnBrk="0" fontAlgn="base" hangingPunct="0">
              <a:spcBef>
                <a:spcPct val="0"/>
              </a:spcBef>
              <a:spcAft>
                <a:spcPct val="0"/>
              </a:spcAft>
              <a:buFontTx/>
              <a:buChar char="•"/>
              <a:tabLst>
                <a:tab pos="457200" algn="l"/>
              </a:tabLst>
            </a:pPr>
            <a:endParaRPr lang="en-US"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8596" y="357166"/>
            <a:ext cx="8215370" cy="4524315"/>
          </a:xfrm>
          <a:prstGeom prst="rect">
            <a:avLst/>
          </a:prstGeom>
        </p:spPr>
        <p:txBody>
          <a:bodyPr wrap="square">
            <a:spAutoFit/>
          </a:bodyPr>
          <a:lstStyle/>
          <a:p>
            <a:pPr algn="l" rtl="0"/>
            <a:r>
              <a:rPr lang="en-US" sz="2400" b="1" u="sng" dirty="0" smtClean="0">
                <a:solidFill>
                  <a:srgbClr val="FF3399"/>
                </a:solidFill>
              </a:rPr>
              <a:t>Prevention</a:t>
            </a:r>
          </a:p>
          <a:p>
            <a:pPr algn="l" rtl="0"/>
            <a:endParaRPr lang="en-US" sz="2400" dirty="0" smtClean="0">
              <a:solidFill>
                <a:srgbClr val="FF0000"/>
              </a:solidFill>
            </a:endParaRPr>
          </a:p>
          <a:p>
            <a:pPr lvl="0" algn="l" rtl="0"/>
            <a:r>
              <a:rPr lang="en-US" sz="2400" dirty="0" smtClean="0"/>
              <a:t>Surveillance - of disease and vector populations</a:t>
            </a:r>
          </a:p>
          <a:p>
            <a:pPr lvl="0" algn="l" rtl="0"/>
            <a:endParaRPr lang="en-US" sz="2400" dirty="0" smtClean="0"/>
          </a:p>
          <a:p>
            <a:pPr lvl="0" algn="l" rtl="0"/>
            <a:r>
              <a:rPr lang="en-US" sz="2400" dirty="0" smtClean="0"/>
              <a:t>Control of vector - pesticides, elimination of breeding grounds</a:t>
            </a:r>
          </a:p>
          <a:p>
            <a:pPr lvl="0" algn="l" rtl="0"/>
            <a:endParaRPr lang="en-US" sz="2400" dirty="0" smtClean="0"/>
          </a:p>
          <a:p>
            <a:pPr lvl="0" algn="l" rtl="0"/>
            <a:r>
              <a:rPr lang="en-US" sz="2400" dirty="0" smtClean="0"/>
              <a:t>Personal protection - screening of houses, bed nets, insect </a:t>
            </a:r>
          </a:p>
          <a:p>
            <a:pPr lvl="0" algn="l" rtl="0"/>
            <a:r>
              <a:rPr lang="en-US" sz="2400" dirty="0" smtClean="0"/>
              <a:t>Repellants</a:t>
            </a:r>
          </a:p>
          <a:p>
            <a:pPr lvl="0" algn="l" rtl="0"/>
            <a:endParaRPr lang="en-US" sz="2400" dirty="0" smtClean="0"/>
          </a:p>
          <a:p>
            <a:pPr lvl="0" algn="l" rtl="0"/>
            <a:r>
              <a:rPr lang="en-US" sz="2400" dirty="0" smtClean="0"/>
              <a:t>Vaccination - available for a number of </a:t>
            </a:r>
            <a:r>
              <a:rPr lang="en-US" sz="2400" dirty="0" err="1" smtClean="0"/>
              <a:t>arboviral</a:t>
            </a:r>
            <a:r>
              <a:rPr lang="en-US" sz="2400" dirty="0" smtClean="0"/>
              <a:t> infections e.g. Yellow fever, Japanese encephalitis, Russian tick-borne encephalitis</a:t>
            </a:r>
          </a:p>
        </p:txBody>
      </p:sp>
      <p:pic>
        <p:nvPicPr>
          <p:cNvPr id="18434" name="Picture 2" descr="http://justlikemychild.com/blog/wp-content/uploads/2010/12/mosquito-nets.jpg"/>
          <p:cNvPicPr>
            <a:picLocks noChangeAspect="1" noChangeArrowheads="1"/>
          </p:cNvPicPr>
          <p:nvPr/>
        </p:nvPicPr>
        <p:blipFill>
          <a:blip r:embed="rId2" cstate="print"/>
          <a:srcRect/>
          <a:stretch>
            <a:fillRect/>
          </a:stretch>
        </p:blipFill>
        <p:spPr bwMode="auto">
          <a:xfrm>
            <a:off x="2643174" y="4643446"/>
            <a:ext cx="4514696" cy="207170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314" y="637407"/>
            <a:ext cx="8643966"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1- Yellow Fever</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sng"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Flavivirus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mainly found in West Africa and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South</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America</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Yellow fever occurs in 2 major forms: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Urban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Jungle yellow fever.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the Jungle YF, the </a:t>
            </a:r>
            <a:r>
              <a:rPr kumimoji="0" lang="en-US" sz="20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natural reservoir</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of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a:t>
            </a: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disease in a cycle involving nonhuman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primates</a:t>
            </a: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and forest mosquitoes. Man may become incidentally infected on venturing into jungle areas.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urban form is </a:t>
            </a:r>
            <a:r>
              <a:rPr kumimoji="0" lang="en-US" sz="2000" b="0"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transmitted</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between humans by the </a:t>
            </a:r>
            <a:r>
              <a:rPr kumimoji="0" lang="en-US" sz="20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Aedes</a:t>
            </a:r>
            <a:r>
              <a:rPr kumimoji="0" lang="en-US"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aegypti</a:t>
            </a:r>
            <a:r>
              <a:rPr kumimoji="0" lang="en-US" sz="2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mosquito</a:t>
            </a:r>
          </a:p>
          <a:p>
            <a:pPr marL="0" marR="0" lvl="0" indent="0" algn="l" defTabSz="914400" rtl="0" eaLnBrk="0" fontAlgn="base" latinLnBrk="0" hangingPunct="0">
              <a:lnSpc>
                <a:spcPct val="100000"/>
              </a:lnSpc>
              <a:spcBef>
                <a:spcPct val="0"/>
              </a:spcBef>
              <a:spcAft>
                <a:spcPct val="0"/>
              </a:spcAft>
              <a:buClrTx/>
              <a:buSzTx/>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Classically Yellow Fever presents with chills, fever, and headache. Generalized maligns and complaints</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410" name="Picture 2" descr="http://www.sehha.com/diseases/id/Yellow-Fever01.jpg"/>
          <p:cNvPicPr>
            <a:picLocks noChangeAspect="1" noChangeArrowheads="1"/>
          </p:cNvPicPr>
          <p:nvPr/>
        </p:nvPicPr>
        <p:blipFill>
          <a:blip r:embed="rId3"/>
          <a:srcRect/>
          <a:stretch>
            <a:fillRect/>
          </a:stretch>
        </p:blipFill>
        <p:spPr bwMode="auto">
          <a:xfrm>
            <a:off x="5929322" y="285728"/>
            <a:ext cx="3000364" cy="35719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39552" y="178516"/>
            <a:ext cx="8215370" cy="6186309"/>
          </a:xfrm>
          <a:prstGeom prst="rect">
            <a:avLst/>
          </a:prstGeom>
        </p:spPr>
        <p:txBody>
          <a:bodyPr wrap="square">
            <a:spAutoFit/>
          </a:bodyPr>
          <a:lstStyle/>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Some patients may experience an asymptomatic infection or a mild undifferentiated febrile illness.</a:t>
            </a:r>
          </a:p>
          <a:p>
            <a:pPr lvl="0" algn="l" rtl="0" eaLnBrk="0" fontAlgn="base" hangingPunct="0">
              <a:spcBef>
                <a:spcPct val="0"/>
              </a:spcBef>
              <a:spcAft>
                <a:spcPct val="0"/>
              </a:spcAft>
              <a:tabLst>
                <a:tab pos="457200" algn="l"/>
              </a:tabLst>
            </a:pPr>
            <a:r>
              <a:rPr lang="en-US" sz="2200" dirty="0" smtClean="0">
                <a:latin typeface="Arial" pitchFamily="34" charset="0"/>
                <a:ea typeface="Times New Roman" pitchFamily="18" charset="0"/>
                <a:cs typeface="Arial" pitchFamily="34" charset="0"/>
              </a:rPr>
              <a:t> </a:t>
            </a: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After a period of 3 to 4 days, the more severely ill patients with a classical YF course will develop bradycardia (</a:t>
            </a:r>
            <a:r>
              <a:rPr lang="en-US" sz="2200" dirty="0" err="1" smtClean="0">
                <a:latin typeface="Arial" pitchFamily="34" charset="0"/>
                <a:ea typeface="Times New Roman" pitchFamily="18" charset="0"/>
                <a:cs typeface="Arial" pitchFamily="34" charset="0"/>
              </a:rPr>
              <a:t>Faget's</a:t>
            </a:r>
            <a:r>
              <a:rPr lang="en-US" sz="2200" dirty="0" smtClean="0">
                <a:latin typeface="Arial" pitchFamily="34" charset="0"/>
                <a:ea typeface="Times New Roman" pitchFamily="18" charset="0"/>
                <a:cs typeface="Arial" pitchFamily="34" charset="0"/>
              </a:rPr>
              <a:t> sign), jaundice, and </a:t>
            </a:r>
            <a:r>
              <a:rPr lang="en-US" sz="2200" dirty="0" err="1" smtClean="0">
                <a:latin typeface="Arial" pitchFamily="34" charset="0"/>
                <a:ea typeface="Times New Roman" pitchFamily="18" charset="0"/>
                <a:cs typeface="Arial" pitchFamily="34" charset="0"/>
              </a:rPr>
              <a:t>haemorrhagic</a:t>
            </a:r>
            <a:r>
              <a:rPr lang="en-US" sz="2200" dirty="0" smtClean="0">
                <a:latin typeface="Arial" pitchFamily="34" charset="0"/>
                <a:ea typeface="Times New Roman" pitchFamily="18" charset="0"/>
                <a:cs typeface="Arial" pitchFamily="34" charset="0"/>
              </a:rPr>
              <a:t> manifestations.</a:t>
            </a:r>
          </a:p>
          <a:p>
            <a:pPr lvl="0" algn="l" rtl="0" eaLnBrk="0" fontAlgn="base" hangingPunct="0">
              <a:spcBef>
                <a:spcPct val="0"/>
              </a:spcBef>
              <a:spcAft>
                <a:spcPct val="0"/>
              </a:spcAft>
              <a:tabLst>
                <a:tab pos="457200" algn="l"/>
              </a:tabLst>
            </a:pPr>
            <a:r>
              <a:rPr lang="en-US" sz="2200" dirty="0" smtClean="0">
                <a:latin typeface="Arial" pitchFamily="34" charset="0"/>
                <a:ea typeface="Times New Roman" pitchFamily="18" charset="0"/>
                <a:cs typeface="Arial" pitchFamily="34" charset="0"/>
              </a:rPr>
              <a:t> </a:t>
            </a: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50% of patients with frank YF will develop fatal disease characterized by severe </a:t>
            </a:r>
            <a:r>
              <a:rPr lang="en-US" sz="2200" dirty="0" err="1" smtClean="0">
                <a:latin typeface="Arial" pitchFamily="34" charset="0"/>
                <a:ea typeface="Times New Roman" pitchFamily="18" charset="0"/>
                <a:cs typeface="Arial" pitchFamily="34" charset="0"/>
              </a:rPr>
              <a:t>haemorrhagic</a:t>
            </a:r>
            <a:r>
              <a:rPr lang="en-US" sz="2200" dirty="0" smtClean="0">
                <a:latin typeface="Arial" pitchFamily="34" charset="0"/>
                <a:ea typeface="Times New Roman" pitchFamily="18" charset="0"/>
                <a:cs typeface="Arial" pitchFamily="34" charset="0"/>
              </a:rPr>
              <a:t> manifestations, </a:t>
            </a:r>
            <a:r>
              <a:rPr lang="en-US" sz="2200" dirty="0" err="1" smtClean="0">
                <a:latin typeface="Arial" pitchFamily="34" charset="0"/>
                <a:ea typeface="Times New Roman" pitchFamily="18" charset="0"/>
                <a:cs typeface="Arial" pitchFamily="34" charset="0"/>
              </a:rPr>
              <a:t>oliguria</a:t>
            </a:r>
            <a:r>
              <a:rPr lang="en-US" sz="2200" dirty="0" smtClean="0">
                <a:latin typeface="Arial" pitchFamily="34" charset="0"/>
                <a:ea typeface="Times New Roman" pitchFamily="18" charset="0"/>
                <a:cs typeface="Arial" pitchFamily="34" charset="0"/>
              </a:rPr>
              <a:t> and hypotension.</a:t>
            </a:r>
          </a:p>
          <a:p>
            <a:pPr lvl="0" algn="l" rtl="0" eaLnBrk="0" fontAlgn="base" hangingPunct="0">
              <a:spcBef>
                <a:spcPct val="0"/>
              </a:spcBef>
              <a:spcAft>
                <a:spcPct val="0"/>
              </a:spcAft>
              <a:tabLst>
                <a:tab pos="457200" algn="l"/>
              </a:tabLst>
            </a:pPr>
            <a:r>
              <a:rPr lang="en-US" sz="2200" dirty="0" smtClean="0">
                <a:latin typeface="Arial" pitchFamily="34" charset="0"/>
                <a:ea typeface="Times New Roman" pitchFamily="18" charset="0"/>
                <a:cs typeface="Arial" pitchFamily="34" charset="0"/>
              </a:rPr>
              <a:t> </a:t>
            </a: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Diagnosis is usually made by serology.</a:t>
            </a:r>
          </a:p>
          <a:p>
            <a:pPr lvl="0" algn="l" rtl="0" eaLnBrk="0" fontAlgn="base" hangingPunct="0">
              <a:spcBef>
                <a:spcPct val="0"/>
              </a:spcBef>
              <a:spcAft>
                <a:spcPct val="0"/>
              </a:spcAft>
              <a:tabLst>
                <a:tab pos="457200" algn="l"/>
              </a:tabLst>
            </a:pPr>
            <a:endParaRPr lang="en-US" sz="2200" dirty="0" smtClean="0">
              <a:latin typeface="Arial" pitchFamily="34"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There is no specific antiviral treatment.</a:t>
            </a:r>
          </a:p>
          <a:p>
            <a:pPr lvl="0" algn="l" rtl="0" eaLnBrk="0" fontAlgn="base" hangingPunct="0">
              <a:spcBef>
                <a:spcPct val="0"/>
              </a:spcBef>
              <a:spcAft>
                <a:spcPct val="0"/>
              </a:spcAft>
              <a:tabLst>
                <a:tab pos="457200" algn="l"/>
              </a:tabLst>
            </a:pPr>
            <a:endParaRPr lang="en-US" sz="2200" dirty="0" smtClean="0">
              <a:latin typeface="Arial" pitchFamily="34" charset="0"/>
              <a:ea typeface="Times New Roman" pitchFamily="18" charset="0"/>
              <a:cs typeface="Arial" pitchFamily="34" charset="0"/>
            </a:endParaRPr>
          </a:p>
          <a:p>
            <a:pPr lvl="0" algn="l" rtl="0" eaLnBrk="0" fontAlgn="base" hangingPunct="0">
              <a:spcBef>
                <a:spcPct val="0"/>
              </a:spcBef>
              <a:spcAft>
                <a:spcPct val="0"/>
              </a:spcAft>
              <a:buFontTx/>
              <a:buChar char="•"/>
              <a:tabLst>
                <a:tab pos="457200" algn="l"/>
              </a:tabLst>
            </a:pPr>
            <a:r>
              <a:rPr lang="en-US" sz="2200" dirty="0" smtClean="0">
                <a:latin typeface="Arial" pitchFamily="34" charset="0"/>
                <a:ea typeface="Times New Roman" pitchFamily="18" charset="0"/>
                <a:cs typeface="Arial" pitchFamily="34" charset="0"/>
              </a:rPr>
              <a:t>An effective live attenuated vaccine is available against yellow fever and is used for persons living in or traveling to endemic areas.</a:t>
            </a:r>
            <a:endParaRPr lang="ar-SA"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42876" y="448790"/>
            <a:ext cx="8786842"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r>
              <a:rPr kumimoji="0" lang="en-US" sz="2400" b="0" i="0" u="sng" strike="noStrike" cap="none" normalizeH="0" baseline="0" dirty="0" smtClean="0">
                <a:ln>
                  <a:noFill/>
                </a:ln>
                <a:solidFill>
                  <a:srgbClr val="00B050"/>
                </a:solidFill>
                <a:effectLst/>
                <a:latin typeface="Arial" pitchFamily="34" charset="0"/>
                <a:ea typeface="Times New Roman" pitchFamily="18" charset="0"/>
                <a:cs typeface="Arial" pitchFamily="34" charset="0"/>
              </a:rPr>
              <a:t>2- Dengue (1)</a:t>
            </a:r>
          </a:p>
          <a:p>
            <a:pPr marL="0" marR="0" lvl="0" indent="0" algn="justLow" defTabSz="914400" rtl="0" eaLnBrk="1" fontAlgn="base" latinLnBrk="0" hangingPunct="1">
              <a:lnSpc>
                <a:spcPct val="100000"/>
              </a:lnSpc>
              <a:spcBef>
                <a:spcPct val="0"/>
              </a:spcBef>
              <a:spcAft>
                <a:spcPct val="0"/>
              </a:spcAft>
              <a:buClrTx/>
              <a:buSzTx/>
              <a:buFontTx/>
              <a:buNone/>
              <a:tabLst>
                <a:tab pos="457200" algn="l"/>
              </a:tabLst>
            </a:pPr>
            <a:endParaRPr kumimoji="0" lang="en-US" sz="2400" b="0" i="0" u="sng" strike="noStrike" cap="none" normalizeH="0" baseline="0" dirty="0" smtClean="0">
              <a:ln>
                <a:noFill/>
              </a:ln>
              <a:solidFill>
                <a:srgbClr val="00B05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Prior to 1953, infections caused by dengue viruses were rarely fatal. In recent years however, a sever and often fetal form of dengue has developed which affects mainly infants and young children. This form of dengue virus referred to as Dengue </a:t>
            </a:r>
            <a:r>
              <a:rPr kumimoji="0" lang="en-US"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Haemorrhagic</a:t>
            </a:r>
            <a:r>
              <a:rPr kumimoji="0" lang="en-GB"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Fever (DHV), has become a major form of sever illness and death in children in tropical South-East Asian countries.</a:t>
            </a: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Dengue is the biggest </a:t>
            </a:r>
            <a:r>
              <a:rPr kumimoji="0" lang="en-US"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arbovirus</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problem in the world today with over 2 million cases per year. Dengue is found in parts of Asia, Africa and the Caribbean and S America.</a:t>
            </a:r>
          </a:p>
          <a:p>
            <a:pPr marL="0" marR="0" lvl="0" indent="0" algn="justLow" defTabSz="914400" rtl="0" eaLnBrk="0" fontAlgn="base" latinLnBrk="0" hangingPunct="0">
              <a:lnSpc>
                <a:spcPct val="100000"/>
              </a:lnSpc>
              <a:spcBef>
                <a:spcPct val="0"/>
              </a:spcBef>
              <a:spcAft>
                <a:spcPct val="0"/>
              </a:spcAft>
              <a:buClrTx/>
              <a:buSzTx/>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457200" algn="l"/>
              </a:tabLst>
            </a:pPr>
            <a:r>
              <a:rPr kumimoji="0" lang="en-US"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Flavivirus</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4 serotypes, transmitted by </a:t>
            </a:r>
            <a:r>
              <a:rPr kumimoji="0" lang="en-US" sz="2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Aedes</a:t>
            </a:r>
            <a:r>
              <a:rPr kumimoji="0" lang="en-US" sz="2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mosquitoes which inhabit in water-filled containers.</a:t>
            </a:r>
            <a:endParaRPr kumimoji="0" lang="en-US"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tab pos="457200" algn="l"/>
              </a:tabLst>
            </a:pPr>
            <a:r>
              <a:rPr kumimoji="0" lang="en-GB"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E8F14D1977C94F953A6BCCEF4908E0" ma:contentTypeVersion="0" ma:contentTypeDescription="Create a new document." ma:contentTypeScope="" ma:versionID="1c7122f714adb24a602fcc8aa490af2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E68CEBB-BE27-4A26-9CEC-9C443F3FF4FF}">
  <ds:schemaRefs>
    <ds:schemaRef ds:uri="http://schemas.microsoft.com/office/2006/metadata/properties"/>
  </ds:schemaRefs>
</ds:datastoreItem>
</file>

<file path=customXml/itemProps2.xml><?xml version="1.0" encoding="utf-8"?>
<ds:datastoreItem xmlns:ds="http://schemas.openxmlformats.org/officeDocument/2006/customXml" ds:itemID="{28501A18-008A-4174-A190-BA044EF44EA0}">
  <ds:schemaRefs>
    <ds:schemaRef ds:uri="http://schemas.microsoft.com/sharepoint/v3/contenttype/forms"/>
  </ds:schemaRefs>
</ds:datastoreItem>
</file>

<file path=customXml/itemProps3.xml><?xml version="1.0" encoding="utf-8"?>
<ds:datastoreItem xmlns:ds="http://schemas.openxmlformats.org/officeDocument/2006/customXml" ds:itemID="{52FE300E-5972-4AF8-AA44-DBAA3BCF46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706</TotalTime>
  <Words>1275</Words>
  <Application>Microsoft Office PowerPoint</Application>
  <PresentationFormat>عرض على الشاشة (3:4)‏</PresentationFormat>
  <Paragraphs>223</Paragraphs>
  <Slides>19</Slides>
  <Notes>7</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mohammad</dc:creator>
  <cp:lastModifiedBy>Your User Name</cp:lastModifiedBy>
  <cp:revision>34</cp:revision>
  <dcterms:created xsi:type="dcterms:W3CDTF">2009-02-16T16:43:53Z</dcterms:created>
  <dcterms:modified xsi:type="dcterms:W3CDTF">2013-11-13T19:48:15Z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0x010100A4E8F14D1977C94F953A6BCCEF4908E0</vt:lpwstr>
  </property>
</Properties>
</file>