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  <p:sldId id="260" r:id="rId9"/>
    <p:sldId id="268" r:id="rId10"/>
    <p:sldId id="264" r:id="rId11"/>
    <p:sldId id="267" r:id="rId12"/>
    <p:sldId id="265" r:id="rId13"/>
    <p:sldId id="266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1" autoAdjust="0"/>
    <p:restoredTop sz="94709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26/03/1433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26/03/1433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26/03/1433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26/03/1433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26/03/1433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26/03/1433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26/03/1433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26/03/1433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26/03/1433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26/03/1433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26/03/1433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26/03/1433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786050" y="2214554"/>
            <a:ext cx="7406640" cy="1472184"/>
          </a:xfrm>
        </p:spPr>
        <p:txBody>
          <a:bodyPr/>
          <a:lstStyle/>
          <a:p>
            <a:r>
              <a:rPr lang="en-US" dirty="0" smtClean="0"/>
              <a:t>Viruses &amp; fungi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928662" y="5500702"/>
            <a:ext cx="7406640" cy="1752600"/>
          </a:xfrm>
        </p:spPr>
        <p:txBody>
          <a:bodyPr/>
          <a:lstStyle/>
          <a:p>
            <a:r>
              <a:rPr lang="en-US" dirty="0" err="1" smtClean="0"/>
              <a:t>By:Afnan</a:t>
            </a:r>
            <a:r>
              <a:rPr lang="en-US" dirty="0" smtClean="0"/>
              <a:t> </a:t>
            </a:r>
            <a:r>
              <a:rPr lang="en-US" dirty="0" err="1" smtClean="0"/>
              <a:t>Bakhsh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Benefits of fungi: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14414" y="1850064"/>
            <a:ext cx="8429684" cy="4293580"/>
          </a:xfrm>
        </p:spPr>
        <p:txBody>
          <a:bodyPr>
            <a:normAutofit/>
          </a:bodyPr>
          <a:lstStyle/>
          <a:p>
            <a:pPr lvl="0" rtl="0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Baking</a:t>
            </a:r>
            <a:r>
              <a:rPr lang="en-US" dirty="0" smtClean="0"/>
              <a:t> </a:t>
            </a:r>
            <a:r>
              <a:rPr lang="en-US" dirty="0" smtClean="0"/>
              <a:t>by using yeast.</a:t>
            </a:r>
          </a:p>
          <a:p>
            <a:pPr lvl="0" rtl="0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Brewing</a:t>
            </a:r>
            <a:r>
              <a:rPr lang="en-US" dirty="0" smtClean="0"/>
              <a:t>.</a:t>
            </a:r>
          </a:p>
          <a:p>
            <a:pPr lvl="0" rtl="0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Breaking</a:t>
            </a:r>
            <a:r>
              <a:rPr lang="en-US" dirty="0" smtClean="0"/>
              <a:t> down of dead organic material.</a:t>
            </a:r>
          </a:p>
          <a:p>
            <a:pPr lvl="0" rtl="0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Antibiotics</a:t>
            </a:r>
            <a:r>
              <a:rPr lang="en-US" dirty="0" smtClean="0"/>
              <a:t>. Ex: penicillin extracted from </a:t>
            </a:r>
            <a:r>
              <a:rPr lang="en-US" dirty="0" err="1" smtClean="0"/>
              <a:t>penicillium</a:t>
            </a:r>
            <a:r>
              <a:rPr lang="en-US" dirty="0" smtClean="0"/>
              <a:t>. 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Viruses: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Virology</a:t>
            </a:r>
            <a:r>
              <a:rPr lang="en-US" dirty="0" smtClean="0"/>
              <a:t>: study of viruses.</a:t>
            </a:r>
          </a:p>
          <a:p>
            <a:pPr lvl="0" algn="l" rtl="0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Viruses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obligate intracellular </a:t>
            </a:r>
            <a:r>
              <a:rPr lang="en-US" dirty="0" smtClean="0"/>
              <a:t>agents (they can multiply only in living cell).</a:t>
            </a:r>
          </a:p>
          <a:p>
            <a:pPr lvl="0" algn="l" rtl="0"/>
            <a:r>
              <a:rPr lang="en-US" dirty="0" smtClean="0"/>
              <a:t>They have single type of nucleic acid (DNA /RNA) enclosed in a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capsid</a:t>
            </a:r>
            <a:r>
              <a:rPr lang="en-US" dirty="0" smtClean="0"/>
              <a:t>.</a:t>
            </a:r>
          </a:p>
          <a:p>
            <a:pPr lvl="0" algn="l" rtl="0"/>
            <a:r>
              <a:rPr lang="en-US" dirty="0" smtClean="0"/>
              <a:t>Some viruses have envelop other are naked (none enveloped). </a:t>
            </a:r>
          </a:p>
          <a:p>
            <a:pPr lvl="0" algn="l" rtl="0"/>
            <a:r>
              <a:rPr lang="en-US" dirty="0" smtClean="0"/>
              <a:t>Viruses size vary from 20-300 nm.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357166"/>
            <a:ext cx="7498080" cy="4800600"/>
          </a:xfrm>
        </p:spPr>
        <p:txBody>
          <a:bodyPr/>
          <a:lstStyle/>
          <a:p>
            <a:pPr algn="l" rtl="0"/>
            <a:r>
              <a:rPr lang="en-US" dirty="0" smtClean="0"/>
              <a:t> We can see it by electron microscope. </a:t>
            </a:r>
          </a:p>
          <a:p>
            <a:pPr lvl="0" algn="l" rtl="0"/>
            <a:r>
              <a:rPr lang="en-US" dirty="0" smtClean="0"/>
              <a:t>Viruses infect human, plants, animals and bacteria.</a:t>
            </a:r>
          </a:p>
          <a:p>
            <a:pPr lvl="0" algn="l" rtl="0"/>
            <a:r>
              <a:rPr lang="en-US" dirty="0" smtClean="0"/>
              <a:t>Viruses that infected bacteria are called: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bacteriophage</a:t>
            </a:r>
            <a:r>
              <a:rPr lang="en-US" dirty="0" smtClean="0"/>
              <a:t>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 descr="http://01.edu-cdn.com/files/static/wiley/9780470408810/VIRUSES_0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071546"/>
            <a:ext cx="4236093" cy="5052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Cultivation of viruses: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rtl="0"/>
            <a:r>
              <a:rPr lang="ar-SA" dirty="0" smtClean="0"/>
              <a:t> </a:t>
            </a:r>
            <a:endParaRPr lang="en-US" dirty="0" smtClean="0"/>
          </a:p>
          <a:p>
            <a:pPr lvl="0" algn="l" rtl="0"/>
            <a:r>
              <a:rPr lang="en-US" dirty="0" smtClean="0"/>
              <a:t>Inoculation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lab animals </a:t>
            </a:r>
            <a:r>
              <a:rPr lang="en-US" dirty="0" smtClean="0"/>
              <a:t>(ex: mice, hamster).</a:t>
            </a:r>
          </a:p>
          <a:p>
            <a:pPr lvl="0" algn="l" rtl="0"/>
            <a:r>
              <a:rPr lang="en-US" dirty="0" smtClean="0"/>
              <a:t>Inoculation of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embryonated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egg</a:t>
            </a:r>
            <a:r>
              <a:rPr lang="en-US" dirty="0" smtClean="0"/>
              <a:t>.</a:t>
            </a:r>
          </a:p>
          <a:p>
            <a:pPr lvl="0" algn="l" rtl="0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Tissue cultured cells</a:t>
            </a:r>
            <a:r>
              <a:rPr lang="en-US" dirty="0" smtClean="0"/>
              <a:t>. Use it to see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Cytopathic</a:t>
            </a:r>
            <a:r>
              <a:rPr lang="en-US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effect: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it is morphological changes in the cell caused by viruses when they multiply inside the cell.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 </a:t>
            </a:r>
            <a:r>
              <a:rPr lang="en-US" b="1" dirty="0" smtClean="0"/>
              <a:t>Why </a:t>
            </a:r>
            <a:r>
              <a:rPr lang="en-US" b="1" dirty="0" smtClean="0"/>
              <a:t>we do cultivation:</a:t>
            </a:r>
            <a:endParaRPr lang="en-US" dirty="0" smtClean="0"/>
          </a:p>
          <a:p>
            <a:pPr algn="l" rtl="0"/>
            <a:r>
              <a:rPr lang="en-US" dirty="0" smtClean="0"/>
              <a:t>  a. Diagnosis.                   b. research.    </a:t>
            </a:r>
          </a:p>
          <a:p>
            <a:pPr algn="l" rtl="0"/>
            <a:r>
              <a:rPr lang="en-US" dirty="0" smtClean="0"/>
              <a:t>             c. production of vaccines</a:t>
            </a:r>
          </a:p>
          <a:p>
            <a:pPr rtl="0"/>
            <a:r>
              <a:rPr lang="en-US" dirty="0" smtClean="0"/>
              <a:t>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Virus life cycle: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lvl="0" algn="l" rtl="0"/>
            <a:r>
              <a:rPr lang="en-US" dirty="0" smtClean="0"/>
              <a:t>Adsorption </a:t>
            </a:r>
            <a:r>
              <a:rPr lang="en-US" dirty="0" smtClean="0"/>
              <a:t>to the cell.</a:t>
            </a:r>
          </a:p>
          <a:p>
            <a:pPr lvl="0" algn="l" rtl="0"/>
            <a:r>
              <a:rPr lang="en-US" dirty="0" smtClean="0"/>
              <a:t>Penetration.</a:t>
            </a:r>
          </a:p>
          <a:p>
            <a:pPr lvl="0" algn="l" rtl="0"/>
            <a:r>
              <a:rPr lang="en-US" dirty="0" smtClean="0"/>
              <a:t>Multiplication.</a:t>
            </a:r>
          </a:p>
          <a:p>
            <a:pPr lvl="0" algn="l" rtl="0"/>
            <a:r>
              <a:rPr lang="en-US" dirty="0" smtClean="0"/>
              <a:t>Budding outside the cell.</a:t>
            </a:r>
          </a:p>
          <a:p>
            <a:pPr algn="l" rtl="0"/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nst.bact.wisc.edu/inst/images/book_3/chapter_9/9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0"/>
            <a:ext cx="5143536" cy="65379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Fungi: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/>
            <a:r>
              <a:rPr lang="en-US" b="1" dirty="0" smtClean="0"/>
              <a:t>:</a:t>
            </a:r>
            <a:endParaRPr lang="en-US" dirty="0" smtClean="0"/>
          </a:p>
          <a:p>
            <a:pPr lvl="0" algn="l" rtl="0"/>
            <a:r>
              <a:rPr lang="en-US" dirty="0" smtClean="0"/>
              <a:t>Mycology: study of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fungi</a:t>
            </a:r>
            <a:r>
              <a:rPr lang="en-US" dirty="0" smtClean="0"/>
              <a:t>.</a:t>
            </a:r>
          </a:p>
          <a:p>
            <a:pPr lvl="0" algn="l" rtl="0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Fungi</a:t>
            </a:r>
            <a:r>
              <a:rPr lang="en-US" dirty="0" smtClean="0"/>
              <a:t>: group of heterotrophic eukaryotic cells.</a:t>
            </a:r>
          </a:p>
          <a:p>
            <a:pPr algn="l"/>
            <a:r>
              <a:rPr lang="en-US" dirty="0" smtClean="0"/>
              <a:t>Fungi called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saprophytes</a:t>
            </a:r>
            <a:r>
              <a:rPr lang="en-US" dirty="0" smtClean="0"/>
              <a:t> because they obtain their nutrients from dead organic material.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Classification of fungi: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1142984"/>
            <a:ext cx="7498080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1</a:t>
            </a:r>
            <a:r>
              <a:rPr lang="en-US" dirty="0" smtClean="0"/>
              <a:t>) Yeast:</a:t>
            </a:r>
          </a:p>
          <a:p>
            <a:pPr lvl="0" algn="l" rtl="0"/>
            <a:r>
              <a:rPr lang="en-US" dirty="0" smtClean="0"/>
              <a:t>Oval or spherical in shape.</a:t>
            </a:r>
          </a:p>
          <a:p>
            <a:pPr lvl="0" algn="l" rtl="0"/>
            <a:r>
              <a:rPr lang="en-US" dirty="0" smtClean="0"/>
              <a:t>Single cell (unicellular), one nucleus.</a:t>
            </a:r>
          </a:p>
          <a:p>
            <a:pPr lvl="0" algn="l" rtl="0"/>
            <a:r>
              <a:rPr lang="en-US" dirty="0" smtClean="0"/>
              <a:t>Multiply by asexual reproduction (Budding</a:t>
            </a:r>
            <a:r>
              <a:rPr lang="en-US" dirty="0" smtClean="0"/>
              <a:t>).</a:t>
            </a:r>
            <a:endParaRPr lang="en-US" dirty="0" smtClean="0"/>
          </a:p>
          <a:p>
            <a:endParaRPr lang="ar-SA" dirty="0"/>
          </a:p>
        </p:txBody>
      </p:sp>
      <p:pic>
        <p:nvPicPr>
          <p:cNvPr id="4" name="Picture 4" descr="http://upload.wikimedia.org/wikipedia/commons/thumb/d/d2/Yeast_lifecycle.svg/250px-Yeast_lifecycle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929066"/>
            <a:ext cx="3536864" cy="24050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istoryforkids.org/scienceforkids/biology/cells/pictures/yeastbu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571480"/>
            <a:ext cx="2857500" cy="2857500"/>
          </a:xfrm>
          <a:prstGeom prst="rect">
            <a:avLst/>
          </a:prstGeom>
          <a:noFill/>
        </p:spPr>
      </p:pic>
      <p:pic>
        <p:nvPicPr>
          <p:cNvPr id="1030" name="Picture 6" descr="http://sciencekit.com/images/250/69193-01.ep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786058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285728"/>
            <a:ext cx="7498080" cy="4800600"/>
          </a:xfrm>
        </p:spPr>
        <p:txBody>
          <a:bodyPr/>
          <a:lstStyle/>
          <a:p>
            <a:pPr lvl="0" algn="l" rtl="0"/>
            <a:endParaRPr lang="en-US" dirty="0" smtClean="0"/>
          </a:p>
          <a:p>
            <a:pPr algn="l" rtl="0"/>
            <a:r>
              <a:rPr lang="en-US" dirty="0" smtClean="0"/>
              <a:t>2) Mold:</a:t>
            </a:r>
          </a:p>
          <a:p>
            <a:pPr lvl="0" algn="l" rtl="0"/>
            <a:r>
              <a:rPr lang="en-US" dirty="0" err="1" smtClean="0"/>
              <a:t>Multicellular</a:t>
            </a:r>
            <a:r>
              <a:rPr lang="en-US" dirty="0" smtClean="0"/>
              <a:t> (multinucleated cell).</a:t>
            </a:r>
          </a:p>
          <a:p>
            <a:pPr lvl="0" algn="l" rtl="0"/>
            <a:r>
              <a:rPr lang="en-US" dirty="0" smtClean="0"/>
              <a:t>Consists of branching </a:t>
            </a:r>
            <a:r>
              <a:rPr lang="en-US" dirty="0" err="1" smtClean="0"/>
              <a:t>hyphae</a:t>
            </a:r>
            <a:r>
              <a:rPr lang="en-US" dirty="0" smtClean="0"/>
              <a:t> forming Mycelium.</a:t>
            </a:r>
          </a:p>
          <a:p>
            <a:pPr lvl="0" algn="l" rtl="0"/>
            <a:r>
              <a:rPr lang="en-US" dirty="0" smtClean="0"/>
              <a:t>Multiply both sexually and asexually.</a:t>
            </a:r>
            <a:endParaRPr lang="ar-SA" dirty="0"/>
          </a:p>
        </p:txBody>
      </p:sp>
      <p:pic>
        <p:nvPicPr>
          <p:cNvPr id="4098" name="Picture 2" descr="http://www.fungionline.org.uk/images/1intro/hypha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000504"/>
            <a:ext cx="4643470" cy="189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4414" y="92867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are the best conditions to grow fungi?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2285992"/>
            <a:ext cx="7498080" cy="4800600"/>
          </a:xfrm>
        </p:spPr>
        <p:txBody>
          <a:bodyPr>
            <a:normAutofit/>
          </a:bodyPr>
          <a:lstStyle/>
          <a:p>
            <a:pPr lvl="0" algn="l" rtl="0"/>
            <a:r>
              <a:rPr lang="en-US" dirty="0" smtClean="0"/>
              <a:t>Media</a:t>
            </a:r>
            <a:r>
              <a:rPr lang="en-US" dirty="0" smtClean="0"/>
              <a:t>:  </a:t>
            </a:r>
            <a:r>
              <a:rPr lang="en-US" dirty="0" err="1" smtClean="0"/>
              <a:t>Sabouraud</a:t>
            </a:r>
            <a:r>
              <a:rPr lang="en-US" dirty="0" smtClean="0"/>
              <a:t> Dextrose Agar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(SDA).</a:t>
            </a:r>
          </a:p>
          <a:p>
            <a:pPr lvl="0" algn="l" rtl="0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PH</a:t>
            </a:r>
            <a:r>
              <a:rPr lang="en-US" dirty="0" smtClean="0"/>
              <a:t>: wide range of PH especially acidic.</a:t>
            </a:r>
          </a:p>
          <a:p>
            <a:pPr lvl="0" algn="l" rtl="0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Moisture. </a:t>
            </a:r>
          </a:p>
          <a:p>
            <a:pPr lvl="0" algn="l" rtl="0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Temperature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1214414" y="0"/>
            <a:ext cx="7406640" cy="1472184"/>
          </a:xfrm>
        </p:spPr>
        <p:txBody>
          <a:bodyPr/>
          <a:lstStyle/>
          <a:p>
            <a:r>
              <a:rPr lang="en-US" dirty="0" err="1" smtClean="0"/>
              <a:t>Tempreature</a:t>
            </a:r>
            <a:r>
              <a:rPr lang="en-US" dirty="0" smtClean="0"/>
              <a:t>: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854348" cy="3793514"/>
          </a:xfrm>
        </p:spPr>
        <p:txBody>
          <a:bodyPr>
            <a:normAutofit fontScale="47500" lnSpcReduction="20000"/>
          </a:bodyPr>
          <a:lstStyle/>
          <a:p>
            <a:pPr rtl="0"/>
            <a:r>
              <a:rPr lang="en-US" dirty="0" smtClean="0"/>
              <a:t> </a:t>
            </a:r>
            <a:endParaRPr lang="en-US" sz="5100" dirty="0" smtClean="0"/>
          </a:p>
          <a:p>
            <a:pPr rtl="0">
              <a:buFont typeface="Arial" pitchFamily="34" charset="0"/>
              <a:buChar char="•"/>
            </a:pPr>
            <a:r>
              <a:rPr lang="en-US" sz="5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Room </a:t>
            </a:r>
            <a:r>
              <a:rPr lang="en-US" sz="5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temp</a:t>
            </a:r>
            <a:r>
              <a:rPr lang="en-US" sz="5100" dirty="0" smtClean="0"/>
              <a:t>: causing superficial infection.</a:t>
            </a:r>
          </a:p>
          <a:p>
            <a:pPr rtl="0">
              <a:buFont typeface="Arial" pitchFamily="34" charset="0"/>
              <a:buChar char="•"/>
            </a:pPr>
            <a:r>
              <a:rPr lang="en-US" sz="5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37 C</a:t>
            </a:r>
            <a:r>
              <a:rPr lang="en-US" sz="5100" dirty="0" smtClean="0"/>
              <a:t>:  cause systemic infection, called </a:t>
            </a:r>
            <a:r>
              <a:rPr lang="en-US" sz="5100" u="sng" dirty="0" smtClean="0"/>
              <a:t>pathogenic fungi</a:t>
            </a:r>
            <a:endParaRPr lang="en-US" sz="5100" dirty="0" smtClean="0"/>
          </a:p>
          <a:p>
            <a:pPr rtl="0">
              <a:buFont typeface="Arial" pitchFamily="34" charset="0"/>
              <a:buChar char="•"/>
            </a:pPr>
            <a:r>
              <a:rPr lang="en-US" sz="5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Cold temp</a:t>
            </a:r>
            <a:r>
              <a:rPr lang="en-US" sz="5100" dirty="0" smtClean="0"/>
              <a:t>:  cause spoilage of </a:t>
            </a:r>
            <a:r>
              <a:rPr lang="en-US" sz="5100" dirty="0" smtClean="0"/>
              <a:t>food.</a:t>
            </a:r>
          </a:p>
          <a:p>
            <a:pPr rtl="0"/>
            <a:endParaRPr lang="en-US" sz="5100" dirty="0" smtClean="0"/>
          </a:p>
          <a:p>
            <a:pPr rtl="0"/>
            <a:endParaRPr lang="en-US" sz="5100" dirty="0" smtClean="0"/>
          </a:p>
          <a:p>
            <a:pPr lvl="0" rtl="0"/>
            <a:r>
              <a:rPr lang="en-US" sz="5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Lacto Phenol Cotton blue</a:t>
            </a:r>
            <a:r>
              <a:rPr lang="en-US" sz="5100" dirty="0" smtClean="0"/>
              <a:t>: Reagent used to stain fungi for microscopic examination.</a:t>
            </a:r>
          </a:p>
          <a:p>
            <a:pPr lvl="0" rtl="0"/>
            <a:r>
              <a:rPr lang="en-US" sz="5100" dirty="0" smtClean="0"/>
              <a:t>Use iron needle for culturing.</a:t>
            </a:r>
          </a:p>
          <a:p>
            <a:pPr lvl="0" rtl="0"/>
            <a:endParaRPr lang="en-US" dirty="0" smtClean="0"/>
          </a:p>
          <a:p>
            <a:pPr lvl="0" rtl="0"/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ycology.adelaide.edu.au/images/sp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099" y="357166"/>
            <a:ext cx="3661447" cy="3286148"/>
          </a:xfrm>
          <a:prstGeom prst="rect">
            <a:avLst/>
          </a:prstGeom>
          <a:noFill/>
        </p:spPr>
      </p:pic>
      <p:sp>
        <p:nvSpPr>
          <p:cNvPr id="3076" name="AutoShape 4" descr="data:image/jpeg;base64,/9j/4AAQSkZJRgABAQAAAQABAAD/2wCEAAkGBhQSEBUUExQUFBUUFRQUFBQVFRQXFBQUFxcVFxQUFxQYHCYeFxokGRUWHy8gIycpLCwsFR4xNTAqNSYrLCkBCQoKDgwOFw8PFyocHBwpKSksKSkpKSkpKSkpLCkpKSksLCk0KSkpKSkpKSwsKSkpLCwpKSkpNSkpKSwsLjUpKf/AABEIAJwBQwMBIgACEQEDEQH/xAAbAAABBQEBAAAAAAAAAAAAAAAGAAIDBAUBB//EAEoQAAEDAQQECQcJBwMEAwAAAAEAAhEDBAUhMRJBUWEGIlJxgZGhscETMkJyktHwByMlM1NisrPSFYKDk6Lh8RRzwhZDZKMkNWP/xAAaAQADAQEBAQAAAAAAAAAAAAAAAQIDBAUG/8QAIxEAAgICAwEBAAIDAAAAAAAAAAECEQMSITFRQRMykQRCcf/aAAwDAQACEQMRAD8ADgyE1ykdmo3BWSROXNFP0Ui1AED1GJOWK1LLdTqkE4DMbSNoGzee1b9hulrBgI35u6Xe6FLlQUDlmuao7Pi8+J9kZdMLQo8Gm+lJ5zHYMe1EdOygKQUVm5sZhsuNgyaOoeMlS/slsZdvuW22grdrsIY6o0Y6EiebNTywsFDdwiDMjCZ1qtUutp1dxW7XbOOsud2FVSxQ+CrRg1rgYdUdncs208HSPNJ6cR1hF+iuaATU2h0jz6tY3szHSMlCKZK9ArWFrsx0jNYd5cHMy0xzeI+OlaRyJ9kuIMuauKW02ZzDDhHceYqBxWpJyVwOSKagCxYT86z12fiCPvlYP0vaP4X5NJAFi+sZ67PxBeh/KtT+lrR/C/JpoXYAborgClAAXCfjaqERrop+7nU9msjqjw1olzjkMv8ACPLk4JCnEDSqelUI4rDrawazvSYwXu7gu95HlJbPogS89Ho9PUje5+DDaYkMazecXe0tqyXe2ng0S7WTj1lWHsA87Hcs3MZVZZWNyaHc8kd6lAcBhACeXdCaWrJzZRFUJ1uVCsA0jjZ46xrVq1WlrI0tf9veq16RFMjWzxRswGNg5O7QV11AnYdxwVEhIVnDIqd6HQ+tYm6wW82XuWHenBNjwToweUzDrbkUQUry1OUwYDi0x3FaRnZLR5VeVw1KOMaTOUMukeis1eu2mxh2Y0Xdjvegu/eCuJdSEOzNPUd7PctUxAo5cKc4YppVCOJLuC6gAmeVxye8YpAJiIVp2W79EadQZRxYmAdo24jDrU903dJ0iPV3fe9y322RujBAI1giQetZSkUiKx2YEDREyAeeRMqzoxgr93Ob5oAEDcrNe7g7EYHv51y/o7NtLXBlNauwnVqDmHHr1KWxUNN2OQxPuVOSoz0dj7HZS57ZhoJGLjAz2lT25wdUrkYyXke0rlVg0TOXgsqzwS6MtEx1hEZ3wOUKMl573driq7grT2587u8qrVdCUnyJIjcVBUtQGtU7ZbjMBUS2c00rBujU/abdqfTt7XP0RsmZG/0czlmqt3XJUrz5NsxmSQB1lV6lN1J5aZa5pgjfsRqFlu8bobUGXx4IOvG7XUnY5aj4FHVhtYeI17Fy33c17YIBBw/t8ZJwm4umNqzzohNKvXlYTRfGMGYPeDvVIrp7MyWxn5xnrs/EF6H8q7vpW0fwvyaa87sf1rPXZ+IL0P5Vv/trR/C/JpJrsAOlS2SzOqPDGiSTA8SmEr0Lgnwb8k0Fw+eqCYI+rZqB36/8JgXeDXBwUxh5xxe/YN2z41olqOaxhgQxjSTAxgYmBzSuUaAaNEZZuO0ptocHAtgEHAziDuhYykM7St7Xsa6n5rgHAxEg5GN4x6UyFynTAEAADYMAnLJuyhQuFOASISHRm2+jJGznG0KO8xxaXqe5OvOqAQC0OmTiJxkJl5OllL1T4JvoRnPKpWm2AJ1ttGiFkEyZKzSsbZM+3OOS5Tvd1PE4iRgJxJwEb0qFjc/zQSp6tyP0cWyNmBVXFfRcv4blltzajQTiDr1jcdhStFCRDsvRdrCw6VN1EiRAOrVC27LaQ4QcQclrFp8oX/QS4S8Gy6XtHzgxIGVQbR97vQWV7JXsukNE55scvPuFlyaBNVojGKjeS/bzHv51rGViaBuEl0JKxBRKu3VZg9+I4rcTv2N6T2AqkEU3TYdBoBzzPrH3CB1pSdIC7Z6MKwQutaukLmbGNZQdg4CYK3KZkA7ln2K1Bog4RtV8FYfTpiqQnNDsCARsXWUwMhHQuaS61pTGR13HSaNEEaQ84w3PDSOzdrlR3iwC01gBAxwH7qjtdv0XCIdGIBy2ydo3a++e88bS48pod1sDlpDoxn2Dfonn8Xe9ZN5V4C1KDIpv9d3a4mO1Yd7audJ9krozmhegcEbjYyiKj2gveJ4wBhpyAGrDGUD2SjpPa3lOaOsgL1S0aDWARIGAG4dOCqwirY6nWph2iIGuIgbEFfKBZg2pTcGAB2lLx6RwwO9ETLYx1WASyDEEEnPU4GIyWX8o1UeTpNnEvJHMAZ7wpxz2VmuWGroC7LV0XAomszNNuGcTG0a0KtGIRNd1Qt0XDMQQiXZlEzb7uoVWEa8wdmwrz+tTLXEOzBII3r2K8rKJDm+a8aTd04Ob0GQgDhhdWi9tUZO4rvW1HpHctsb+BJA/Yh84z12fiC9B+Vd30taP4X5NJAVjb84z12fiCPPlXfF72j+F+TSW30gocEbt8rWNRwllKD6zz5jfHoG1eoWChoMLj5zsz4LD4IXNoUqbIxjylT1nRh0COpENsq8aBkMFE3Q0jj6mEDpKYAuAJywKEurickNChcKRKaSpSKKNuaJEyc8AARqxx+MSq95/V0+Z3cxPvOsWkYwNoMYyMO9MvT6qkdod3U1T6I+grb3y6FZu66jUEzA7VTtvnrZ4P1BokTkZ7Flkk447RUEpSpmhZrKKbYHSdqka+VI4JgbC81tt2zsSpUVre5oYS7JYdgtMGNRy51dv21gt0QZMzzLGpNlwXo/40XGFs5cruVBjTbpN3jJUb6sLalPTIkH5uqOfAHn1dSuWGpxQetXBSBcWHzarSOY6iuqLMzxG8LsfSquZBOicCAcRmD1EJL0tztElrhi0kHDZgktNhUDV2UNOq0ZgcY8zcf7dKMrMzD4z1oe4N0J03eq0dJJ/4jrROxsJTJHwkknLICGo1atD6saOOGAJ61mvC0bHXGhhgBgVjkRviYqTnl2IgRvzVpwwKzLdeJEBvwJ8cVpUa4c3SmBnuG2VEY6quzaUtn4YJZDj8Z4hbFtHzlM7aNP8BHgqVrYPOHKI5wQD2GesK/bRx6X+wz8Ll0x6OSXYOgcWp63iFh3tSwnYt3VUH3vEKjaKUhRLiQ10D9GoWuDhmCCOcYr1a57e2vRa/DjDETkdYPSe1eXWiylp3JtK1PZ5j3s9VxHcrQk6PUrwrNo0X1AGAtaTMYTEx1wvKLXa31nl9RxcT1AbANQU1a31Xs0HVXubnolxIUVGzFxgBAN2dslHScNyIaLICr2KxBoV5rVk3bKSov0Bp0HN10yHj1XQ1469E9awr8u/ytF7dcSPWGI7e9bt0O+dAOT5pnmeI7yD0KGrZ4idpadxGfYtFxTA8msf1jPXZ+IL0Th7YvK8IKjDkX0CfVFGkXdgKBbfQ8nbXM5NYRzFwI7CvUb9oTf1rfyKdOOd1KkB4rpIN6x1oE+k6TzA6+oJrEvJ6LjuY3uH911pWE3yNEiUpoclpKBjktJM0ktJAJjimlc0ktJAFK30wYkxnq79mpULyeSylBMAujeIpdM54b+q9b6xEaO/Dmj46VmXgQW05PpE4bYpeMdab6YGXeNmnEKjSqlpkEgrfLFUrXcCoUvjG14QsvyoBGB3lRVrxqPzdhsGCebsKdTus6ykowXKQXJlEiclfsNjjE5q3RsQbqVgNTlK+gSJrG+DGo960XmWTrbj1LJC1LK6Rzj/AD3KoAytarsbVeXzGlBPPAB7Uk9j4CS2sQOXAIYfX8BHit4vECM4x55OW6IQrYnuFPAxx9UbBtUz7XULBDiDJBMNx6wlN8k0EYcu6aEzbK32jv8A1/oTHW2t9o7rZ+hRaCguL1G5wQg63VftH+03waoX2+p9pU9v+yTkilFhm5+1Op2ktwBwkEjUYQFUvB/LqfzHqs6838t/8yp70bRKUWejCtv+PBaVqvJrnsImG02sxwMhpB7SvJ225xzc7+ZV/UphX2k+3UP/ACT3QtWHDXy5+vjTGrVmmupEnJZNw3RTqtJeJOrEjW7fitkcF6HIHaVMqsEiu+zTmq9S62nZ1rTHBez/AGTeoJ44NWcf9pnstUjMdt20xrb0uCnZ5NvpsH7zfetMcH6A/wC1T9hvuUjblojKmz2W+5IDL/1dL7Wn7bPel+0KP2tL22+9bLbrp8hvshPFgZyR1I4AxGXvRaQfLU5BB84albtV5tJMubL/AJwATkZxG4+C1GWJuoBPq2MBpwGBjLWrQjyjhayLyw9I0ndoHgvSr+EXtbyf/FHR5Jsrznho/wCkmA6hSH9RjsXoXCWp9K24b7Mf/S1dJBsXnWDXnHMN8VS/aDBm5vWEzhBWPEI1t7Y/uhF4aSToiTiTvWM+ykgwN6M5besJhveny2+0EHPjYFUe8DUFFl6h0b7pfaM9oJhv2l9oz2h715+6sEw1+bqRYanoP/UFL7RntBc/6ho/aM9oLz/y/N1BPZWRYahxaL+o4fOU8ZifBUrbeDC1h02kF5OB3Up3xn8Zidd8x7uaUU3dYwaNN2izFxGqTo6OYI9bsVJ2iWiVt5UuW1PF40uWO33LQp2RvJb1BTNsreS3qCz1CzKbbqZycOo+5OrWxjPOdEGNea1fIDYOoLvkhsCNUOzMstvpmYM5ajvTnXmwbfZPuWm0QuydydIDG/bDNjvYd7lo3XbA+YDulpGzap9JWLGM+hVFKyWyjUzPOUlO8YnnKS0oYBWCrxXDZj8dS0TEEDU8xzESFi3e7jxtw6cx2hadlxLgOTpexn2JZkKJA8qCoU+u7FUq9ZczZokKrUVKrXUdotSkuu5K1qcdEQ0RLjgACdW1KjVIpVrSpbosRr1NEAkAFzozgbN+IRZYfk7YCTVeX5wG8UYdq3ro4P07M1wpg45k4uMZY+AVahaBm8biYym0U6bjVcWtaGklxefR0TmpOEHBU2NlBxMuqtOmMIa8RLQRnmpuEtv0C97TDmU3MaRgQ+sQzr8n5Y9CjtVoLrospcSSK9VonZEq1FasmTtmvwXZotOGM6+d0IgY1YdynPmZ3Fb1NBkx4auFqeExzkmIfZqbS6HZY5KZ9ggEzMaoT6TIGobfgLj7VIgYT6XgBrWSlbN9UlyVtDwPWJC6Gp5MnqA5hgF2FsYE1gZNVg++3vChtjuK4/eJPerd2t+cB1NBef3QT3wsa+7cKdFxOoOceaNXQHK4oR5Lwir6d5E7H0m9LdEHtBR/wtf9OWxvKbR7KNL3ry2zWgvtAec3VA49LgT3r0fhxaNDhDV3mk3roUo7YXQSjRc6pUpte7zWjLe10GOgLDqCJGzwRHdlXTpVGnME9ThB7e9DFtMO5/8AB7QubIq5NYclavVWfUqmFNaSqNR65pyro68WPYhrViFC60FSOdiontkyU1P0uWHw62uTkrVAnWoGp7rQG59Slzb4RSwxSuTL73kEQc52bkT3TWmhT3POPPoyB8a0E+VLo1bEY3EZot/3BGWwHaujGmlycWSr4Cekp2tUVBWgiUqIUbGQuhikDUoWbmWoEeguQpConFJcg6Q1yuWNsNk7Z6AqgbJVytxWR0LpijBlIlJZ9pvFrXEbEldAAIfBnYVp0bcWPbUbjtByIIhzTuIkLLeN6msz5Gjty51eSNoUey9elECHMMscNJh+7sP3mnA829YldxJgYnYtew2gEGjUIa1xljjlTqbT905HoObQorJQ8nXLagLS1zQ/7vGbJO7LHeFwM6oos3ZcVa0Gl5UMbSpYgRx3DYY8UcULOBEDCMu4KvZyBkZE9Eq4wb1rFekyZI2nJ28ygtj4aSSJyx1RhMa06pSJgA65OJE5RlnsSr2BrmQ8NcDHFjCFfN9E9VyeS8JLyFR4a0yA5z3RlpGGgdDWjmL3Dat23YXTYhyqlod3BU+FVKyUnOp0mtDw0NhuMO02nSJ1cUOH7w2LV4UWY0rFYKThDhTquI2aRaUPp/8AB30bFzZv529xW/TQ9ch47+YH8HvRDSUkMkVyy+T0gThExJwJCrALmiVnJP4OEkux9a0B7yG4Nkk7xhPMFE0JzacJ4aiMaHOewgF0LsKzZqAgvf5g1ct3JHidi0Rmdd83S+9Ujopj3mOhq81+Um+oYKYPnYEfdbBPbA60Z3/e2g11RxAOPMIHcB3LxK+byNeqXmYJhoOpuMe/nJW0F9JZFdw+cZ67PxBG/wArFSL5tBGBBokfyaSCLH9Yz12fiCNPldH0xaP4P5NNaiNm5LyGk1/o1Bj+97iqnCKz6L3b+OOb0h1iVhcGrbLTSOY4zeb0h49aKbV8/Zw4Y1KXaNfWB1hZTjaNIumCNWpgVTqFWrXT2ZHL3LKdLXLiljt2d2LLrwSkpgCcQkAszrOtUNfF3erIAAnUoaDdJ075WmNc2c+eVKjQstlmEbXLYx/ph/uRq1B3uQvZaeSMLkH/AMeP/wBB3PW67OKRqUQrLFBSVhpUyJiPSXJSJWNGtiKicFISnUaOlzfGCqNky5Q6yUdfxChvKuBOxox51fqO0Gzr1DfqCGL5tRMU24lxly61wjAyXsLyXbSSuLMvDhxToVXUgzT8mdEuBwJ9LtkdCSqgMuoVAakJ1Q4qB5grUguvfptn0h5w2/eCitdqdVA0sXMbozrcwZY64y5sMgFWbU0SCDBCcXh2IwOzZvG5cuXH9R0Y5/GXLl4SvspiNNkglpPmxlonwWzZ/lJZB06bwZMRomQekQUKVoIxwMjmM4DmVarZsVjGVdmzjZ7Ldtsa9geCHS0ERlvHOrWlq8V51wJvjyTXU3uAbOk2THrAdh6Ctm8eFdPR4lSMRpEEYCZcGg+c6JA1AnHBaqV8GbiP4W02GnEB1SoQxrA0F7ifNAjEmVncK7pr0adlFd2k4US3OYII4s7QCB0LDZfVYvLmkMJkaTRxw05tFQy4bMCJRPeFZ1a7LM55LnU61SnJzI0QRJStU0HKot3B9Y7e2f6WHwRJSCHLjbFUeoPwBEtNDM2StToXGpyRJyF1dTq7Cyk6pEwCWMx0qrhk0RkDlpakUBJQs4I0nGGDrceS3fv1KC8LfhJhrWiABk0bBtPaSVBXvYmm19SGcUcUSAwx5gBxz615nwy4bGoTTpGAMCQcunW7u51olYipw14TmtUNNp4owd4N8Tv5kNAKNidmt0iSexj5xnrs/EEafK8fpe07vI/k00E2PGoz12fiCNvlaI/bFp/g/k0kwBCzWk03hzc2kEI6u68BDarPNd5zdnKad4QA/NaFy3v5J0OxY7zhs2OCTGglv67tH5xmNN+Pqk9wQ9Wo/wBzuRZY7aANF3Gpu6RjrCybddJDnlnGptcIgyQC1rpO6XEdCwnD6jeMjIicf8rjaeKnFPGfiF17DGS45Y3fB3RzrXnspPDngx5oMbyrdjssJ1CzQtChSW8VSo5Jy2dsmszEV3MPmD/uN/C9DlFqI7m+qcPvsPY5UuzJs02KQFRNTwmZEi7pKOVzSUtDUqLNKmDiduSutIa3HPuCqWuwvNA6DtB2BBkiTIJEgE7vEKteN4aDZcRMDLbu6VrGNIdjL2vPQaSc8mj41lBV+Xz/AKei6oT87UltMawdb+YDthXLfeIh1asYY3IaydTRtJXm173s601S92Aya3U1uoBWkDKRk47UlIGrq0IsInOUb1dddNTk/wBTP1KJ10VeT/Uz9SvWXhG8fUUyVA50HBaP7Hq8j+pn6lG65qvI/qZ+pGkvA3j6iJtpY9sPGi7lDJ0Y4jUd4UujtxHb0FR/sOtyP6mfqXad12lmTJGwuZH4sFhk/wAdy6RrDOl20PFjByx3HNJtjjMKxSs1U+dScP3mEd8hXqVkqbMN7qZHeuZ4ci+G37Y39RTpUES0MbtcORaWn2qbh/xWcyxO1sb0VGD/AJLRs7i2lUp6OFQ03T5SnxSwmD52xxCI45r/AFf9EyyRf+y/s0bqEWhvM0f0IgpoesLm6bXFwaRGbqcGGxM6WGXatpttZy6f8yn+paPHJ/GZvJH1F1qcqRvBg9On/Mp/qWfbOEQaOK0u5nMHjJ6kLFPxk/pH1BC2u1urSOqfNHRr+M1iX5wrZSBc9wJyzwGwbuYdSDb34SWypIp0iB6zQOrSk9J6EK2m6rVUdL2ucd7mQOYaUBarFL6hPJH1F3hHwxqWgw0lrcccjGwD0R2nsQ61i0jcFf7M+0z9SRuKv9mfaZ+paqD8FvH1FIMWkOD9Y02uDJ02PqRIDgxsEkg7QQQBJgymC4q/2Z9pn6lfoC2tbojT0YIDS9hABwMSTGGxPSXgbx9RjWL6xnrs/EEa/K0Ppm0/wfyKSG7JcVYVGE0zAc0njMwEj7yJPlPd5W9bRUpHTYfJQ5nGa75mmDDm4GCCOhGsvA3j6gOeMFCrjrK8+g72SoTZH8h/su9yNX4LePqL10Xz5PivxYetp2jduRVZ7cWgFp0mux3FAosj+Q/2Xe5XLBaa1E4MeWnNha6DvywO9Jwl4UskfUF1aw06nGbxTrjLpbq5wqFWwObmMNoyUtktYeNJukwjNrwWkcxyI5laZb+UJ3j4xWTwy8LWaPqM1tPHJWKbVoDyTtY7immzU9TwOkHxWf5T8YfrD1f2RU0Q3N9U71m+KxBTby29YWlYLS1ogvZEz5wnUmscvBPJH1G0CnSqjLdT5bPbb7079o0uWzpe1H5y8I3j6i5TZPxrSpMJdGzHoCzbRwgpgYOadwOCpG+tIGHBs6siq/KXjHvH1BBeN7hmEyeyfchS9Lc1rTVrOhg63HY0ayqd6342iDDXVnnJrQSwb3PA7pKBr2tFptD9Kox/3Whjg1o2Aalekn8HvH0dft/utT+SxvmMGQG07XHalX4PVqbC9zRAjShwJbLWP4wGWFRoOwyDCqU7FVEEMqAgyCGukEZalpV7wtdRpa81HAiCXM0nxDRGmW6QBDWzjjGMq1B+E7x9MmF1Tf6GpyH+y73JJ6vwN4+np/B+7aVajXFTRa8uoso1XEhrKhFZ0OOQa7yYadmkCtS0cE6VQ0XU3GnTqU6bWuLSdN8uBqvkw0O4mEjzsMoIdOpdLzESY2Th1L3ZY5OVqVHzMcsVGnGwoZwVZVpUS0mkXUz9Y3R0n+UriXHzRDWNwkYY45KKhwRD9KDV4pqtxpQdKmKhIzOYY3YJfmSCEOmqTmTjnicefautruBnSM4azqyR+eRdSH+mNv8AiEj+CDG6RdVeGsrGiW+TPlTDwzyjWNniY9cCcZQy8QTzlS2m1Pe9z3OJc4kk5TJk4DADE4DDFQq4KS/k7M5yi/4qjiS6ktDMSSSSAEkkkgBLi6kgDiS6kgDiS6kgDiS6kgBJJJIASSSSAEkkkgBJJJIASSSSAEkkkgBJJJIASSSSAEkkkgBJJJIA4upJIA//2Q=="/>
          <p:cNvSpPr>
            <a:spLocks noChangeAspect="1" noChangeArrowheads="1"/>
          </p:cNvSpPr>
          <p:nvPr/>
        </p:nvSpPr>
        <p:spPr bwMode="auto">
          <a:xfrm>
            <a:off x="9017000" y="-546100"/>
            <a:ext cx="23050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078" name="AutoShape 6" descr="data:image/jpeg;base64,/9j/4AAQSkZJRgABAQAAAQABAAD/2wCEAAkGBhQSEBUUExQUFBUUFRQUFBQVFRQXFBQUFxcVFxQUFxQYHCYeFxokGRUWHy8gIycpLCwsFR4xNTAqNSYrLCkBCQoKDgwOFw8PFyocHBwpKSksKSkpKSkpKSkpLCkpKSksLCk0KSkpKSkpKSwsKSkpLCwpKSkpNSkpKSwsLjUpKf/AABEIAJwBQwMBIgACEQEDEQH/xAAbAAABBQEBAAAAAAAAAAAAAAAGAAIDBAUBB//EAEoQAAEDAQQECQcJBwMEAwAAAAEAAhEDBAUhMRJBUWEGIlJxgZGhscETMkJyktHwByMlM1NisrPSFYKDk6Lh8RRzwhZDZKMkNWP/xAAaAQADAQEBAQAAAAAAAAAAAAAAAQIDBAUG/8QAIxEAAgICAwEBAAIDAAAAAAAAAAECEQMSITFRQRMykQRCcf/aAAwDAQACEQMRAD8ADgyE1ykdmo3BWSROXNFP0Ui1AED1GJOWK1LLdTqkE4DMbSNoGzee1b9hulrBgI35u6Xe6FLlQUDlmuao7Pi8+J9kZdMLQo8Gm+lJ5zHYMe1EdOygKQUVm5sZhsuNgyaOoeMlS/slsZdvuW22grdrsIY6o0Y6EiebNTywsFDdwiDMjCZ1qtUutp1dxW7XbOOsud2FVSxQ+CrRg1rgYdUdncs208HSPNJ6cR1hF+iuaATU2h0jz6tY3szHSMlCKZK9ArWFrsx0jNYd5cHMy0xzeI+OlaRyJ9kuIMuauKW02ZzDDhHceYqBxWpJyVwOSKagCxYT86z12fiCPvlYP0vaP4X5NJAFi+sZ67PxBeh/KtT+lrR/C/JpoXYAborgClAAXCfjaqERrop+7nU9msjqjw1olzjkMv8ACPLk4JCnEDSqelUI4rDrawazvSYwXu7gu95HlJbPogS89Ho9PUje5+DDaYkMazecXe0tqyXe2ng0S7WTj1lWHsA87Hcs3MZVZZWNyaHc8kd6lAcBhACeXdCaWrJzZRFUJ1uVCsA0jjZ46xrVq1WlrI0tf9veq16RFMjWzxRswGNg5O7QV11AnYdxwVEhIVnDIqd6HQ+tYm6wW82XuWHenBNjwToweUzDrbkUQUry1OUwYDi0x3FaRnZLR5VeVw1KOMaTOUMukeis1eu2mxh2Y0Xdjvegu/eCuJdSEOzNPUd7PctUxAo5cKc4YppVCOJLuC6gAmeVxye8YpAJiIVp2W79EadQZRxYmAdo24jDrU903dJ0iPV3fe9y322RujBAI1giQetZSkUiKx2YEDREyAeeRMqzoxgr93Ob5oAEDcrNe7g7EYHv51y/o7NtLXBlNauwnVqDmHHr1KWxUNN2OQxPuVOSoz0dj7HZS57ZhoJGLjAz2lT25wdUrkYyXke0rlVg0TOXgsqzwS6MtEx1hEZ3wOUKMl573driq7grT2587u8qrVdCUnyJIjcVBUtQGtU7ZbjMBUS2c00rBujU/abdqfTt7XP0RsmZG/0czlmqt3XJUrz5NsxmSQB1lV6lN1J5aZa5pgjfsRqFlu8bobUGXx4IOvG7XUnY5aj4FHVhtYeI17Fy33c17YIBBw/t8ZJwm4umNqzzohNKvXlYTRfGMGYPeDvVIrp7MyWxn5xnrs/EF6H8q7vpW0fwvyaa87sf1rPXZ+IL0P5Vv/trR/C/JpJrsAOlS2SzOqPDGiSTA8SmEr0Lgnwb8k0Fw+eqCYI+rZqB36/8JgXeDXBwUxh5xxe/YN2z41olqOaxhgQxjSTAxgYmBzSuUaAaNEZZuO0ptocHAtgEHAziDuhYykM7St7Xsa6n5rgHAxEg5GN4x6UyFynTAEAADYMAnLJuyhQuFOASISHRm2+jJGznG0KO8xxaXqe5OvOqAQC0OmTiJxkJl5OllL1T4JvoRnPKpWm2AJ1ttGiFkEyZKzSsbZM+3OOS5Tvd1PE4iRgJxJwEb0qFjc/zQSp6tyP0cWyNmBVXFfRcv4blltzajQTiDr1jcdhStFCRDsvRdrCw6VN1EiRAOrVC27LaQ4QcQclrFp8oX/QS4S8Gy6XtHzgxIGVQbR97vQWV7JXsukNE55scvPuFlyaBNVojGKjeS/bzHv51rGViaBuEl0JKxBRKu3VZg9+I4rcTv2N6T2AqkEU3TYdBoBzzPrH3CB1pSdIC7Z6MKwQutaukLmbGNZQdg4CYK3KZkA7ln2K1Bog4RtV8FYfTpiqQnNDsCARsXWUwMhHQuaS61pTGR13HSaNEEaQ84w3PDSOzdrlR3iwC01gBAxwH7qjtdv0XCIdGIBy2ydo3a++e88bS48pod1sDlpDoxn2Dfonn8Xe9ZN5V4C1KDIpv9d3a4mO1Yd7audJ9krozmhegcEbjYyiKj2gveJ4wBhpyAGrDGUD2SjpPa3lOaOsgL1S0aDWARIGAG4dOCqwirY6nWph2iIGuIgbEFfKBZg2pTcGAB2lLx6RwwO9ETLYx1WASyDEEEnPU4GIyWX8o1UeTpNnEvJHMAZ7wpxz2VmuWGroC7LV0XAomszNNuGcTG0a0KtGIRNd1Qt0XDMQQiXZlEzb7uoVWEa8wdmwrz+tTLXEOzBII3r2K8rKJDm+a8aTd04Ob0GQgDhhdWi9tUZO4rvW1HpHctsb+BJA/Yh84z12fiC9B+Vd30taP4X5NJAVjb84z12fiCPPlXfF72j+F+TSW30gocEbt8rWNRwllKD6zz5jfHoG1eoWChoMLj5zsz4LD4IXNoUqbIxjylT1nRh0COpENsq8aBkMFE3Q0jj6mEDpKYAuAJywKEurickNChcKRKaSpSKKNuaJEyc8AARqxx+MSq95/V0+Z3cxPvOsWkYwNoMYyMO9MvT6qkdod3U1T6I+grb3y6FZu66jUEzA7VTtvnrZ4P1BokTkZ7Flkk447RUEpSpmhZrKKbYHSdqka+VI4JgbC81tt2zsSpUVre5oYS7JYdgtMGNRy51dv21gt0QZMzzLGpNlwXo/40XGFs5cruVBjTbpN3jJUb6sLalPTIkH5uqOfAHn1dSuWGpxQetXBSBcWHzarSOY6iuqLMzxG8LsfSquZBOicCAcRmD1EJL0tztElrhi0kHDZgktNhUDV2UNOq0ZgcY8zcf7dKMrMzD4z1oe4N0J03eq0dJJ/4jrROxsJTJHwkknLICGo1atD6saOOGAJ61mvC0bHXGhhgBgVjkRviYqTnl2IgRvzVpwwKzLdeJEBvwJ8cVpUa4c3SmBnuG2VEY6quzaUtn4YJZDj8Z4hbFtHzlM7aNP8BHgqVrYPOHKI5wQD2GesK/bRx6X+wz8Ll0x6OSXYOgcWp63iFh3tSwnYt3VUH3vEKjaKUhRLiQ10D9GoWuDhmCCOcYr1a57e2vRa/DjDETkdYPSe1eXWiylp3JtK1PZ5j3s9VxHcrQk6PUrwrNo0X1AGAtaTMYTEx1wvKLXa31nl9RxcT1AbANQU1a31Xs0HVXubnolxIUVGzFxgBAN2dslHScNyIaLICr2KxBoV5rVk3bKSov0Bp0HN10yHj1XQ1469E9awr8u/ytF7dcSPWGI7e9bt0O+dAOT5pnmeI7yD0KGrZ4idpadxGfYtFxTA8msf1jPXZ+IL0Th7YvK8IKjDkX0CfVFGkXdgKBbfQ8nbXM5NYRzFwI7CvUb9oTf1rfyKdOOd1KkB4rpIN6x1oE+k6TzA6+oJrEvJ6LjuY3uH911pWE3yNEiUpoclpKBjktJM0ktJAJjimlc0ktJAFK30wYkxnq79mpULyeSylBMAujeIpdM54b+q9b6xEaO/Dmj46VmXgQW05PpE4bYpeMdab6YGXeNmnEKjSqlpkEgrfLFUrXcCoUvjG14QsvyoBGB3lRVrxqPzdhsGCebsKdTus6ykowXKQXJlEiclfsNjjE5q3RsQbqVgNTlK+gSJrG+DGo960XmWTrbj1LJC1LK6Rzj/AD3KoAytarsbVeXzGlBPPAB7Uk9j4CS2sQOXAIYfX8BHit4vECM4x55OW6IQrYnuFPAxx9UbBtUz7XULBDiDJBMNx6wlN8k0EYcu6aEzbK32jv8A1/oTHW2t9o7rZ+hRaCguL1G5wQg63VftH+03waoX2+p9pU9v+yTkilFhm5+1Op2ktwBwkEjUYQFUvB/LqfzHqs6838t/8yp70bRKUWejCtv+PBaVqvJrnsImG02sxwMhpB7SvJ225xzc7+ZV/UphX2k+3UP/ACT3QtWHDXy5+vjTGrVmmupEnJZNw3RTqtJeJOrEjW7fitkcF6HIHaVMqsEiu+zTmq9S62nZ1rTHBez/AGTeoJ44NWcf9pnstUjMdt20xrb0uCnZ5NvpsH7zfetMcH6A/wC1T9hvuUjblojKmz2W+5IDL/1dL7Wn7bPel+0KP2tL22+9bLbrp8hvshPFgZyR1I4AxGXvRaQfLU5BB84albtV5tJMubL/AJwATkZxG4+C1GWJuoBPq2MBpwGBjLWrQjyjhayLyw9I0ndoHgvSr+EXtbyf/FHR5Jsrznho/wCkmA6hSH9RjsXoXCWp9K24b7Mf/S1dJBsXnWDXnHMN8VS/aDBm5vWEzhBWPEI1t7Y/uhF4aSToiTiTvWM+ykgwN6M5besJhveny2+0EHPjYFUe8DUFFl6h0b7pfaM9oJhv2l9oz2h715+6sEw1+bqRYanoP/UFL7RntBc/6ho/aM9oLz/y/N1BPZWRYahxaL+o4fOU8ZifBUrbeDC1h02kF5OB3Up3xn8Zidd8x7uaUU3dYwaNN2izFxGqTo6OYI9bsVJ2iWiVt5UuW1PF40uWO33LQp2RvJb1BTNsreS3qCz1CzKbbqZycOo+5OrWxjPOdEGNea1fIDYOoLvkhsCNUOzMstvpmYM5ajvTnXmwbfZPuWm0QuydydIDG/bDNjvYd7lo3XbA+YDulpGzap9JWLGM+hVFKyWyjUzPOUlO8YnnKS0oYBWCrxXDZj8dS0TEEDU8xzESFi3e7jxtw6cx2hadlxLgOTpexn2JZkKJA8qCoU+u7FUq9ZczZokKrUVKrXUdotSkuu5K1qcdEQ0RLjgACdW1KjVIpVrSpbosRr1NEAkAFzozgbN+IRZYfk7YCTVeX5wG8UYdq3ro4P07M1wpg45k4uMZY+AVahaBm8biYym0U6bjVcWtaGklxefR0TmpOEHBU2NlBxMuqtOmMIa8RLQRnmpuEtv0C97TDmU3MaRgQ+sQzr8n5Y9CjtVoLrospcSSK9VonZEq1FasmTtmvwXZotOGM6+d0IgY1YdynPmZ3Fb1NBkx4auFqeExzkmIfZqbS6HZY5KZ9ggEzMaoT6TIGobfgLj7VIgYT6XgBrWSlbN9UlyVtDwPWJC6Gp5MnqA5hgF2FsYE1gZNVg++3vChtjuK4/eJPerd2t+cB1NBef3QT3wsa+7cKdFxOoOceaNXQHK4oR5Lwir6d5E7H0m9LdEHtBR/wtf9OWxvKbR7KNL3ry2zWgvtAec3VA49LgT3r0fhxaNDhDV3mk3roUo7YXQSjRc6pUpte7zWjLe10GOgLDqCJGzwRHdlXTpVGnME9ThB7e9DFtMO5/8AB7QubIq5NYclavVWfUqmFNaSqNR65pyro68WPYhrViFC60FSOdiontkyU1P0uWHw62uTkrVAnWoGp7rQG59Slzb4RSwxSuTL73kEQc52bkT3TWmhT3POPPoyB8a0E+VLo1bEY3EZot/3BGWwHaujGmlycWSr4Cekp2tUVBWgiUqIUbGQuhikDUoWbmWoEeguQpConFJcg6Q1yuWNsNk7Z6AqgbJVytxWR0LpijBlIlJZ9pvFrXEbEldAAIfBnYVp0bcWPbUbjtByIIhzTuIkLLeN6msz5Gjty51eSNoUey9elECHMMscNJh+7sP3mnA829YldxJgYnYtew2gEGjUIa1xljjlTqbT905HoObQorJQ8nXLagLS1zQ/7vGbJO7LHeFwM6oos3ZcVa0Gl5UMbSpYgRx3DYY8UcULOBEDCMu4KvZyBkZE9Eq4wb1rFekyZI2nJ28ygtj4aSSJyx1RhMa06pSJgA65OJE5RlnsSr2BrmQ8NcDHFjCFfN9E9VyeS8JLyFR4a0yA5z3RlpGGgdDWjmL3Dat23YXTYhyqlod3BU+FVKyUnOp0mtDw0NhuMO02nSJ1cUOH7w2LV4UWY0rFYKThDhTquI2aRaUPp/8AB30bFzZv529xW/TQ9ch47+YH8HvRDSUkMkVyy+T0gThExJwJCrALmiVnJP4OEkux9a0B7yG4Nkk7xhPMFE0JzacJ4aiMaHOewgF0LsKzZqAgvf5g1ct3JHidi0Rmdd83S+9Ujopj3mOhq81+Um+oYKYPnYEfdbBPbA60Z3/e2g11RxAOPMIHcB3LxK+byNeqXmYJhoOpuMe/nJW0F9JZFdw+cZ67PxBG/wArFSL5tBGBBokfyaSCLH9Yz12fiCNPldH0xaP4P5NNaiNm5LyGk1/o1Bj+97iqnCKz6L3b+OOb0h1iVhcGrbLTSOY4zeb0h49aKbV8/Zw4Y1KXaNfWB1hZTjaNIumCNWpgVTqFWrXT2ZHL3LKdLXLiljt2d2LLrwSkpgCcQkAszrOtUNfF3erIAAnUoaDdJ075WmNc2c+eVKjQstlmEbXLYx/ph/uRq1B3uQvZaeSMLkH/AMeP/wBB3PW67OKRqUQrLFBSVhpUyJiPSXJSJWNGtiKicFISnUaOlzfGCqNky5Q6yUdfxChvKuBOxox51fqO0Gzr1DfqCGL5tRMU24lxly61wjAyXsLyXbSSuLMvDhxToVXUgzT8mdEuBwJ9LtkdCSqgMuoVAakJ1Q4qB5grUguvfptn0h5w2/eCitdqdVA0sXMbozrcwZY64y5sMgFWbU0SCDBCcXh2IwOzZvG5cuXH9R0Y5/GXLl4SvspiNNkglpPmxlonwWzZ/lJZB06bwZMRomQekQUKVoIxwMjmM4DmVarZsVjGVdmzjZ7Ldtsa9geCHS0ERlvHOrWlq8V51wJvjyTXU3uAbOk2THrAdh6Ctm8eFdPR4lSMRpEEYCZcGg+c6JA1AnHBaqV8GbiP4W02GnEB1SoQxrA0F7ifNAjEmVncK7pr0adlFd2k4US3OYII4s7QCB0LDZfVYvLmkMJkaTRxw05tFQy4bMCJRPeFZ1a7LM55LnU61SnJzI0QRJStU0HKot3B9Y7e2f6WHwRJSCHLjbFUeoPwBEtNDM2StToXGpyRJyF1dTq7Cyk6pEwCWMx0qrhk0RkDlpakUBJQs4I0nGGDrceS3fv1KC8LfhJhrWiABk0bBtPaSVBXvYmm19SGcUcUSAwx5gBxz615nwy4bGoTTpGAMCQcunW7u51olYipw14TmtUNNp4owd4N8Tv5kNAKNidmt0iSexj5xnrs/EEafK8fpe07vI/k00E2PGoz12fiCNvlaI/bFp/g/k0kwBCzWk03hzc2kEI6u68BDarPNd5zdnKad4QA/NaFy3v5J0OxY7zhs2OCTGglv67tH5xmNN+Pqk9wQ9Wo/wBzuRZY7aANF3Gpu6RjrCybddJDnlnGptcIgyQC1rpO6XEdCwnD6jeMjIicf8rjaeKnFPGfiF17DGS45Y3fB3RzrXnspPDngx5oMbyrdjssJ1CzQtChSW8VSo5Jy2dsmszEV3MPmD/uN/C9DlFqI7m+qcPvsPY5UuzJs02KQFRNTwmZEi7pKOVzSUtDUqLNKmDiduSutIa3HPuCqWuwvNA6DtB2BBkiTIJEgE7vEKteN4aDZcRMDLbu6VrGNIdjL2vPQaSc8mj41lBV+Xz/AKei6oT87UltMawdb+YDthXLfeIh1asYY3IaydTRtJXm173s601S92Aya3U1uoBWkDKRk47UlIGrq0IsInOUb1dddNTk/wBTP1KJ10VeT/Uz9SvWXhG8fUUyVA50HBaP7Hq8j+pn6lG65qvI/qZ+pGkvA3j6iJtpY9sPGi7lDJ0Y4jUd4UujtxHb0FR/sOtyP6mfqXad12lmTJGwuZH4sFhk/wAdy6RrDOl20PFjByx3HNJtjjMKxSs1U+dScP3mEd8hXqVkqbMN7qZHeuZ4ci+G37Y39RTpUES0MbtcORaWn2qbh/xWcyxO1sb0VGD/AJLRs7i2lUp6OFQ03T5SnxSwmD52xxCI45r/AFf9EyyRf+y/s0bqEWhvM0f0IgpoesLm6bXFwaRGbqcGGxM6WGXatpttZy6f8yn+paPHJ/GZvJH1F1qcqRvBg9On/Mp/qWfbOEQaOK0u5nMHjJ6kLFPxk/pH1BC2u1urSOqfNHRr+M1iX5wrZSBc9wJyzwGwbuYdSDb34SWypIp0iB6zQOrSk9J6EK2m6rVUdL2ucd7mQOYaUBarFL6hPJH1F3hHwxqWgw0lrcccjGwD0R2nsQ61i0jcFf7M+0z9SRuKv9mfaZ+paqD8FvH1FIMWkOD9Y02uDJ02PqRIDgxsEkg7QQQBJgymC4q/2Z9pn6lfoC2tbojT0YIDS9hABwMSTGGxPSXgbx9RjWL6xnrs/EEa/K0Ppm0/wfyKSG7JcVYVGE0zAc0njMwEj7yJPlPd5W9bRUpHTYfJQ5nGa75mmDDm4GCCOhGsvA3j6gOeMFCrjrK8+g72SoTZH8h/su9yNX4LePqL10Xz5PivxYetp2jduRVZ7cWgFp0mux3FAosj+Q/2Xe5XLBaa1E4MeWnNha6DvywO9Jwl4UskfUF1aw06nGbxTrjLpbq5wqFWwObmMNoyUtktYeNJukwjNrwWkcxyI5laZb+UJ3j4xWTwy8LWaPqM1tPHJWKbVoDyTtY7immzU9TwOkHxWf5T8YfrD1f2RU0Q3N9U71m+KxBTby29YWlYLS1ogvZEz5wnUmscvBPJH1G0CnSqjLdT5bPbb7079o0uWzpe1H5y8I3j6i5TZPxrSpMJdGzHoCzbRwgpgYOadwOCpG+tIGHBs6siq/KXjHvH1BBeN7hmEyeyfchS9Lc1rTVrOhg63HY0ayqd6342iDDXVnnJrQSwb3PA7pKBr2tFptD9Kox/3Whjg1o2Aalekn8HvH0dft/utT+SxvmMGQG07XHalX4PVqbC9zRAjShwJbLWP4wGWFRoOwyDCqU7FVEEMqAgyCGukEZalpV7wtdRpa81HAiCXM0nxDRGmW6QBDWzjjGMq1B+E7x9MmF1Tf6GpyH+y73JJ6vwN4+np/B+7aVajXFTRa8uoso1XEhrKhFZ0OOQa7yYadmkCtS0cE6VQ0XU3GnTqU6bWuLSdN8uBqvkw0O4mEjzsMoIdOpdLzESY2Th1L3ZY5OVqVHzMcsVGnGwoZwVZVpUS0mkXUz9Y3R0n+UriXHzRDWNwkYY45KKhwRD9KDV4pqtxpQdKmKhIzOYY3YJfmSCEOmqTmTjnicefautruBnSM4azqyR+eRdSH+mNv8AiEj+CDG6RdVeGsrGiW+TPlTDwzyjWNniY9cCcZQy8QTzlS2m1Pe9z3OJc4kk5TJk4DADE4DDFQq4KS/k7M5yi/4qjiS6ktDMSSSSAEkkkgBLi6kgDiS6kgDiS6kgDiS6kgBJJJIASSSSAEkkkgBJJJIASSSSAEkkkgBJJJIASSSSAEkkkgBJJJIA4upJIA//2Q=="/>
          <p:cNvSpPr>
            <a:spLocks noChangeAspect="1" noChangeArrowheads="1"/>
          </p:cNvSpPr>
          <p:nvPr/>
        </p:nvSpPr>
        <p:spPr bwMode="auto">
          <a:xfrm>
            <a:off x="9017000" y="-722313"/>
            <a:ext cx="3076575" cy="1485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3080" name="Picture 8" descr="http://img.medscape.com/article/714/349/714349-fig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214686"/>
            <a:ext cx="3643306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Picture 10" descr="http://faculty.clintoncc.suny.edu/faculty/michael.gregory/files/bio%20102/bio%20102%20lectures/fungi/penicillium_conidia_X_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500042"/>
            <a:ext cx="3619526" cy="2714644"/>
          </a:xfrm>
          <a:prstGeom prst="rect">
            <a:avLst/>
          </a:prstGeom>
          <a:noFill/>
        </p:spPr>
      </p:pic>
      <p:pic>
        <p:nvPicPr>
          <p:cNvPr id="4" name="Picture 12" descr="http://www.eapcri.eu/images/aspergillu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786190"/>
            <a:ext cx="357187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621</TotalTime>
  <Words>251</Words>
  <PresentationFormat>عرض على الشاشة (3:4)‏</PresentationFormat>
  <Paragraphs>65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انقلاب</vt:lpstr>
      <vt:lpstr>Viruses &amp; fungi </vt:lpstr>
      <vt:lpstr>Fungi:</vt:lpstr>
      <vt:lpstr>Classification of fungi: </vt:lpstr>
      <vt:lpstr>الشريحة 4</vt:lpstr>
      <vt:lpstr>الشريحة 5</vt:lpstr>
      <vt:lpstr>What are the best conditions to grow fungi? </vt:lpstr>
      <vt:lpstr>Tempreature:</vt:lpstr>
      <vt:lpstr>الشريحة 8</vt:lpstr>
      <vt:lpstr>الشريحة 9</vt:lpstr>
      <vt:lpstr>Benefits of fungi: </vt:lpstr>
      <vt:lpstr>Viruses: </vt:lpstr>
      <vt:lpstr>الشريحة 12</vt:lpstr>
      <vt:lpstr>الشريحة 13</vt:lpstr>
      <vt:lpstr>Cultivation of viruses: </vt:lpstr>
      <vt:lpstr>Virus life cycle: 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Viruses &amp; fungi </dc:title>
  <cp:lastModifiedBy>Customer</cp:lastModifiedBy>
  <cp:revision>12</cp:revision>
  <dcterms:modified xsi:type="dcterms:W3CDTF">2012-02-18T22:08:07Z</dcterms:modified>
</cp:coreProperties>
</file>