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73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33"/>
    <a:srgbClr val="003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3FD33-0C03-4137-B16A-8FA45FAFDA2C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137F-238B-4CE4-BA03-A25E36DE4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5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BEB05F-2CF1-477C-AFA6-901C443AFCCD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0F97D-7572-489C-BDF8-A47FDEED62E0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2F2ED-31B7-4B36-9188-0A1F80192EFF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08CF9-7E9A-495E-A33C-B6971227D91B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434F4-5A9D-4ADC-BE17-178E0031B916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F4565-5A1D-4A6B-8A44-D5864F16F33B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8363D-8747-4C27-9892-104ADF480C58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09176-8AEC-4F0E-A444-12E6D70E19FB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9B41F-8833-457E-8DF2-7C8223704348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795DB6-FE31-487D-A6D1-BD2DA8A025C7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87BAFB-CE33-42BD-A0A3-133C3756F16B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4C2279-5617-4B37-ADBD-F739194012EC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934484-767D-4C48-AF0E-A1438A96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1019543" y="2996952"/>
            <a:ext cx="7872937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PROGRAM STRUCTURE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895071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/>
              <a:t>CSC 111</a:t>
            </a:r>
          </a:p>
        </p:txBody>
      </p:sp>
    </p:spTree>
    <p:extLst>
      <p:ext uri="{BB962C8B-B14F-4D97-AF65-F5344CB8AC3E}">
        <p14:creationId xmlns:p14="http://schemas.microsoft.com/office/powerpoint/2010/main" val="14321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1340768"/>
            <a:ext cx="7488832" cy="1815882"/>
            <a:chOff x="683568" y="1236822"/>
            <a:chExt cx="7488832" cy="1815882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181588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my first Java program</a:t>
              </a:r>
            </a:p>
            <a:p>
              <a:r>
                <a:rPr lang="en-US" sz="1400" dirty="0" smtClean="0"/>
                <a:t>public class Welcome</a:t>
              </a: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main 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(“Welcome to Java”);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1236822"/>
              <a:ext cx="21602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EXPLAINED (</a:t>
            </a:r>
            <a:r>
              <a:rPr lang="en-US" b="1" dirty="0" err="1" smtClean="0"/>
              <a:t>cnt’d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35414"/>
              </p:ext>
            </p:extLst>
          </p:nvPr>
        </p:nvGraphicFramePr>
        <p:xfrm>
          <a:off x="251520" y="3134712"/>
          <a:ext cx="8640960" cy="34950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20080"/>
                <a:gridCol w="1800200"/>
                <a:gridCol w="612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Symbol/Word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System.out.println</a:t>
                      </a:r>
                      <a:r>
                        <a:rPr lang="en-US" sz="1400" dirty="0" smtClean="0"/>
                        <a:t> (“Welcome to Java”)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This is an</a:t>
                      </a:r>
                      <a:r>
                        <a:rPr lang="en-US" baseline="0" dirty="0" smtClean="0"/>
                        <a:t> output statement. </a:t>
                      </a:r>
                    </a:p>
                    <a:p>
                      <a:pPr algn="l"/>
                      <a:r>
                        <a:rPr lang="en-US" baseline="0" dirty="0" smtClean="0"/>
                        <a:t>The words enclosed between double quotes are called a string.</a:t>
                      </a:r>
                    </a:p>
                    <a:p>
                      <a:pPr algn="l"/>
                      <a:r>
                        <a:rPr lang="en-US" baseline="0" dirty="0" smtClean="0"/>
                        <a:t>“Welcome to Java” is a string.</a:t>
                      </a:r>
                    </a:p>
                    <a:p>
                      <a:pPr algn="l"/>
                      <a:r>
                        <a:rPr lang="en-US" baseline="0" dirty="0" smtClean="0"/>
                        <a:t>The string is displayed on the screen as it appears exactly in the program. The double quotes are not printed. (Refer to slide 6 to see the output).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;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 semicolon ends the</a:t>
                      </a:r>
                      <a:r>
                        <a:rPr lang="en-US" baseline="0" dirty="0" smtClean="0"/>
                        <a:t> output statement.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 closing brace to the “main” method.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 closing brace to the “Welcome” class.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1340768"/>
            <a:ext cx="7488832" cy="1815882"/>
            <a:chOff x="683568" y="1236822"/>
            <a:chExt cx="7488832" cy="1815882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181588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my first Java program</a:t>
              </a:r>
            </a:p>
            <a:p>
              <a:r>
                <a:rPr lang="en-US" sz="1400" dirty="0" smtClean="0"/>
                <a:t>public class Welcome</a:t>
              </a: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main 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(“Welcome to Java”);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1236822"/>
              <a:ext cx="21602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EXPLAINED (</a:t>
            </a:r>
            <a:r>
              <a:rPr lang="en-US" b="1" dirty="0" err="1" smtClean="0"/>
              <a:t>cnt’d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9512" y="566124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Java programs, braces are nested. In other words, the brace that opens first, closes last. </a:t>
            </a:r>
            <a:r>
              <a:rPr lang="en-US" dirty="0" smtClean="0">
                <a:solidFill>
                  <a:srgbClr val="FFFF00"/>
                </a:solidFill>
              </a:rPr>
              <a:t>(Refer to the figure)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79512" y="1916832"/>
            <a:ext cx="504056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512" y="1916832"/>
            <a:ext cx="0" cy="108012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9512" y="2996952"/>
            <a:ext cx="504056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3528" y="234888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23528" y="27089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3528" y="2348880"/>
            <a:ext cx="0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1340768"/>
            <a:ext cx="7704856" cy="2462213"/>
            <a:chOff x="467544" y="1236822"/>
            <a:chExt cx="7704856" cy="2462213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246221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/* Author name: XYZ</a:t>
              </a:r>
            </a:p>
            <a:p>
              <a:r>
                <a:rPr lang="en-US" sz="1400" dirty="0">
                  <a:solidFill>
                    <a:srgbClr val="007033"/>
                  </a:solidFill>
                </a:rPr>
                <a:t> </a:t>
              </a:r>
              <a:r>
                <a:rPr lang="en-US" sz="1400" dirty="0" smtClean="0">
                  <a:solidFill>
                    <a:srgbClr val="007033"/>
                  </a:solidFill>
                </a:rPr>
                <a:t>   This is another simple Java program </a:t>
              </a:r>
            </a:p>
            <a:p>
              <a:r>
                <a:rPr lang="en-US" sz="1400" dirty="0" smtClean="0">
                  <a:solidFill>
                    <a:srgbClr val="007033"/>
                  </a:solidFill>
                </a:rPr>
                <a:t>*/</a:t>
              </a:r>
            </a:p>
            <a:p>
              <a:r>
                <a:rPr lang="en-US" sz="1400" dirty="0" smtClean="0"/>
                <a:t>public class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SimpleProgram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</a:t>
              </a:r>
              <a:r>
                <a:rPr lang="en-US" sz="1400" dirty="0" smtClean="0">
                  <a:solidFill>
                    <a:srgbClr val="0000FF"/>
                  </a:solidFill>
                </a:rPr>
                <a:t>main </a:t>
              </a:r>
              <a:r>
                <a:rPr lang="en-US" sz="1400" dirty="0" smtClean="0"/>
                <a:t>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(“The sum of 2 and 3 is ” + 5);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(“7 + 8 = “ + (7 + 8) 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1236822"/>
              <a:ext cx="432048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1520" y="3985319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program output is as follows: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3568" y="4365104"/>
            <a:ext cx="7488832" cy="523220"/>
            <a:chOff x="683568" y="1236822"/>
            <a:chExt cx="7488832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971600" y="1236822"/>
              <a:ext cx="7200800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The sum of 2 and 3 is 5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7 + 8 = 15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3568" y="1236822"/>
              <a:ext cx="216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2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1340768"/>
            <a:ext cx="7704856" cy="2462213"/>
            <a:chOff x="467544" y="1236822"/>
            <a:chExt cx="7704856" cy="2462213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246221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/* Author name: XYZ</a:t>
              </a:r>
            </a:p>
            <a:p>
              <a:r>
                <a:rPr lang="en-US" sz="1400" dirty="0">
                  <a:solidFill>
                    <a:srgbClr val="007033"/>
                  </a:solidFill>
                </a:rPr>
                <a:t> </a:t>
              </a:r>
              <a:r>
                <a:rPr lang="en-US" sz="1400" dirty="0" smtClean="0">
                  <a:solidFill>
                    <a:srgbClr val="007033"/>
                  </a:solidFill>
                </a:rPr>
                <a:t>   This is another simple Java program </a:t>
              </a:r>
            </a:p>
            <a:p>
              <a:r>
                <a:rPr lang="en-US" sz="1400" dirty="0" smtClean="0">
                  <a:solidFill>
                    <a:srgbClr val="007033"/>
                  </a:solidFill>
                </a:rPr>
                <a:t>*/</a:t>
              </a:r>
            </a:p>
            <a:p>
              <a:r>
                <a:rPr lang="en-US" sz="1400" dirty="0" smtClean="0"/>
                <a:t>public class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SimpleProgram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</a:t>
              </a:r>
              <a:r>
                <a:rPr lang="en-US" sz="1400" dirty="0" smtClean="0">
                  <a:solidFill>
                    <a:srgbClr val="0000FF"/>
                  </a:solidFill>
                </a:rPr>
                <a:t>main </a:t>
              </a:r>
              <a:r>
                <a:rPr lang="en-US" sz="1400" dirty="0" smtClean="0"/>
                <a:t>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(“The sum of 2 and 3 is ” + 5);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(“7 + 8 = “ + (7 + 8) 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1236822"/>
              <a:ext cx="432048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2 – EXPLAINED 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96745"/>
              </p:ext>
            </p:extLst>
          </p:nvPr>
        </p:nvGraphicFramePr>
        <p:xfrm>
          <a:off x="251520" y="3140968"/>
          <a:ext cx="8640960" cy="34036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20080"/>
                <a:gridCol w="1800200"/>
                <a:gridCol w="612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Symbol/Word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/*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Starts</a:t>
                      </a:r>
                      <a:r>
                        <a:rPr lang="en-US" baseline="0" dirty="0" smtClean="0"/>
                        <a:t> a multi-line comment.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*/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Ends a multi-line comment.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SimpleProgram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Class name.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“The sum of 2 and 3 is”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This string is printed as it is written in the program like the previous example.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Strings</a:t>
                      </a:r>
                      <a:r>
                        <a:rPr lang="en-US" baseline="0" dirty="0" smtClean="0"/>
                        <a:t> concatenation operator. It joins the string with 5. The output is shown in the previous slide.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 system automatically converts the number 5</a:t>
                      </a:r>
                      <a:r>
                        <a:rPr lang="en-US" baseline="0" dirty="0" smtClean="0"/>
                        <a:t> into a string to concatenate it with the first string.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5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1340768"/>
            <a:ext cx="7704856" cy="2462213"/>
            <a:chOff x="467544" y="1236822"/>
            <a:chExt cx="7704856" cy="2462213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246221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/* Author name: XYZ</a:t>
              </a:r>
            </a:p>
            <a:p>
              <a:r>
                <a:rPr lang="en-US" sz="1400" dirty="0">
                  <a:solidFill>
                    <a:srgbClr val="007033"/>
                  </a:solidFill>
                </a:rPr>
                <a:t> </a:t>
              </a:r>
              <a:r>
                <a:rPr lang="en-US" sz="1400" dirty="0" smtClean="0">
                  <a:solidFill>
                    <a:srgbClr val="007033"/>
                  </a:solidFill>
                </a:rPr>
                <a:t>   This is another simple Java program </a:t>
              </a:r>
            </a:p>
            <a:p>
              <a:r>
                <a:rPr lang="en-US" sz="1400" dirty="0" smtClean="0">
                  <a:solidFill>
                    <a:srgbClr val="007033"/>
                  </a:solidFill>
                </a:rPr>
                <a:t>*/</a:t>
              </a:r>
            </a:p>
            <a:p>
              <a:r>
                <a:rPr lang="en-US" sz="1400" dirty="0" smtClean="0"/>
                <a:t>public class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SimpleProgram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</a:t>
              </a:r>
              <a:r>
                <a:rPr lang="en-US" sz="1400" dirty="0" smtClean="0">
                  <a:solidFill>
                    <a:srgbClr val="0000FF"/>
                  </a:solidFill>
                </a:rPr>
                <a:t>main </a:t>
              </a:r>
              <a:r>
                <a:rPr lang="en-US" sz="1400" dirty="0" smtClean="0"/>
                <a:t>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(“The sum of 2 and 3 is ” + 5);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(“7 + 8 = “ + (7 + 8) 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1236822"/>
              <a:ext cx="432048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2 – EXPLAINED (</a:t>
            </a:r>
            <a:r>
              <a:rPr lang="en-US" b="1" dirty="0" err="1" smtClean="0"/>
              <a:t>cnt’d</a:t>
            </a:r>
            <a:r>
              <a:rPr lang="en-US" b="1" dirty="0" smtClean="0"/>
              <a:t>) 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26812"/>
              </p:ext>
            </p:extLst>
          </p:nvPr>
        </p:nvGraphicFramePr>
        <p:xfrm>
          <a:off x="251520" y="3335392"/>
          <a:ext cx="8640960" cy="22961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20080"/>
                <a:gridCol w="1800200"/>
                <a:gridCol w="612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Symbol/Word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“7 + 8 = 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This string will print as is.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(7 + 8)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 parenthesis instruct</a:t>
                      </a:r>
                      <a:r>
                        <a:rPr lang="en-US" baseline="0" dirty="0" smtClean="0"/>
                        <a:t> the compiler to add the two numbers resulting in 15.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Concatenation operator. Joins</a:t>
                      </a:r>
                      <a:r>
                        <a:rPr lang="en-US" baseline="0" dirty="0" smtClean="0"/>
                        <a:t> the first string with the number 15. The number 15 is converted to a string before being joined to the first string.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79512" y="566124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effect of the + operator is determined according to the surrounding operands. If it is between strings, it “concatenates”; if it is between numbers, it “adds”.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1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16024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is needed for a local store that rents cars. Identify the objects in this program. Also, specify a few data and methods of each identified object.</a:t>
            </a:r>
          </a:p>
          <a:p>
            <a:pPr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is needed for a hospital. Identify objects in this program. Also, specify a few data and methods of each identified object.</a:t>
            </a:r>
          </a:p>
          <a:p>
            <a:pPr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output of the following program: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67544" y="3140968"/>
            <a:ext cx="7704856" cy="2031325"/>
            <a:chOff x="467544" y="1236822"/>
            <a:chExt cx="7704856" cy="2031325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1236822"/>
              <a:ext cx="7200800" cy="203132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an exercise</a:t>
              </a:r>
            </a:p>
            <a:p>
              <a:r>
                <a:rPr lang="en-US" sz="1400" dirty="0" smtClean="0"/>
                <a:t>public class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SimpleProgram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</a:t>
              </a:r>
              <a:r>
                <a:rPr lang="en-US" sz="1400" dirty="0" smtClean="0">
                  <a:solidFill>
                    <a:srgbClr val="0000FF"/>
                  </a:solidFill>
                </a:rPr>
                <a:t>main </a:t>
              </a:r>
              <a:r>
                <a:rPr lang="en-US" sz="1400" dirty="0" smtClean="0"/>
                <a:t>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(“5 multiplied by 8 is ” + 40);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(“5 * 8 = “ + (5 * 8) 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7544" y="1236822"/>
              <a:ext cx="43204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W2.1 Program Structure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09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7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the following program and answer the questions below: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67544" y="1469683"/>
            <a:ext cx="7704856" cy="2031325"/>
            <a:chOff x="467544" y="1236822"/>
            <a:chExt cx="7704856" cy="2031325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1236822"/>
              <a:ext cx="7200800" cy="203132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an exercise</a:t>
              </a:r>
            </a:p>
            <a:p>
              <a:r>
                <a:rPr lang="en-US" sz="1400" dirty="0" smtClean="0"/>
                <a:t>public class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SimpleProgram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</a:t>
              </a:r>
              <a:r>
                <a:rPr lang="en-US" sz="1400" dirty="0" smtClean="0">
                  <a:solidFill>
                    <a:srgbClr val="0000FF"/>
                  </a:solidFill>
                </a:rPr>
                <a:t>main </a:t>
              </a:r>
              <a:r>
                <a:rPr lang="en-US" sz="1400" dirty="0" smtClean="0"/>
                <a:t>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(“5 multiplied by 10 is ” + 50);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(“5 * 10 = “ + “(5 * 10)” 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7544" y="1236822"/>
              <a:ext cx="43204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</p:txBody>
        </p:sp>
      </p:grpSp>
      <p:sp>
        <p:nvSpPr>
          <p:cNvPr id="11" name="Content Placeholder 1"/>
          <p:cNvSpPr txBox="1">
            <a:spLocks/>
          </p:cNvSpPr>
          <p:nvPr/>
        </p:nvSpPr>
        <p:spPr>
          <a:xfrm>
            <a:off x="446856" y="3573016"/>
            <a:ext cx="8229600" cy="1872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class name in this program?</a:t>
            </a:r>
          </a:p>
          <a:p>
            <a:pPr lvl="1"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many methods are there in this class? What are their names?</a:t>
            </a:r>
          </a:p>
          <a:p>
            <a:pPr lvl="1"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comments</a:t>
            </a:r>
          </a:p>
          <a:p>
            <a:pPr lvl="1"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strings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Clr>
                <a:srgbClr val="FF0000"/>
              </a:buClr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W2.1 Program Structure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27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7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 the errors in the program below: (5 errors)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(3)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67544" y="1469683"/>
            <a:ext cx="7704856" cy="1815882"/>
            <a:chOff x="467544" y="1236822"/>
            <a:chExt cx="7704856" cy="1815882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1236822"/>
              <a:ext cx="7200800" cy="181588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/* This is an exercise</a:t>
              </a:r>
            </a:p>
            <a:p>
              <a:r>
                <a:rPr lang="en-US" sz="1400" dirty="0" smtClean="0"/>
                <a:t>public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IncorrectProgram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</a:t>
              </a:r>
              <a:r>
                <a:rPr lang="en-US" sz="1400" dirty="0"/>
                <a:t>v</a:t>
              </a:r>
              <a:r>
                <a:rPr lang="en-US" sz="1400" dirty="0" smtClean="0"/>
                <a:t>oid </a:t>
              </a:r>
              <a:r>
                <a:rPr lang="en-US" sz="1400" dirty="0">
                  <a:solidFill>
                    <a:srgbClr val="0000FF"/>
                  </a:solidFill>
                </a:rPr>
                <a:t>M</a:t>
              </a:r>
              <a:r>
                <a:rPr lang="en-US" sz="1400" dirty="0" smtClean="0">
                  <a:solidFill>
                    <a:srgbClr val="0000FF"/>
                  </a:solidFill>
                </a:rPr>
                <a:t>ain </a:t>
              </a:r>
              <a:r>
                <a:rPr lang="en-US" sz="1400" dirty="0" smtClean="0"/>
                <a:t>(String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(“I study Java ” + “one”)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(“3 + 7 =  + (7 * 3) );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7544" y="1236822"/>
              <a:ext cx="43204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W2.1 Program Structure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12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Programming Approaches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Object-Oriented Programming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Program Structure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4. Output Statements</a:t>
            </a:r>
            <a:endParaRPr lang="en-US" dirty="0">
              <a:latin typeface="Tahoma" charset="0"/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PROGRAMMING APPROACHES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1279301"/>
            <a:ext cx="8640960" cy="19336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Structured Programming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known as modular programming.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problem is divided into smaller sub-problems (</a:t>
            </a:r>
            <a:r>
              <a:rPr lang="en-US" sz="1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modules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sub-problem is then analyzed and solved.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solutions of all sub-problems are then combined to solve the overall problem.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such programming model languages include Pascal, Fortran and C.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3671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programming approaches are known: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1520" y="2924944"/>
            <a:ext cx="864096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Object-Oriented Programming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components of the problem. These are called </a:t>
            </a:r>
            <a:r>
              <a:rPr lang="en-US" sz="1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objects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object, identify the relevant data &amp; operations (</a:t>
            </a:r>
            <a:r>
              <a:rPr lang="en-US" sz="1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to be performed on that data.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the relationship between each object and the other.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programming languages that follow such model are C++ and Java.</a:t>
            </a:r>
          </a:p>
          <a:p>
            <a:pPr marL="109728" indent="0" algn="just">
              <a:buFont typeface="Wingdings 3"/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35896" y="4581128"/>
            <a:ext cx="1872208" cy="720080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OBJECTS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195736" y="5877272"/>
            <a:ext cx="1872208" cy="720080"/>
          </a:xfrm>
          <a:prstGeom prst="flowChartAlternate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5076056" y="5851265"/>
            <a:ext cx="1872208" cy="720080"/>
          </a:xfrm>
          <a:prstGeom prst="flowChartAlternate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METHODS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9" idx="2"/>
          </p:cNvCxnSpPr>
          <p:nvPr/>
        </p:nvCxnSpPr>
        <p:spPr>
          <a:xfrm>
            <a:off x="4572000" y="530120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5589240"/>
            <a:ext cx="14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31840" y="5589240"/>
            <a:ext cx="14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>
            <a:off x="6012160" y="5589240"/>
            <a:ext cx="0" cy="2620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>
            <a:off x="3131840" y="55892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8" grpId="0" uiExpand="1" build="p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32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OBJECT-ORIENTED PROGRAMMING</a:t>
            </a:r>
            <a:endParaRPr lang="en-US" sz="32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is needed by a local store that rents videos to customers. Identify the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such program. Also, specify the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identified object.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1 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1520" y="234888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Objects: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421449"/>
            <a:ext cx="4824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Movie name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Starring actors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company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date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copies in the store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 number of copies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number of copies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6056" y="3420688"/>
            <a:ext cx="3816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 name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 ID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VIP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a customer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Remove a customer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51520" y="3421449"/>
            <a:ext cx="47525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04048" y="3421449"/>
            <a:ext cx="0" cy="33199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04048" y="3421449"/>
            <a:ext cx="38884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3" grpId="0" uiExpand="1" build="p"/>
      <p:bldP spid="20" grpId="0" uiExpand="1" build="p"/>
      <p:bldP spid="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32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OBJECT-ORIENTED PROGRAMMING</a:t>
            </a:r>
            <a:endParaRPr lang="en-US" sz="32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is needed by a university Registrar. Identify the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such program. Also, specify a few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identified object.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2 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1520" y="198884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Objects: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3421449"/>
            <a:ext cx="4824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name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ID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GPA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a student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Remove a student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Print a student’s schedule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a student’s GPA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6056" y="3420688"/>
            <a:ext cx="38164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code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name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Pre-requisites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Co-requisites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a course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Remove a course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schedule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51520" y="3421449"/>
            <a:ext cx="47525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04048" y="3421449"/>
            <a:ext cx="0" cy="33199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04048" y="3421449"/>
            <a:ext cx="38884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3" grpId="0" uiExpand="1" build="p"/>
      <p:bldP spid="20" grpId="0" uiExpand="1" build="p"/>
      <p:bldP spid="2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PROGRAM STRUCTURE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528" y="1340768"/>
            <a:ext cx="7848872" cy="3139321"/>
            <a:chOff x="323528" y="1236822"/>
            <a:chExt cx="7848872" cy="3139321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313932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public class </a:t>
              </a:r>
              <a:r>
                <a:rPr lang="en-US" dirty="0" err="1" smtClean="0">
                  <a:solidFill>
                    <a:srgbClr val="0000FF"/>
                  </a:solidFill>
                </a:rPr>
                <a:t>ProgramLayout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public static void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Input section: to enter values of used variables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Processing section: processing statements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1236822"/>
              <a:ext cx="57606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LAYOUT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1277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is a simple Java program: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1812886"/>
            <a:ext cx="7488832" cy="1815882"/>
            <a:chOff x="683568" y="1236822"/>
            <a:chExt cx="7488832" cy="1815882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181588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my first Java program</a:t>
              </a:r>
            </a:p>
            <a:p>
              <a:r>
                <a:rPr lang="en-US" sz="1400" dirty="0" smtClean="0"/>
                <a:t>public class Welcome</a:t>
              </a: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main 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(“Welcome to Java”);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1236822"/>
              <a:ext cx="21602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1520" y="3985319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compile and execute this program, you will get the following </a:t>
            </a: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3568" y="4777407"/>
            <a:ext cx="7488832" cy="307777"/>
            <a:chOff x="683568" y="1236822"/>
            <a:chExt cx="7488832" cy="307777"/>
          </a:xfrm>
        </p:grpSpPr>
        <p:sp>
          <p:nvSpPr>
            <p:cNvPr id="13" name="TextBox 12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Welcome to Java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3568" y="123682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1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1340768"/>
            <a:ext cx="7488832" cy="1815882"/>
            <a:chOff x="683568" y="1236822"/>
            <a:chExt cx="7488832" cy="1815882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181588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my first Java program</a:t>
              </a:r>
            </a:p>
            <a:p>
              <a:r>
                <a:rPr lang="en-US" sz="1400" dirty="0" smtClean="0"/>
                <a:t>public class Welcome</a:t>
              </a: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/>
                <a:t>main 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(“Welcome to Java”);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1236822"/>
              <a:ext cx="21602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1 - EXPLAINED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32992"/>
              </p:ext>
            </p:extLst>
          </p:nvPr>
        </p:nvGraphicFramePr>
        <p:xfrm>
          <a:off x="251520" y="1884888"/>
          <a:ext cx="8640960" cy="48564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20080"/>
                <a:gridCol w="1800200"/>
                <a:gridCol w="612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Symbol/Word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Precedes a comment. </a:t>
                      </a:r>
                    </a:p>
                    <a:p>
                      <a:pPr algn="l"/>
                      <a:r>
                        <a:rPr lang="en-US" dirty="0" smtClean="0"/>
                        <a:t>A comment is discarded by the compiler.</a:t>
                      </a:r>
                    </a:p>
                    <a:p>
                      <a:pPr algn="l"/>
                      <a:r>
                        <a:rPr lang="en-US" dirty="0" smtClean="0"/>
                        <a:t>The comment ends with</a:t>
                      </a:r>
                      <a:r>
                        <a:rPr lang="en-US" baseline="0" dirty="0" smtClean="0"/>
                        <a:t> the end of the line.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l"/>
                      <a:r>
                        <a:rPr lang="en-US" dirty="0" smtClean="0"/>
                        <a:t>Comments are written to document</a:t>
                      </a:r>
                      <a:r>
                        <a:rPr lang="en-US" baseline="0" dirty="0" smtClean="0"/>
                        <a:t> (clarify) the program.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Reserved word to Java. To be explained later.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Reserved word to Java.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Any Java program must start with a class.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class includes one or more methods.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Welcome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Class name. </a:t>
                      </a:r>
                    </a:p>
                    <a:p>
                      <a:pPr algn="l"/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a Java program is saved, it is usually given the class name. </a:t>
                      </a:r>
                    </a:p>
                    <a:p>
                      <a:pPr algn="l"/>
                      <a:r>
                        <a:rPr lang="en-US" baseline="0" dirty="0" smtClean="0"/>
                        <a:t>The system automatically gives the extension “.java”. So, in this example, the name of the file on the disk is “welcome.java”.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OUTPUT STATEMENTS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1340768"/>
            <a:ext cx="7488832" cy="1815882"/>
            <a:chOff x="683568" y="1236822"/>
            <a:chExt cx="7488832" cy="1815882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236822"/>
              <a:ext cx="7200800" cy="181588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33"/>
                  </a:solidFill>
                </a:rPr>
                <a:t>// This is my first Java program</a:t>
              </a:r>
            </a:p>
            <a:p>
              <a:r>
                <a:rPr lang="en-US" sz="1400" dirty="0" smtClean="0"/>
                <a:t>public class Welcome</a:t>
              </a:r>
            </a:p>
            <a:p>
              <a:r>
                <a:rPr lang="en-US" sz="1400" dirty="0" smtClean="0"/>
                <a:t>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public static void main (String[] </a:t>
              </a:r>
              <a:r>
                <a:rPr lang="en-US" sz="1400" dirty="0" err="1" smtClean="0"/>
                <a:t>args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{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</a:t>
              </a:r>
              <a:r>
                <a:rPr lang="en-US" sz="1400" dirty="0" err="1" smtClean="0"/>
                <a:t>System.out.println</a:t>
              </a:r>
              <a:r>
                <a:rPr lang="en-US" sz="1400" dirty="0" smtClean="0"/>
                <a:t> (“Welcome to Java”);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}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1236822"/>
              <a:ext cx="21602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EXPLAINED (</a:t>
            </a:r>
            <a:r>
              <a:rPr lang="en-US" b="1" dirty="0" err="1" smtClean="0"/>
              <a:t>cnt’d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95989"/>
              </p:ext>
            </p:extLst>
          </p:nvPr>
        </p:nvGraphicFramePr>
        <p:xfrm>
          <a:off x="251520" y="2502624"/>
          <a:ext cx="8640960" cy="40284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20080"/>
                <a:gridCol w="1800200"/>
                <a:gridCol w="612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Symbol/Word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{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Opening brace to the class Welcome.</a:t>
                      </a:r>
                    </a:p>
                    <a:p>
                      <a:pPr algn="l"/>
                      <a:r>
                        <a:rPr lang="en-US" dirty="0" smtClean="0"/>
                        <a:t>Any</a:t>
                      </a:r>
                      <a:r>
                        <a:rPr lang="en-US" baseline="0" dirty="0" smtClean="0"/>
                        <a:t> opening brace must be closed in the program.</a:t>
                      </a:r>
                    </a:p>
                    <a:p>
                      <a:pPr algn="l"/>
                      <a:r>
                        <a:rPr lang="en-US" baseline="0" dirty="0" smtClean="0"/>
                        <a:t>This brace is closed in line 8.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public static void String[] </a:t>
                      </a:r>
                      <a:r>
                        <a:rPr lang="en-US" sz="1800" dirty="0" err="1" smtClean="0"/>
                        <a:t>args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Reserved words to Java. To be explained later.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This is a</a:t>
                      </a:r>
                      <a:r>
                        <a:rPr lang="en-US" baseline="0" dirty="0" smtClean="0"/>
                        <a:t> non-optional</a:t>
                      </a:r>
                      <a:r>
                        <a:rPr lang="en-US" dirty="0" smtClean="0"/>
                        <a:t> name to the “main” method.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smtClean="0"/>
                        <a:t>A Java class should have at most one “main” method.</a:t>
                      </a:r>
                    </a:p>
                    <a:p>
                      <a:pPr algn="l"/>
                      <a:r>
                        <a:rPr lang="en-US" baseline="0" dirty="0" smtClean="0"/>
                        <a:t>Program execution thread always begins with the “main” method.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{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Opening brace to the “main” method.</a:t>
                      </a:r>
                    </a:p>
                    <a:p>
                      <a:pPr algn="l"/>
                      <a:r>
                        <a:rPr lang="en-US" dirty="0" smtClean="0"/>
                        <a:t>This brace closes at line 7.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</TotalTime>
  <Words>1806</Words>
  <Application>Microsoft Office PowerPoint</Application>
  <PresentationFormat>On-screen Show (4:3)</PresentationFormat>
  <Paragraphs>446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  PROGRAM STRUCTURE </vt:lpstr>
      <vt:lpstr>Outline</vt:lpstr>
      <vt:lpstr>1. PROGRAMMING APPROACHES</vt:lpstr>
      <vt:lpstr>2. OBJECT-ORIENTED PROGRAMMING</vt:lpstr>
      <vt:lpstr>2. OBJECT-ORIENTED PROGRAMMING</vt:lpstr>
      <vt:lpstr>3. PROGRAM STRUCTURE</vt:lpstr>
      <vt:lpstr>4. OUTPUT STATEMENTS</vt:lpstr>
      <vt:lpstr>4. OUTPUT STATEMENTS</vt:lpstr>
      <vt:lpstr>4. OUTPUT STATEMENTS</vt:lpstr>
      <vt:lpstr>4. OUTPUT STATEMENTS</vt:lpstr>
      <vt:lpstr>4. OUTPUT STATEMENTS</vt:lpstr>
      <vt:lpstr>4. OUTPUT STATEMENTS</vt:lpstr>
      <vt:lpstr>4. OUTPUT STATEMENTS</vt:lpstr>
      <vt:lpstr>4. OUTPUT STATEMENTS</vt:lpstr>
      <vt:lpstr>Self-Check Exercises (1)</vt:lpstr>
      <vt:lpstr>Self-Check Exercises (2)</vt:lpstr>
      <vt:lpstr>Self-Check Exercises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STRUCTURE</dc:title>
  <dc:creator>Soha S.Zaghloul</dc:creator>
  <cp:lastModifiedBy>maram</cp:lastModifiedBy>
  <cp:revision>32</cp:revision>
  <dcterms:created xsi:type="dcterms:W3CDTF">2015-01-30T21:02:35Z</dcterms:created>
  <dcterms:modified xsi:type="dcterms:W3CDTF">2018-01-31T04:45:26Z</dcterms:modified>
</cp:coreProperties>
</file>