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0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2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3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4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5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6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7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8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19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0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21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22.xml" ContentType="application/vnd.openxmlformats-officedocument.presentationml.notesSlide+xml"/>
  <Override PartName="/ppt/tags/tag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257" r:id="rId3"/>
    <p:sldId id="292" r:id="rId4"/>
    <p:sldId id="293" r:id="rId5"/>
    <p:sldId id="295" r:id="rId6"/>
    <p:sldId id="296" r:id="rId7"/>
    <p:sldId id="294" r:id="rId8"/>
    <p:sldId id="299" r:id="rId9"/>
    <p:sldId id="297" r:id="rId10"/>
    <p:sldId id="300" r:id="rId11"/>
    <p:sldId id="301" r:id="rId12"/>
    <p:sldId id="284" r:id="rId13"/>
    <p:sldId id="302" r:id="rId14"/>
    <p:sldId id="303" r:id="rId15"/>
    <p:sldId id="304" r:id="rId16"/>
    <p:sldId id="305" r:id="rId17"/>
    <p:sldId id="263" r:id="rId18"/>
    <p:sldId id="280" r:id="rId19"/>
    <p:sldId id="264" r:id="rId20"/>
    <p:sldId id="306" r:id="rId21"/>
    <p:sldId id="307" r:id="rId22"/>
    <p:sldId id="268" r:id="rId23"/>
    <p:sldId id="269" r:id="rId24"/>
    <p:sldId id="289" r:id="rId25"/>
    <p:sldId id="290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FF"/>
    <a:srgbClr val="CC0099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2349F-C344-4B66-A647-AA0737D1933F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6A566-8290-41AE-9F04-7260BE943C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63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6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8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0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2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4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6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8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0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2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4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094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24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057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353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509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883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637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243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084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04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2841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283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242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76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92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45BD42-FE6D-45B5-AEED-D2694CE2E0E0}" type="datetime1">
              <a:rPr lang="en-US" smtClean="0"/>
              <a:pPr/>
              <a:t>2/14/2018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4BB103-5552-42C6-A7B5-096385679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34B96C-B428-41F0-8978-E816D63E1D69}" type="datetime1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BB103-5552-42C6-A7B5-096385679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8A7E7D-1953-4F9A-B481-EF37688F302C}" type="datetime1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BB103-5552-42C6-A7B5-096385679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BE8EB-83DA-4FDB-9325-BB0D0C18EA66}" type="datetime1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BB103-5552-42C6-A7B5-0963856793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91A066-F39E-4037-AF1F-492E2189F92E}" type="datetime1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BB103-5552-42C6-A7B5-0963856793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FD0B7-7914-428D-8E63-B9DA2B81BF1E}" type="datetime1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BB103-5552-42C6-A7B5-0963856793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FDCC21-C3A5-41DC-ABC5-387A45BD094C}" type="datetime1">
              <a:rPr lang="en-US" smtClean="0"/>
              <a:pPr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BB103-5552-42C6-A7B5-096385679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F7139B-6E5C-4AB2-9BFE-DB29AF96EE1D}" type="datetime1">
              <a:rPr lang="en-US" smtClean="0"/>
              <a:pPr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BB103-5552-42C6-A7B5-0963856793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B5D26D-1DC1-4FFC-B256-9A83E3EB187C}" type="datetime1">
              <a:rPr lang="en-US" smtClean="0"/>
              <a:pPr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BB103-5552-42C6-A7B5-096385679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FE746CC-773F-4E02-9DE9-89DDE1F8D020}" type="datetime1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4BB103-5552-42C6-A7B5-096385679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96649C-EAE0-4DE6-9E6B-737538C1DF31}" type="datetime1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4BB103-5552-42C6-A7B5-0963856793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F8E153-31A2-4A75-918E-96D906D009AE}" type="datetime1">
              <a:rPr lang="en-US" smtClean="0"/>
              <a:pPr/>
              <a:t>2/14/2018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4BB103-5552-42C6-A7B5-096385679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/>
          </p:cNvSpPr>
          <p:nvPr>
            <p:ph type="ctrTitle"/>
          </p:nvPr>
        </p:nvSpPr>
        <p:spPr>
          <a:xfrm>
            <a:off x="251521" y="2708920"/>
            <a:ext cx="8640960" cy="1152128"/>
          </a:xfrm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anchor="b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/>
            </a:r>
            <a:br>
              <a:rPr lang="en-US" sz="5400" dirty="0">
                <a:solidFill>
                  <a:srgbClr val="C00000"/>
                </a:solidFill>
              </a:rPr>
            </a:br>
            <a:r>
              <a:rPr lang="en-US" sz="5400" dirty="0">
                <a:solidFill>
                  <a:srgbClr val="C00000"/>
                </a:solidFill>
              </a:rPr>
              <a:t/>
            </a:r>
            <a:br>
              <a:rPr lang="en-US" sz="5400" dirty="0">
                <a:solidFill>
                  <a:srgbClr val="C00000"/>
                </a:solidFill>
              </a:rPr>
            </a:b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smtClean="0">
                <a:solidFill>
                  <a:srgbClr val="CC0000"/>
                </a:solidFill>
                <a:latin typeface="Batang" pitchFamily="18" charset="-127"/>
              </a:rPr>
              <a:t>Control Structures II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5" name="PPTShape_0"/>
          <p:cNvSpPr txBox="1">
            <a:spLocks/>
          </p:cNvSpPr>
          <p:nvPr/>
        </p:nvSpPr>
        <p:spPr>
          <a:xfrm>
            <a:off x="72008" y="5949280"/>
            <a:ext cx="1669047" cy="64633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ahoma" charset="0"/>
                <a:ea typeface="ＭＳ Ｐゴシック" charset="0"/>
                <a:cs typeface="Arial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5pPr>
            <a:lvl6pPr defTabSz="457200">
              <a:defRPr>
                <a:latin typeface="Tahoma" charset="0"/>
                <a:ea typeface="ＭＳ Ｐゴシック" charset="0"/>
                <a:cs typeface="Arial" charset="0"/>
              </a:defRPr>
            </a:lvl6pPr>
            <a:lvl7pPr defTabSz="457200">
              <a:defRPr>
                <a:latin typeface="Tahoma" charset="0"/>
                <a:ea typeface="ＭＳ Ｐゴシック" charset="0"/>
                <a:cs typeface="Arial" charset="0"/>
              </a:defRPr>
            </a:lvl7pPr>
            <a:lvl8pPr defTabSz="457200">
              <a:defRPr>
                <a:latin typeface="Tahoma" charset="0"/>
                <a:ea typeface="ＭＳ Ｐゴシック" charset="0"/>
                <a:cs typeface="Arial" charset="0"/>
              </a:defRPr>
            </a:lvl8pPr>
            <a:lvl9pPr defTabSz="457200">
              <a:defRPr>
                <a:latin typeface="Tahoma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 dirty="0" smtClean="0"/>
              <a:t>GC 201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86116" y="3861048"/>
            <a:ext cx="5606364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rgbClr val="00B0F0"/>
                </a:solidFill>
              </a:rPr>
              <a:t>Counter control loop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103-5552-42C6-A7B5-09638567936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Counter-Controlled while Loop</a:t>
            </a:r>
          </a:p>
        </p:txBody>
      </p:sp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BE73FD61-7A88-4797-A182-C2CD6E6E5BDB}" type="slidenum">
              <a:rPr lang="en-US"/>
              <a:pPr/>
              <a:t>10</a:t>
            </a:fld>
            <a:endParaRPr lang="en-US"/>
          </a:p>
        </p:txBody>
      </p:sp>
      <p:sp>
        <p:nvSpPr>
          <p:cNvPr id="1024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071546"/>
            <a:ext cx="8750330" cy="5786454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>
                <a:latin typeface="ae_AlYermook" pitchFamily="34" charset="-78"/>
                <a:cs typeface="ae_AlYermook" pitchFamily="34" charset="-78"/>
              </a:rPr>
              <a:t>A program that will read from the user number of integers specified by the user and then display their sum and average  </a:t>
            </a:r>
          </a:p>
          <a:p>
            <a:pPr eaLnBrk="1" hangingPunct="1">
              <a:buFontTx/>
              <a:buNone/>
            </a:pPr>
            <a:endParaRPr lang="en-US" sz="1400" dirty="0" smtClean="0">
              <a:solidFill>
                <a:srgbClr val="FA6400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1500" dirty="0" smtClean="0">
                <a:solidFill>
                  <a:srgbClr val="FA6400"/>
                </a:solidFill>
                <a:latin typeface="Courier New" pitchFamily="49" charset="0"/>
              </a:rPr>
              <a:t>//Counter-controlled while loop</a:t>
            </a:r>
            <a:br>
              <a:rPr lang="en-US" sz="1500" dirty="0" smtClean="0">
                <a:solidFill>
                  <a:srgbClr val="FA6400"/>
                </a:solidFill>
                <a:latin typeface="Courier New" pitchFamily="49" charset="0"/>
              </a:rPr>
            </a:br>
            <a:r>
              <a:rPr lang="en-US" sz="1500" dirty="0" smtClean="0">
                <a:solidFill>
                  <a:srgbClr val="941EDF"/>
                </a:solidFill>
                <a:latin typeface="Courier New" pitchFamily="49" charset="0"/>
              </a:rPr>
              <a:t>import</a:t>
            </a: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Courier New" pitchFamily="49" charset="0"/>
              </a:rPr>
              <a:t>java.util</a:t>
            </a: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.*;</a:t>
            </a:r>
            <a:b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500" dirty="0" smtClean="0">
                <a:solidFill>
                  <a:srgbClr val="941EDF"/>
                </a:solidFill>
                <a:latin typeface="Courier New" pitchFamily="49" charset="0"/>
              </a:rPr>
              <a:t>public</a:t>
            </a: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500" dirty="0" smtClean="0">
                <a:solidFill>
                  <a:srgbClr val="941EDF"/>
                </a:solidFill>
                <a:latin typeface="Courier New" pitchFamily="49" charset="0"/>
              </a:rPr>
              <a:t>class</a:t>
            </a: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500" dirty="0" err="1" smtClean="0">
                <a:solidFill>
                  <a:srgbClr val="000000"/>
                </a:solidFill>
                <a:latin typeface="Courier New" pitchFamily="49" charset="0"/>
              </a:rPr>
              <a:t>CounterControlledWhileLoop</a:t>
            </a: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{</a:t>
            </a:r>
            <a:b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500" dirty="0" smtClean="0">
                <a:solidFill>
                  <a:srgbClr val="941EDF"/>
                </a:solidFill>
                <a:latin typeface="Courier New" pitchFamily="49" charset="0"/>
              </a:rPr>
              <a:t>static</a:t>
            </a: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 Scanner console = </a:t>
            </a:r>
            <a:r>
              <a:rPr lang="en-US" sz="1500" dirty="0" smtClean="0">
                <a:solidFill>
                  <a:srgbClr val="941EDF"/>
                </a:solidFill>
                <a:latin typeface="Courier New" pitchFamily="49" charset="0"/>
              </a:rPr>
              <a:t>new</a:t>
            </a: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 Scanner(</a:t>
            </a:r>
            <a:r>
              <a:rPr lang="en-US" sz="1500" dirty="0" err="1" smtClean="0">
                <a:solidFill>
                  <a:srgbClr val="000000"/>
                </a:solidFill>
                <a:latin typeface="Courier New" pitchFamily="49" charset="0"/>
              </a:rPr>
              <a:t>System.in</a:t>
            </a: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);</a:t>
            </a:r>
            <a:b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500" dirty="0" smtClean="0">
                <a:solidFill>
                  <a:srgbClr val="941EDF"/>
                </a:solidFill>
                <a:latin typeface="Courier New" pitchFamily="49" charset="0"/>
              </a:rPr>
              <a:t>public</a:t>
            </a: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500" dirty="0" smtClean="0">
                <a:solidFill>
                  <a:srgbClr val="941EDF"/>
                </a:solidFill>
                <a:latin typeface="Courier New" pitchFamily="49" charset="0"/>
              </a:rPr>
              <a:t>static</a:t>
            </a: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500" dirty="0" smtClean="0">
                <a:solidFill>
                  <a:srgbClr val="941EDF"/>
                </a:solidFill>
                <a:latin typeface="Courier New" pitchFamily="49" charset="0"/>
              </a:rPr>
              <a:t>void</a:t>
            </a: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 main(String[] </a:t>
            </a:r>
            <a:r>
              <a:rPr lang="en-US" sz="1500" dirty="0" err="1" smtClean="0">
                <a:solidFill>
                  <a:srgbClr val="000000"/>
                </a:solidFill>
                <a:latin typeface="Courier New" pitchFamily="49" charset="0"/>
              </a:rPr>
              <a:t>args</a:t>
            </a: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b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    {</a:t>
            </a:r>
            <a:b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US" sz="1500" dirty="0" err="1" smtClean="0">
                <a:solidFill>
                  <a:srgbClr val="941EDF"/>
                </a:solidFill>
                <a:latin typeface="Courier New" pitchFamily="49" charset="0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 limit;      </a:t>
            </a:r>
            <a:r>
              <a:rPr lang="en-US" sz="1500" dirty="0" smtClean="0">
                <a:solidFill>
                  <a:srgbClr val="FA6400"/>
                </a:solidFill>
                <a:latin typeface="Courier New" pitchFamily="49" charset="0"/>
              </a:rPr>
              <a:t>//store the number of items</a:t>
            </a:r>
            <a:br>
              <a:rPr lang="en-US" sz="1500" dirty="0" smtClean="0">
                <a:solidFill>
                  <a:srgbClr val="FA6400"/>
                </a:solidFill>
                <a:latin typeface="Courier New" pitchFamily="49" charset="0"/>
              </a:rPr>
            </a:b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                        </a:t>
            </a:r>
            <a:r>
              <a:rPr lang="en-US" sz="1500" dirty="0" smtClean="0">
                <a:solidFill>
                  <a:srgbClr val="FA6400"/>
                </a:solidFill>
                <a:latin typeface="Courier New" pitchFamily="49" charset="0"/>
              </a:rPr>
              <a:t>//in the list</a:t>
            </a:r>
            <a:br>
              <a:rPr lang="en-US" sz="1500" dirty="0" smtClean="0">
                <a:solidFill>
                  <a:srgbClr val="FA6400"/>
                </a:solidFill>
                <a:latin typeface="Courier New" pitchFamily="49" charset="0"/>
              </a:rPr>
            </a:b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US" sz="1500" dirty="0" err="1" smtClean="0">
                <a:solidFill>
                  <a:srgbClr val="941EDF"/>
                </a:solidFill>
                <a:latin typeface="Courier New" pitchFamily="49" charset="0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 number;     </a:t>
            </a:r>
            <a:r>
              <a:rPr lang="en-US" sz="1500" dirty="0" smtClean="0">
                <a:solidFill>
                  <a:srgbClr val="FA6400"/>
                </a:solidFill>
                <a:latin typeface="Courier New" pitchFamily="49" charset="0"/>
              </a:rPr>
              <a:t>//variable to store the number</a:t>
            </a:r>
            <a:br>
              <a:rPr lang="en-US" sz="1500" dirty="0" smtClean="0">
                <a:solidFill>
                  <a:srgbClr val="FA6400"/>
                </a:solidFill>
                <a:latin typeface="Courier New" pitchFamily="49" charset="0"/>
              </a:rPr>
            </a:b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US" sz="1500" dirty="0" err="1" smtClean="0">
                <a:solidFill>
                  <a:srgbClr val="941EDF"/>
                </a:solidFill>
                <a:latin typeface="Courier New" pitchFamily="49" charset="0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 sum;        </a:t>
            </a:r>
            <a:r>
              <a:rPr lang="en-US" sz="1500" dirty="0" smtClean="0">
                <a:solidFill>
                  <a:srgbClr val="FA6400"/>
                </a:solidFill>
                <a:latin typeface="Courier New" pitchFamily="49" charset="0"/>
              </a:rPr>
              <a:t>//variable to store the sum</a:t>
            </a:r>
            <a:br>
              <a:rPr lang="en-US" sz="1500" dirty="0" smtClean="0">
                <a:solidFill>
                  <a:srgbClr val="FA6400"/>
                </a:solidFill>
                <a:latin typeface="Courier New" pitchFamily="49" charset="0"/>
              </a:rPr>
            </a:b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US" sz="1500" dirty="0" err="1" smtClean="0">
                <a:solidFill>
                  <a:srgbClr val="941EDF"/>
                </a:solidFill>
                <a:latin typeface="Courier New" pitchFamily="49" charset="0"/>
              </a:rPr>
              <a:t>int</a:t>
            </a: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 counter;    </a:t>
            </a:r>
            <a:r>
              <a:rPr lang="en-US" sz="1500" dirty="0" smtClean="0">
                <a:solidFill>
                  <a:srgbClr val="FA6400"/>
                </a:solidFill>
                <a:latin typeface="Courier New" pitchFamily="49" charset="0"/>
              </a:rPr>
              <a:t>//loop control variable</a:t>
            </a:r>
            <a:br>
              <a:rPr lang="en-US" sz="1500" dirty="0" smtClean="0">
                <a:solidFill>
                  <a:srgbClr val="FA6400"/>
                </a:solidFill>
                <a:latin typeface="Courier New" pitchFamily="49" charset="0"/>
              </a:rPr>
            </a:br>
            <a:r>
              <a:rPr lang="en-US" sz="1500" dirty="0" smtClean="0">
                <a:solidFill>
                  <a:srgbClr val="FA6400"/>
                </a:solidFill>
                <a:latin typeface="Courier New" pitchFamily="49" charset="0"/>
              </a:rPr>
              <a:t/>
            </a:r>
            <a:br>
              <a:rPr lang="en-US" sz="1500" dirty="0" smtClean="0">
                <a:solidFill>
                  <a:srgbClr val="FA6400"/>
                </a:solidFill>
                <a:latin typeface="Courier New" pitchFamily="49" charset="0"/>
              </a:rPr>
            </a:b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US" sz="1500" dirty="0" err="1" smtClean="0">
                <a:solidFill>
                  <a:srgbClr val="000000"/>
                </a:solidFill>
                <a:latin typeface="Courier New" pitchFamily="49" charset="0"/>
              </a:rPr>
              <a:t>System.out.print</a:t>
            </a: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500" dirty="0" smtClean="0">
                <a:solidFill>
                  <a:srgbClr val="00CB00"/>
                </a:solidFill>
                <a:latin typeface="Courier New" pitchFamily="49" charset="0"/>
              </a:rPr>
              <a:t>"Enter the number of integers in the list: "</a:t>
            </a: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); </a:t>
            </a:r>
            <a:r>
              <a:rPr lang="en-US" sz="1500" dirty="0" smtClean="0">
                <a:solidFill>
                  <a:srgbClr val="FA6400"/>
                </a:solidFill>
                <a:latin typeface="Courier New" pitchFamily="49" charset="0"/>
              </a:rPr>
              <a:t/>
            </a:r>
            <a:br>
              <a:rPr lang="en-US" sz="1500" dirty="0" smtClean="0">
                <a:solidFill>
                  <a:srgbClr val="FA6400"/>
                </a:solidFill>
                <a:latin typeface="Courier New" pitchFamily="49" charset="0"/>
              </a:rPr>
            </a:b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        limit = </a:t>
            </a:r>
            <a:r>
              <a:rPr lang="en-US" sz="1500" dirty="0" err="1" smtClean="0">
                <a:solidFill>
                  <a:srgbClr val="000000"/>
                </a:solidFill>
                <a:latin typeface="Courier New" pitchFamily="49" charset="0"/>
              </a:rPr>
              <a:t>console.nextInt</a:t>
            </a: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(); </a:t>
            </a:r>
          </a:p>
          <a:p>
            <a:pPr eaLnBrk="1" hangingPunct="1">
              <a:buFontTx/>
              <a:buNone/>
            </a:pP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		   </a:t>
            </a:r>
            <a:r>
              <a:rPr lang="en-US" sz="1500" dirty="0" err="1" smtClean="0">
                <a:solidFill>
                  <a:srgbClr val="000000"/>
                </a:solidFill>
                <a:latin typeface="Courier New" pitchFamily="49" charset="0"/>
              </a:rPr>
              <a:t>System.out.println</a:t>
            </a: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(); </a:t>
            </a:r>
            <a:r>
              <a:rPr lang="en-US" sz="1500" dirty="0" smtClean="0">
                <a:solidFill>
                  <a:srgbClr val="FA6400"/>
                </a:solidFill>
                <a:latin typeface="Courier New" pitchFamily="49" charset="0"/>
              </a:rPr>
              <a:t/>
            </a:r>
            <a:br>
              <a:rPr lang="en-US" sz="1500" dirty="0" smtClean="0">
                <a:solidFill>
                  <a:srgbClr val="FA6400"/>
                </a:solidFill>
                <a:latin typeface="Courier New" pitchFamily="49" charset="0"/>
              </a:rPr>
            </a:br>
            <a:r>
              <a:rPr lang="en-US" sz="1500" dirty="0" smtClean="0">
                <a:solidFill>
                  <a:srgbClr val="FA6400"/>
                </a:solidFill>
                <a:latin typeface="Courier New" pitchFamily="49" charset="0"/>
              </a:rPr>
              <a:t/>
            </a:r>
            <a:br>
              <a:rPr lang="en-US" sz="1500" dirty="0" smtClean="0">
                <a:solidFill>
                  <a:srgbClr val="FA6400"/>
                </a:solidFill>
                <a:latin typeface="Courier New" pitchFamily="49" charset="0"/>
              </a:rPr>
            </a:b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        sum = 0; </a:t>
            </a:r>
          </a:p>
          <a:p>
            <a:pPr eaLnBrk="1" hangingPunct="1">
              <a:buFontTx/>
              <a:buNone/>
            </a:pP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		   counter = 0; </a:t>
            </a:r>
            <a:r>
              <a:rPr lang="en-US" sz="1500" dirty="0" smtClean="0">
                <a:solidFill>
                  <a:srgbClr val="FA6400"/>
                </a:solidFill>
                <a:latin typeface="Courier New" pitchFamily="49" charset="0"/>
              </a:rPr>
              <a:t/>
            </a:r>
            <a:br>
              <a:rPr lang="en-US" sz="1500" dirty="0" smtClean="0">
                <a:solidFill>
                  <a:srgbClr val="FA6400"/>
                </a:solidFill>
                <a:latin typeface="Courier New" pitchFamily="49" charset="0"/>
              </a:rPr>
            </a:b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US" sz="1500" dirty="0" err="1" smtClean="0">
                <a:solidFill>
                  <a:srgbClr val="000000"/>
                </a:solidFill>
                <a:latin typeface="Courier New" pitchFamily="49" charset="0"/>
              </a:rPr>
              <a:t>System.out.println</a:t>
            </a: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500" dirty="0" smtClean="0">
                <a:solidFill>
                  <a:srgbClr val="00CB00"/>
                </a:solidFill>
                <a:latin typeface="Courier New" pitchFamily="49" charset="0"/>
              </a:rPr>
              <a:t>"Enter "</a:t>
            </a: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 + limit+ </a:t>
            </a:r>
            <a:r>
              <a:rPr lang="en-US" sz="1500" dirty="0" smtClean="0">
                <a:solidFill>
                  <a:srgbClr val="00CB00"/>
                </a:solidFill>
                <a:latin typeface="Courier New" pitchFamily="49" charset="0"/>
              </a:rPr>
              <a:t>" integers."</a:t>
            </a:r>
            <a:r>
              <a:rPr lang="en-US" sz="1500" dirty="0" smtClean="0">
                <a:solidFill>
                  <a:srgbClr val="000000"/>
                </a:solidFill>
                <a:latin typeface="Courier New" pitchFamily="49" charset="0"/>
              </a:rPr>
              <a:t>); </a:t>
            </a:r>
            <a:r>
              <a:rPr lang="en-US" sz="1500" dirty="0" smtClean="0">
                <a:solidFill>
                  <a:srgbClr val="FA6400"/>
                </a:solidFill>
                <a:latin typeface="Courier New" pitchFamily="49" charset="0"/>
              </a:rPr>
              <a:t/>
            </a:r>
            <a:br>
              <a:rPr lang="en-US" sz="1500" dirty="0" smtClean="0">
                <a:solidFill>
                  <a:srgbClr val="FA6400"/>
                </a:solidFill>
                <a:latin typeface="Courier New" pitchFamily="49" charset="0"/>
              </a:rPr>
            </a:br>
            <a:endParaRPr lang="en-US" sz="1500" dirty="0" smtClean="0">
              <a:solidFill>
                <a:srgbClr val="FA6400"/>
              </a:solidFill>
              <a:latin typeface="Courier New" pitchFamily="49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2867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Counter-Controlled while Loop</a:t>
            </a:r>
          </a:p>
        </p:txBody>
      </p:sp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90DB118C-302A-4AF2-BE9D-C87623D6465B}" type="slidenum">
              <a:rPr lang="en-US"/>
              <a:pPr/>
              <a:t>11</a:t>
            </a:fld>
            <a:endParaRPr lang="en-US"/>
          </a:p>
        </p:txBody>
      </p:sp>
      <p:sp>
        <p:nvSpPr>
          <p:cNvPr id="1126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42844" y="1071546"/>
            <a:ext cx="8748712" cy="2808287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dirty="0" smtClean="0"/>
              <a:t> </a:t>
            </a:r>
            <a:r>
              <a:rPr lang="en-US" sz="1600" dirty="0" smtClean="0">
                <a:solidFill>
                  <a:srgbClr val="941EDF"/>
                </a:solidFill>
                <a:latin typeface="Courier New" pitchFamily="49" charset="0"/>
              </a:rPr>
              <a:t>while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(counter &lt; limit)                          		</a:t>
            </a:r>
            <a:r>
              <a:rPr lang="en-US" sz="1600" dirty="0" smtClean="0">
                <a:solidFill>
                  <a:srgbClr val="FA6400"/>
                </a:solidFill>
                <a:latin typeface="Courier New" pitchFamily="49" charset="0"/>
              </a:rPr>
              <a:t/>
            </a:r>
            <a:br>
              <a:rPr lang="en-US" sz="1600" dirty="0" smtClean="0">
                <a:solidFill>
                  <a:srgbClr val="FA6400"/>
                </a:solidFill>
                <a:latin typeface="Courier New" pitchFamily="49" charset="0"/>
              </a:rPr>
            </a:b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{</a:t>
            </a:r>
            <a:b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    number =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console.nextInt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();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		 sum = sum + number; </a:t>
            </a:r>
            <a:r>
              <a:rPr lang="en-US" sz="1600" dirty="0" smtClean="0">
                <a:solidFill>
                  <a:srgbClr val="FA6400"/>
                </a:solidFill>
                <a:latin typeface="Courier New" pitchFamily="49" charset="0"/>
              </a:rPr>
              <a:t/>
            </a:r>
            <a:br>
              <a:rPr lang="en-US" sz="1600" dirty="0" smtClean="0">
                <a:solidFill>
                  <a:srgbClr val="FA6400"/>
                </a:solidFill>
                <a:latin typeface="Courier New" pitchFamily="49" charset="0"/>
              </a:rPr>
            </a:b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     counter++; </a:t>
            </a:r>
            <a:r>
              <a:rPr lang="en-US" sz="1600" dirty="0" smtClean="0">
                <a:solidFill>
                  <a:srgbClr val="FA6400"/>
                </a:solidFill>
                <a:latin typeface="Courier New" pitchFamily="49" charset="0"/>
              </a:rPr>
              <a:t/>
            </a:r>
            <a:br>
              <a:rPr lang="en-US" sz="1600" dirty="0" smtClean="0">
                <a:solidFill>
                  <a:srgbClr val="FA6400"/>
                </a:solidFill>
                <a:latin typeface="Courier New" pitchFamily="49" charset="0"/>
              </a:rPr>
            </a:b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}</a:t>
            </a:r>
            <a:b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System.out.printf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600" dirty="0" smtClean="0">
                <a:solidFill>
                  <a:srgbClr val="00CB00"/>
                </a:solidFill>
                <a:latin typeface="Courier New" pitchFamily="49" charset="0"/>
              </a:rPr>
              <a:t>"The sum of the %d "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+</a:t>
            </a:r>
            <a:r>
              <a:rPr lang="en-US" sz="1600" dirty="0" smtClean="0">
                <a:solidFill>
                  <a:srgbClr val="00CB00"/>
                </a:solidFill>
                <a:latin typeface="Courier New" pitchFamily="49" charset="0"/>
              </a:rPr>
              <a:t>"numbers = %</a:t>
            </a:r>
            <a:r>
              <a:rPr lang="en-US" sz="1600" dirty="0" err="1" smtClean="0">
                <a:solidFill>
                  <a:srgbClr val="00CB00"/>
                </a:solidFill>
                <a:latin typeface="Courier New" pitchFamily="49" charset="0"/>
              </a:rPr>
              <a:t>d%n</a:t>
            </a:r>
            <a:r>
              <a:rPr lang="en-US" sz="1600" dirty="0" smtClean="0">
                <a:solidFill>
                  <a:srgbClr val="00CB00"/>
                </a:solidFill>
                <a:latin typeface="Courier New" pitchFamily="49" charset="0"/>
              </a:rPr>
              <a:t>"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, limit, sum);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>
                <a:solidFill>
                  <a:srgbClr val="FA6400"/>
                </a:solidFill>
                <a:latin typeface="Courier New" pitchFamily="49" charset="0"/>
              </a:rPr>
              <a:t/>
            </a:r>
            <a:br>
              <a:rPr lang="en-US" sz="1600" dirty="0" smtClean="0">
                <a:solidFill>
                  <a:srgbClr val="FA6400"/>
                </a:solidFill>
                <a:latin typeface="Courier New" pitchFamily="49" charset="0"/>
              </a:rPr>
            </a:b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600" dirty="0" smtClean="0">
                <a:solidFill>
                  <a:srgbClr val="941EDF"/>
                </a:solidFill>
                <a:latin typeface="Courier New" pitchFamily="49" charset="0"/>
              </a:rPr>
              <a:t>if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(counter != 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    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System.out.printf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600" dirty="0" smtClean="0">
                <a:solidFill>
                  <a:srgbClr val="00CB00"/>
                </a:solidFill>
                <a:latin typeface="Courier New" pitchFamily="49" charset="0"/>
              </a:rPr>
              <a:t>"The average = %</a:t>
            </a:r>
            <a:r>
              <a:rPr lang="en-US" sz="1600" dirty="0" err="1" smtClean="0">
                <a:solidFill>
                  <a:srgbClr val="00CB00"/>
                </a:solidFill>
                <a:latin typeface="Courier New" pitchFamily="49" charset="0"/>
              </a:rPr>
              <a:t>d%n</a:t>
            </a:r>
            <a:r>
              <a:rPr lang="en-US" sz="1600" dirty="0" smtClean="0">
                <a:solidFill>
                  <a:srgbClr val="00CB00"/>
                </a:solidFill>
                <a:latin typeface="Courier New" pitchFamily="49" charset="0"/>
              </a:rPr>
              <a:t>"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,(sum / counter)); </a:t>
            </a:r>
            <a:r>
              <a:rPr lang="en-US" sz="1600" dirty="0" smtClean="0">
                <a:solidFill>
                  <a:srgbClr val="FA6400"/>
                </a:solidFill>
                <a:latin typeface="Courier New" pitchFamily="49" charset="0"/>
              </a:rPr>
              <a:t/>
            </a:r>
            <a:br>
              <a:rPr lang="en-US" sz="1600" dirty="0" smtClean="0">
                <a:solidFill>
                  <a:srgbClr val="FA6400"/>
                </a:solidFill>
                <a:latin typeface="Courier New" pitchFamily="49" charset="0"/>
              </a:rPr>
            </a:b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600" dirty="0" smtClean="0">
                <a:solidFill>
                  <a:srgbClr val="941EDF"/>
                </a:solidFill>
                <a:latin typeface="Courier New" pitchFamily="49" charset="0"/>
              </a:rPr>
              <a:t>else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                                           </a:t>
            </a:r>
            <a:r>
              <a:rPr lang="en-US" sz="1600" dirty="0" smtClean="0">
                <a:solidFill>
                  <a:srgbClr val="FA6400"/>
                </a:solidFill>
                <a:latin typeface="Courier New" pitchFamily="49" charset="0"/>
              </a:rPr>
              <a:t/>
            </a:r>
            <a:br>
              <a:rPr lang="en-US" sz="1600" dirty="0" smtClean="0">
                <a:solidFill>
                  <a:srgbClr val="FA6400"/>
                </a:solidFill>
                <a:latin typeface="Courier New" pitchFamily="49" charset="0"/>
              </a:rPr>
            </a:b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</a:rPr>
              <a:t>System.out.println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600" dirty="0" smtClean="0">
                <a:solidFill>
                  <a:srgbClr val="00CB00"/>
                </a:solidFill>
                <a:latin typeface="Courier New" pitchFamily="49" charset="0"/>
              </a:rPr>
              <a:t>"No input."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	}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  <a:t>} </a:t>
            </a:r>
            <a:br>
              <a:rPr lang="en-US" sz="1600" dirty="0" smtClean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latin typeface="Courier New" pitchFamily="49" charset="0"/>
              </a:rPr>
            </a:br>
            <a:endParaRPr lang="en-US" sz="1400" dirty="0" smtClean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2786050" y="4714884"/>
            <a:ext cx="5976938" cy="1657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600" b="1" u="sng" dirty="0"/>
              <a:t>Sample Run: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400" dirty="0"/>
              <a:t>Enter the number of integers </a:t>
            </a:r>
            <a:r>
              <a:rPr lang="en-US" sz="1400" dirty="0" smtClean="0"/>
              <a:t>In </a:t>
            </a:r>
            <a:r>
              <a:rPr lang="en-US" sz="1400" dirty="0"/>
              <a:t>the list: 4</a:t>
            </a:r>
            <a:endParaRPr lang="en-US" sz="16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600" dirty="0"/>
              <a:t>Enter 4 Integers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600" dirty="0"/>
              <a:t>2 1 5 8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600" dirty="0"/>
              <a:t>The sum of the 4 numbers = 16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600" dirty="0"/>
              <a:t>The average = 4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92867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714356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1.1 SYNTAX 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309320"/>
            <a:ext cx="365760" cy="365125"/>
          </a:xfrm>
        </p:spPr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1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for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42918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1714480" y="1142984"/>
            <a:ext cx="7215369" cy="720080"/>
          </a:xfrm>
          <a:prstGeom prst="roundRect">
            <a:avLst>
              <a:gd name="adj" fmla="val 341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B0F0"/>
                </a:solidFill>
              </a:rPr>
              <a:t>for </a:t>
            </a:r>
            <a:r>
              <a:rPr lang="en-US" dirty="0" smtClean="0">
                <a:solidFill>
                  <a:srgbClr val="0000FF"/>
                </a:solidFill>
              </a:rPr>
              <a:t>(initial expression; logical expression; update expression)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statement;   </a:t>
            </a:r>
            <a:r>
              <a:rPr lang="en-US" dirty="0" smtClean="0">
                <a:solidFill>
                  <a:srgbClr val="00B050"/>
                </a:solidFill>
              </a:rPr>
              <a:t>//loop body: the statement to be repeated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14282" y="1142984"/>
            <a:ext cx="129614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SYNTAX</a:t>
            </a:r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0" y="1071546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214282" y="1785926"/>
            <a:ext cx="5072098" cy="4357718"/>
            <a:chOff x="70262" y="2348880"/>
            <a:chExt cx="8102138" cy="4392488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1691680" y="6021288"/>
              <a:ext cx="0" cy="72008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251520" y="2924944"/>
              <a:ext cx="2880320" cy="36004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FF"/>
                  </a:solidFill>
                </a:rPr>
                <a:t>Initial Expression</a:t>
              </a:r>
              <a:endParaRPr lang="en-US" sz="1400" dirty="0">
                <a:solidFill>
                  <a:srgbClr val="0000FF"/>
                </a:solidFill>
              </a:endParaRPr>
            </a:p>
          </p:txBody>
        </p:sp>
        <p:sp>
          <p:nvSpPr>
            <p:cNvPr id="39" name="Flowchart: Decision 38"/>
            <p:cNvSpPr/>
            <p:nvPr/>
          </p:nvSpPr>
          <p:spPr>
            <a:xfrm>
              <a:off x="70262" y="4074500"/>
              <a:ext cx="3061578" cy="938674"/>
            </a:xfrm>
            <a:prstGeom prst="flowChartDecision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FF"/>
                  </a:solidFill>
                </a:rPr>
                <a:t>Logical Expression</a:t>
              </a:r>
              <a:endParaRPr lang="en-US" sz="1400" dirty="0">
                <a:solidFill>
                  <a:srgbClr val="0000FF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846405" y="4329100"/>
              <a:ext cx="1877723" cy="36004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00FF"/>
                  </a:solidFill>
                </a:rPr>
                <a:t>Statement</a:t>
              </a:r>
              <a:endParaRPr lang="en-US" sz="1600" dirty="0">
                <a:solidFill>
                  <a:srgbClr val="0000FF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294677" y="4221088"/>
              <a:ext cx="1877723" cy="626586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FF"/>
                  </a:solidFill>
                </a:rPr>
                <a:t>Update Expression</a:t>
              </a:r>
              <a:endParaRPr lang="en-US" sz="1400" dirty="0">
                <a:solidFill>
                  <a:srgbClr val="0000FF"/>
                </a:solidFill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1691680" y="2636912"/>
              <a:ext cx="0" cy="288032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1691680" y="3284984"/>
              <a:ext cx="0" cy="72008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3131840" y="4509120"/>
              <a:ext cx="714565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5724128" y="4509120"/>
              <a:ext cx="570549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2987824" y="3833933"/>
              <a:ext cx="1160743" cy="469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B050"/>
                  </a:solidFill>
                </a:rPr>
                <a:t>True</a:t>
              </a:r>
              <a:endParaRPr lang="en-US" sz="16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47" name="Straight Arrow Connector 46"/>
            <p:cNvCxnSpPr>
              <a:stCxn id="41" idx="0"/>
            </p:cNvCxnSpPr>
            <p:nvPr/>
          </p:nvCxnSpPr>
          <p:spPr>
            <a:xfrm flipH="1" flipV="1">
              <a:off x="7233538" y="3717032"/>
              <a:ext cx="1" cy="504056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H="1">
              <a:off x="1691680" y="3717032"/>
              <a:ext cx="5541859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1691680" y="5013176"/>
              <a:ext cx="0" cy="72008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523407" y="5120976"/>
              <a:ext cx="1512169" cy="469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False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1511660" y="2348880"/>
              <a:ext cx="360040" cy="288032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511660" y="5733256"/>
              <a:ext cx="360040" cy="288032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4857752" y="2000240"/>
            <a:ext cx="4286248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</a:pPr>
            <a:r>
              <a:rPr lang="en-US" dirty="0" smtClean="0"/>
              <a:t>Execution:</a:t>
            </a:r>
          </a:p>
          <a:p>
            <a:pPr marL="838200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dirty="0" smtClean="0">
                <a:cs typeface="Times New Roman" pitchFamily="18" charset="0"/>
              </a:rPr>
              <a:t>Initial statement executes.</a:t>
            </a:r>
            <a:r>
              <a:rPr lang="en-US" dirty="0" smtClean="0"/>
              <a:t> </a:t>
            </a:r>
          </a:p>
          <a:p>
            <a:pPr marL="838200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dirty="0" smtClean="0">
                <a:cs typeface="Times New Roman" pitchFamily="18" charset="0"/>
              </a:rPr>
              <a:t>Loop condition is evaluated.</a:t>
            </a:r>
          </a:p>
          <a:p>
            <a:pPr marL="838200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dirty="0" smtClean="0">
                <a:cs typeface="Times New Roman" pitchFamily="18" charset="0"/>
              </a:rPr>
              <a:t>If loop condition evaluates to </a:t>
            </a:r>
            <a:r>
              <a:rPr lang="en-US" dirty="0" smtClean="0">
                <a:solidFill>
                  <a:srgbClr val="0000FF"/>
                </a:solidFill>
                <a:cs typeface="Times New Roman" pitchFamily="18" charset="0"/>
              </a:rPr>
              <a:t>true</a:t>
            </a:r>
            <a:r>
              <a:rPr lang="en-US" dirty="0" smtClean="0">
                <a:cs typeface="Times New Roman" pitchFamily="18" charset="0"/>
              </a:rPr>
              <a:t>, </a:t>
            </a:r>
          </a:p>
          <a:p>
            <a:pPr marL="1257300" lvl="2" indent="-3429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600" dirty="0" smtClean="0">
                <a:cs typeface="Times New Roman" pitchFamily="18" charset="0"/>
              </a:rPr>
              <a:t>execute </a:t>
            </a: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1600" dirty="0" smtClean="0">
                <a:cs typeface="Times New Roman" pitchFamily="18" charset="0"/>
              </a:rPr>
              <a:t> loop statement</a:t>
            </a:r>
            <a:r>
              <a:rPr lang="en-US" sz="1600" dirty="0" smtClean="0"/>
              <a:t> and </a:t>
            </a:r>
          </a:p>
          <a:p>
            <a:pPr marL="1257300" lvl="2" indent="-3429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600" dirty="0" smtClean="0"/>
              <a:t>execute </a:t>
            </a:r>
            <a:r>
              <a:rPr lang="en-US" sz="1600" dirty="0" smtClean="0">
                <a:cs typeface="Times New Roman" pitchFamily="18" charset="0"/>
              </a:rPr>
              <a:t>update statement.</a:t>
            </a:r>
          </a:p>
          <a:p>
            <a:pPr marL="838200" lvl="1" indent="-3810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dirty="0" smtClean="0">
                <a:cs typeface="Times New Roman" pitchFamily="18" charset="0"/>
              </a:rPr>
              <a:t>Repeat step 2 until loop condition is 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false</a:t>
            </a:r>
            <a:r>
              <a:rPr lang="en-US" dirty="0" smtClean="0">
                <a:cs typeface="Times New Roman" pitchFamily="18" charset="0"/>
              </a:rPr>
              <a:t>.</a:t>
            </a:r>
            <a:r>
              <a:rPr lang="en-US" sz="1600" dirty="0" smtClean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53782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14289"/>
            <a:ext cx="9144000" cy="125447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Counter-Controlled Loop: Another way </a:t>
            </a:r>
            <a:br>
              <a:rPr lang="en-US" dirty="0" smtClean="0"/>
            </a:br>
            <a:r>
              <a:rPr lang="en-US" dirty="0" smtClean="0"/>
              <a:t>for expressing it</a:t>
            </a:r>
          </a:p>
        </p:txBody>
      </p:sp>
      <p:sp>
        <p:nvSpPr>
          <p:cNvPr id="19461" name="Content Placeholder 25"/>
          <p:cNvSpPr>
            <a:spLocks noGrp="1"/>
          </p:cNvSpPr>
          <p:nvPr>
            <p:ph sz="quarter" idx="2"/>
          </p:nvPr>
        </p:nvSpPr>
        <p:spPr>
          <a:xfrm>
            <a:off x="4714875" y="2286000"/>
            <a:ext cx="4041775" cy="2143125"/>
          </a:xfrm>
          <a:ln w="19050">
            <a:solidFill>
              <a:schemeClr val="accent2"/>
            </a:solidFill>
            <a:prstDash val="lgDash"/>
          </a:ln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N =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counter = 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Loop while (counter&lt;=N)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   counter = counter + 1</a:t>
            </a:r>
            <a:endParaRPr lang="en-US" sz="1600" dirty="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End loop</a:t>
            </a:r>
            <a:endParaRPr lang="en-US" dirty="0" smtClean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357188" y="4994275"/>
            <a:ext cx="8429625" cy="1577975"/>
          </a:xfrm>
          <a:ln w="12700">
            <a:solidFill>
              <a:schemeClr val="accent2"/>
            </a:solidFill>
            <a:prstDash val="lgDash"/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N = …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For(counter = </a:t>
            </a:r>
            <a:r>
              <a:rPr lang="en-US" dirty="0"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, counter &lt;= N, counter = counter + 1)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Times New Roman" pitchFamily="18" charset="0"/>
              </a:rPr>
              <a:t>End For</a:t>
            </a:r>
            <a:endParaRPr lang="en-US" dirty="0" smtClean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"/>
          </p:nvPr>
        </p:nvSpPr>
        <p:spPr>
          <a:xfrm>
            <a:off x="4714875" y="1822450"/>
            <a:ext cx="4041775" cy="457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While loop</a:t>
            </a:r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"/>
          </p:nvPr>
        </p:nvSpPr>
        <p:spPr>
          <a:xfrm>
            <a:off x="360363" y="4530725"/>
            <a:ext cx="3997325" cy="457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For loop</a:t>
            </a:r>
            <a:endParaRPr lang="en-US" dirty="0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143000" y="5214938"/>
            <a:ext cx="1857375" cy="857250"/>
            <a:chOff x="1142976" y="5214950"/>
            <a:chExt cx="1857388" cy="857256"/>
          </a:xfrm>
        </p:grpSpPr>
        <p:sp>
          <p:nvSpPr>
            <p:cNvPr id="30" name="Rectangle 29"/>
            <p:cNvSpPr/>
            <p:nvPr/>
          </p:nvSpPr>
          <p:spPr>
            <a:xfrm>
              <a:off x="1142976" y="5214950"/>
              <a:ext cx="1857388" cy="500065"/>
            </a:xfrm>
            <a:prstGeom prst="rect">
              <a:avLst/>
            </a:pr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76" name="TextBox 32"/>
            <p:cNvSpPr txBox="1">
              <a:spLocks noChangeArrowheads="1"/>
            </p:cNvSpPr>
            <p:nvPr/>
          </p:nvSpPr>
          <p:spPr bwMode="auto">
            <a:xfrm>
              <a:off x="1428728" y="5764429"/>
              <a:ext cx="1217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C00000"/>
                  </a:solidFill>
                </a:rPr>
                <a:t>Initialization</a:t>
              </a: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3071812" y="5214938"/>
            <a:ext cx="2428881" cy="857250"/>
            <a:chOff x="3071802" y="5214950"/>
            <a:chExt cx="1708371" cy="857256"/>
          </a:xfrm>
        </p:grpSpPr>
        <p:sp>
          <p:nvSpPr>
            <p:cNvPr id="31" name="Rectangle 30"/>
            <p:cNvSpPr/>
            <p:nvPr/>
          </p:nvSpPr>
          <p:spPr>
            <a:xfrm>
              <a:off x="3071802" y="5214950"/>
              <a:ext cx="1708371" cy="500065"/>
            </a:xfrm>
            <a:prstGeom prst="rect">
              <a:avLst/>
            </a:pr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74" name="TextBox 33"/>
            <p:cNvSpPr txBox="1">
              <a:spLocks noChangeArrowheads="1"/>
            </p:cNvSpPr>
            <p:nvPr/>
          </p:nvSpPr>
          <p:spPr bwMode="auto">
            <a:xfrm>
              <a:off x="3426438" y="5764429"/>
              <a:ext cx="106792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C00000"/>
                  </a:solidFill>
                </a:rPr>
                <a:t>Condition </a:t>
              </a: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5500694" y="5214938"/>
            <a:ext cx="3000369" cy="857250"/>
            <a:chOff x="5072066" y="5214950"/>
            <a:chExt cx="3286148" cy="857256"/>
          </a:xfrm>
        </p:grpSpPr>
        <p:sp>
          <p:nvSpPr>
            <p:cNvPr id="32" name="Rectangle 31"/>
            <p:cNvSpPr/>
            <p:nvPr/>
          </p:nvSpPr>
          <p:spPr>
            <a:xfrm>
              <a:off x="5072066" y="5214950"/>
              <a:ext cx="3286148" cy="500065"/>
            </a:xfrm>
            <a:prstGeom prst="rect">
              <a:avLst/>
            </a:prstGeom>
            <a:noFill/>
            <a:ln w="762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72" name="TextBox 34"/>
            <p:cNvSpPr txBox="1">
              <a:spLocks noChangeArrowheads="1"/>
            </p:cNvSpPr>
            <p:nvPr/>
          </p:nvSpPr>
          <p:spPr bwMode="auto">
            <a:xfrm>
              <a:off x="5715008" y="5764429"/>
              <a:ext cx="211628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C00000"/>
                  </a:solidFill>
                </a:rPr>
                <a:t>Increment \ Decrement</a:t>
              </a:r>
            </a:p>
          </p:txBody>
        </p:sp>
      </p:grpSp>
      <p:sp>
        <p:nvSpPr>
          <p:cNvPr id="39" name="Rectangle 38"/>
          <p:cNvSpPr/>
          <p:nvPr/>
        </p:nvSpPr>
        <p:spPr>
          <a:xfrm>
            <a:off x="4786314" y="2571744"/>
            <a:ext cx="1857375" cy="28575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500826" y="2928934"/>
            <a:ext cx="1928813" cy="28575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286380" y="3643314"/>
            <a:ext cx="3357563" cy="28575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286375" y="6143625"/>
            <a:ext cx="3286125" cy="500063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Step 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14500" y="6143625"/>
            <a:ext cx="3500438" cy="500063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counter = 1 to N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14283" y="1357298"/>
            <a:ext cx="4143404" cy="3071834"/>
          </a:xfrm>
          <a:prstGeom prst="roundRect">
            <a:avLst>
              <a:gd name="adj" fmla="val 3415"/>
            </a:avLst>
          </a:prstGeom>
          <a:solidFill>
            <a:schemeClr val="bg2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Specialized form of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while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loop.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Its primary purpose is to simplify the writing of counter-controlled loops. For this reason, the for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loop is typically called a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counted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indexed for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loop. 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If there is more than one statement ,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use the block {}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 animBg="1"/>
      <p:bldP spid="27" grpId="0" build="p" animBg="1"/>
      <p:bldP spid="39" grpId="0" animBg="1"/>
      <p:bldP spid="40" grpId="0" animBg="1"/>
      <p:bldP spid="41" grpId="0" animBg="1"/>
      <p:bldP spid="43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103-5552-42C6-A7B5-09638567936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</a:t>
            </a:r>
            <a:r>
              <a:rPr lang="en-US" sz="320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3200" dirty="0" smtClean="0"/>
              <a:t> Looping (Repetition) Structure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28596" y="1500174"/>
            <a:ext cx="7772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 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The following for loop prints the first 10 nonnegative integers: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 10;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</a:t>
            </a: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System.out.print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" ");</a:t>
            </a: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103-5552-42C6-A7B5-09638567936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</a:t>
            </a:r>
            <a:r>
              <a:rPr lang="en-US" sz="320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3200" dirty="0" smtClean="0"/>
              <a:t> Looping (Repetition) Structure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85786" y="1357298"/>
            <a:ext cx="7772400" cy="5029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SzPct val="68000"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following for loop outputs the word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Hello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a star (on separate lines) five times: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SzPct val="68000"/>
              <a:buFontTx/>
              <a:buAutoNum type="arabicPeriod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1;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&lt;= 5;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	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("Hello");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	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("*");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	The following for loop outputs the word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Hello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five times and the star only once: 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1;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&lt;= 5;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++)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("Hello");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("*");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610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The</a:t>
            </a:r>
            <a:r>
              <a:rPr lang="en-US" sz="3600" dirty="0" smtClean="0">
                <a:solidFill>
                  <a:schemeClr val="accent2"/>
                </a:solidFill>
              </a:rPr>
              <a:t> for </a:t>
            </a:r>
            <a:r>
              <a:rPr lang="en-US" sz="3600" dirty="0" smtClean="0"/>
              <a:t>Looping (Repetition) Structure</a:t>
            </a:r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C17F2CB2-9EF5-466F-948D-E558C653334B}" type="slidenum">
              <a:rPr lang="en-US"/>
              <a:pPr/>
              <a:t>16</a:t>
            </a:fld>
            <a:endParaRPr lang="en-US"/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773238"/>
            <a:ext cx="84963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Does not execute if loop condition is initially </a:t>
            </a:r>
            <a:r>
              <a:rPr lang="en-US" sz="2400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false</a:t>
            </a:r>
            <a:r>
              <a:rPr lang="en-US" sz="2400" dirty="0" smtClean="0"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cs typeface="Times New Roman" pitchFamily="18" charset="0"/>
              </a:rPr>
              <a:t>Update expression changes value of loop control variable, eventually making it </a:t>
            </a:r>
            <a:r>
              <a:rPr lang="en-US" sz="2400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false</a:t>
            </a:r>
            <a:r>
              <a:rPr lang="en-US" sz="2400" dirty="0" smtClean="0"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cs typeface="Times New Roman" pitchFamily="18" charset="0"/>
              </a:rPr>
              <a:t>If loop condition is always </a:t>
            </a:r>
            <a:r>
              <a:rPr lang="en-US" sz="2400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true</a:t>
            </a:r>
            <a:r>
              <a:rPr lang="en-US" sz="2600" dirty="0" smtClean="0">
                <a:cs typeface="Times New Roman" pitchFamily="18" charset="0"/>
              </a:rPr>
              <a:t>, result is an infinite loop</a:t>
            </a:r>
            <a:r>
              <a:rPr lang="en-US" sz="2400" dirty="0" smtClean="0">
                <a:cs typeface="Times New Roman" pitchFamily="18" charset="0"/>
              </a:rPr>
              <a:t>.</a:t>
            </a:r>
            <a:r>
              <a:rPr lang="en-US" sz="26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cs typeface="Times New Roman" pitchFamily="18" charset="0"/>
              </a:rPr>
              <a:t>Infinite loop can be specified by omitting all three control statements</a:t>
            </a:r>
            <a:r>
              <a:rPr lang="en-US" sz="2400" dirty="0" smtClean="0">
                <a:cs typeface="Times New Roman" pitchFamily="18" charset="0"/>
              </a:rPr>
              <a:t>.</a:t>
            </a:r>
            <a:r>
              <a:rPr lang="en-US" sz="26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cs typeface="Times New Roman" pitchFamily="18" charset="0"/>
              </a:rPr>
              <a:t>If loop condition is omitted, it is assumed to be </a:t>
            </a:r>
            <a:br>
              <a:rPr lang="en-US" sz="2600" dirty="0" smtClean="0">
                <a:cs typeface="Times New Roman" pitchFamily="18" charset="0"/>
              </a:rPr>
            </a:br>
            <a:r>
              <a:rPr lang="en-US" sz="2400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true</a:t>
            </a:r>
            <a:r>
              <a:rPr lang="en-US" sz="2400" dirty="0" smtClean="0">
                <a:cs typeface="Times New Roman" pitchFamily="18" charset="0"/>
              </a:rPr>
              <a:t>.</a:t>
            </a:r>
            <a:endParaRPr lang="en-US" sz="2400" dirty="0" smtClean="0">
              <a:solidFill>
                <a:schemeClr val="accent2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cs typeface="Times New Roman" pitchFamily="18" charset="0"/>
              </a:rPr>
              <a:t>Action of </a:t>
            </a:r>
            <a:r>
              <a:rPr lang="en-US" sz="2400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600" dirty="0" smtClean="0">
                <a:cs typeface="Times New Roman" pitchFamily="18" charset="0"/>
              </a:rPr>
              <a:t> loop ending in semicolon is empty</a:t>
            </a:r>
            <a:r>
              <a:rPr lang="en-US" sz="2400" dirty="0" smtClean="0">
                <a:cs typeface="Times New Roman" pitchFamily="18" charset="0"/>
              </a:rPr>
              <a:t>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1442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1.4.1 Examples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1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for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1688941" y="1772816"/>
            <a:ext cx="7275546" cy="2308324"/>
            <a:chOff x="323528" y="1536605"/>
            <a:chExt cx="7848872" cy="2170572"/>
          </a:xfrm>
        </p:grpSpPr>
        <p:sp>
          <p:nvSpPr>
            <p:cNvPr id="14" name="TextBox 13"/>
            <p:cNvSpPr txBox="1"/>
            <p:nvPr/>
          </p:nvSpPr>
          <p:spPr>
            <a:xfrm>
              <a:off x="971600" y="1536605"/>
              <a:ext cx="7200800" cy="217057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B0F0"/>
                  </a:solidFill>
                </a:rPr>
                <a:t>int</a:t>
              </a:r>
              <a:r>
                <a:rPr lang="en-US" dirty="0" smtClean="0">
                  <a:solidFill>
                    <a:srgbClr val="00B0F0"/>
                  </a:solidFill>
                </a:rPr>
                <a:t> </a:t>
              </a:r>
              <a:r>
                <a:rPr lang="en-US" dirty="0">
                  <a:solidFill>
                    <a:srgbClr val="0000FF"/>
                  </a:solidFill>
                </a:rPr>
                <a:t>i</a:t>
              </a:r>
              <a:r>
                <a:rPr lang="en-US" dirty="0" smtClean="0">
                  <a:solidFill>
                    <a:srgbClr val="0000FF"/>
                  </a:solidFill>
                </a:rPr>
                <a:t>, iteration = 1;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for </a:t>
              </a:r>
              <a:r>
                <a:rPr lang="en-US" dirty="0" smtClean="0">
                  <a:solidFill>
                    <a:srgbClr val="0000FF"/>
                  </a:solidFill>
                </a:rPr>
                <a:t>( </a:t>
              </a:r>
              <a:r>
                <a:rPr lang="en-US" dirty="0" err="1" smtClean="0">
                  <a:solidFill>
                    <a:srgbClr val="0000FF"/>
                  </a:solidFill>
                </a:rPr>
                <a:t>i</a:t>
              </a:r>
              <a:r>
                <a:rPr lang="en-US" dirty="0" smtClean="0">
                  <a:solidFill>
                    <a:srgbClr val="0000FF"/>
                  </a:solidFill>
                </a:rPr>
                <a:t> = 5; </a:t>
              </a:r>
              <a:r>
                <a:rPr lang="en-US" dirty="0" err="1" smtClean="0">
                  <a:solidFill>
                    <a:srgbClr val="0000FF"/>
                  </a:solidFill>
                </a:rPr>
                <a:t>i</a:t>
              </a:r>
              <a:r>
                <a:rPr lang="en-US" dirty="0" smtClean="0">
                  <a:solidFill>
                    <a:srgbClr val="0000FF"/>
                  </a:solidFill>
                </a:rPr>
                <a:t> &gt;= 0; </a:t>
              </a:r>
              <a:r>
                <a:rPr lang="en-US" dirty="0" err="1" smtClean="0">
                  <a:solidFill>
                    <a:srgbClr val="0000FF"/>
                  </a:solidFill>
                </a:rPr>
                <a:t>i</a:t>
              </a:r>
              <a:r>
                <a:rPr lang="en-US" dirty="0" smtClean="0">
                  <a:solidFill>
                    <a:srgbClr val="0000FF"/>
                  </a:solidFill>
                </a:rPr>
                <a:t>--)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</a:t>
              </a:r>
              <a:r>
                <a:rPr lang="en-US" dirty="0" smtClean="0">
                  <a:solidFill>
                    <a:srgbClr val="7030A0"/>
                  </a:solidFill>
                </a:rPr>
                <a:t>{ </a:t>
              </a:r>
              <a:r>
                <a:rPr lang="en-US" dirty="0" smtClean="0">
                  <a:solidFill>
                    <a:srgbClr val="00B050"/>
                  </a:solidFill>
                </a:rPr>
                <a:t>//start of the loop body</a:t>
              </a:r>
              <a:r>
                <a:rPr lang="en-US" dirty="0" smtClean="0">
                  <a:solidFill>
                    <a:srgbClr val="7030A0"/>
                  </a:solidFill>
                </a:rPr>
                <a:t> </a:t>
              </a:r>
            </a:p>
            <a:p>
              <a:r>
                <a:rPr lang="en-US" dirty="0" smtClean="0">
                  <a:solidFill>
                    <a:srgbClr val="7030A0"/>
                  </a:solidFill>
                </a:rPr>
                <a:t>      </a:t>
              </a:r>
              <a:r>
                <a:rPr lang="en-US" dirty="0" err="1" smtClean="0">
                  <a:solidFill>
                    <a:srgbClr val="7030A0"/>
                  </a:solidFill>
                </a:rPr>
                <a:t>System.out.printf</a:t>
              </a:r>
              <a:r>
                <a:rPr lang="en-US" dirty="0" smtClean="0">
                  <a:solidFill>
                    <a:srgbClr val="7030A0"/>
                  </a:solidFill>
                </a:rPr>
                <a:t> (“Iteration = %d“, iteration);</a:t>
              </a:r>
            </a:p>
            <a:p>
              <a:r>
                <a:rPr lang="en-US" dirty="0">
                  <a:solidFill>
                    <a:srgbClr val="7030A0"/>
                  </a:solidFill>
                </a:rPr>
                <a:t> </a:t>
              </a:r>
              <a:r>
                <a:rPr lang="en-US" dirty="0" smtClean="0">
                  <a:solidFill>
                    <a:srgbClr val="7030A0"/>
                  </a:solidFill>
                </a:rPr>
                <a:t>     </a:t>
              </a:r>
              <a:r>
                <a:rPr lang="en-US" dirty="0" err="1" smtClean="0">
                  <a:solidFill>
                    <a:srgbClr val="7030A0"/>
                  </a:solidFill>
                </a:rPr>
                <a:t>System.out.println</a:t>
              </a:r>
              <a:r>
                <a:rPr lang="en-US" dirty="0" smtClean="0">
                  <a:solidFill>
                    <a:srgbClr val="7030A0"/>
                  </a:solidFill>
                </a:rPr>
                <a:t> (“\</a:t>
              </a:r>
              <a:r>
                <a:rPr lang="en-US" dirty="0" err="1" smtClean="0">
                  <a:solidFill>
                    <a:srgbClr val="7030A0"/>
                  </a:solidFill>
                </a:rPr>
                <a:t>ti</a:t>
              </a:r>
              <a:r>
                <a:rPr lang="en-US" dirty="0" smtClean="0">
                  <a:solidFill>
                    <a:srgbClr val="7030A0"/>
                  </a:solidFill>
                </a:rPr>
                <a:t> = “ + </a:t>
              </a:r>
              <a:r>
                <a:rPr lang="en-US" dirty="0" err="1" smtClean="0">
                  <a:solidFill>
                    <a:srgbClr val="7030A0"/>
                  </a:solidFill>
                </a:rPr>
                <a:t>i</a:t>
              </a:r>
              <a:r>
                <a:rPr lang="en-US" dirty="0" smtClean="0">
                  <a:solidFill>
                    <a:srgbClr val="7030A0"/>
                  </a:solidFill>
                </a:rPr>
                <a:t>);</a:t>
              </a:r>
            </a:p>
            <a:p>
              <a:r>
                <a:rPr lang="en-US" dirty="0">
                  <a:solidFill>
                    <a:srgbClr val="7030A0"/>
                  </a:solidFill>
                </a:rPr>
                <a:t> </a:t>
              </a:r>
              <a:r>
                <a:rPr lang="en-US" dirty="0" smtClean="0">
                  <a:solidFill>
                    <a:srgbClr val="7030A0"/>
                  </a:solidFill>
                </a:rPr>
                <a:t>     iteration++;</a:t>
              </a:r>
            </a:p>
            <a:p>
              <a:r>
                <a:rPr lang="en-US" dirty="0" smtClean="0">
                  <a:solidFill>
                    <a:srgbClr val="7030A0"/>
                  </a:solidFill>
                </a:rPr>
                <a:t>} </a:t>
              </a:r>
              <a:r>
                <a:rPr lang="en-US" dirty="0" smtClean="0">
                  <a:solidFill>
                    <a:srgbClr val="00B050"/>
                  </a:solidFill>
                </a:rPr>
                <a:t>//end of the loop body</a:t>
              </a:r>
            </a:p>
            <a:p>
              <a:r>
                <a:rPr lang="en-US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dirty="0" smtClean="0">
                  <a:solidFill>
                    <a:srgbClr val="0000FF"/>
                  </a:solidFill>
                </a:rPr>
                <a:t> (“After the loop, </a:t>
              </a:r>
              <a:r>
                <a:rPr lang="en-US" dirty="0" err="1" smtClean="0">
                  <a:solidFill>
                    <a:srgbClr val="0000FF"/>
                  </a:solidFill>
                </a:rPr>
                <a:t>i</a:t>
              </a:r>
              <a:r>
                <a:rPr lang="en-US" dirty="0" smtClean="0">
                  <a:solidFill>
                    <a:srgbClr val="0000FF"/>
                  </a:solidFill>
                </a:rPr>
                <a:t> = “ + </a:t>
              </a:r>
              <a:r>
                <a:rPr lang="en-US" dirty="0" err="1" smtClean="0">
                  <a:solidFill>
                    <a:srgbClr val="0000FF"/>
                  </a:solidFill>
                </a:rPr>
                <a:t>i</a:t>
              </a:r>
              <a:r>
                <a:rPr lang="en-US" dirty="0" smtClean="0">
                  <a:solidFill>
                    <a:srgbClr val="0000FF"/>
                  </a:solidFill>
                </a:rPr>
                <a:t>);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3528" y="1536605"/>
              <a:ext cx="576064" cy="2170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FF0000"/>
                  </a:solidFill>
                </a:rPr>
                <a:t>1</a:t>
              </a:r>
              <a:endParaRPr lang="en-US" dirty="0" smtClean="0">
                <a:solidFill>
                  <a:srgbClr val="FF0000"/>
                </a:solidFill>
              </a:endParaRP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2</a:t>
              </a:r>
              <a:endParaRPr lang="en-US" dirty="0" smtClean="0">
                <a:solidFill>
                  <a:srgbClr val="FF0000"/>
                </a:solidFill>
              </a:endParaRP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8</a:t>
              </a:r>
              <a:endParaRPr lang="en-US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251520" y="1700808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 4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1955934" y="4149080"/>
            <a:ext cx="7008554" cy="1600438"/>
            <a:chOff x="683568" y="1236822"/>
            <a:chExt cx="7488832" cy="1600436"/>
          </a:xfrm>
        </p:grpSpPr>
        <p:sp>
          <p:nvSpPr>
            <p:cNvPr id="20" name="TextBox 19"/>
            <p:cNvSpPr txBox="1"/>
            <p:nvPr/>
          </p:nvSpPr>
          <p:spPr>
            <a:xfrm>
              <a:off x="971600" y="1236822"/>
              <a:ext cx="7200800" cy="1600436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Iteration = 1	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i</a:t>
              </a:r>
              <a:r>
                <a:rPr lang="en-US" sz="1400" dirty="0" smtClean="0">
                  <a:solidFill>
                    <a:schemeClr val="bg1"/>
                  </a:solidFill>
                </a:rPr>
                <a:t> = 5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Iteration = 2	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i</a:t>
              </a:r>
              <a:r>
                <a:rPr lang="en-US" sz="1400" dirty="0" smtClean="0">
                  <a:solidFill>
                    <a:schemeClr val="bg1"/>
                  </a:solidFill>
                </a:rPr>
                <a:t> = 4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Iteration = 3	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i</a:t>
              </a:r>
              <a:r>
                <a:rPr lang="en-US" sz="1400" dirty="0" smtClean="0">
                  <a:solidFill>
                    <a:schemeClr val="bg1"/>
                  </a:solidFill>
                </a:rPr>
                <a:t> = 3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Iteration = 4	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i</a:t>
              </a:r>
              <a:r>
                <a:rPr lang="en-US" sz="1400" dirty="0" smtClean="0">
                  <a:solidFill>
                    <a:schemeClr val="bg1"/>
                  </a:solidFill>
                </a:rPr>
                <a:t> = 2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Iteration = 5	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i</a:t>
              </a:r>
              <a:r>
                <a:rPr lang="en-US" sz="1400" dirty="0" smtClean="0">
                  <a:solidFill>
                    <a:schemeClr val="bg1"/>
                  </a:solidFill>
                </a:rPr>
                <a:t> = 1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Iteration = 6	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i</a:t>
              </a:r>
              <a:r>
                <a:rPr lang="en-US" sz="1400" dirty="0" smtClean="0">
                  <a:solidFill>
                    <a:schemeClr val="bg1"/>
                  </a:solidFill>
                </a:rPr>
                <a:t> = 0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After the loop, 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i</a:t>
              </a:r>
              <a:r>
                <a:rPr lang="en-US" sz="1400" dirty="0" smtClean="0">
                  <a:solidFill>
                    <a:schemeClr val="bg1"/>
                  </a:solidFill>
                </a:rPr>
                <a:t> = -1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3568" y="1236822"/>
              <a:ext cx="216024" cy="1600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7</a:t>
              </a:r>
              <a:endParaRPr lang="en-US" sz="1400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251520" y="4149080"/>
            <a:ext cx="1296144" cy="331478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Output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3528" y="126876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counter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be updated by decrementing it.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427984" y="2060848"/>
            <a:ext cx="504056" cy="288032"/>
          </a:xfrm>
          <a:prstGeom prst="rect">
            <a:avLst/>
          </a:prstGeom>
          <a:solidFill>
            <a:srgbClr val="FFC0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23528" y="5826750"/>
            <a:ext cx="864096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step decrements the counter, then the final value should be less than the initial value. Otherwise, we’ll have an </a:t>
            </a: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infinite loop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31517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22" grpId="0" animBg="1"/>
      <p:bldP spid="23" grpId="0"/>
      <p:bldP spid="26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1.4.2 Examples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1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for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1688941" y="1772816"/>
            <a:ext cx="7275546" cy="2308324"/>
            <a:chOff x="323528" y="1536605"/>
            <a:chExt cx="7848872" cy="2170572"/>
          </a:xfrm>
        </p:grpSpPr>
        <p:sp>
          <p:nvSpPr>
            <p:cNvPr id="14" name="TextBox 13"/>
            <p:cNvSpPr txBox="1"/>
            <p:nvPr/>
          </p:nvSpPr>
          <p:spPr>
            <a:xfrm>
              <a:off x="971600" y="1536605"/>
              <a:ext cx="7200800" cy="217057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B0F0"/>
                  </a:solidFill>
                </a:rPr>
                <a:t>int</a:t>
              </a:r>
              <a:r>
                <a:rPr lang="en-US" dirty="0" smtClean="0">
                  <a:solidFill>
                    <a:srgbClr val="00B0F0"/>
                  </a:solidFill>
                </a:rPr>
                <a:t> </a:t>
              </a:r>
              <a:r>
                <a:rPr lang="en-US" dirty="0">
                  <a:solidFill>
                    <a:srgbClr val="0000FF"/>
                  </a:solidFill>
                </a:rPr>
                <a:t>i</a:t>
              </a:r>
              <a:r>
                <a:rPr lang="en-US" dirty="0" smtClean="0">
                  <a:solidFill>
                    <a:srgbClr val="0000FF"/>
                  </a:solidFill>
                </a:rPr>
                <a:t>, iteration = 1;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for </a:t>
              </a:r>
              <a:r>
                <a:rPr lang="en-US" dirty="0" smtClean="0">
                  <a:solidFill>
                    <a:srgbClr val="0000FF"/>
                  </a:solidFill>
                </a:rPr>
                <a:t>( </a:t>
              </a:r>
              <a:r>
                <a:rPr lang="en-US" dirty="0" err="1" smtClean="0">
                  <a:solidFill>
                    <a:srgbClr val="0000FF"/>
                  </a:solidFill>
                </a:rPr>
                <a:t>i</a:t>
              </a:r>
              <a:r>
                <a:rPr lang="en-US" dirty="0" smtClean="0">
                  <a:solidFill>
                    <a:srgbClr val="0000FF"/>
                  </a:solidFill>
                </a:rPr>
                <a:t> = 5; </a:t>
              </a:r>
              <a:r>
                <a:rPr lang="en-US" dirty="0" err="1" smtClean="0">
                  <a:solidFill>
                    <a:srgbClr val="0000FF"/>
                  </a:solidFill>
                </a:rPr>
                <a:t>i</a:t>
              </a:r>
              <a:r>
                <a:rPr lang="en-US" dirty="0" smtClean="0">
                  <a:solidFill>
                    <a:srgbClr val="0000FF"/>
                  </a:solidFill>
                </a:rPr>
                <a:t> &lt;= 10; </a:t>
              </a:r>
              <a:r>
                <a:rPr lang="en-US" dirty="0" err="1" smtClean="0">
                  <a:solidFill>
                    <a:srgbClr val="0000FF"/>
                  </a:solidFill>
                </a:rPr>
                <a:t>i</a:t>
              </a:r>
              <a:r>
                <a:rPr lang="en-US" dirty="0" smtClean="0">
                  <a:solidFill>
                    <a:srgbClr val="0000FF"/>
                  </a:solidFill>
                </a:rPr>
                <a:t>--)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</a:t>
              </a:r>
              <a:r>
                <a:rPr lang="en-US" dirty="0" smtClean="0">
                  <a:solidFill>
                    <a:srgbClr val="7030A0"/>
                  </a:solidFill>
                </a:rPr>
                <a:t>{ </a:t>
              </a:r>
              <a:r>
                <a:rPr lang="en-US" dirty="0" smtClean="0">
                  <a:solidFill>
                    <a:srgbClr val="00B050"/>
                  </a:solidFill>
                </a:rPr>
                <a:t>//start of the loop body</a:t>
              </a:r>
              <a:r>
                <a:rPr lang="en-US" dirty="0" smtClean="0">
                  <a:solidFill>
                    <a:srgbClr val="7030A0"/>
                  </a:solidFill>
                </a:rPr>
                <a:t> </a:t>
              </a:r>
            </a:p>
            <a:p>
              <a:r>
                <a:rPr lang="en-US" dirty="0" smtClean="0">
                  <a:solidFill>
                    <a:srgbClr val="7030A0"/>
                  </a:solidFill>
                </a:rPr>
                <a:t>      </a:t>
              </a:r>
              <a:r>
                <a:rPr lang="en-US" dirty="0" err="1" smtClean="0">
                  <a:solidFill>
                    <a:srgbClr val="7030A0"/>
                  </a:solidFill>
                </a:rPr>
                <a:t>System.out.printf</a:t>
              </a:r>
              <a:r>
                <a:rPr lang="en-US" dirty="0" smtClean="0">
                  <a:solidFill>
                    <a:srgbClr val="7030A0"/>
                  </a:solidFill>
                </a:rPr>
                <a:t> (“Iteration = %d“, iteration);</a:t>
              </a:r>
            </a:p>
            <a:p>
              <a:r>
                <a:rPr lang="en-US" dirty="0">
                  <a:solidFill>
                    <a:srgbClr val="7030A0"/>
                  </a:solidFill>
                </a:rPr>
                <a:t> </a:t>
              </a:r>
              <a:r>
                <a:rPr lang="en-US" dirty="0" smtClean="0">
                  <a:solidFill>
                    <a:srgbClr val="7030A0"/>
                  </a:solidFill>
                </a:rPr>
                <a:t>     </a:t>
              </a:r>
              <a:r>
                <a:rPr lang="en-US" dirty="0" err="1" smtClean="0">
                  <a:solidFill>
                    <a:srgbClr val="7030A0"/>
                  </a:solidFill>
                </a:rPr>
                <a:t>System.out.println</a:t>
              </a:r>
              <a:r>
                <a:rPr lang="en-US" dirty="0" smtClean="0">
                  <a:solidFill>
                    <a:srgbClr val="7030A0"/>
                  </a:solidFill>
                </a:rPr>
                <a:t> (“\</a:t>
              </a:r>
              <a:r>
                <a:rPr lang="en-US" dirty="0" err="1" smtClean="0">
                  <a:solidFill>
                    <a:srgbClr val="7030A0"/>
                  </a:solidFill>
                </a:rPr>
                <a:t>ti</a:t>
              </a:r>
              <a:r>
                <a:rPr lang="en-US" dirty="0" smtClean="0">
                  <a:solidFill>
                    <a:srgbClr val="7030A0"/>
                  </a:solidFill>
                </a:rPr>
                <a:t> = “ + </a:t>
              </a:r>
              <a:r>
                <a:rPr lang="en-US" dirty="0" err="1" smtClean="0">
                  <a:solidFill>
                    <a:srgbClr val="7030A0"/>
                  </a:solidFill>
                </a:rPr>
                <a:t>i</a:t>
              </a:r>
              <a:r>
                <a:rPr lang="en-US" dirty="0" smtClean="0">
                  <a:solidFill>
                    <a:srgbClr val="7030A0"/>
                  </a:solidFill>
                </a:rPr>
                <a:t>);</a:t>
              </a:r>
            </a:p>
            <a:p>
              <a:r>
                <a:rPr lang="en-US" dirty="0">
                  <a:solidFill>
                    <a:srgbClr val="7030A0"/>
                  </a:solidFill>
                </a:rPr>
                <a:t> </a:t>
              </a:r>
              <a:r>
                <a:rPr lang="en-US" dirty="0" smtClean="0">
                  <a:solidFill>
                    <a:srgbClr val="7030A0"/>
                  </a:solidFill>
                </a:rPr>
                <a:t>     iteration++;</a:t>
              </a:r>
            </a:p>
            <a:p>
              <a:r>
                <a:rPr lang="en-US" dirty="0" smtClean="0">
                  <a:solidFill>
                    <a:srgbClr val="7030A0"/>
                  </a:solidFill>
                </a:rPr>
                <a:t>   } </a:t>
              </a:r>
              <a:r>
                <a:rPr lang="en-US" dirty="0" smtClean="0">
                  <a:solidFill>
                    <a:srgbClr val="00B050"/>
                  </a:solidFill>
                </a:rPr>
                <a:t>//end of the loop body</a:t>
              </a:r>
            </a:p>
            <a:p>
              <a:r>
                <a:rPr lang="en-US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dirty="0" smtClean="0">
                  <a:solidFill>
                    <a:srgbClr val="0000FF"/>
                  </a:solidFill>
                </a:rPr>
                <a:t> (“After the loop, </a:t>
              </a:r>
              <a:r>
                <a:rPr lang="en-US" dirty="0" err="1" smtClean="0">
                  <a:solidFill>
                    <a:srgbClr val="0000FF"/>
                  </a:solidFill>
                </a:rPr>
                <a:t>i</a:t>
              </a:r>
              <a:r>
                <a:rPr lang="en-US" dirty="0" smtClean="0">
                  <a:solidFill>
                    <a:srgbClr val="0000FF"/>
                  </a:solidFill>
                </a:rPr>
                <a:t> = “ + </a:t>
              </a:r>
              <a:r>
                <a:rPr lang="en-US" dirty="0" err="1" smtClean="0">
                  <a:solidFill>
                    <a:srgbClr val="0000FF"/>
                  </a:solidFill>
                </a:rPr>
                <a:t>i</a:t>
              </a:r>
              <a:r>
                <a:rPr lang="en-US" dirty="0" smtClean="0">
                  <a:solidFill>
                    <a:srgbClr val="0000FF"/>
                  </a:solidFill>
                </a:rPr>
                <a:t>);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3528" y="1536605"/>
              <a:ext cx="576064" cy="2170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FF0000"/>
                  </a:solidFill>
                </a:rPr>
                <a:t>1</a:t>
              </a:r>
              <a:endParaRPr lang="en-US" dirty="0" smtClean="0">
                <a:solidFill>
                  <a:srgbClr val="FF0000"/>
                </a:solidFill>
              </a:endParaRP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2</a:t>
              </a:r>
              <a:endParaRPr lang="en-US" dirty="0" smtClean="0">
                <a:solidFill>
                  <a:srgbClr val="FF0000"/>
                </a:solidFill>
              </a:endParaRP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8</a:t>
              </a:r>
              <a:endParaRPr lang="en-US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251520" y="1700808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 5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1955934" y="4149080"/>
            <a:ext cx="7008554" cy="1384995"/>
            <a:chOff x="683568" y="1236822"/>
            <a:chExt cx="7488832" cy="1384993"/>
          </a:xfrm>
        </p:grpSpPr>
        <p:sp>
          <p:nvSpPr>
            <p:cNvPr id="20" name="TextBox 19"/>
            <p:cNvSpPr txBox="1"/>
            <p:nvPr/>
          </p:nvSpPr>
          <p:spPr>
            <a:xfrm>
              <a:off x="971600" y="1236822"/>
              <a:ext cx="7200800" cy="1384993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Iteration = 1	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i</a:t>
              </a:r>
              <a:r>
                <a:rPr lang="en-US" sz="1400" dirty="0" smtClean="0">
                  <a:solidFill>
                    <a:schemeClr val="bg1"/>
                  </a:solidFill>
                </a:rPr>
                <a:t> = 5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Iteration = 2	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i</a:t>
              </a:r>
              <a:r>
                <a:rPr lang="en-US" sz="1400" dirty="0" smtClean="0">
                  <a:solidFill>
                    <a:schemeClr val="bg1"/>
                  </a:solidFill>
                </a:rPr>
                <a:t> = 4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Iteration = 3	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i</a:t>
              </a:r>
              <a:r>
                <a:rPr lang="en-US" sz="1400" dirty="0" smtClean="0">
                  <a:solidFill>
                    <a:schemeClr val="bg1"/>
                  </a:solidFill>
                </a:rPr>
                <a:t> = 3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Iteration = 4	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i</a:t>
              </a:r>
              <a:r>
                <a:rPr lang="en-US" sz="1400" dirty="0" smtClean="0">
                  <a:solidFill>
                    <a:schemeClr val="bg1"/>
                  </a:solidFill>
                </a:rPr>
                <a:t> = 2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Iteration = 5	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i</a:t>
              </a:r>
              <a:r>
                <a:rPr lang="en-US" sz="1400" dirty="0" smtClean="0">
                  <a:solidFill>
                    <a:schemeClr val="bg1"/>
                  </a:solidFill>
                </a:rPr>
                <a:t> = 1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Iteration = 6	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i</a:t>
              </a:r>
              <a:r>
                <a:rPr lang="en-US" sz="1400" dirty="0" smtClean="0">
                  <a:solidFill>
                    <a:schemeClr val="bg1"/>
                  </a:solidFill>
                </a:rPr>
                <a:t> = 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3568" y="1236822"/>
              <a:ext cx="216024" cy="1384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251520" y="4149080"/>
            <a:ext cx="1296144" cy="331478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Output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3528" y="126876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following code is an example of an infinite loop.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3528" y="558924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Infinite loops should be avoided. They are considered a “</a:t>
            </a: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logical error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94991" y="4314819"/>
            <a:ext cx="3153473" cy="842373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THIS LOOP NEVER ENDS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95936" y="2060848"/>
            <a:ext cx="504056" cy="288032"/>
          </a:xfrm>
          <a:prstGeom prst="rect">
            <a:avLst/>
          </a:prstGeom>
          <a:solidFill>
            <a:srgbClr val="FFC0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203848" y="2060848"/>
            <a:ext cx="504056" cy="288032"/>
          </a:xfrm>
          <a:prstGeom prst="rect">
            <a:avLst/>
          </a:prstGeom>
          <a:solidFill>
            <a:srgbClr val="FFC0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572000" y="2060848"/>
            <a:ext cx="504056" cy="288032"/>
          </a:xfrm>
          <a:prstGeom prst="rect">
            <a:avLst/>
          </a:prstGeom>
          <a:solidFill>
            <a:srgbClr val="FFC0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39346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22" grpId="0" animBg="1"/>
      <p:bldP spid="23" grpId="0"/>
      <p:bldP spid="24" grpId="0"/>
      <p:bldP spid="3" grpId="0" animBg="1"/>
      <p:bldP spid="25" grpId="0" animBg="1"/>
      <p:bldP spid="27" grpId="0" animBg="1"/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1.4.3 Examples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1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for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1688941" y="1772816"/>
            <a:ext cx="7275546" cy="2308324"/>
            <a:chOff x="323528" y="1536605"/>
            <a:chExt cx="7848872" cy="2170572"/>
          </a:xfrm>
        </p:grpSpPr>
        <p:sp>
          <p:nvSpPr>
            <p:cNvPr id="14" name="TextBox 13"/>
            <p:cNvSpPr txBox="1"/>
            <p:nvPr/>
          </p:nvSpPr>
          <p:spPr>
            <a:xfrm>
              <a:off x="971600" y="1536605"/>
              <a:ext cx="7200800" cy="217057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00B0F0"/>
                  </a:solidFill>
                </a:rPr>
                <a:t>int</a:t>
              </a:r>
              <a:r>
                <a:rPr lang="en-US" dirty="0" smtClean="0">
                  <a:solidFill>
                    <a:srgbClr val="00B0F0"/>
                  </a:solidFill>
                </a:rPr>
                <a:t> </a:t>
              </a:r>
              <a:r>
                <a:rPr lang="en-US" dirty="0">
                  <a:solidFill>
                    <a:srgbClr val="0000FF"/>
                  </a:solidFill>
                </a:rPr>
                <a:t>i</a:t>
              </a:r>
              <a:r>
                <a:rPr lang="en-US" dirty="0" smtClean="0">
                  <a:solidFill>
                    <a:srgbClr val="0000FF"/>
                  </a:solidFill>
                </a:rPr>
                <a:t>, iteration = 1;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for </a:t>
              </a:r>
              <a:r>
                <a:rPr lang="en-US" dirty="0" smtClean="0">
                  <a:solidFill>
                    <a:srgbClr val="0000FF"/>
                  </a:solidFill>
                </a:rPr>
                <a:t>( </a:t>
              </a:r>
              <a:r>
                <a:rPr lang="en-US" dirty="0" err="1" smtClean="0">
                  <a:solidFill>
                    <a:srgbClr val="0000FF"/>
                  </a:solidFill>
                </a:rPr>
                <a:t>i</a:t>
              </a:r>
              <a:r>
                <a:rPr lang="en-US" dirty="0" smtClean="0">
                  <a:solidFill>
                    <a:srgbClr val="0000FF"/>
                  </a:solidFill>
                </a:rPr>
                <a:t> = 0; </a:t>
              </a:r>
              <a:r>
                <a:rPr lang="en-US" dirty="0" err="1" smtClean="0">
                  <a:solidFill>
                    <a:srgbClr val="0000FF"/>
                  </a:solidFill>
                </a:rPr>
                <a:t>i</a:t>
              </a:r>
              <a:r>
                <a:rPr lang="en-US" dirty="0" smtClean="0">
                  <a:solidFill>
                    <a:srgbClr val="0000FF"/>
                  </a:solidFill>
                </a:rPr>
                <a:t> &lt;= 10; </a:t>
              </a:r>
              <a:r>
                <a:rPr lang="en-US" dirty="0" err="1" smtClean="0">
                  <a:solidFill>
                    <a:srgbClr val="0000FF"/>
                  </a:solidFill>
                </a:rPr>
                <a:t>i</a:t>
              </a:r>
              <a:r>
                <a:rPr lang="en-US" dirty="0" smtClean="0">
                  <a:solidFill>
                    <a:srgbClr val="0000FF"/>
                  </a:solidFill>
                </a:rPr>
                <a:t>=i+2)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</a:t>
              </a:r>
              <a:r>
                <a:rPr lang="en-US" dirty="0" smtClean="0">
                  <a:solidFill>
                    <a:srgbClr val="7030A0"/>
                  </a:solidFill>
                </a:rPr>
                <a:t>{ </a:t>
              </a:r>
              <a:r>
                <a:rPr lang="en-US" dirty="0" smtClean="0">
                  <a:solidFill>
                    <a:srgbClr val="00B050"/>
                  </a:solidFill>
                </a:rPr>
                <a:t>//start of the loop body</a:t>
              </a:r>
              <a:r>
                <a:rPr lang="en-US" dirty="0" smtClean="0">
                  <a:solidFill>
                    <a:srgbClr val="7030A0"/>
                  </a:solidFill>
                </a:rPr>
                <a:t> </a:t>
              </a:r>
            </a:p>
            <a:p>
              <a:r>
                <a:rPr lang="en-US" dirty="0" smtClean="0">
                  <a:solidFill>
                    <a:srgbClr val="7030A0"/>
                  </a:solidFill>
                </a:rPr>
                <a:t>      </a:t>
              </a:r>
              <a:r>
                <a:rPr lang="en-US" dirty="0" err="1" smtClean="0">
                  <a:solidFill>
                    <a:srgbClr val="7030A0"/>
                  </a:solidFill>
                </a:rPr>
                <a:t>System.out.printf</a:t>
              </a:r>
              <a:r>
                <a:rPr lang="en-US" dirty="0" smtClean="0">
                  <a:solidFill>
                    <a:srgbClr val="7030A0"/>
                  </a:solidFill>
                </a:rPr>
                <a:t> (“Iteration = %d“, iteration);</a:t>
              </a:r>
            </a:p>
            <a:p>
              <a:r>
                <a:rPr lang="en-US" dirty="0">
                  <a:solidFill>
                    <a:srgbClr val="7030A0"/>
                  </a:solidFill>
                </a:rPr>
                <a:t> </a:t>
              </a:r>
              <a:r>
                <a:rPr lang="en-US" dirty="0" smtClean="0">
                  <a:solidFill>
                    <a:srgbClr val="7030A0"/>
                  </a:solidFill>
                </a:rPr>
                <a:t>     </a:t>
              </a:r>
              <a:r>
                <a:rPr lang="en-US" dirty="0" err="1" smtClean="0">
                  <a:solidFill>
                    <a:srgbClr val="7030A0"/>
                  </a:solidFill>
                </a:rPr>
                <a:t>System.out.println</a:t>
              </a:r>
              <a:r>
                <a:rPr lang="en-US" dirty="0" smtClean="0">
                  <a:solidFill>
                    <a:srgbClr val="7030A0"/>
                  </a:solidFill>
                </a:rPr>
                <a:t> (“\</a:t>
              </a:r>
              <a:r>
                <a:rPr lang="en-US" dirty="0" err="1" smtClean="0">
                  <a:solidFill>
                    <a:srgbClr val="7030A0"/>
                  </a:solidFill>
                </a:rPr>
                <a:t>ti</a:t>
              </a:r>
              <a:r>
                <a:rPr lang="en-US" dirty="0" smtClean="0">
                  <a:solidFill>
                    <a:srgbClr val="7030A0"/>
                  </a:solidFill>
                </a:rPr>
                <a:t> = “ + </a:t>
              </a:r>
              <a:r>
                <a:rPr lang="en-US" dirty="0" err="1" smtClean="0">
                  <a:solidFill>
                    <a:srgbClr val="7030A0"/>
                  </a:solidFill>
                </a:rPr>
                <a:t>i</a:t>
              </a:r>
              <a:r>
                <a:rPr lang="en-US" dirty="0" smtClean="0">
                  <a:solidFill>
                    <a:srgbClr val="7030A0"/>
                  </a:solidFill>
                </a:rPr>
                <a:t>);</a:t>
              </a:r>
            </a:p>
            <a:p>
              <a:r>
                <a:rPr lang="en-US" dirty="0">
                  <a:solidFill>
                    <a:srgbClr val="7030A0"/>
                  </a:solidFill>
                </a:rPr>
                <a:t> </a:t>
              </a:r>
              <a:r>
                <a:rPr lang="en-US" dirty="0" smtClean="0">
                  <a:solidFill>
                    <a:srgbClr val="7030A0"/>
                  </a:solidFill>
                </a:rPr>
                <a:t>     iteration++;</a:t>
              </a:r>
            </a:p>
            <a:p>
              <a:r>
                <a:rPr lang="en-US" dirty="0" smtClean="0">
                  <a:solidFill>
                    <a:srgbClr val="7030A0"/>
                  </a:solidFill>
                </a:rPr>
                <a:t>   } </a:t>
              </a:r>
              <a:r>
                <a:rPr lang="en-US" dirty="0" smtClean="0">
                  <a:solidFill>
                    <a:srgbClr val="00B050"/>
                  </a:solidFill>
                </a:rPr>
                <a:t>//end of the loop body</a:t>
              </a:r>
            </a:p>
            <a:p>
              <a:r>
                <a:rPr lang="en-US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dirty="0" smtClean="0">
                  <a:solidFill>
                    <a:srgbClr val="0000FF"/>
                  </a:solidFill>
                </a:rPr>
                <a:t> (“After the loop, </a:t>
              </a:r>
              <a:r>
                <a:rPr lang="en-US" dirty="0" err="1" smtClean="0">
                  <a:solidFill>
                    <a:srgbClr val="0000FF"/>
                  </a:solidFill>
                </a:rPr>
                <a:t>i</a:t>
              </a:r>
              <a:r>
                <a:rPr lang="en-US" dirty="0" smtClean="0">
                  <a:solidFill>
                    <a:srgbClr val="0000FF"/>
                  </a:solidFill>
                </a:rPr>
                <a:t> = “ + </a:t>
              </a:r>
              <a:r>
                <a:rPr lang="en-US" dirty="0" err="1" smtClean="0">
                  <a:solidFill>
                    <a:srgbClr val="0000FF"/>
                  </a:solidFill>
                </a:rPr>
                <a:t>i</a:t>
              </a:r>
              <a:r>
                <a:rPr lang="en-US" dirty="0" smtClean="0">
                  <a:solidFill>
                    <a:srgbClr val="0000FF"/>
                  </a:solidFill>
                </a:rPr>
                <a:t>);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3528" y="1536605"/>
              <a:ext cx="576064" cy="2170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FF0000"/>
                  </a:solidFill>
                </a:rPr>
                <a:t>1</a:t>
              </a:r>
              <a:endParaRPr lang="en-US" dirty="0" smtClean="0">
                <a:solidFill>
                  <a:srgbClr val="FF0000"/>
                </a:solidFill>
              </a:endParaRP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2</a:t>
              </a:r>
              <a:endParaRPr lang="en-US" dirty="0" smtClean="0">
                <a:solidFill>
                  <a:srgbClr val="FF0000"/>
                </a:solidFill>
              </a:endParaRP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8</a:t>
              </a:r>
              <a:endParaRPr lang="en-US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251520" y="1700808"/>
            <a:ext cx="129614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Example </a:t>
            </a:r>
            <a:r>
              <a:rPr lang="en-US" sz="1600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1955934" y="4149080"/>
            <a:ext cx="7008554" cy="1600438"/>
            <a:chOff x="683568" y="1236822"/>
            <a:chExt cx="7488832" cy="1600436"/>
          </a:xfrm>
        </p:grpSpPr>
        <p:sp>
          <p:nvSpPr>
            <p:cNvPr id="20" name="TextBox 19"/>
            <p:cNvSpPr txBox="1"/>
            <p:nvPr/>
          </p:nvSpPr>
          <p:spPr>
            <a:xfrm>
              <a:off x="971600" y="1236822"/>
              <a:ext cx="7200800" cy="1600436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Iteration = 1	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i</a:t>
              </a:r>
              <a:r>
                <a:rPr lang="en-US" sz="1400" dirty="0" smtClean="0">
                  <a:solidFill>
                    <a:schemeClr val="bg1"/>
                  </a:solidFill>
                </a:rPr>
                <a:t> = 0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Iteration = 2	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i</a:t>
              </a:r>
              <a:r>
                <a:rPr lang="en-US" sz="1400" dirty="0" smtClean="0">
                  <a:solidFill>
                    <a:schemeClr val="bg1"/>
                  </a:solidFill>
                </a:rPr>
                <a:t> = 2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Iteration = 3	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i</a:t>
              </a:r>
              <a:r>
                <a:rPr lang="en-US" sz="1400" dirty="0" smtClean="0">
                  <a:solidFill>
                    <a:schemeClr val="bg1"/>
                  </a:solidFill>
                </a:rPr>
                <a:t> = 4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Iteration = 4	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i</a:t>
              </a:r>
              <a:r>
                <a:rPr lang="en-US" sz="1400" dirty="0" smtClean="0">
                  <a:solidFill>
                    <a:schemeClr val="bg1"/>
                  </a:solidFill>
                </a:rPr>
                <a:t> = 6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Iteration = 5	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i</a:t>
              </a:r>
              <a:r>
                <a:rPr lang="en-US" sz="1400" dirty="0" smtClean="0">
                  <a:solidFill>
                    <a:schemeClr val="bg1"/>
                  </a:solidFill>
                </a:rPr>
                <a:t> = 8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Iteration = 6	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i</a:t>
              </a:r>
              <a:r>
                <a:rPr lang="en-US" sz="1400" dirty="0" smtClean="0">
                  <a:solidFill>
                    <a:schemeClr val="bg1"/>
                  </a:solidFill>
                </a:rPr>
                <a:t> = 10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After the loop, </a:t>
              </a:r>
              <a:r>
                <a:rPr lang="en-US" sz="1400" dirty="0" err="1" smtClean="0">
                  <a:solidFill>
                    <a:schemeClr val="bg1"/>
                  </a:solidFill>
                </a:rPr>
                <a:t>i</a:t>
              </a:r>
              <a:r>
                <a:rPr lang="en-US" sz="1400" dirty="0" smtClean="0">
                  <a:solidFill>
                    <a:schemeClr val="bg1"/>
                  </a:solidFill>
                </a:rPr>
                <a:t> = 12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3568" y="1236822"/>
              <a:ext cx="216024" cy="1600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7</a:t>
              </a:r>
              <a:endParaRPr lang="en-US" sz="1400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251520" y="4149080"/>
            <a:ext cx="1296144" cy="331478"/>
          </a:xfrm>
          <a:prstGeom prst="round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Output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3528" y="126876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update expression may be any arithmetic expression: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72000" y="2060848"/>
            <a:ext cx="792088" cy="288032"/>
          </a:xfrm>
          <a:prstGeom prst="rect">
            <a:avLst/>
          </a:prstGeom>
          <a:solidFill>
            <a:srgbClr val="FFC0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6689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22" grpId="0" animBg="1"/>
      <p:bldP spid="23" grpId="0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12648" y="1110952"/>
            <a:ext cx="8153400" cy="5486400"/>
          </a:xfrm>
          <a:prstGeom prst="foldedCorner">
            <a:avLst>
              <a:gd name="adj" fmla="val 3630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ahoma" charset="0"/>
                <a:cs typeface="Arial" charset="0"/>
              </a:rPr>
              <a:t>1. Counter control Loop</a:t>
            </a:r>
          </a:p>
          <a:p>
            <a:pPr marL="713232" lvl="1" indent="-4572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en-US" sz="2000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While</a:t>
            </a:r>
          </a:p>
          <a:p>
            <a:pPr marL="713232" lvl="1" indent="-4572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en-US" sz="2000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For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ahoma" charset="0"/>
                <a:cs typeface="Arial" charset="0"/>
              </a:rPr>
              <a:t>2. </a:t>
            </a:r>
            <a:r>
              <a:rPr lang="en-US" sz="2400" smtClean="0">
                <a:latin typeface="Tahoma" pitchFamily="34" charset="0"/>
                <a:ea typeface="Tahoma" pitchFamily="34" charset="0"/>
                <a:cs typeface="Tahoma" pitchFamily="34" charset="0"/>
              </a:rPr>
              <a:t>Sentinel control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loop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ahoma" charset="0"/>
                <a:cs typeface="Arial" charset="0"/>
              </a:rPr>
              <a:t>3. Flag control loop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ahoma" charset="0"/>
                <a:cs typeface="Arial" charset="0"/>
              </a:rPr>
              <a:t>4. do … while loop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ahoma" charset="0"/>
                <a:cs typeface="Arial" charset="0"/>
              </a:rPr>
              <a:t>5. Break and continue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 smtClean="0">
                <a:latin typeface="Tahoma" charset="0"/>
                <a:cs typeface="Arial" charset="0"/>
              </a:rPr>
              <a:t>6. Nested loop</a:t>
            </a:r>
            <a:r>
              <a:rPr lang="en-US" sz="2400" dirty="0">
                <a:solidFill>
                  <a:srgbClr val="0000FF"/>
                </a:solidFill>
                <a:latin typeface="Tahoma" charset="0"/>
                <a:cs typeface="Arial" charset="0"/>
              </a:rPr>
              <a:t>	</a:t>
            </a:r>
            <a:r>
              <a:rPr lang="en-US" sz="2400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 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Outline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668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For Loop Programming Example: Classify Numbers</a:t>
            </a: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29836648-7EA1-4F7B-B859-1E6F5C8E654D}" type="slidenum">
              <a:rPr lang="en-US"/>
              <a:pPr/>
              <a:t>20</a:t>
            </a:fld>
            <a:endParaRPr lang="en-US"/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0825" y="1981200"/>
            <a:ext cx="8588375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Input: </a:t>
            </a:r>
            <a:r>
              <a:rPr lang="en-US" sz="2800" smtClean="0">
                <a:latin typeface="Courier New" pitchFamily="49" charset="0"/>
              </a:rPr>
              <a:t>N</a:t>
            </a:r>
            <a:r>
              <a:rPr lang="en-US" sz="2800" smtClean="0"/>
              <a:t> </a:t>
            </a:r>
            <a:r>
              <a:rPr lang="en-US" sz="2800" smtClean="0">
                <a:cs typeface="Times New Roman" pitchFamily="18" charset="0"/>
              </a:rPr>
              <a:t>integers (positive, negative, and zeros). </a:t>
            </a:r>
          </a:p>
          <a:p>
            <a:pPr lvl="1" eaLnBrk="1" hangingPunct="1">
              <a:buFontTx/>
              <a:buNone/>
            </a:pPr>
            <a:r>
              <a:rPr lang="en-US" smtClean="0">
                <a:cs typeface="Times New Roman" pitchFamily="18" charset="0"/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mtClean="0">
                <a:latin typeface="Courier New" pitchFamily="49" charset="0"/>
                <a:cs typeface="Times New Roman" pitchFamily="18" charset="0"/>
              </a:rPr>
              <a:t> N = 20;  </a:t>
            </a:r>
            <a:r>
              <a:rPr lang="en-US" smtClean="0">
                <a:solidFill>
                  <a:srgbClr val="339933"/>
                </a:solidFill>
                <a:latin typeface="Courier New" pitchFamily="49" charset="0"/>
                <a:cs typeface="Times New Roman" pitchFamily="18" charset="0"/>
              </a:rPr>
              <a:t>//N easily modified</a:t>
            </a:r>
          </a:p>
          <a:p>
            <a:pPr lvl="1" eaLnBrk="1" hangingPunct="1">
              <a:buFontTx/>
              <a:buNone/>
            </a:pPr>
            <a:endParaRPr lang="en-US" smtClean="0">
              <a:solidFill>
                <a:srgbClr val="00CC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cs typeface="Times New Roman" pitchFamily="18" charset="0"/>
              </a:rPr>
              <a:t>Output: Number of 0s, number of even integers, number of odd integers.</a:t>
            </a:r>
          </a:p>
          <a:p>
            <a:pPr eaLnBrk="1" hangingPunct="1">
              <a:buFontTx/>
              <a:buNone/>
            </a:pPr>
            <a:endParaRPr lang="en-US" sz="2800" smtClean="0"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50017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For Loop Programming Example: Classify Numbers (solution)</a:t>
            </a:r>
          </a:p>
        </p:txBody>
      </p:sp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6F8439AB-B68F-412F-B88F-36ED12B4C2E9}" type="slidenum">
              <a:rPr lang="en-US"/>
              <a:pPr/>
              <a:t>21</a:t>
            </a:fld>
            <a:endParaRPr lang="en-US"/>
          </a:p>
        </p:txBody>
      </p:sp>
      <p:sp>
        <p:nvSpPr>
          <p:cNvPr id="1843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484313"/>
            <a:ext cx="8515350" cy="45783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1800" smtClean="0">
                <a:latin typeface="Courier New" pitchFamily="49" charset="0"/>
              </a:rPr>
              <a:t> (counter = 1; counter &lt;= N; counter++)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     number = console.nextInt();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     System.out.print(number + " ");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     </a:t>
            </a:r>
            <a:r>
              <a:rPr lang="en-US" sz="1800" smtClean="0">
                <a:solidFill>
                  <a:schemeClr val="accent2"/>
                </a:solidFill>
                <a:latin typeface="Courier New" pitchFamily="49" charset="0"/>
              </a:rPr>
              <a:t>switch</a:t>
            </a:r>
            <a:r>
              <a:rPr lang="en-US" sz="1800" smtClean="0">
                <a:latin typeface="Courier New" pitchFamily="49" charset="0"/>
              </a:rPr>
              <a:t> (number % 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  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     </a:t>
            </a:r>
            <a:r>
              <a:rPr lang="en-US" sz="1800" smtClean="0">
                <a:solidFill>
                  <a:schemeClr val="accent2"/>
                </a:solidFill>
                <a:latin typeface="Courier New" pitchFamily="49" charset="0"/>
              </a:rPr>
              <a:t>case</a:t>
            </a:r>
            <a:r>
              <a:rPr lang="en-US" sz="1800" smtClean="0">
                <a:latin typeface="Courier New" pitchFamily="49" charset="0"/>
              </a:rPr>
              <a:t> 0: evens++;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             </a:t>
            </a:r>
            <a:r>
              <a:rPr lang="en-US" sz="180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1800" smtClean="0">
                <a:latin typeface="Courier New" pitchFamily="49" charset="0"/>
              </a:rPr>
              <a:t> (number == 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                 zeros++;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             </a:t>
            </a:r>
            <a:r>
              <a:rPr lang="en-US" sz="1800" smtClean="0">
                <a:solidFill>
                  <a:schemeClr val="accent2"/>
                </a:solidFill>
                <a:latin typeface="Courier New" pitchFamily="49" charset="0"/>
              </a:rPr>
              <a:t>break</a:t>
            </a:r>
            <a:r>
              <a:rPr lang="en-US" sz="180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     </a:t>
            </a:r>
            <a:r>
              <a:rPr lang="en-US" sz="1800" smtClean="0">
                <a:solidFill>
                  <a:schemeClr val="accent2"/>
                </a:solidFill>
                <a:latin typeface="Courier New" pitchFamily="49" charset="0"/>
              </a:rPr>
              <a:t>case</a:t>
            </a:r>
            <a:r>
              <a:rPr lang="en-US" sz="1800" smtClean="0">
                <a:latin typeface="Courier New" pitchFamily="49" charset="0"/>
              </a:rPr>
              <a:t> 1: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     </a:t>
            </a:r>
            <a:r>
              <a:rPr lang="en-US" sz="1800" smtClean="0">
                <a:solidFill>
                  <a:schemeClr val="accent2"/>
                </a:solidFill>
                <a:latin typeface="Courier New" pitchFamily="49" charset="0"/>
              </a:rPr>
              <a:t>case</a:t>
            </a:r>
            <a:r>
              <a:rPr lang="en-US" sz="1800" smtClean="0">
                <a:latin typeface="Courier New" pitchFamily="49" charset="0"/>
              </a:rPr>
              <a:t> -1: odds++;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     } </a:t>
            </a:r>
            <a:r>
              <a:rPr lang="en-US" sz="1800" smtClean="0">
                <a:solidFill>
                  <a:srgbClr val="339933"/>
                </a:solidFill>
                <a:latin typeface="Courier New" pitchFamily="49" charset="0"/>
              </a:rPr>
              <a:t>//end switch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>
                <a:latin typeface="Courier New" pitchFamily="49" charset="0"/>
              </a:rPr>
              <a:t>} </a:t>
            </a:r>
            <a:r>
              <a:rPr lang="en-US" sz="1800" smtClean="0">
                <a:solidFill>
                  <a:srgbClr val="339933"/>
                </a:solidFill>
                <a:latin typeface="Courier New" pitchFamily="49" charset="0"/>
              </a:rPr>
              <a:t>//end for loop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28586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1 – ANALYSIS 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1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for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251520" y="1268760"/>
            <a:ext cx="8712968" cy="720080"/>
          </a:xfrm>
          <a:prstGeom prst="roundRect">
            <a:avLst>
              <a:gd name="adj" fmla="val 4976"/>
            </a:avLst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Write a program that reads a set of 1000 integers and prints the square of each integer.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36951" y="2132856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619672" y="2132856"/>
            <a:ext cx="7344816" cy="86409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 set of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numbers </a:t>
            </a:r>
            <a:r>
              <a:rPr lang="en-US" dirty="0" smtClean="0">
                <a:solidFill>
                  <a:srgbClr val="CC0099"/>
                </a:solidFill>
              </a:rPr>
              <a:t>(variable: </a:t>
            </a:r>
            <a:r>
              <a:rPr lang="en-US" dirty="0" smtClean="0">
                <a:solidFill>
                  <a:srgbClr val="0000FF"/>
                </a:solidFill>
              </a:rPr>
              <a:t>number</a:t>
            </a:r>
            <a:r>
              <a:rPr lang="en-US" dirty="0" smtClean="0">
                <a:solidFill>
                  <a:srgbClr val="CC0099"/>
                </a:solidFill>
              </a:rPr>
              <a:t>, type: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r>
              <a:rPr lang="en-US" dirty="0" smtClean="0">
                <a:solidFill>
                  <a:srgbClr val="CC0099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 = 1000 </a:t>
            </a:r>
            <a:r>
              <a:rPr lang="en-US" dirty="0" smtClean="0">
                <a:solidFill>
                  <a:srgbClr val="CC0099"/>
                </a:solidFill>
              </a:rPr>
              <a:t>(type: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r>
              <a:rPr lang="en-US" dirty="0" smtClean="0">
                <a:solidFill>
                  <a:srgbClr val="CC0099"/>
                </a:solidFill>
              </a:rPr>
              <a:t>)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51520" y="3140968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1634241" y="3140968"/>
            <a:ext cx="73448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 square of each read number </a:t>
            </a:r>
            <a:r>
              <a:rPr lang="en-US" dirty="0" smtClean="0">
                <a:solidFill>
                  <a:srgbClr val="CC0099"/>
                </a:solidFill>
              </a:rPr>
              <a:t>(variable: </a:t>
            </a:r>
            <a:r>
              <a:rPr lang="en-US" dirty="0" smtClean="0">
                <a:solidFill>
                  <a:srgbClr val="0000FF"/>
                </a:solidFill>
              </a:rPr>
              <a:t>square</a:t>
            </a:r>
            <a:r>
              <a:rPr lang="en-US" dirty="0" smtClean="0">
                <a:solidFill>
                  <a:srgbClr val="CC0099"/>
                </a:solidFill>
              </a:rPr>
              <a:t>, type: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r>
              <a:rPr lang="en-US" dirty="0" smtClean="0">
                <a:solidFill>
                  <a:srgbClr val="CC0099"/>
                </a:solidFill>
              </a:rPr>
              <a:t>)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51520" y="3789040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1634241" y="3789040"/>
            <a:ext cx="7344816" cy="1296144"/>
          </a:xfrm>
          <a:prstGeom prst="roundRect">
            <a:avLst>
              <a:gd name="adj" fmla="val 965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Repeat </a:t>
            </a:r>
            <a:r>
              <a:rPr lang="en-US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times: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read </a:t>
            </a:r>
            <a:r>
              <a:rPr lang="en-US" dirty="0" smtClean="0">
                <a:solidFill>
                  <a:srgbClr val="0000FF"/>
                </a:solidFill>
              </a:rPr>
              <a:t>number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square = </a:t>
            </a:r>
            <a:r>
              <a:rPr lang="en-US" dirty="0" smtClean="0">
                <a:solidFill>
                  <a:srgbClr val="0000FF"/>
                </a:solidFill>
              </a:rPr>
              <a:t>number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 </a:t>
            </a:r>
            <a:r>
              <a:rPr lang="en-US" dirty="0" smtClean="0">
                <a:solidFill>
                  <a:srgbClr val="0000FF"/>
                </a:solidFill>
              </a:rPr>
              <a:t>number</a:t>
            </a:r>
          </a:p>
          <a:p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print </a:t>
            </a:r>
            <a:r>
              <a:rPr lang="en-US" dirty="0" smtClean="0">
                <a:solidFill>
                  <a:srgbClr val="0000FF"/>
                </a:solidFill>
              </a:rPr>
              <a:t>square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39683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1 – CODE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1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for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179512" y="1412776"/>
            <a:ext cx="8784976" cy="5047536"/>
            <a:chOff x="323528" y="1236822"/>
            <a:chExt cx="7848872" cy="4746318"/>
          </a:xfrm>
        </p:grpSpPr>
        <p:sp>
          <p:nvSpPr>
            <p:cNvPr id="20" name="TextBox 19"/>
            <p:cNvSpPr txBox="1"/>
            <p:nvPr/>
          </p:nvSpPr>
          <p:spPr>
            <a:xfrm>
              <a:off x="971600" y="1236822"/>
              <a:ext cx="7200800" cy="4746318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// import necessary libraries</a:t>
              </a:r>
            </a:p>
            <a:p>
              <a:r>
                <a:rPr lang="en-US" sz="1400" dirty="0" smtClean="0">
                  <a:solidFill>
                    <a:srgbClr val="00B0F0"/>
                  </a:solidFill>
                </a:rPr>
                <a:t>import</a:t>
              </a:r>
              <a:r>
                <a:rPr lang="en-US" sz="1400" dirty="0" smtClean="0">
                  <a:solidFill>
                    <a:srgbClr val="0000FF"/>
                  </a:solidFill>
                </a:rPr>
                <a:t>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java.util</a:t>
              </a:r>
              <a:r>
                <a:rPr lang="en-US" sz="1400" dirty="0" smtClean="0">
                  <a:solidFill>
                    <a:srgbClr val="0000FF"/>
                  </a:solidFill>
                </a:rPr>
                <a:t>.*;		</a:t>
              </a:r>
            </a:p>
            <a:p>
              <a:r>
                <a:rPr lang="en-US" sz="1400" dirty="0" smtClean="0">
                  <a:solidFill>
                    <a:srgbClr val="00B0F0"/>
                  </a:solidFill>
                </a:rPr>
                <a:t>public class</a:t>
              </a:r>
              <a:r>
                <a:rPr lang="en-US" sz="1400" dirty="0" smtClean="0">
                  <a:solidFill>
                    <a:srgbClr val="0000FF"/>
                  </a:solidFill>
                </a:rPr>
                <a:t>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forLoop</a:t>
              </a:r>
              <a:endParaRPr lang="en-US" sz="1400" dirty="0" smtClean="0">
                <a:solidFill>
                  <a:srgbClr val="0000FF"/>
                </a:solidFill>
              </a:endParaRP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 </a:t>
              </a:r>
              <a:r>
                <a:rPr lang="en-US" sz="1400" dirty="0" smtClean="0">
                  <a:solidFill>
                    <a:srgbClr val="00B0F0"/>
                  </a:solidFill>
                </a:rPr>
                <a:t>static final </a:t>
              </a:r>
              <a:r>
                <a:rPr lang="en-US" sz="1400" dirty="0" err="1" smtClean="0">
                  <a:solidFill>
                    <a:srgbClr val="00B0F0"/>
                  </a:solidFill>
                </a:rPr>
                <a:t>int</a:t>
              </a:r>
              <a:r>
                <a:rPr lang="en-US" sz="1400" dirty="0" smtClean="0">
                  <a:solidFill>
                    <a:srgbClr val="00B0F0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N = 1000;	</a:t>
              </a:r>
              <a:r>
                <a:rPr lang="en-US" sz="1400" dirty="0" smtClean="0">
                  <a:solidFill>
                    <a:srgbClr val="00B050"/>
                  </a:solidFill>
                </a:rPr>
                <a:t>//constant declaration</a:t>
              </a:r>
            </a:p>
            <a:p>
              <a:r>
                <a:rPr lang="en-US" sz="1400" dirty="0" smtClean="0">
                  <a:solidFill>
                    <a:srgbClr val="00B050"/>
                  </a:solidFill>
                </a:rPr>
                <a:t>   // instantiate the object read from the class Scanner</a:t>
              </a:r>
            </a:p>
            <a:p>
              <a:r>
                <a:rPr lang="en-US" sz="1400" dirty="0" smtClean="0">
                  <a:solidFill>
                    <a:srgbClr val="00B0F0"/>
                  </a:solidFill>
                </a:rPr>
                <a:t>   static </a:t>
              </a:r>
              <a:r>
                <a:rPr lang="en-US" sz="1400" dirty="0" smtClean="0">
                  <a:solidFill>
                    <a:srgbClr val="0000FF"/>
                  </a:solidFill>
                </a:rPr>
                <a:t>Scanner read  = </a:t>
              </a:r>
              <a:r>
                <a:rPr lang="en-US" sz="1400" dirty="0" smtClean="0">
                  <a:solidFill>
                    <a:srgbClr val="00B0F0"/>
                  </a:solidFill>
                </a:rPr>
                <a:t>new</a:t>
              </a:r>
              <a:r>
                <a:rPr lang="en-US" sz="1400" dirty="0" smtClean="0">
                  <a:solidFill>
                    <a:srgbClr val="0000FF"/>
                  </a:solidFill>
                </a:rPr>
                <a:t> Scanner (System.in);</a:t>
              </a:r>
            </a:p>
            <a:p>
              <a:r>
                <a:rPr lang="en-US" sz="1400" dirty="0" smtClean="0">
                  <a:solidFill>
                    <a:srgbClr val="00B0F0"/>
                  </a:solidFill>
                </a:rPr>
                <a:t>   public static void</a:t>
              </a:r>
              <a:r>
                <a:rPr lang="en-US" sz="1400" dirty="0" smtClean="0">
                  <a:solidFill>
                    <a:srgbClr val="0000FF"/>
                  </a:solidFill>
                </a:rPr>
                <a:t> main (String[]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args</a:t>
              </a:r>
              <a:r>
                <a:rPr lang="en-US" sz="1400" dirty="0" smtClean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{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</a:t>
              </a:r>
              <a:r>
                <a:rPr lang="en-US" sz="1400" dirty="0" smtClean="0"/>
                <a:t>// Declaration section: to declare needed variables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       </a:t>
              </a:r>
              <a:r>
                <a:rPr lang="en-US" sz="1400" dirty="0" err="1" smtClean="0">
                  <a:solidFill>
                    <a:srgbClr val="00B0F0"/>
                  </a:solidFill>
                </a:rPr>
                <a:t>int</a:t>
              </a:r>
              <a:r>
                <a:rPr lang="en-US" sz="1400" dirty="0" smtClean="0">
                  <a:solidFill>
                    <a:srgbClr val="00B0F0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number, square, counter;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</a:t>
              </a:r>
              <a:r>
                <a:rPr lang="en-US" sz="1400" dirty="0" smtClean="0">
                  <a:solidFill>
                    <a:srgbClr val="00B0F0"/>
                  </a:solidFill>
                </a:rPr>
                <a:t>for </a:t>
              </a:r>
              <a:r>
                <a:rPr lang="en-US" sz="1400" dirty="0" smtClean="0">
                  <a:solidFill>
                    <a:srgbClr val="0000FF"/>
                  </a:solidFill>
                </a:rPr>
                <a:t>(counter = 0; counter &lt; N; counter++)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b="1" dirty="0" smtClean="0">
                  <a:solidFill>
                    <a:srgbClr val="FF0000"/>
                  </a:solidFill>
                </a:rPr>
                <a:t>{</a:t>
              </a:r>
            </a:p>
            <a:p>
              <a:r>
                <a:rPr lang="en-US" sz="1400" dirty="0" smtClean="0"/>
                <a:t>	 </a:t>
              </a:r>
              <a:r>
                <a:rPr lang="en-US" sz="1400" dirty="0"/>
                <a:t>// Input section: to enter values of used variables</a:t>
              </a:r>
              <a:endParaRPr lang="en-US" sz="1400" dirty="0" smtClean="0">
                <a:solidFill>
                  <a:srgbClr val="0000FF"/>
                </a:solidFill>
              </a:endParaRPr>
            </a:p>
            <a:p>
              <a:r>
                <a:rPr lang="en-US" sz="1400" dirty="0" smtClean="0"/>
                <a:t>                     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 smtClean="0">
                  <a:solidFill>
                    <a:srgbClr val="0000FF"/>
                  </a:solidFill>
                </a:rPr>
                <a:t> (“Enter an integer number”);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         number =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read.</a:t>
              </a:r>
              <a:r>
                <a:rPr lang="en-US" sz="1400" dirty="0" err="1" smtClean="0">
                  <a:solidFill>
                    <a:srgbClr val="00B050"/>
                  </a:solidFill>
                </a:rPr>
                <a:t>nextInt</a:t>
              </a:r>
              <a:r>
                <a:rPr lang="en-US" sz="1400" dirty="0" smtClean="0">
                  <a:solidFill>
                    <a:srgbClr val="00B050"/>
                  </a:solidFill>
                </a:rPr>
                <a:t>()</a:t>
              </a:r>
              <a:r>
                <a:rPr lang="en-US" sz="1400" dirty="0" smtClean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sz="1400" dirty="0" smtClean="0"/>
                <a:t>                  // Processing section: processing statements</a:t>
              </a:r>
            </a:p>
            <a:p>
              <a:r>
                <a:rPr lang="en-US" sz="1400" dirty="0" smtClean="0"/>
                <a:t> </a:t>
              </a:r>
              <a:r>
                <a:rPr lang="en-US" sz="1400" dirty="0"/>
                <a:t>	</a:t>
              </a:r>
              <a:r>
                <a:rPr lang="en-US" sz="1400" dirty="0" smtClean="0"/>
                <a:t>     </a:t>
              </a:r>
              <a:r>
                <a:rPr lang="en-US" sz="1400" dirty="0" smtClean="0">
                  <a:solidFill>
                    <a:srgbClr val="0000FF"/>
                  </a:solidFill>
                </a:rPr>
                <a:t>square = number * number;</a:t>
              </a:r>
            </a:p>
            <a:p>
              <a:r>
                <a:rPr lang="en-US" sz="1400" dirty="0" smtClean="0"/>
                <a:t>                 // Output section: display program output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 smtClean="0">
                  <a:solidFill>
                    <a:srgbClr val="0000FF"/>
                  </a:solidFill>
                </a:rPr>
                <a:t> (“Square = “ + square);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b="1" dirty="0" smtClean="0">
                  <a:solidFill>
                    <a:srgbClr val="FF0000"/>
                  </a:solidFill>
                </a:rPr>
                <a:t>}</a:t>
              </a:r>
              <a:r>
                <a:rPr lang="en-US" sz="1400" dirty="0" smtClean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B050"/>
                  </a:solidFill>
                </a:rPr>
                <a:t>//end for loop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      } </a:t>
              </a:r>
              <a:r>
                <a:rPr lang="en-US" sz="1400" dirty="0" smtClean="0">
                  <a:solidFill>
                    <a:srgbClr val="00B050"/>
                  </a:solidFill>
                </a:rPr>
                <a:t>// end main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} </a:t>
              </a:r>
              <a:r>
                <a:rPr lang="en-US" sz="1400" dirty="0" smtClean="0">
                  <a:solidFill>
                    <a:srgbClr val="00B050"/>
                  </a:solidFill>
                </a:rPr>
                <a:t>// end class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3528" y="1236822"/>
              <a:ext cx="576064" cy="4746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19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20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23</a:t>
              </a:r>
            </a:p>
          </p:txBody>
        </p:sp>
      </p:grpSp>
      <p:cxnSp>
        <p:nvCxnSpPr>
          <p:cNvPr id="5" name="Straight Arrow Connector 4"/>
          <p:cNvCxnSpPr/>
          <p:nvPr/>
        </p:nvCxnSpPr>
        <p:spPr>
          <a:xfrm>
            <a:off x="1403648" y="4149080"/>
            <a:ext cx="43204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03648" y="4149080"/>
            <a:ext cx="0" cy="16561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403648" y="5805264"/>
            <a:ext cx="43204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99592" y="3789040"/>
            <a:ext cx="8064896" cy="21602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Callout 11"/>
          <p:cNvSpPr/>
          <p:nvPr/>
        </p:nvSpPr>
        <p:spPr>
          <a:xfrm>
            <a:off x="6156176" y="2993464"/>
            <a:ext cx="2448272" cy="651560"/>
          </a:xfrm>
          <a:prstGeom prst="wedgeEllipseCallout">
            <a:avLst>
              <a:gd name="adj1" fmla="val -79630"/>
              <a:gd name="adj2" fmla="val 84732"/>
            </a:avLst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c</a:t>
            </a:r>
            <a:r>
              <a:rPr lang="en-US" dirty="0" smtClean="0">
                <a:solidFill>
                  <a:srgbClr val="0000FF"/>
                </a:solidFill>
              </a:rPr>
              <a:t>ounter is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2" name="Oval Callout 21"/>
          <p:cNvSpPr/>
          <p:nvPr/>
        </p:nvSpPr>
        <p:spPr>
          <a:xfrm>
            <a:off x="6308576" y="4293096"/>
            <a:ext cx="2448272" cy="1296144"/>
          </a:xfrm>
          <a:prstGeom prst="wedgeEllipseCallout">
            <a:avLst>
              <a:gd name="adj1" fmla="val -87395"/>
              <a:gd name="adj2" fmla="val -75906"/>
            </a:avLst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Increasing step </a:t>
            </a:r>
            <a:r>
              <a:rPr lang="en-US" sz="1600" dirty="0" smtClean="0">
                <a:solidFill>
                  <a:srgbClr val="0000FF"/>
                </a:solidFill>
                <a:sym typeface="Wingdings" panose="05000000000000000000" pitchFamily="2" charset="2"/>
              </a:rPr>
              <a:t> f</a:t>
            </a:r>
            <a:r>
              <a:rPr lang="en-US" sz="1600" dirty="0" smtClean="0">
                <a:solidFill>
                  <a:srgbClr val="0000FF"/>
                </a:solidFill>
              </a:rPr>
              <a:t>inal value (N=1000) &gt; initial value (0)</a:t>
            </a:r>
            <a:endParaRPr lang="en-US" sz="1600" dirty="0">
              <a:solidFill>
                <a:srgbClr val="00B0F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786446" y="1500174"/>
            <a:ext cx="3071834" cy="107157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Modify the program to read from the user the number of integers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12548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2" grpId="0" animBg="1"/>
      <p:bldP spid="22" grpId="0" animBg="1"/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558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 (1)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79512" y="908720"/>
            <a:ext cx="86409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complete Java program that calculates the factorial of an integer positive number. </a:t>
            </a:r>
          </a:p>
          <a:p>
            <a:pPr marL="800100" lvl="1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0! = 1</a:t>
            </a:r>
          </a:p>
          <a:p>
            <a:pPr marL="800100" lvl="1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1! = 1</a:t>
            </a:r>
          </a:p>
          <a:p>
            <a:pPr marL="800100" lvl="1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2! = 2 x 1</a:t>
            </a:r>
          </a:p>
          <a:p>
            <a:pPr marL="800100" lvl="1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3! = 3 x 2 x 1</a:t>
            </a:r>
          </a:p>
          <a:p>
            <a:pPr marL="800100" lvl="1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4! = 4 x 3 x 2 x 1</a:t>
            </a:r>
          </a:p>
          <a:p>
            <a:pPr marL="800100" lvl="1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so on…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06" y="6496070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W6.1 The “for” statement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050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558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 (2)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406" y="6496070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W6.1 </a:t>
            </a:r>
            <a:r>
              <a:rPr lang="en-US" sz="1200" dirty="0" smtClean="0"/>
              <a:t>The “for” statement</a:t>
            </a:r>
            <a:endParaRPr lang="en-US" sz="1200" dirty="0"/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67544" y="1124744"/>
            <a:ext cx="7848872" cy="3272691"/>
          </a:xfrm>
          <a:noFill/>
        </p:spPr>
        <p:txBody>
          <a:bodyPr wrap="square" rtlCol="0">
            <a:spAutoFit/>
          </a:bodyPr>
          <a:lstStyle/>
          <a:p>
            <a:pPr marL="0" indent="0" algn="just">
              <a:buClr>
                <a:srgbClr val="FF0000"/>
              </a:buClr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program that calculates and prints the bill for Riyadh’s power consumption for </a:t>
            </a: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 customers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The rates vary depending on whether the user is residential, commercial, or industrial. A code of R corresponds to a Residential, C corresponds to a Commercial, and I to Industrial. Any other code should be treated as an error.</a:t>
            </a:r>
          </a:p>
          <a:p>
            <a:pPr marL="0" indent="0" algn="just">
              <a:buClr>
                <a:srgbClr val="FF0000"/>
              </a:buClr>
              <a:buNone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 should read the power consumption rate in KWH (Kilowatt per Hour); then it calculates the due amount according to the following:</a:t>
            </a:r>
          </a:p>
          <a:p>
            <a:pPr marL="0" indent="0" algn="just">
              <a:buClr>
                <a:srgbClr val="FF0000"/>
              </a:buClr>
              <a:buNone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rate is SAR 5 per KWH for Residential, SAR 10 per KWH for Commercial and SAR 20 per KWH for Industrial.</a:t>
            </a:r>
          </a:p>
        </p:txBody>
      </p:sp>
    </p:spTree>
    <p:extLst>
      <p:ext uri="{BB962C8B-B14F-4D97-AF65-F5344CB8AC3E}">
        <p14:creationId xmlns:p14="http://schemas.microsoft.com/office/powerpoint/2010/main" val="408437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/>
          </p:cNvSpPr>
          <p:nvPr>
            <p:ph type="ctrTitle"/>
          </p:nvPr>
        </p:nvSpPr>
        <p:spPr>
          <a:xfrm>
            <a:off x="251521" y="2708920"/>
            <a:ext cx="8640960" cy="1152128"/>
          </a:xfrm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5400" dirty="0">
                <a:solidFill>
                  <a:srgbClr val="CC0000"/>
                </a:solidFill>
                <a:latin typeface="Batang" pitchFamily="18" charset="-127"/>
              </a:rPr>
              <a:t>Control Structures II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5" name="PPTShape_0"/>
          <p:cNvSpPr txBox="1">
            <a:spLocks/>
          </p:cNvSpPr>
          <p:nvPr/>
        </p:nvSpPr>
        <p:spPr>
          <a:xfrm>
            <a:off x="72008" y="5949280"/>
            <a:ext cx="1669047" cy="64633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ahoma" charset="0"/>
                <a:ea typeface="ＭＳ Ｐゴシック" charset="0"/>
                <a:cs typeface="Arial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5pPr>
            <a:lvl6pPr defTabSz="457200">
              <a:defRPr>
                <a:latin typeface="Tahoma" charset="0"/>
                <a:ea typeface="ＭＳ Ｐゴシック" charset="0"/>
                <a:cs typeface="Arial" charset="0"/>
              </a:defRPr>
            </a:lvl6pPr>
            <a:lvl7pPr defTabSz="457200">
              <a:defRPr>
                <a:latin typeface="Tahoma" charset="0"/>
                <a:ea typeface="ＭＳ Ｐゴシック" charset="0"/>
                <a:cs typeface="Arial" charset="0"/>
              </a:defRPr>
            </a:lvl7pPr>
            <a:lvl8pPr defTabSz="457200">
              <a:defRPr>
                <a:latin typeface="Tahoma" charset="0"/>
                <a:ea typeface="ＭＳ Ｐゴシック" charset="0"/>
                <a:cs typeface="Arial" charset="0"/>
              </a:defRPr>
            </a:lvl8pPr>
            <a:lvl9pPr defTabSz="457200">
              <a:defRPr>
                <a:latin typeface="Tahoma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GC 201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91680" y="4221088"/>
            <a:ext cx="7632848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solidFill>
                  <a:srgbClr val="00B0F0"/>
                </a:solidFill>
              </a:rPr>
              <a:t>Sentinel control </a:t>
            </a:r>
            <a:r>
              <a:rPr lang="en-US" sz="3500" dirty="0">
                <a:solidFill>
                  <a:srgbClr val="00B0F0"/>
                </a:solidFill>
              </a:rPr>
              <a:t>loop and Flag control loop</a:t>
            </a:r>
          </a:p>
          <a:p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69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27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12648" y="1110952"/>
            <a:ext cx="8153400" cy="5486400"/>
          </a:xfrm>
          <a:prstGeom prst="foldedCorner">
            <a:avLst>
              <a:gd name="adj" fmla="val 3630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>
                <a:latin typeface="Tahoma" charset="0"/>
                <a:cs typeface="Arial" charset="0"/>
              </a:rPr>
              <a:t>1. Counter control Loop</a:t>
            </a:r>
          </a:p>
          <a:p>
            <a:pPr marL="713232" lvl="1" indent="-4572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en-US" sz="2000" dirty="0">
                <a:solidFill>
                  <a:srgbClr val="0000FF"/>
                </a:solidFill>
                <a:latin typeface="Tahoma" charset="0"/>
                <a:cs typeface="Arial" charset="0"/>
              </a:rPr>
              <a:t>While</a:t>
            </a:r>
          </a:p>
          <a:p>
            <a:pPr marL="713232" lvl="1" indent="-45720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en-US" sz="2000" dirty="0">
                <a:solidFill>
                  <a:srgbClr val="0000FF"/>
                </a:solidFill>
                <a:latin typeface="Tahoma" charset="0"/>
                <a:cs typeface="Arial" charset="0"/>
              </a:rPr>
              <a:t>For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>
                <a:latin typeface="Tahoma" charset="0"/>
                <a:cs typeface="Arial" charset="0"/>
              </a:rPr>
              <a:t>2. 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Sentinel control loop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>
                <a:latin typeface="Tahoma" charset="0"/>
                <a:cs typeface="Arial" charset="0"/>
              </a:rPr>
              <a:t>3. Flag control loop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>
                <a:latin typeface="Tahoma" charset="0"/>
                <a:cs typeface="Arial" charset="0"/>
              </a:rPr>
              <a:t>4. do … while loop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>
                <a:latin typeface="Tahoma" charset="0"/>
                <a:cs typeface="Arial" charset="0"/>
              </a:rPr>
              <a:t>5. Break and continue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>
                <a:latin typeface="Tahoma" charset="0"/>
                <a:cs typeface="Arial" charset="0"/>
              </a:rPr>
              <a:t>6. Nested loop</a:t>
            </a:r>
            <a:r>
              <a:rPr lang="en-US" sz="2400" dirty="0">
                <a:solidFill>
                  <a:srgbClr val="0000FF"/>
                </a:solidFill>
                <a:latin typeface="Tahoma" charset="0"/>
                <a:cs typeface="Arial" charset="0"/>
              </a:rPr>
              <a:t>	 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Outline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662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 .SENTINEL-CONTROLLED LOOP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2.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while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7504" y="126876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Sometimes, we don’t know how many times we want to repeat the loop.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7504" y="1647237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this case, the </a:t>
            </a:r>
            <a: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statement cannot be used. 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7504" y="2025714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Therefore, the program is designed to repeat the loop until a </a:t>
            </a:r>
            <a:r>
              <a:rPr lang="en-US" dirty="0" smtClean="0">
                <a:solidFill>
                  <a:srgbClr val="CC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special value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met.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504" y="234888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special value is called </a:t>
            </a:r>
            <a:r>
              <a:rPr lang="en-US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sentinel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7504" y="2926685"/>
            <a:ext cx="8928992" cy="64633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value of the sentinel should be carefully selected, so that it cannot be by anyway a part of the data.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7504" y="3862789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 of sentinel values: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7504" y="4148982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sentinel &gt; 100 or sentinel &lt; 0 for students’ scores ranging from 0 to 100.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7504" y="4435175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sentinel &lt; 0 when dealing with positive numbers.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7504" y="4721368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sentinel = ‘*’ or any special character if the input is from ‘a’ to ‘z’.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7504" y="5007561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sentinel = “***” if the input is names of students/employees.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7504" y="5293754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sentinel &lt; 0 for prices input.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7504" y="5579948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so on…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90465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/>
      <p:bldP spid="21" grpId="0"/>
      <p:bldP spid="22" grpId="0"/>
      <p:bldP spid="23" grpId="0"/>
      <p:bldP spid="28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/>
              <a:t>General form: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000" dirty="0">
              <a:latin typeface="Courier New" pitchFamily="49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Times New Roman" pitchFamily="18" charset="0"/>
              </a:rPr>
              <a:t>Input the first data item into variable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1600" dirty="0">
              <a:latin typeface="Courier New" pitchFamily="49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Times New Roman" pitchFamily="18" charset="0"/>
              </a:rPr>
              <a:t>Loop while (variable != sentinel)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  <a:cs typeface="Times New Roman" pitchFamily="18" charset="0"/>
              </a:rPr>
              <a:t>	  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Times New Roman" pitchFamily="18" charset="0"/>
              </a:rPr>
              <a:t>    input a data item into variable;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Times New Roman" pitchFamily="18" charset="0"/>
              </a:rPr>
              <a:t>End loop</a:t>
            </a:r>
          </a:p>
          <a:p>
            <a:endParaRPr lang="ar-S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116632"/>
            <a:ext cx="8153400" cy="774576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4000" smtClean="0">
                <a:solidFill>
                  <a:schemeClr val="accent2"/>
                </a:solidFill>
                <a:latin typeface="Tahoma" charset="0"/>
                <a:cs typeface="Arial" charset="0"/>
              </a:rPr>
              <a:t>2. The </a:t>
            </a:r>
            <a:r>
              <a:rPr lang="en-US" sz="4000" smtClean="0">
                <a:solidFill>
                  <a:srgbClr val="00B0F0"/>
                </a:solidFill>
                <a:latin typeface="Tahoma" charset="0"/>
                <a:cs typeface="Arial" charset="0"/>
              </a:rPr>
              <a:t>while </a:t>
            </a:r>
            <a:r>
              <a:rPr lang="en-US" sz="400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 .SENTINEL-CONTROLLED LOOP</a:t>
            </a:r>
            <a:endParaRPr lang="en-US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474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</p:spPr>
        <p:txBody>
          <a:bodyPr>
            <a:normAutofit/>
          </a:bodyPr>
          <a:lstStyle/>
          <a:p>
            <a:r>
              <a:rPr lang="en-US" dirty="0" smtClean="0"/>
              <a:t>There are many situations in which the same statements need to be executed several times.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The sum of numbers from 1 to 100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1+2+3+4……+100</a:t>
            </a:r>
          </a:p>
          <a:p>
            <a:pPr lvl="1"/>
            <a:r>
              <a:rPr lang="en-US" dirty="0" smtClean="0"/>
              <a:t>Reading grades for 50 students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Read grad of student and repeat the operation 50 times</a:t>
            </a:r>
          </a:p>
          <a:p>
            <a:pPr lvl="1"/>
            <a:r>
              <a:rPr lang="en-US" dirty="0" smtClean="0"/>
              <a:t>Entering the prices of 200 items</a:t>
            </a:r>
          </a:p>
          <a:p>
            <a:pPr lvl="2"/>
            <a:r>
              <a:rPr lang="en-US" dirty="0" smtClean="0">
                <a:solidFill>
                  <a:srgbClr val="0000FF"/>
                </a:solidFill>
              </a:rPr>
              <a:t>Read the price of an item and repeat the operation 200 times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103-5552-42C6-A7B5-09638567936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n-US" dirty="0" smtClean="0"/>
              <a:t>Why do we need loop 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71546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2. SENTINEL-CONTROLLED LOOP – PROGRAM 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2.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while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251520" y="1268760"/>
            <a:ext cx="8712968" cy="720080"/>
          </a:xfrm>
          <a:prstGeom prst="roundRect">
            <a:avLst>
              <a:gd name="adj" fmla="val 4976"/>
            </a:avLst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Write a program that calculates the sum and the average of a set of positive numbers. Select an appropriate sentinel value to end user input.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36951" y="2060848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1619672" y="2060848"/>
            <a:ext cx="73448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Number </a:t>
            </a:r>
            <a:r>
              <a:rPr lang="en-US" dirty="0" smtClean="0">
                <a:solidFill>
                  <a:srgbClr val="FF3399"/>
                </a:solidFill>
              </a:rPr>
              <a:t>(variable: </a:t>
            </a:r>
            <a:r>
              <a:rPr lang="en-US" dirty="0" err="1" smtClean="0">
                <a:solidFill>
                  <a:srgbClr val="FF3399"/>
                </a:solidFill>
              </a:rPr>
              <a:t>num</a:t>
            </a:r>
            <a:r>
              <a:rPr lang="en-US" dirty="0" smtClean="0">
                <a:solidFill>
                  <a:srgbClr val="FF3399"/>
                </a:solidFill>
              </a:rPr>
              <a:t>, type: </a:t>
            </a:r>
            <a:r>
              <a:rPr lang="en-US" dirty="0" smtClean="0">
                <a:solidFill>
                  <a:srgbClr val="00B0F0"/>
                </a:solidFill>
              </a:rPr>
              <a:t>double </a:t>
            </a:r>
            <a:r>
              <a:rPr lang="en-US" dirty="0" smtClean="0">
                <a:solidFill>
                  <a:srgbClr val="FF3399"/>
                </a:solidFill>
              </a:rPr>
              <a:t>or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r>
              <a:rPr lang="en-US" dirty="0" smtClean="0">
                <a:solidFill>
                  <a:srgbClr val="FF3399"/>
                </a:solidFill>
              </a:rPr>
              <a:t>)</a:t>
            </a: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51520" y="2636912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634241" y="2636912"/>
            <a:ext cx="7344816" cy="7200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summation </a:t>
            </a:r>
            <a:r>
              <a:rPr lang="en-US" dirty="0" smtClean="0">
                <a:solidFill>
                  <a:srgbClr val="FF3399"/>
                </a:solidFill>
              </a:rPr>
              <a:t>(variable: sum, type: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r>
              <a:rPr lang="en-US" dirty="0" smtClean="0">
                <a:solidFill>
                  <a:srgbClr val="FF3399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average </a:t>
            </a:r>
            <a:r>
              <a:rPr lang="en-US" dirty="0">
                <a:solidFill>
                  <a:srgbClr val="FF3399"/>
                </a:solidFill>
              </a:rPr>
              <a:t>(variable: </a:t>
            </a:r>
            <a:r>
              <a:rPr lang="en-US" dirty="0" smtClean="0">
                <a:solidFill>
                  <a:srgbClr val="FF3399"/>
                </a:solidFill>
              </a:rPr>
              <a:t>average, </a:t>
            </a:r>
            <a:r>
              <a:rPr lang="en-US" dirty="0">
                <a:solidFill>
                  <a:srgbClr val="FF3399"/>
                </a:solidFill>
              </a:rPr>
              <a:t>type: </a:t>
            </a:r>
            <a:r>
              <a:rPr lang="en-US" dirty="0" smtClean="0">
                <a:solidFill>
                  <a:srgbClr val="00B0F0"/>
                </a:solidFill>
              </a:rPr>
              <a:t>double</a:t>
            </a:r>
            <a:r>
              <a:rPr lang="en-US" dirty="0" smtClean="0">
                <a:solidFill>
                  <a:srgbClr val="FF3399"/>
                </a:solidFill>
              </a:rPr>
              <a:t>)</a:t>
            </a: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51520" y="3501008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1634241" y="3429000"/>
            <a:ext cx="7344816" cy="331236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Set a sentinel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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rgbClr val="CC0099"/>
                </a:solidFill>
                <a:sym typeface="Wingdings" panose="05000000000000000000" pitchFamily="2" charset="2"/>
              </a:rPr>
              <a:t>Since all numbers are positive, sentinel = -1 (or any </a:t>
            </a:r>
          </a:p>
          <a:p>
            <a:r>
              <a:rPr lang="en-US" dirty="0">
                <a:solidFill>
                  <a:srgbClr val="CC0099"/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rgbClr val="CC0099"/>
                </a:solidFill>
                <a:sym typeface="Wingdings" panose="05000000000000000000" pitchFamily="2" charset="2"/>
              </a:rPr>
              <a:t>negative number).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Initialize sum = 0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Initialize count = 0 </a:t>
            </a:r>
            <a:r>
              <a:rPr lang="en-US" dirty="0" smtClean="0">
                <a:solidFill>
                  <a:srgbClr val="CC0099"/>
                </a:solidFill>
                <a:sym typeface="Wingdings" panose="05000000000000000000" pitchFamily="2" charset="2"/>
              </a:rPr>
              <a:t>( to count the number of input values)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Accept input from the user.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Repeat as long as input is not equal to the sentinel: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sum = sum +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num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count = count + 1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accept a new value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average = sum / count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	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365760" cy="365125"/>
          </a:xfrm>
        </p:spPr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30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17466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4" grpId="0" animBg="1"/>
      <p:bldP spid="25" grpId="0" animBg="1"/>
      <p:bldP spid="26" grpId="0" animBg="1"/>
      <p:bldP spid="27" grpId="0" animBg="1"/>
      <p:bldP spid="36" grpId="0" animBg="1"/>
      <p:bldP spid="3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r>
              <a:rPr lang="en-US" b="1" dirty="0" smtClean="0"/>
              <a:t>.4 SENTINEL-CONTROLLED LOOP</a:t>
            </a:r>
            <a:endParaRPr lang="en-US" b="1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179512" y="924391"/>
            <a:ext cx="8784976" cy="5816977"/>
            <a:chOff x="323528" y="1236822"/>
            <a:chExt cx="7848872" cy="5628361"/>
          </a:xfrm>
        </p:grpSpPr>
        <p:sp>
          <p:nvSpPr>
            <p:cNvPr id="16" name="TextBox 15"/>
            <p:cNvSpPr txBox="1"/>
            <p:nvPr/>
          </p:nvSpPr>
          <p:spPr>
            <a:xfrm>
              <a:off x="323528" y="1236822"/>
              <a:ext cx="576064" cy="5628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12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14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16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17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18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19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20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21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22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23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24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25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26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27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28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29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30</a:t>
              </a:r>
            </a:p>
            <a:p>
              <a:pPr algn="r"/>
              <a:r>
                <a:rPr lang="en-US" sz="1200" dirty="0" smtClean="0">
                  <a:solidFill>
                    <a:srgbClr val="FF0000"/>
                  </a:solidFill>
                </a:rPr>
                <a:t>31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71600" y="1236822"/>
              <a:ext cx="7200800" cy="5628361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// import necessary libraries</a:t>
              </a:r>
            </a:p>
            <a:p>
              <a:r>
                <a:rPr lang="en-US" sz="1200" dirty="0" smtClean="0">
                  <a:solidFill>
                    <a:srgbClr val="00B0F0"/>
                  </a:solidFill>
                </a:rPr>
                <a:t>import</a:t>
              </a:r>
              <a:r>
                <a:rPr lang="en-US" sz="1200" dirty="0" smtClean="0">
                  <a:solidFill>
                    <a:srgbClr val="0000FF"/>
                  </a:solidFill>
                </a:rPr>
                <a:t> 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java.util</a:t>
              </a:r>
              <a:r>
                <a:rPr lang="en-US" sz="1200" dirty="0" smtClean="0">
                  <a:solidFill>
                    <a:srgbClr val="0000FF"/>
                  </a:solidFill>
                </a:rPr>
                <a:t>.*;		</a:t>
              </a:r>
              <a:endParaRPr lang="en-US" sz="1200" dirty="0" smtClean="0">
                <a:solidFill>
                  <a:srgbClr val="00B050"/>
                </a:solidFill>
              </a:endParaRPr>
            </a:p>
            <a:p>
              <a:r>
                <a:rPr lang="en-US" sz="1200" dirty="0" smtClean="0">
                  <a:solidFill>
                    <a:srgbClr val="00B0F0"/>
                  </a:solidFill>
                </a:rPr>
                <a:t>public class</a:t>
              </a:r>
              <a:r>
                <a:rPr lang="en-US" sz="1200" dirty="0" smtClean="0">
                  <a:solidFill>
                    <a:srgbClr val="0000FF"/>
                  </a:solidFill>
                </a:rPr>
                <a:t> 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whileSentinel</a:t>
              </a:r>
              <a:endParaRPr lang="en-US" sz="1200" dirty="0" smtClean="0">
                <a:solidFill>
                  <a:srgbClr val="0000FF"/>
                </a:solidFill>
              </a:endParaRPr>
            </a:p>
            <a:p>
              <a:r>
                <a:rPr lang="en-US" sz="1200" dirty="0" smtClean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sz="1200" dirty="0" smtClean="0">
                  <a:solidFill>
                    <a:srgbClr val="00B0F0"/>
                  </a:solidFill>
                </a:rPr>
                <a:t>   static </a:t>
              </a:r>
              <a:r>
                <a:rPr lang="en-US" sz="1200" dirty="0" smtClean="0">
                  <a:solidFill>
                    <a:srgbClr val="0000FF"/>
                  </a:solidFill>
                </a:rPr>
                <a:t>Scanner read = </a:t>
              </a:r>
              <a:r>
                <a:rPr lang="en-US" sz="1200" dirty="0" smtClean="0">
                  <a:solidFill>
                    <a:srgbClr val="00B0F0"/>
                  </a:solidFill>
                </a:rPr>
                <a:t>new</a:t>
              </a:r>
              <a:r>
                <a:rPr lang="en-US" sz="1200" dirty="0" smtClean="0">
                  <a:solidFill>
                    <a:srgbClr val="0000FF"/>
                  </a:solidFill>
                </a:rPr>
                <a:t> Scanner (System.in);</a:t>
              </a:r>
            </a:p>
            <a:p>
              <a:r>
                <a:rPr lang="en-US" sz="1200" dirty="0">
                  <a:solidFill>
                    <a:srgbClr val="0000FF"/>
                  </a:solidFill>
                </a:rPr>
                <a:t> </a:t>
              </a:r>
              <a:r>
                <a:rPr lang="en-US" sz="1200" dirty="0" smtClean="0">
                  <a:solidFill>
                    <a:srgbClr val="0000FF"/>
                  </a:solidFill>
                </a:rPr>
                <a:t>  </a:t>
              </a:r>
              <a:r>
                <a:rPr lang="en-US" sz="1200" dirty="0" smtClean="0">
                  <a:solidFill>
                    <a:srgbClr val="00B0F0"/>
                  </a:solidFill>
                </a:rPr>
                <a:t>static final </a:t>
              </a:r>
              <a:r>
                <a:rPr lang="en-US" sz="1200" dirty="0" err="1" smtClean="0">
                  <a:solidFill>
                    <a:srgbClr val="00B0F0"/>
                  </a:solidFill>
                </a:rPr>
                <a:t>int</a:t>
              </a:r>
              <a:r>
                <a:rPr lang="en-US" sz="1200" dirty="0" smtClean="0">
                  <a:solidFill>
                    <a:srgbClr val="00B0F0"/>
                  </a:solidFill>
                </a:rPr>
                <a:t> </a:t>
              </a:r>
              <a:r>
                <a:rPr lang="en-US" sz="1200" dirty="0" smtClean="0">
                  <a:solidFill>
                    <a:srgbClr val="0000FF"/>
                  </a:solidFill>
                </a:rPr>
                <a:t>SENTINEL = -1;   </a:t>
              </a:r>
              <a:r>
                <a:rPr lang="en-US" sz="1200" dirty="0" smtClean="0">
                  <a:solidFill>
                    <a:srgbClr val="00B050"/>
                  </a:solidFill>
                </a:rPr>
                <a:t>//define a sentinel</a:t>
              </a:r>
            </a:p>
            <a:p>
              <a:r>
                <a:rPr lang="en-US" sz="1200" dirty="0" smtClean="0">
                  <a:solidFill>
                    <a:srgbClr val="00B0F0"/>
                  </a:solidFill>
                </a:rPr>
                <a:t>   public static void</a:t>
              </a:r>
              <a:r>
                <a:rPr lang="en-US" sz="1200" dirty="0" smtClean="0">
                  <a:solidFill>
                    <a:srgbClr val="0000FF"/>
                  </a:solidFill>
                </a:rPr>
                <a:t> main (String[] 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args</a:t>
              </a:r>
              <a:r>
                <a:rPr lang="en-US" sz="1200" dirty="0" smtClean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sz="1200" dirty="0">
                  <a:solidFill>
                    <a:srgbClr val="0000FF"/>
                  </a:solidFill>
                </a:rPr>
                <a:t> </a:t>
              </a:r>
              <a:r>
                <a:rPr lang="en-US" sz="1200" dirty="0" smtClean="0">
                  <a:solidFill>
                    <a:srgbClr val="0000FF"/>
                  </a:solidFill>
                </a:rPr>
                <a:t>     {</a:t>
              </a:r>
            </a:p>
            <a:p>
              <a:r>
                <a:rPr lang="en-US" sz="1200" dirty="0">
                  <a:solidFill>
                    <a:srgbClr val="0000FF"/>
                  </a:solidFill>
                </a:rPr>
                <a:t> </a:t>
              </a:r>
              <a:r>
                <a:rPr lang="en-US" sz="1200" dirty="0" smtClean="0">
                  <a:solidFill>
                    <a:srgbClr val="0000FF"/>
                  </a:solidFill>
                </a:rPr>
                <a:t>           </a:t>
              </a:r>
              <a:r>
                <a:rPr lang="en-US" sz="1200" dirty="0" smtClean="0"/>
                <a:t>// Declaration section: to declare needed variables</a:t>
              </a:r>
            </a:p>
            <a:p>
              <a:r>
                <a:rPr lang="en-US" sz="1200" dirty="0"/>
                <a:t>	</a:t>
              </a:r>
              <a:r>
                <a:rPr lang="en-US" sz="1200" dirty="0" err="1" smtClean="0">
                  <a:solidFill>
                    <a:srgbClr val="00B0F0"/>
                  </a:solidFill>
                </a:rPr>
                <a:t>int</a:t>
              </a:r>
              <a:r>
                <a:rPr lang="en-US" sz="1200" dirty="0" smtClean="0">
                  <a:solidFill>
                    <a:srgbClr val="0000FF"/>
                  </a:solidFill>
                </a:rPr>
                <a:t> 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num</a:t>
              </a:r>
              <a:r>
                <a:rPr lang="en-US" sz="1200" dirty="0" smtClean="0">
                  <a:solidFill>
                    <a:srgbClr val="0000FF"/>
                  </a:solidFill>
                </a:rPr>
                <a:t>, sum = 0, count = 0;  </a:t>
              </a:r>
              <a:r>
                <a:rPr lang="en-US" sz="1200" dirty="0" smtClean="0">
                  <a:solidFill>
                    <a:srgbClr val="00B050"/>
                  </a:solidFill>
                </a:rPr>
                <a:t>//initialize sum and count</a:t>
              </a:r>
            </a:p>
            <a:p>
              <a:r>
                <a:rPr lang="en-US" sz="1200" dirty="0">
                  <a:solidFill>
                    <a:srgbClr val="0000FF"/>
                  </a:solidFill>
                </a:rPr>
                <a:t>	</a:t>
              </a:r>
              <a:r>
                <a:rPr lang="en-US" sz="1200" dirty="0" smtClean="0">
                  <a:solidFill>
                    <a:srgbClr val="00B0F0"/>
                  </a:solidFill>
                </a:rPr>
                <a:t>double </a:t>
              </a:r>
              <a:r>
                <a:rPr lang="en-US" sz="1200" dirty="0" smtClean="0">
                  <a:solidFill>
                    <a:srgbClr val="0000FF"/>
                  </a:solidFill>
                </a:rPr>
                <a:t>average = 0.0;</a:t>
              </a:r>
            </a:p>
            <a:p>
              <a:r>
                <a:rPr lang="en-US" sz="1200" dirty="0" smtClean="0"/>
                <a:t>           // Input section: to enter values of used variables</a:t>
              </a:r>
            </a:p>
            <a:p>
              <a:r>
                <a:rPr lang="en-US" sz="1200" dirty="0"/>
                <a:t>	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System.out.printf</a:t>
              </a:r>
              <a:r>
                <a:rPr lang="en-US" sz="1200" dirty="0" smtClean="0">
                  <a:solidFill>
                    <a:srgbClr val="0000FF"/>
                  </a:solidFill>
                </a:rPr>
                <a:t> (“Enter number or %d to end input”, SENTINEL);   </a:t>
              </a:r>
              <a:r>
                <a:rPr lang="en-US" sz="1200" dirty="0" smtClean="0">
                  <a:solidFill>
                    <a:srgbClr val="00B050"/>
                  </a:solidFill>
                </a:rPr>
                <a:t>//prompt</a:t>
              </a:r>
            </a:p>
            <a:p>
              <a:r>
                <a:rPr lang="en-US" sz="1200" dirty="0">
                  <a:solidFill>
                    <a:srgbClr val="0000FF"/>
                  </a:solidFill>
                </a:rPr>
                <a:t>	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num</a:t>
              </a:r>
              <a:r>
                <a:rPr lang="en-US" sz="1200" dirty="0" smtClean="0">
                  <a:solidFill>
                    <a:srgbClr val="0000FF"/>
                  </a:solidFill>
                </a:rPr>
                <a:t> = 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read.</a:t>
              </a:r>
              <a:r>
                <a:rPr lang="en-US" sz="1200" dirty="0" err="1" smtClean="0">
                  <a:solidFill>
                    <a:srgbClr val="00B050"/>
                  </a:solidFill>
                </a:rPr>
                <a:t>nextInt</a:t>
              </a:r>
              <a:r>
                <a:rPr lang="en-US" sz="1200" dirty="0" smtClean="0">
                  <a:solidFill>
                    <a:srgbClr val="00B050"/>
                  </a:solidFill>
                </a:rPr>
                <a:t>()</a:t>
              </a:r>
              <a:r>
                <a:rPr lang="en-US" sz="1200" dirty="0" smtClean="0">
                  <a:solidFill>
                    <a:srgbClr val="0000FF"/>
                  </a:solidFill>
                </a:rPr>
                <a:t>;  </a:t>
              </a:r>
              <a:r>
                <a:rPr lang="en-US" sz="1200" dirty="0" smtClean="0">
                  <a:solidFill>
                    <a:srgbClr val="00B050"/>
                  </a:solidFill>
                </a:rPr>
                <a:t> //read once before the loop</a:t>
              </a:r>
            </a:p>
            <a:p>
              <a:r>
                <a:rPr lang="en-US" sz="1200" dirty="0" smtClean="0"/>
                <a:t>            // Processing section: processing statements</a:t>
              </a:r>
            </a:p>
            <a:p>
              <a:r>
                <a:rPr lang="en-US" sz="1200" dirty="0" smtClean="0">
                  <a:solidFill>
                    <a:srgbClr val="0000FF"/>
                  </a:solidFill>
                </a:rPr>
                <a:t>	</a:t>
              </a:r>
              <a:r>
                <a:rPr lang="en-US" sz="1200" dirty="0" smtClean="0">
                  <a:solidFill>
                    <a:srgbClr val="00B0F0"/>
                  </a:solidFill>
                </a:rPr>
                <a:t>while</a:t>
              </a:r>
              <a:r>
                <a:rPr lang="en-US" sz="1200" dirty="0" smtClean="0">
                  <a:solidFill>
                    <a:srgbClr val="0000FF"/>
                  </a:solidFill>
                </a:rPr>
                <a:t> (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num</a:t>
              </a:r>
              <a:r>
                <a:rPr lang="en-US" sz="1200" dirty="0" smtClean="0">
                  <a:solidFill>
                    <a:srgbClr val="0000FF"/>
                  </a:solidFill>
                </a:rPr>
                <a:t> != SENTINEL)   </a:t>
              </a:r>
              <a:r>
                <a:rPr lang="en-US" sz="1200" dirty="0" smtClean="0">
                  <a:solidFill>
                    <a:srgbClr val="00B050"/>
                  </a:solidFill>
                </a:rPr>
                <a:t>//Enter the loop if </a:t>
              </a:r>
              <a:r>
                <a:rPr lang="en-US" sz="1200" dirty="0" err="1" smtClean="0">
                  <a:solidFill>
                    <a:srgbClr val="00B050"/>
                  </a:solidFill>
                </a:rPr>
                <a:t>num</a:t>
              </a:r>
              <a:r>
                <a:rPr lang="en-US" sz="1200" dirty="0" smtClean="0">
                  <a:solidFill>
                    <a:srgbClr val="00B050"/>
                  </a:solidFill>
                </a:rPr>
                <a:t>!=-1</a:t>
              </a:r>
            </a:p>
            <a:p>
              <a:r>
                <a:rPr lang="en-US" sz="1200" dirty="0">
                  <a:solidFill>
                    <a:srgbClr val="0000FF"/>
                  </a:solidFill>
                </a:rPr>
                <a:t>	</a:t>
              </a:r>
              <a:r>
                <a:rPr lang="en-US" sz="1200" dirty="0" smtClean="0">
                  <a:solidFill>
                    <a:srgbClr val="0000FF"/>
                  </a:solidFill>
                </a:rPr>
                <a:t>   {</a:t>
              </a:r>
            </a:p>
            <a:p>
              <a:r>
                <a:rPr lang="en-US" sz="1200" dirty="0">
                  <a:solidFill>
                    <a:srgbClr val="0000FF"/>
                  </a:solidFill>
                </a:rPr>
                <a:t>	</a:t>
              </a:r>
              <a:r>
                <a:rPr lang="en-US" sz="1200" dirty="0" smtClean="0">
                  <a:solidFill>
                    <a:srgbClr val="0000FF"/>
                  </a:solidFill>
                </a:rPr>
                <a:t>    count++;	</a:t>
              </a:r>
              <a:r>
                <a:rPr lang="en-US" sz="1200" dirty="0">
                  <a:solidFill>
                    <a:srgbClr val="0000FF"/>
                  </a:solidFill>
                </a:rPr>
                <a:t> </a:t>
              </a:r>
              <a:r>
                <a:rPr lang="en-US" sz="1200" dirty="0" smtClean="0">
                  <a:solidFill>
                    <a:srgbClr val="0000FF"/>
                  </a:solidFill>
                </a:rPr>
                <a:t>   </a:t>
              </a:r>
              <a:r>
                <a:rPr lang="en-US" sz="1200" dirty="0" smtClean="0">
                  <a:solidFill>
                    <a:srgbClr val="00B050"/>
                  </a:solidFill>
                </a:rPr>
                <a:t>// process then re-read</a:t>
              </a:r>
            </a:p>
            <a:p>
              <a:r>
                <a:rPr lang="en-US" sz="1200" dirty="0">
                  <a:solidFill>
                    <a:srgbClr val="0000FF"/>
                  </a:solidFill>
                </a:rPr>
                <a:t>	</a:t>
              </a:r>
              <a:r>
                <a:rPr lang="en-US" sz="1200" dirty="0" smtClean="0">
                  <a:solidFill>
                    <a:srgbClr val="0000FF"/>
                  </a:solidFill>
                </a:rPr>
                <a:t>    sum = sum + 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num</a:t>
              </a:r>
              <a:r>
                <a:rPr lang="en-US" sz="1200" dirty="0" smtClean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sz="1200" dirty="0">
                  <a:solidFill>
                    <a:srgbClr val="0000FF"/>
                  </a:solidFill>
                </a:rPr>
                <a:t>	</a:t>
              </a:r>
              <a:r>
                <a:rPr lang="en-US" sz="1200" dirty="0" smtClean="0">
                  <a:solidFill>
                    <a:srgbClr val="0000FF"/>
                  </a:solidFill>
                </a:rPr>
                <a:t>    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System.out.printf</a:t>
              </a:r>
              <a:r>
                <a:rPr lang="en-US" sz="1200" dirty="0" smtClean="0">
                  <a:solidFill>
                    <a:srgbClr val="0000FF"/>
                  </a:solidFill>
                </a:rPr>
                <a:t> (“Enter next number, or %d to end, SENTINEL); </a:t>
              </a:r>
              <a:r>
                <a:rPr lang="en-US" sz="1200" dirty="0" smtClean="0">
                  <a:solidFill>
                    <a:srgbClr val="00B050"/>
                  </a:solidFill>
                </a:rPr>
                <a:t>//prompt</a:t>
              </a:r>
            </a:p>
            <a:p>
              <a:r>
                <a:rPr lang="en-US" sz="1200" dirty="0">
                  <a:solidFill>
                    <a:srgbClr val="0000FF"/>
                  </a:solidFill>
                </a:rPr>
                <a:t>	</a:t>
              </a:r>
              <a:r>
                <a:rPr lang="en-US" sz="1200" dirty="0" smtClean="0">
                  <a:solidFill>
                    <a:srgbClr val="0000FF"/>
                  </a:solidFill>
                </a:rPr>
                <a:t>    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num</a:t>
              </a:r>
              <a:r>
                <a:rPr lang="en-US" sz="1200" dirty="0" smtClean="0">
                  <a:solidFill>
                    <a:srgbClr val="0000FF"/>
                  </a:solidFill>
                </a:rPr>
                <a:t> = 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read.</a:t>
              </a:r>
              <a:r>
                <a:rPr lang="en-US" sz="1200" dirty="0" err="1" smtClean="0">
                  <a:solidFill>
                    <a:srgbClr val="00B050"/>
                  </a:solidFill>
                </a:rPr>
                <a:t>nextInt</a:t>
              </a:r>
              <a:r>
                <a:rPr lang="en-US" sz="1200" dirty="0" smtClean="0">
                  <a:solidFill>
                    <a:srgbClr val="00B050"/>
                  </a:solidFill>
                </a:rPr>
                <a:t>()</a:t>
              </a:r>
              <a:r>
                <a:rPr lang="en-US" sz="1200" dirty="0" smtClean="0">
                  <a:solidFill>
                    <a:srgbClr val="0000FF"/>
                  </a:solidFill>
                </a:rPr>
                <a:t>;	</a:t>
              </a:r>
              <a:r>
                <a:rPr lang="en-US" sz="1200" dirty="0" smtClean="0">
                  <a:solidFill>
                    <a:srgbClr val="00B050"/>
                  </a:solidFill>
                </a:rPr>
                <a:t>//read next number</a:t>
              </a:r>
            </a:p>
            <a:p>
              <a:r>
                <a:rPr lang="en-US" sz="1200" dirty="0">
                  <a:solidFill>
                    <a:srgbClr val="00B050"/>
                  </a:solidFill>
                </a:rPr>
                <a:t>	</a:t>
              </a:r>
              <a:r>
                <a:rPr lang="en-US" sz="1200" dirty="0" smtClean="0">
                  <a:solidFill>
                    <a:srgbClr val="00B050"/>
                  </a:solidFill>
                </a:rPr>
                <a:t>   </a:t>
              </a:r>
              <a:r>
                <a:rPr lang="en-US" sz="1200" dirty="0" smtClean="0">
                  <a:solidFill>
                    <a:srgbClr val="0000FF"/>
                  </a:solidFill>
                </a:rPr>
                <a:t>} </a:t>
              </a:r>
              <a:r>
                <a:rPr lang="en-US" sz="1200" dirty="0" smtClean="0">
                  <a:solidFill>
                    <a:srgbClr val="00B050"/>
                  </a:solidFill>
                </a:rPr>
                <a:t>//end while</a:t>
              </a:r>
            </a:p>
            <a:p>
              <a:r>
                <a:rPr lang="en-US" sz="1200" dirty="0">
                  <a:solidFill>
                    <a:srgbClr val="0000FF"/>
                  </a:solidFill>
                </a:rPr>
                <a:t>	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200" dirty="0" smtClean="0">
                  <a:solidFill>
                    <a:srgbClr val="0000FF"/>
                  </a:solidFill>
                </a:rPr>
                <a:t> (“End of data input”);</a:t>
              </a:r>
            </a:p>
            <a:p>
              <a:r>
                <a:rPr lang="en-US" sz="1200" dirty="0">
                  <a:solidFill>
                    <a:srgbClr val="0000FF"/>
                  </a:solidFill>
                </a:rPr>
                <a:t>	</a:t>
              </a:r>
              <a:r>
                <a:rPr lang="en-US" sz="1200" dirty="0" smtClean="0">
                  <a:solidFill>
                    <a:srgbClr val="00B0F0"/>
                  </a:solidFill>
                </a:rPr>
                <a:t>if</a:t>
              </a:r>
              <a:r>
                <a:rPr lang="en-US" sz="1200" dirty="0" smtClean="0">
                  <a:solidFill>
                    <a:srgbClr val="0000FF"/>
                  </a:solidFill>
                </a:rPr>
                <a:t> (count != 0)</a:t>
              </a:r>
            </a:p>
            <a:p>
              <a:r>
                <a:rPr lang="en-US" sz="1200" dirty="0" smtClean="0">
                  <a:solidFill>
                    <a:srgbClr val="00B050"/>
                  </a:solidFill>
                </a:rPr>
                <a:t>  </a:t>
              </a:r>
              <a:r>
                <a:rPr lang="en-US" sz="1200" dirty="0">
                  <a:solidFill>
                    <a:srgbClr val="00B050"/>
                  </a:solidFill>
                </a:rPr>
                <a:t>	</a:t>
              </a:r>
              <a:r>
                <a:rPr lang="en-US" sz="1200" dirty="0" smtClean="0">
                  <a:solidFill>
                    <a:srgbClr val="00B050"/>
                  </a:solidFill>
                </a:rPr>
                <a:t>   </a:t>
              </a:r>
              <a:r>
                <a:rPr lang="en-US" sz="1200" dirty="0" smtClean="0">
                  <a:solidFill>
                    <a:srgbClr val="0000FF"/>
                  </a:solidFill>
                </a:rPr>
                <a:t>average = (double)(sum)/count;	</a:t>
              </a:r>
              <a:r>
                <a:rPr lang="en-US" sz="1200" dirty="0" smtClean="0">
                  <a:solidFill>
                    <a:srgbClr val="00B050"/>
                  </a:solidFill>
                </a:rPr>
                <a:t>//to avoid result truncation</a:t>
              </a:r>
            </a:p>
            <a:p>
              <a:r>
                <a:rPr lang="en-US" sz="1200" dirty="0">
                  <a:solidFill>
                    <a:srgbClr val="0000FF"/>
                  </a:solidFill>
                </a:rPr>
                <a:t>	</a:t>
              </a:r>
              <a:r>
                <a:rPr lang="en-US" sz="1200" dirty="0" smtClean="0">
                  <a:solidFill>
                    <a:srgbClr val="00B0F0"/>
                  </a:solidFill>
                </a:rPr>
                <a:t>else</a:t>
              </a:r>
            </a:p>
            <a:p>
              <a:r>
                <a:rPr lang="en-US" sz="1200" dirty="0">
                  <a:solidFill>
                    <a:srgbClr val="0000FF"/>
                  </a:solidFill>
                </a:rPr>
                <a:t>	</a:t>
              </a:r>
              <a:r>
                <a:rPr lang="en-US" sz="1200" dirty="0" smtClean="0">
                  <a:solidFill>
                    <a:srgbClr val="0000FF"/>
                  </a:solidFill>
                </a:rPr>
                <a:t>   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200" dirty="0" smtClean="0">
                  <a:solidFill>
                    <a:srgbClr val="0000FF"/>
                  </a:solidFill>
                </a:rPr>
                <a:t> (“No input”);</a:t>
              </a:r>
            </a:p>
            <a:p>
              <a:r>
                <a:rPr lang="en-US" sz="1200" dirty="0"/>
                <a:t> </a:t>
              </a:r>
              <a:r>
                <a:rPr lang="en-US" sz="1200" dirty="0" smtClean="0"/>
                <a:t>           // Output section: display program output</a:t>
              </a:r>
            </a:p>
            <a:p>
              <a:r>
                <a:rPr lang="en-US" sz="1200" dirty="0">
                  <a:solidFill>
                    <a:srgbClr val="0000FF"/>
                  </a:solidFill>
                </a:rPr>
                <a:t>	</a:t>
              </a:r>
              <a:r>
                <a:rPr lang="en-US" sz="1200" dirty="0" err="1" smtClean="0">
                  <a:solidFill>
                    <a:srgbClr val="0000FF"/>
                  </a:solidFill>
                </a:rPr>
                <a:t>System.out.printf</a:t>
              </a:r>
              <a:r>
                <a:rPr lang="en-US" sz="1200" dirty="0" smtClean="0">
                  <a:solidFill>
                    <a:srgbClr val="0000FF"/>
                  </a:solidFill>
                </a:rPr>
                <a:t> (“Sum = %d, Average = %.2f”, sum, average);</a:t>
              </a:r>
            </a:p>
            <a:p>
              <a:r>
                <a:rPr lang="en-US" sz="1200" dirty="0" smtClean="0">
                  <a:solidFill>
                    <a:srgbClr val="0000FF"/>
                  </a:solidFill>
                </a:rPr>
                <a:t>      } </a:t>
              </a:r>
              <a:r>
                <a:rPr lang="en-US" sz="1200" dirty="0" smtClean="0">
                  <a:solidFill>
                    <a:srgbClr val="00B050"/>
                  </a:solidFill>
                </a:rPr>
                <a:t>// end main</a:t>
              </a:r>
            </a:p>
            <a:p>
              <a:r>
                <a:rPr lang="en-US" sz="1200" dirty="0" smtClean="0">
                  <a:solidFill>
                    <a:srgbClr val="0000FF"/>
                  </a:solidFill>
                </a:rPr>
                <a:t>} </a:t>
              </a:r>
              <a:r>
                <a:rPr lang="en-US" sz="1200" dirty="0" smtClean="0">
                  <a:solidFill>
                    <a:srgbClr val="00B050"/>
                  </a:solidFill>
                </a:rPr>
                <a:t>// end class</a:t>
              </a:r>
              <a:endParaRPr lang="en-US" sz="1200" dirty="0">
                <a:solidFill>
                  <a:srgbClr val="00B05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2.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while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365760" cy="365125"/>
          </a:xfrm>
        </p:spPr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04876" y="2564904"/>
            <a:ext cx="8059611" cy="21602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06917" y="3284984"/>
            <a:ext cx="8059611" cy="216024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99592" y="4005064"/>
            <a:ext cx="8059611" cy="432048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06917" y="4581128"/>
            <a:ext cx="8059611" cy="216024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99592" y="5157192"/>
            <a:ext cx="8059611" cy="21602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Callout 9"/>
          <p:cNvSpPr/>
          <p:nvPr/>
        </p:nvSpPr>
        <p:spPr>
          <a:xfrm>
            <a:off x="6588224" y="5733256"/>
            <a:ext cx="2448272" cy="1008112"/>
          </a:xfrm>
          <a:prstGeom prst="wedgeEllipseCallout">
            <a:avLst>
              <a:gd name="adj1" fmla="val -136578"/>
              <a:gd name="adj2" fmla="val -72629"/>
            </a:avLst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If no input </a:t>
            </a:r>
            <a:r>
              <a:rPr lang="en-US" dirty="0" smtClean="0">
                <a:solidFill>
                  <a:srgbClr val="0000FF"/>
                </a:solidFill>
                <a:sym typeface="Wingdings" panose="05000000000000000000" pitchFamily="2" charset="2"/>
              </a:rPr>
              <a:t> count = 0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99592" y="1844824"/>
            <a:ext cx="8059611" cy="21602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99592" y="3645024"/>
            <a:ext cx="8059611" cy="21602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75656" y="4005064"/>
            <a:ext cx="43204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475656" y="4005064"/>
            <a:ext cx="0" cy="8640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475656" y="4869160"/>
            <a:ext cx="43204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8277283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10" grpId="0" animBg="1"/>
      <p:bldP spid="21" grpId="0" animBg="1"/>
      <p:bldP spid="2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USER INPUT VALIDATION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2.1 PROGRAMMING HINT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2440" y="6237312"/>
            <a:ext cx="365760" cy="365125"/>
          </a:xfrm>
        </p:spPr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07504" y="126876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loop may be used to control user input. It gives the user chances to enter the correct required data.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7504" y="1846565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Suppose the program requires a positive integer from the user. The following code illustrates the idea: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79512" y="2570128"/>
            <a:ext cx="8784976" cy="3970318"/>
            <a:chOff x="323528" y="1236822"/>
            <a:chExt cx="7848872" cy="3841578"/>
          </a:xfrm>
        </p:grpSpPr>
        <p:sp>
          <p:nvSpPr>
            <p:cNvPr id="26" name="TextBox 25"/>
            <p:cNvSpPr txBox="1"/>
            <p:nvPr/>
          </p:nvSpPr>
          <p:spPr>
            <a:xfrm>
              <a:off x="323528" y="1236822"/>
              <a:ext cx="576064" cy="38415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18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71600" y="1236822"/>
              <a:ext cx="7200800" cy="3841578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// import necessary libraries</a:t>
              </a:r>
            </a:p>
            <a:p>
              <a:r>
                <a:rPr lang="en-US" sz="1400" dirty="0" smtClean="0">
                  <a:solidFill>
                    <a:srgbClr val="00B0F0"/>
                  </a:solidFill>
                </a:rPr>
                <a:t>import</a:t>
              </a:r>
              <a:r>
                <a:rPr lang="en-US" sz="1400" dirty="0" smtClean="0">
                  <a:solidFill>
                    <a:srgbClr val="0000FF"/>
                  </a:solidFill>
                </a:rPr>
                <a:t>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java.util</a:t>
              </a:r>
              <a:r>
                <a:rPr lang="en-US" sz="1400" dirty="0" smtClean="0">
                  <a:solidFill>
                    <a:srgbClr val="0000FF"/>
                  </a:solidFill>
                </a:rPr>
                <a:t>.*;		</a:t>
              </a:r>
              <a:endParaRPr lang="en-US" sz="1400" dirty="0" smtClean="0">
                <a:solidFill>
                  <a:srgbClr val="00B050"/>
                </a:solidFill>
              </a:endParaRPr>
            </a:p>
            <a:p>
              <a:r>
                <a:rPr lang="en-US" sz="1400" dirty="0" smtClean="0">
                  <a:solidFill>
                    <a:srgbClr val="00B0F0"/>
                  </a:solidFill>
                </a:rPr>
                <a:t>public class</a:t>
              </a:r>
              <a:r>
                <a:rPr lang="en-US" sz="1400" dirty="0" smtClean="0">
                  <a:solidFill>
                    <a:srgbClr val="0000FF"/>
                  </a:solidFill>
                </a:rPr>
                <a:t>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whileSentinel</a:t>
              </a:r>
              <a:endParaRPr lang="en-US" sz="1400" dirty="0" smtClean="0">
                <a:solidFill>
                  <a:srgbClr val="0000FF"/>
                </a:solidFill>
              </a:endParaRP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sz="1400" dirty="0" smtClean="0">
                  <a:solidFill>
                    <a:srgbClr val="00B0F0"/>
                  </a:solidFill>
                </a:rPr>
                <a:t>   static </a:t>
              </a:r>
              <a:r>
                <a:rPr lang="en-US" sz="1400" dirty="0" smtClean="0">
                  <a:solidFill>
                    <a:srgbClr val="0000FF"/>
                  </a:solidFill>
                </a:rPr>
                <a:t>Scanner read = </a:t>
              </a:r>
              <a:r>
                <a:rPr lang="en-US" sz="1400" dirty="0" smtClean="0">
                  <a:solidFill>
                    <a:srgbClr val="00B0F0"/>
                  </a:solidFill>
                </a:rPr>
                <a:t>new</a:t>
              </a:r>
              <a:r>
                <a:rPr lang="en-US" sz="1400" dirty="0" smtClean="0">
                  <a:solidFill>
                    <a:srgbClr val="0000FF"/>
                  </a:solidFill>
                </a:rPr>
                <a:t> Scanner (System.in);</a:t>
              </a:r>
            </a:p>
            <a:p>
              <a:r>
                <a:rPr lang="en-US" sz="1400" dirty="0" smtClean="0">
                  <a:solidFill>
                    <a:srgbClr val="00B0F0"/>
                  </a:solidFill>
                </a:rPr>
                <a:t>   public static void</a:t>
              </a:r>
              <a:r>
                <a:rPr lang="en-US" sz="1400" dirty="0" smtClean="0">
                  <a:solidFill>
                    <a:srgbClr val="0000FF"/>
                  </a:solidFill>
                </a:rPr>
                <a:t> main (String[]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args</a:t>
              </a:r>
              <a:r>
                <a:rPr lang="en-US" sz="1400" dirty="0" smtClean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{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         </a:t>
              </a:r>
              <a:r>
                <a:rPr lang="en-US" sz="1400" dirty="0" err="1" smtClean="0">
                  <a:solidFill>
                    <a:srgbClr val="00B0F0"/>
                  </a:solidFill>
                </a:rPr>
                <a:t>int</a:t>
              </a:r>
              <a:r>
                <a:rPr lang="en-US" sz="1400" dirty="0" smtClean="0">
                  <a:solidFill>
                    <a:srgbClr val="0000FF"/>
                  </a:solidFill>
                </a:rPr>
                <a:t>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num</a:t>
              </a:r>
              <a:r>
                <a:rPr lang="en-US" sz="1400" dirty="0" smtClean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 smtClean="0">
                  <a:solidFill>
                    <a:srgbClr val="0000FF"/>
                  </a:solidFill>
                </a:rPr>
                <a:t> (“Enter a positive number”);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num</a:t>
              </a:r>
              <a:r>
                <a:rPr lang="en-US" sz="1400" dirty="0" smtClean="0">
                  <a:solidFill>
                    <a:srgbClr val="0000FF"/>
                  </a:solidFill>
                </a:rPr>
                <a:t> =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read.</a:t>
              </a:r>
              <a:r>
                <a:rPr lang="en-US" sz="1400" dirty="0" err="1" smtClean="0">
                  <a:solidFill>
                    <a:srgbClr val="00B050"/>
                  </a:solidFill>
                </a:rPr>
                <a:t>nextInt</a:t>
              </a:r>
              <a:r>
                <a:rPr lang="en-US" sz="1400" dirty="0" smtClean="0">
                  <a:solidFill>
                    <a:srgbClr val="00B050"/>
                  </a:solidFill>
                </a:rPr>
                <a:t>()</a:t>
              </a:r>
              <a:r>
                <a:rPr lang="en-US" sz="1400" dirty="0" smtClean="0">
                  <a:solidFill>
                    <a:srgbClr val="0000FF"/>
                  </a:solidFill>
                </a:rPr>
                <a:t>;	</a:t>
              </a:r>
              <a:r>
                <a:rPr lang="en-US" sz="1400" dirty="0" smtClean="0">
                  <a:solidFill>
                    <a:srgbClr val="00B050"/>
                  </a:solidFill>
                </a:rPr>
                <a:t>//read </a:t>
              </a:r>
              <a:r>
                <a:rPr lang="en-US" sz="1400" dirty="0" err="1" smtClean="0">
                  <a:solidFill>
                    <a:srgbClr val="00B050"/>
                  </a:solidFill>
                </a:rPr>
                <a:t>num</a:t>
              </a:r>
              <a:r>
                <a:rPr lang="en-US" sz="1400" dirty="0" smtClean="0">
                  <a:solidFill>
                    <a:srgbClr val="00B050"/>
                  </a:solidFill>
                </a:rPr>
                <a:t> for the first time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</a:t>
              </a:r>
              <a:r>
                <a:rPr lang="en-US" sz="1400" dirty="0" smtClean="0">
                  <a:solidFill>
                    <a:srgbClr val="00B0F0"/>
                  </a:solidFill>
                </a:rPr>
                <a:t>while </a:t>
              </a:r>
              <a:r>
                <a:rPr lang="en-US" sz="1400" dirty="0" smtClean="0">
                  <a:solidFill>
                    <a:srgbClr val="0000FF"/>
                  </a:solidFill>
                </a:rPr>
                <a:t>(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num</a:t>
              </a:r>
              <a:r>
                <a:rPr lang="en-US" sz="1400" dirty="0" smtClean="0">
                  <a:solidFill>
                    <a:srgbClr val="0000FF"/>
                  </a:solidFill>
                </a:rPr>
                <a:t> &lt; 0)	</a:t>
              </a:r>
              <a:r>
                <a:rPr lang="en-US" sz="1400" dirty="0" smtClean="0">
                  <a:solidFill>
                    <a:srgbClr val="00B050"/>
                  </a:solidFill>
                </a:rPr>
                <a:t>// if </a:t>
              </a:r>
              <a:r>
                <a:rPr lang="en-US" sz="1400" dirty="0" err="1" smtClean="0">
                  <a:solidFill>
                    <a:srgbClr val="00B050"/>
                  </a:solidFill>
                </a:rPr>
                <a:t>num</a:t>
              </a:r>
              <a:r>
                <a:rPr lang="en-US" sz="1400" dirty="0" smtClean="0">
                  <a:solidFill>
                    <a:srgbClr val="00B050"/>
                  </a:solidFill>
                </a:rPr>
                <a:t> is negative, the program enters the loop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{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 smtClean="0">
                  <a:solidFill>
                    <a:srgbClr val="0000FF"/>
                  </a:solidFill>
                </a:rPr>
                <a:t> (“Invalid input. Try once more”);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num</a:t>
              </a:r>
              <a:r>
                <a:rPr lang="en-US" sz="1400" dirty="0" smtClean="0">
                  <a:solidFill>
                    <a:srgbClr val="0000FF"/>
                  </a:solidFill>
                </a:rPr>
                <a:t> =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read.</a:t>
              </a:r>
              <a:r>
                <a:rPr lang="en-US" sz="1400" dirty="0" err="1" smtClean="0">
                  <a:solidFill>
                    <a:srgbClr val="00B050"/>
                  </a:solidFill>
                </a:rPr>
                <a:t>nextInt</a:t>
              </a:r>
              <a:r>
                <a:rPr lang="en-US" sz="1400" dirty="0" smtClean="0">
                  <a:solidFill>
                    <a:srgbClr val="00B050"/>
                  </a:solidFill>
                </a:rPr>
                <a:t>()</a:t>
              </a:r>
              <a:r>
                <a:rPr lang="en-US" sz="1400" dirty="0" smtClean="0">
                  <a:solidFill>
                    <a:srgbClr val="0000FF"/>
                  </a:solidFill>
                </a:rPr>
                <a:t>;     </a:t>
              </a:r>
              <a:r>
                <a:rPr lang="en-US" sz="1400" dirty="0" smtClean="0">
                  <a:solidFill>
                    <a:srgbClr val="00B050"/>
                  </a:solidFill>
                </a:rPr>
                <a:t>//read </a:t>
              </a:r>
              <a:r>
                <a:rPr lang="en-US" sz="1400" dirty="0" err="1" smtClean="0">
                  <a:solidFill>
                    <a:srgbClr val="00B050"/>
                  </a:solidFill>
                </a:rPr>
                <a:t>num</a:t>
              </a:r>
              <a:r>
                <a:rPr lang="en-US" sz="1400" dirty="0" smtClean="0">
                  <a:solidFill>
                    <a:srgbClr val="00B050"/>
                  </a:solidFill>
                </a:rPr>
                <a:t> again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             } </a:t>
              </a:r>
              <a:r>
                <a:rPr lang="en-US" sz="1400" dirty="0" smtClean="0">
                  <a:solidFill>
                    <a:srgbClr val="00B050"/>
                  </a:solidFill>
                </a:rPr>
                <a:t>//end while</a:t>
              </a:r>
            </a:p>
            <a:p>
              <a:r>
                <a:rPr lang="en-US" sz="1400" dirty="0" smtClean="0">
                  <a:solidFill>
                    <a:srgbClr val="00B050"/>
                  </a:solidFill>
                </a:rPr>
                <a:t>          //the loop ends when </a:t>
              </a:r>
              <a:r>
                <a:rPr lang="en-US" sz="1400" dirty="0" err="1" smtClean="0">
                  <a:solidFill>
                    <a:srgbClr val="00B050"/>
                  </a:solidFill>
                </a:rPr>
                <a:t>num</a:t>
              </a:r>
              <a:r>
                <a:rPr lang="en-US" sz="1400" dirty="0" smtClean="0">
                  <a:solidFill>
                    <a:srgbClr val="00B050"/>
                  </a:solidFill>
                </a:rPr>
                <a:t> is &gt;= 0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      } </a:t>
              </a:r>
              <a:r>
                <a:rPr lang="en-US" sz="1400" dirty="0" smtClean="0">
                  <a:solidFill>
                    <a:srgbClr val="00B050"/>
                  </a:solidFill>
                </a:rPr>
                <a:t>// end main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} </a:t>
              </a:r>
              <a:r>
                <a:rPr lang="en-US" sz="1400" dirty="0" smtClean="0">
                  <a:solidFill>
                    <a:srgbClr val="00B050"/>
                  </a:solidFill>
                </a:rPr>
                <a:t>// end class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899592" y="4725144"/>
            <a:ext cx="8059611" cy="108012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Callout 28"/>
          <p:cNvSpPr/>
          <p:nvPr/>
        </p:nvSpPr>
        <p:spPr>
          <a:xfrm>
            <a:off x="6300192" y="2852936"/>
            <a:ext cx="2448272" cy="1296144"/>
          </a:xfrm>
          <a:prstGeom prst="wedgeEllipseCallout">
            <a:avLst>
              <a:gd name="adj1" fmla="val -185021"/>
              <a:gd name="adj2" fmla="val 105786"/>
            </a:avLst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Forces the user to enter a positive value</a:t>
            </a:r>
            <a:endParaRPr lang="en-US" dirty="0">
              <a:solidFill>
                <a:srgbClr val="00B0F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97758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/>
      <p:bldP spid="24" grpId="0"/>
      <p:bldP spid="28" grpId="0" animBg="1"/>
      <p:bldP spid="2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3. FLAG-CONTROLLED LOOP - CODE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3.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while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General form:</a:t>
            </a:r>
            <a:endParaRPr lang="en-US" sz="12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>
                <a:latin typeface="Courier New" pitchFamily="49" charset="0"/>
                <a:cs typeface="Times New Roman" pitchFamily="18" charset="0"/>
              </a:rPr>
              <a:t>boolean</a:t>
            </a:r>
            <a:r>
              <a:rPr lang="en-US" sz="2000" dirty="0">
                <a:latin typeface="Courier New" pitchFamily="49" charset="0"/>
                <a:cs typeface="Times New Roman" pitchFamily="18" charset="0"/>
              </a:rPr>
              <a:t> found = false</a:t>
            </a:r>
            <a:endParaRPr lang="en-US" sz="2000" dirty="0">
              <a:solidFill>
                <a:srgbClr val="339933"/>
              </a:solidFill>
              <a:latin typeface="Courier New" pitchFamily="49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Loop while (!found)</a:t>
            </a:r>
            <a:endParaRPr lang="en-US" sz="2000" dirty="0">
              <a:solidFill>
                <a:srgbClr val="339933"/>
              </a:solidFill>
              <a:latin typeface="Courier New" pitchFamily="49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  <a:cs typeface="Times New Roman" pitchFamily="18" charset="0"/>
              </a:rPr>
              <a:t> 	  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   if (expression)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       found = true</a:t>
            </a:r>
            <a:endParaRPr lang="en-US" sz="2000" dirty="0">
              <a:solidFill>
                <a:srgbClr val="339933"/>
              </a:solidFill>
              <a:latin typeface="Courier New" pitchFamily="49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ourier New" pitchFamily="49" charset="0"/>
                <a:cs typeface="Times New Roman" pitchFamily="18" charset="0"/>
              </a:rPr>
              <a:t>End loop</a:t>
            </a:r>
          </a:p>
        </p:txBody>
      </p:sp>
      <p:grpSp>
        <p:nvGrpSpPr>
          <p:cNvPr id="16" name="Group 11"/>
          <p:cNvGrpSpPr>
            <a:grpSpLocks/>
          </p:cNvGrpSpPr>
          <p:nvPr/>
        </p:nvGrpSpPr>
        <p:grpSpPr bwMode="auto">
          <a:xfrm>
            <a:off x="4615656" y="1844824"/>
            <a:ext cx="1941512" cy="369887"/>
            <a:chOff x="4500562" y="3929066"/>
            <a:chExt cx="1941486" cy="369332"/>
          </a:xfrm>
        </p:grpSpPr>
        <p:sp>
          <p:nvSpPr>
            <p:cNvPr id="19" name="TextBox 18"/>
            <p:cNvSpPr txBox="1"/>
            <p:nvPr/>
          </p:nvSpPr>
          <p:spPr>
            <a:xfrm>
              <a:off x="5000617" y="3929066"/>
              <a:ext cx="1441431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accent3"/>
                  </a:solidFill>
                </a:rPr>
                <a:t>Initialization 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rot="10800000">
              <a:off x="4500562" y="4143056"/>
              <a:ext cx="571492" cy="158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1" name="Group 12"/>
          <p:cNvGrpSpPr>
            <a:grpSpLocks/>
          </p:cNvGrpSpPr>
          <p:nvPr/>
        </p:nvGrpSpPr>
        <p:grpSpPr bwMode="auto">
          <a:xfrm>
            <a:off x="4615656" y="2204863"/>
            <a:ext cx="1479550" cy="369888"/>
            <a:chOff x="4500563" y="4286256"/>
            <a:chExt cx="1479885" cy="369332"/>
          </a:xfrm>
        </p:grpSpPr>
        <p:sp>
          <p:nvSpPr>
            <p:cNvPr id="22" name="TextBox 21"/>
            <p:cNvSpPr txBox="1"/>
            <p:nvPr/>
          </p:nvSpPr>
          <p:spPr>
            <a:xfrm>
              <a:off x="5000738" y="4286256"/>
              <a:ext cx="979710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accent3"/>
                  </a:solidFill>
                </a:rPr>
                <a:t>Testing 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rot="10800000">
              <a:off x="4500563" y="4498661"/>
              <a:ext cx="571629" cy="158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24" name="Group 13"/>
          <p:cNvGrpSpPr>
            <a:grpSpLocks/>
          </p:cNvGrpSpPr>
          <p:nvPr/>
        </p:nvGrpSpPr>
        <p:grpSpPr bwMode="auto">
          <a:xfrm>
            <a:off x="4615656" y="3150815"/>
            <a:ext cx="1671637" cy="369887"/>
            <a:chOff x="4500563" y="5357826"/>
            <a:chExt cx="1672181" cy="369332"/>
          </a:xfrm>
        </p:grpSpPr>
        <p:sp>
          <p:nvSpPr>
            <p:cNvPr id="25" name="TextBox 24"/>
            <p:cNvSpPr txBox="1"/>
            <p:nvPr/>
          </p:nvSpPr>
          <p:spPr>
            <a:xfrm>
              <a:off x="5000788" y="5357826"/>
              <a:ext cx="1171956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accent3"/>
                  </a:solidFill>
                </a:rPr>
                <a:t>Updating 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rot="10800000">
              <a:off x="4500563" y="5570232"/>
              <a:ext cx="571686" cy="158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9615673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07504" y="5539298"/>
            <a:ext cx="892899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want to generate a random value of type </a:t>
            </a:r>
            <a:r>
              <a:rPr lang="en-US" dirty="0" err="1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ranges between 0 (inclusive) and 1000 (exclusive), do the following:</a:t>
            </a:r>
          </a:p>
          <a:p>
            <a:pPr>
              <a:buClr>
                <a:srgbClr val="FF0000"/>
              </a:buClr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(</a:t>
            </a:r>
            <a:r>
              <a:rPr lang="en-US" dirty="0" err="1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)(</a:t>
            </a:r>
            <a:r>
              <a:rPr lang="en-US" dirty="0" err="1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Math.random</a:t>
            </a:r>
            <a:r>
              <a:rPr lang="en-US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()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1000)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 </a:t>
            </a:r>
            <a:r>
              <a:rPr lang="en-US" dirty="0" smtClean="0">
                <a:solidFill>
                  <a:srgbClr val="CC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((</a:t>
            </a:r>
            <a:r>
              <a:rPr lang="en-US" dirty="0" err="1" smtClean="0">
                <a:solidFill>
                  <a:srgbClr val="CC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num</a:t>
            </a:r>
            <a:r>
              <a:rPr lang="en-US" dirty="0" smtClean="0">
                <a:solidFill>
                  <a:srgbClr val="CC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&gt;=0) &amp;&amp; (</a:t>
            </a:r>
            <a:r>
              <a:rPr lang="en-US" dirty="0" err="1" smtClean="0">
                <a:solidFill>
                  <a:srgbClr val="CC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num</a:t>
            </a:r>
            <a:r>
              <a:rPr lang="en-US" dirty="0" smtClean="0">
                <a:solidFill>
                  <a:srgbClr val="CC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&lt; 1000))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CC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and so on…</a:t>
            </a:r>
            <a:endParaRPr lang="en-US" dirty="0">
              <a:solidFill>
                <a:srgbClr val="CC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3. FLAG-CONTROLLED LOOP - PROGRAM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3.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while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107504" y="1268760"/>
            <a:ext cx="8928992" cy="1008112"/>
          </a:xfrm>
          <a:prstGeom prst="roundRect">
            <a:avLst>
              <a:gd name="adj" fmla="val 4976"/>
            </a:avLst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1600" dirty="0" smtClean="0"/>
              <a:t>Write a program that prompts the user to guess a number between 0 and 100; then displays an appropriate message with each guess. The guess is to be compared with a generated random number. The program also outputs the number of trials at the end.</a:t>
            </a:r>
          </a:p>
          <a:p>
            <a:endParaRPr lang="en-US" sz="16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107504" y="2276872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random number is generated using the pre-defined method </a:t>
            </a:r>
            <a:r>
              <a:rPr lang="en-US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random()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7504" y="2564904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random()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elongs to the pre-defined class </a:t>
            </a:r>
            <a:r>
              <a:rPr lang="en-US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7504" y="287597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So, it is written as </a:t>
            </a:r>
            <a:r>
              <a:rPr lang="en-US" dirty="0" err="1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Math.random</a:t>
            </a:r>
            <a:r>
              <a:rPr lang="en-US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()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504" y="3187036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 belongs to the package </a:t>
            </a:r>
            <a:r>
              <a:rPr lang="en-US" dirty="0" err="1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java.lang</a:t>
            </a:r>
            <a:r>
              <a:rPr lang="en-US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.*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7504" y="3498102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Math.random</a:t>
            </a:r>
            <a:r>
              <a:rPr lang="en-US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()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returns a value of type </a:t>
            </a:r>
            <a:r>
              <a:rPr lang="en-US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greater than or equal to zero and less than 1.0. </a:t>
            </a:r>
            <a:r>
              <a:rPr lang="en-US" dirty="0" smtClean="0">
                <a:solidFill>
                  <a:srgbClr val="CC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((</a:t>
            </a:r>
            <a:r>
              <a:rPr lang="en-US" dirty="0" err="1" smtClean="0">
                <a:solidFill>
                  <a:srgbClr val="CC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Math.random</a:t>
            </a:r>
            <a:r>
              <a:rPr lang="en-US" dirty="0" smtClean="0">
                <a:solidFill>
                  <a:srgbClr val="CC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() &gt;= 0.0) &amp;&amp; (</a:t>
            </a:r>
            <a:r>
              <a:rPr lang="en-US" dirty="0" err="1" smtClean="0">
                <a:solidFill>
                  <a:srgbClr val="CC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Math.random</a:t>
            </a:r>
            <a:r>
              <a:rPr lang="en-US" dirty="0" smtClean="0">
                <a:solidFill>
                  <a:srgbClr val="CC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() &lt; 1.0))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504" y="4086167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want to generate a random value of type </a:t>
            </a:r>
            <a:r>
              <a:rPr lang="en-US" dirty="0" err="1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use type casting as follows:</a:t>
            </a:r>
          </a:p>
          <a:p>
            <a:pPr>
              <a:buClr>
                <a:srgbClr val="FF0000"/>
              </a:buClr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(</a:t>
            </a:r>
            <a:r>
              <a:rPr lang="en-US" dirty="0" err="1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)(</a:t>
            </a:r>
            <a:r>
              <a:rPr lang="en-US" dirty="0" err="1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Math.random</a:t>
            </a:r>
            <a:r>
              <a:rPr lang="en-US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()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 </a:t>
            </a:r>
            <a:r>
              <a:rPr lang="en-US" dirty="0" smtClean="0">
                <a:solidFill>
                  <a:srgbClr val="CC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((</a:t>
            </a:r>
            <a:r>
              <a:rPr lang="en-US" dirty="0" err="1" smtClean="0">
                <a:solidFill>
                  <a:srgbClr val="CC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num</a:t>
            </a:r>
            <a:r>
              <a:rPr lang="en-US" dirty="0" smtClean="0">
                <a:solidFill>
                  <a:srgbClr val="CC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&gt;=0) &amp;&amp; (</a:t>
            </a:r>
            <a:r>
              <a:rPr lang="en-US" dirty="0" err="1" smtClean="0">
                <a:solidFill>
                  <a:srgbClr val="CC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num</a:t>
            </a:r>
            <a:r>
              <a:rPr lang="en-US" dirty="0" smtClean="0">
                <a:solidFill>
                  <a:srgbClr val="CC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&lt; 1))</a:t>
            </a:r>
            <a:endParaRPr lang="en-US" dirty="0">
              <a:solidFill>
                <a:srgbClr val="CC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504" y="4674232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want to generate a random value of type </a:t>
            </a:r>
            <a:r>
              <a:rPr lang="en-US" dirty="0" err="1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ranges between 0 (inclusive) and 100 (exclusive), do the following:</a:t>
            </a:r>
          </a:p>
          <a:p>
            <a:pPr>
              <a:buClr>
                <a:srgbClr val="FF0000"/>
              </a:buClr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(</a:t>
            </a:r>
            <a:r>
              <a:rPr lang="en-US" dirty="0" err="1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)(</a:t>
            </a:r>
            <a:r>
              <a:rPr lang="en-US" dirty="0" err="1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Math.random</a:t>
            </a:r>
            <a:r>
              <a:rPr lang="en-US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()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100) </a:t>
            </a:r>
            <a:r>
              <a:rPr lang="en-US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 </a:t>
            </a:r>
            <a:r>
              <a:rPr lang="en-US" dirty="0" smtClean="0">
                <a:solidFill>
                  <a:srgbClr val="CC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((</a:t>
            </a:r>
            <a:r>
              <a:rPr lang="en-US" dirty="0" err="1" smtClean="0">
                <a:solidFill>
                  <a:srgbClr val="CC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num</a:t>
            </a:r>
            <a:r>
              <a:rPr lang="en-US" dirty="0" smtClean="0">
                <a:solidFill>
                  <a:srgbClr val="CC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&gt;=0) &amp;&amp; (</a:t>
            </a:r>
            <a:r>
              <a:rPr lang="en-US" dirty="0" err="1" smtClean="0">
                <a:solidFill>
                  <a:srgbClr val="CC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num</a:t>
            </a:r>
            <a:r>
              <a:rPr lang="en-US" dirty="0" smtClean="0">
                <a:solidFill>
                  <a:srgbClr val="CC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&lt; 100))</a:t>
            </a:r>
            <a:endParaRPr lang="en-US" dirty="0">
              <a:solidFill>
                <a:srgbClr val="CC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08799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7" grpId="0" animBg="1"/>
      <p:bldP spid="11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3. FLAG-CONTROLLED LOOP - PROGRAM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3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while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236951" y="3068960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619672" y="3068960"/>
            <a:ext cx="73448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Guessed number </a:t>
            </a:r>
            <a:r>
              <a:rPr lang="en-US" dirty="0" smtClean="0">
                <a:solidFill>
                  <a:srgbClr val="FF3399"/>
                </a:solidFill>
              </a:rPr>
              <a:t>(variable: guess, type: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r>
              <a:rPr lang="en-US" dirty="0" smtClean="0">
                <a:solidFill>
                  <a:srgbClr val="FF3399"/>
                </a:solidFill>
              </a:rPr>
              <a:t>)</a:t>
            </a:r>
            <a:endParaRPr lang="en-US" dirty="0">
              <a:solidFill>
                <a:srgbClr val="FF3399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51520" y="3789040"/>
            <a:ext cx="12961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634241" y="3789040"/>
            <a:ext cx="7344816" cy="64807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 appropriate message 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Number of trials </a:t>
            </a:r>
            <a:r>
              <a:rPr lang="en-US" dirty="0" smtClean="0">
                <a:solidFill>
                  <a:srgbClr val="CC0099"/>
                </a:solidFill>
              </a:rPr>
              <a:t>(variable: trials, type: </a:t>
            </a:r>
            <a:r>
              <a:rPr lang="en-US" dirty="0" err="1" smtClean="0">
                <a:solidFill>
                  <a:srgbClr val="00B0F0"/>
                </a:solidFill>
              </a:rPr>
              <a:t>int</a:t>
            </a:r>
            <a:r>
              <a:rPr lang="en-US" dirty="0" smtClean="0">
                <a:solidFill>
                  <a:srgbClr val="CC0099"/>
                </a:solidFill>
              </a:rPr>
              <a:t>)</a:t>
            </a:r>
            <a:endParaRPr lang="en-US" dirty="0">
              <a:solidFill>
                <a:srgbClr val="CC0099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51520" y="4653136"/>
            <a:ext cx="12961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1634241" y="4653136"/>
            <a:ext cx="73448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See the algorithm in the next slide.</a:t>
            </a:r>
            <a:endParaRPr lang="en-US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7504" y="1412776"/>
            <a:ext cx="8928992" cy="1440160"/>
          </a:xfrm>
          <a:prstGeom prst="roundRect">
            <a:avLst>
              <a:gd name="adj" fmla="val 4976"/>
            </a:avLst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dirty="0" smtClean="0"/>
              <a:t>Write a program that prompts the user to guess a number between 0 and 100; then displays an appropriate message with each guess. The guess is to be compared with a generated random number. The program also outputs the number of trials at the end.</a:t>
            </a:r>
          </a:p>
          <a:p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55730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2" grpId="0" animBg="1"/>
      <p:bldP spid="13" grpId="0" animBg="1"/>
      <p:bldP spid="14" grpId="0" animBg="1"/>
      <p:bldP spid="15" grpId="0" animBg="1"/>
      <p:bldP spid="20" grpId="0" animBg="1"/>
      <p:bldP spid="21" grpId="0" animBg="1"/>
      <p:bldP spid="2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51520" y="1268760"/>
            <a:ext cx="8712968" cy="54726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14363" indent="-342900">
              <a:lnSpc>
                <a:spcPct val="90000"/>
              </a:lnSpc>
              <a:buAutoNum type="arabicPeriod"/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</a:t>
            </a: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</a:t>
            </a:r>
          </a:p>
          <a:p>
            <a:pPr marL="271463">
              <a:lnSpc>
                <a:spcPct val="90000"/>
              </a:lnSpc>
            </a:pP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1463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Set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trials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000" dirty="0" err="1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to zero.</a:t>
            </a:r>
          </a:p>
          <a:p>
            <a:pPr marL="271463">
              <a:lnSpc>
                <a:spcPct val="90000"/>
              </a:lnSpc>
            </a:pP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Set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done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000" dirty="0" err="1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boolean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to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false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271463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Generate an </a:t>
            </a:r>
            <a:r>
              <a:rPr lang="en-US" sz="2000" dirty="0" err="1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random number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rand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between 0 and 100.</a:t>
            </a:r>
          </a:p>
          <a:p>
            <a:pPr marL="271463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Get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guess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the user.</a:t>
            </a:r>
          </a:p>
          <a:p>
            <a:pPr marL="271463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Repeat as long as not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done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271463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6.1 if (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guess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rand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271463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6.1.1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message 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“Guess is too large”</a:t>
            </a:r>
          </a:p>
          <a:p>
            <a:pPr marL="271463">
              <a:lnSpc>
                <a:spcPct val="90000"/>
              </a:lnSpc>
            </a:pPr>
            <a:r>
              <a:rPr lang="en-US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6.1.2 increment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trials</a:t>
            </a:r>
          </a:p>
          <a:p>
            <a:pPr marL="271463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6.2 if (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guess 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rand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271463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6.2.1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message 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“Guess is too small”</a:t>
            </a:r>
          </a:p>
          <a:p>
            <a:pPr marL="271463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6.2.2 increment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trials</a:t>
            </a:r>
          </a:p>
          <a:p>
            <a:pPr marL="271463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6.3 if (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guess 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==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rand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271463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6.3.1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message 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“You win!!”</a:t>
            </a:r>
          </a:p>
          <a:p>
            <a:pPr marL="271463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6.3.2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done </a:t>
            </a: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true</a:t>
            </a:r>
          </a:p>
          <a:p>
            <a:pPr marL="271463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Print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trials</a:t>
            </a:r>
          </a:p>
          <a:p>
            <a:pPr marL="271463">
              <a:lnSpc>
                <a:spcPct val="90000"/>
              </a:lnSpc>
            </a:pPr>
            <a:endParaRPr lang="en-U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1463">
              <a:lnSpc>
                <a:spcPct val="90000"/>
              </a:lnSpc>
            </a:pPr>
            <a:r>
              <a:rPr lang="en-US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End program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3. FLAG-CONTROLLED LOOP - ALGORITHM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3.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while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000547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animBg="1"/>
      <p:bldP spid="1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3. FLAG-CONTROLLED LOOP - CODE</a:t>
            </a:r>
            <a:endParaRPr lang="en-US" b="1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48096" y="1412776"/>
            <a:ext cx="8784976" cy="2677656"/>
            <a:chOff x="323528" y="1236822"/>
            <a:chExt cx="7848872" cy="2590833"/>
          </a:xfrm>
        </p:grpSpPr>
        <p:sp>
          <p:nvSpPr>
            <p:cNvPr id="10" name="TextBox 9"/>
            <p:cNvSpPr txBox="1"/>
            <p:nvPr/>
          </p:nvSpPr>
          <p:spPr>
            <a:xfrm>
              <a:off x="323528" y="1236822"/>
              <a:ext cx="576064" cy="259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12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71600" y="1236822"/>
              <a:ext cx="7200800" cy="2590833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// import necessary libraries</a:t>
              </a:r>
            </a:p>
            <a:p>
              <a:r>
                <a:rPr lang="en-US" sz="1400" dirty="0" smtClean="0">
                  <a:solidFill>
                    <a:srgbClr val="00B0F0"/>
                  </a:solidFill>
                </a:rPr>
                <a:t>import</a:t>
              </a:r>
              <a:r>
                <a:rPr lang="en-US" sz="1400" dirty="0" smtClean="0">
                  <a:solidFill>
                    <a:srgbClr val="0000FF"/>
                  </a:solidFill>
                </a:rPr>
                <a:t>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java.util</a:t>
              </a:r>
              <a:r>
                <a:rPr lang="en-US" sz="1400" dirty="0" smtClean="0">
                  <a:solidFill>
                    <a:srgbClr val="0000FF"/>
                  </a:solidFill>
                </a:rPr>
                <a:t>.*;		</a:t>
              </a:r>
              <a:endParaRPr lang="en-US" sz="1400" dirty="0" smtClean="0">
                <a:solidFill>
                  <a:srgbClr val="00B050"/>
                </a:solidFill>
              </a:endParaRPr>
            </a:p>
            <a:p>
              <a:r>
                <a:rPr lang="en-US" sz="1400" dirty="0" smtClean="0">
                  <a:solidFill>
                    <a:srgbClr val="00B0F0"/>
                  </a:solidFill>
                </a:rPr>
                <a:t>public class</a:t>
              </a:r>
              <a:r>
                <a:rPr lang="en-US" sz="1400" dirty="0" smtClean="0">
                  <a:solidFill>
                    <a:srgbClr val="0000FF"/>
                  </a:solidFill>
                </a:rPr>
                <a:t>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guessGame</a:t>
              </a:r>
              <a:endParaRPr lang="en-US" sz="1400" dirty="0" smtClean="0">
                <a:solidFill>
                  <a:srgbClr val="0000FF"/>
                </a:solidFill>
              </a:endParaRP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sz="1400" dirty="0" smtClean="0">
                  <a:solidFill>
                    <a:srgbClr val="00B0F0"/>
                  </a:solidFill>
                </a:rPr>
                <a:t>   static </a:t>
              </a:r>
              <a:r>
                <a:rPr lang="en-US" sz="1400" dirty="0" smtClean="0">
                  <a:solidFill>
                    <a:srgbClr val="0000FF"/>
                  </a:solidFill>
                </a:rPr>
                <a:t>Scanner read = </a:t>
              </a:r>
              <a:r>
                <a:rPr lang="en-US" sz="1400" dirty="0" smtClean="0">
                  <a:solidFill>
                    <a:srgbClr val="00B0F0"/>
                  </a:solidFill>
                </a:rPr>
                <a:t>new</a:t>
              </a:r>
              <a:r>
                <a:rPr lang="en-US" sz="1400" dirty="0" smtClean="0">
                  <a:solidFill>
                    <a:srgbClr val="0000FF"/>
                  </a:solidFill>
                </a:rPr>
                <a:t> Scanner (System.in);</a:t>
              </a:r>
            </a:p>
            <a:p>
              <a:r>
                <a:rPr lang="en-US" sz="1400" dirty="0" smtClean="0">
                  <a:solidFill>
                    <a:srgbClr val="00B0F0"/>
                  </a:solidFill>
                </a:rPr>
                <a:t>   public static void</a:t>
              </a:r>
              <a:r>
                <a:rPr lang="en-US" sz="1400" dirty="0" smtClean="0">
                  <a:solidFill>
                    <a:srgbClr val="0000FF"/>
                  </a:solidFill>
                </a:rPr>
                <a:t> main (String[]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args</a:t>
              </a:r>
              <a:r>
                <a:rPr lang="en-US" sz="1400" dirty="0" smtClean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{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</a:t>
              </a:r>
              <a:r>
                <a:rPr lang="en-US" sz="1400" dirty="0" smtClean="0"/>
                <a:t>// Declaration section: to declare needed variables</a:t>
              </a:r>
            </a:p>
            <a:p>
              <a:r>
                <a:rPr lang="en-US" sz="1400" dirty="0"/>
                <a:t>	</a:t>
              </a:r>
              <a:r>
                <a:rPr lang="en-US" sz="1400" dirty="0" err="1" smtClean="0">
                  <a:solidFill>
                    <a:srgbClr val="00B0F0"/>
                  </a:solidFill>
                </a:rPr>
                <a:t>int</a:t>
              </a:r>
              <a:r>
                <a:rPr lang="en-US" sz="1400" dirty="0" smtClean="0">
                  <a:solidFill>
                    <a:srgbClr val="0000FF"/>
                  </a:solidFill>
                </a:rPr>
                <a:t> rand, guess, trials = 0;  </a:t>
              </a:r>
              <a:r>
                <a:rPr lang="en-US" sz="1400" dirty="0" smtClean="0">
                  <a:solidFill>
                    <a:srgbClr val="00B050"/>
                  </a:solidFill>
                </a:rPr>
                <a:t>//initialize trials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	</a:t>
              </a:r>
              <a:r>
                <a:rPr lang="en-US" sz="1400" dirty="0" err="1" smtClean="0">
                  <a:solidFill>
                    <a:srgbClr val="00B0F0"/>
                  </a:solidFill>
                </a:rPr>
                <a:t>boolean</a:t>
              </a:r>
              <a:r>
                <a:rPr lang="en-US" sz="1400" dirty="0" smtClean="0">
                  <a:solidFill>
                    <a:srgbClr val="00B0F0"/>
                  </a:solidFill>
                </a:rPr>
                <a:t>  </a:t>
              </a:r>
              <a:r>
                <a:rPr lang="en-US" sz="1400" dirty="0" smtClean="0">
                  <a:solidFill>
                    <a:srgbClr val="0000FF"/>
                  </a:solidFill>
                </a:rPr>
                <a:t>done = </a:t>
              </a:r>
              <a:r>
                <a:rPr lang="en-US" sz="1400" dirty="0" smtClean="0">
                  <a:solidFill>
                    <a:srgbClr val="00B0F0"/>
                  </a:solidFill>
                </a:rPr>
                <a:t>false</a:t>
              </a:r>
              <a:r>
                <a:rPr lang="en-US" sz="1400" dirty="0" smtClean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sz="1400" dirty="0" smtClean="0">
                  <a:solidFill>
                    <a:srgbClr val="00B050"/>
                  </a:solidFill>
                </a:rPr>
                <a:t>                //</a:t>
              </a:r>
              <a:r>
                <a:rPr lang="en-US" sz="1400" dirty="0">
                  <a:solidFill>
                    <a:srgbClr val="00B050"/>
                  </a:solidFill>
                </a:rPr>
                <a:t>generate a random number between 0 and 100</a:t>
              </a:r>
              <a:endParaRPr lang="en-US" sz="1400" dirty="0" smtClean="0"/>
            </a:p>
            <a:p>
              <a:r>
                <a:rPr lang="en-US" sz="1400" dirty="0" smtClean="0"/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rand = (</a:t>
              </a:r>
              <a:r>
                <a:rPr lang="en-US" sz="1400" dirty="0" err="1" smtClean="0">
                  <a:solidFill>
                    <a:srgbClr val="00B0F0"/>
                  </a:solidFill>
                </a:rPr>
                <a:t>int</a:t>
              </a:r>
              <a:r>
                <a:rPr lang="en-US" sz="1400" dirty="0" smtClean="0">
                  <a:solidFill>
                    <a:srgbClr val="0000FF"/>
                  </a:solidFill>
                </a:rPr>
                <a:t>)(</a:t>
              </a:r>
              <a:r>
                <a:rPr lang="en-US" sz="1400" dirty="0" err="1" smtClean="0">
                  <a:solidFill>
                    <a:srgbClr val="00B050"/>
                  </a:solidFill>
                </a:rPr>
                <a:t>Math.random</a:t>
              </a:r>
              <a:r>
                <a:rPr lang="en-US" sz="1400" dirty="0" smtClean="0">
                  <a:solidFill>
                    <a:srgbClr val="00B050"/>
                  </a:solidFill>
                </a:rPr>
                <a:t>() </a:t>
              </a:r>
              <a:r>
                <a:rPr lang="en-US" sz="1400" dirty="0" smtClean="0">
                  <a:solidFill>
                    <a:srgbClr val="0000FF"/>
                  </a:solidFill>
                </a:rPr>
                <a:t>* 100); </a:t>
              </a:r>
              <a:endParaRPr lang="en-US" sz="1400" dirty="0" smtClean="0">
                <a:solidFill>
                  <a:srgbClr val="00B050"/>
                </a:solidFill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3.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while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88930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3. FLAG-CONTROLLED LOOP – CODE (2)</a:t>
            </a:r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97705" y="760050"/>
            <a:ext cx="8784976" cy="5909310"/>
            <a:chOff x="323528" y="1236822"/>
            <a:chExt cx="7848872" cy="5717702"/>
          </a:xfrm>
        </p:grpSpPr>
        <p:sp>
          <p:nvSpPr>
            <p:cNvPr id="10" name="TextBox 9"/>
            <p:cNvSpPr txBox="1"/>
            <p:nvPr/>
          </p:nvSpPr>
          <p:spPr>
            <a:xfrm>
              <a:off x="323528" y="1236822"/>
              <a:ext cx="576064" cy="5717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19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20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29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30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39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71600" y="1236822"/>
              <a:ext cx="7200800" cy="571770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B0F0"/>
                  </a:solidFill>
                </a:rPr>
                <a:t>while</a:t>
              </a:r>
              <a:r>
                <a:rPr lang="en-US" sz="1400" dirty="0" smtClean="0">
                  <a:solidFill>
                    <a:srgbClr val="0000FF"/>
                  </a:solidFill>
                </a:rPr>
                <a:t> (!done)   </a:t>
              </a:r>
              <a:r>
                <a:rPr lang="en-US" sz="1400" dirty="0" smtClean="0">
                  <a:solidFill>
                    <a:srgbClr val="00B050"/>
                  </a:solidFill>
                </a:rPr>
                <a:t>//Repeat as long as the flag is false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{</a:t>
              </a:r>
            </a:p>
            <a:p>
              <a:r>
                <a:rPr lang="en-US" sz="1400" dirty="0" smtClean="0"/>
                <a:t>                         </a:t>
              </a:r>
              <a:r>
                <a:rPr lang="en-US" sz="1400" dirty="0"/>
                <a:t>// Input section: to enter values of used variables</a:t>
              </a:r>
              <a:endParaRPr lang="en-US" sz="1400" dirty="0" smtClean="0"/>
            </a:p>
            <a:p>
              <a:r>
                <a:rPr lang="en-US" sz="1400" dirty="0" smtClean="0"/>
                <a:t>                            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</a:t>
              </a:r>
              <a:r>
                <a:rPr lang="en-US" sz="1400" dirty="0" smtClean="0">
                  <a:solidFill>
                    <a:srgbClr val="0000FF"/>
                  </a:solidFill>
                </a:rPr>
                <a:t> </a:t>
              </a:r>
              <a:r>
                <a:rPr lang="en-US" sz="1400" dirty="0">
                  <a:solidFill>
                    <a:srgbClr val="0000FF"/>
                  </a:solidFill>
                </a:rPr>
                <a:t>(“Guess a number between 0 and 100 ”);   </a:t>
              </a:r>
              <a:r>
                <a:rPr lang="en-US" sz="1400" dirty="0">
                  <a:solidFill>
                    <a:srgbClr val="00B050"/>
                  </a:solidFill>
                </a:rPr>
                <a:t>//prompt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 guess </a:t>
              </a:r>
              <a:r>
                <a:rPr lang="en-US" sz="1400" dirty="0">
                  <a:solidFill>
                    <a:srgbClr val="0000FF"/>
                  </a:solidFill>
                </a:rPr>
                <a:t>= </a:t>
              </a:r>
              <a:r>
                <a:rPr lang="en-US" sz="1400" dirty="0" err="1">
                  <a:solidFill>
                    <a:srgbClr val="0000FF"/>
                  </a:solidFill>
                </a:rPr>
                <a:t>read.</a:t>
              </a:r>
              <a:r>
                <a:rPr lang="en-US" sz="1400" dirty="0" err="1">
                  <a:solidFill>
                    <a:srgbClr val="00B050"/>
                  </a:solidFill>
                </a:rPr>
                <a:t>nextInt</a:t>
              </a:r>
              <a:r>
                <a:rPr lang="en-US" sz="1400" dirty="0">
                  <a:solidFill>
                    <a:srgbClr val="00B050"/>
                  </a:solidFill>
                </a:rPr>
                <a:t>()</a:t>
              </a:r>
              <a:r>
                <a:rPr lang="en-US" sz="1400" dirty="0">
                  <a:solidFill>
                    <a:srgbClr val="0000FF"/>
                  </a:solidFill>
                </a:rPr>
                <a:t>;  </a:t>
              </a:r>
              <a:r>
                <a:rPr lang="en-US" sz="1400" dirty="0">
                  <a:solidFill>
                    <a:srgbClr val="00B050"/>
                  </a:solidFill>
                </a:rPr>
                <a:t> //read guessed number</a:t>
              </a:r>
            </a:p>
            <a:p>
              <a:r>
                <a:rPr lang="en-US" sz="1400" dirty="0" smtClean="0"/>
                <a:t>	        // </a:t>
              </a:r>
              <a:r>
                <a:rPr lang="en-US" sz="1400" dirty="0"/>
                <a:t>Processing section: processing statements</a:t>
              </a:r>
              <a:endParaRPr lang="en-US" sz="1400" dirty="0" smtClean="0">
                <a:solidFill>
                  <a:srgbClr val="0000FF"/>
                </a:solidFill>
              </a:endParaRP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	             </a:t>
              </a:r>
              <a:r>
                <a:rPr lang="en-US" sz="1400" dirty="0" smtClean="0">
                  <a:solidFill>
                    <a:srgbClr val="00B0F0"/>
                  </a:solidFill>
                </a:rPr>
                <a:t>if</a:t>
              </a:r>
              <a:r>
                <a:rPr lang="en-US" sz="1400" dirty="0" smtClean="0">
                  <a:solidFill>
                    <a:srgbClr val="0000FF"/>
                  </a:solidFill>
                </a:rPr>
                <a:t> (guess &gt; rand)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	                { 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     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 smtClean="0">
                  <a:solidFill>
                    <a:srgbClr val="0000FF"/>
                  </a:solidFill>
                </a:rPr>
                <a:t> (“Guess too large”);</a:t>
              </a:r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 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     trials++;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    }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</a:t>
              </a:r>
              <a:r>
                <a:rPr lang="en-US" sz="1400" dirty="0" smtClean="0">
                  <a:solidFill>
                    <a:srgbClr val="00B0F0"/>
                  </a:solidFill>
                </a:rPr>
                <a:t>else </a:t>
              </a:r>
            </a:p>
            <a:p>
              <a:r>
                <a:rPr lang="en-US" sz="1400" dirty="0">
                  <a:solidFill>
                    <a:srgbClr val="00B0F0"/>
                  </a:solidFill>
                </a:rPr>
                <a:t> </a:t>
              </a:r>
              <a:r>
                <a:rPr lang="en-US" sz="1400" dirty="0" smtClean="0">
                  <a:solidFill>
                    <a:srgbClr val="00B0F0"/>
                  </a:solidFill>
                </a:rPr>
                <a:t>                               if</a:t>
              </a:r>
              <a:r>
                <a:rPr lang="en-US" sz="1400" dirty="0" smtClean="0">
                  <a:solidFill>
                    <a:srgbClr val="0000FF"/>
                  </a:solidFill>
                </a:rPr>
                <a:t> (guess &lt; rand)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         {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	       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 smtClean="0">
                  <a:solidFill>
                    <a:srgbClr val="0000FF"/>
                  </a:solidFill>
                </a:rPr>
                <a:t> (“Guess too small”);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	        trials++;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	     }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	                  </a:t>
              </a:r>
              <a:r>
                <a:rPr lang="en-US" sz="1400" dirty="0" smtClean="0">
                  <a:solidFill>
                    <a:srgbClr val="00B0F0"/>
                  </a:solidFill>
                </a:rPr>
                <a:t>else</a:t>
              </a:r>
              <a:endParaRPr lang="en-US" sz="1400" dirty="0">
                <a:solidFill>
                  <a:srgbClr val="00B0F0"/>
                </a:solidFill>
              </a:endParaRP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		     {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	      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 smtClean="0">
                  <a:solidFill>
                    <a:srgbClr val="0000FF"/>
                  </a:solidFill>
                </a:rPr>
                <a:t> (“You win!!”);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	       done = </a:t>
              </a:r>
              <a:r>
                <a:rPr lang="en-US" sz="1400" dirty="0" smtClean="0">
                  <a:solidFill>
                    <a:srgbClr val="00B0F0"/>
                  </a:solidFill>
                </a:rPr>
                <a:t>true</a:t>
              </a:r>
              <a:r>
                <a:rPr lang="en-US" sz="1400" dirty="0" smtClean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	    }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} </a:t>
              </a:r>
              <a:r>
                <a:rPr lang="en-US" sz="1400" dirty="0" smtClean="0">
                  <a:solidFill>
                    <a:srgbClr val="00B050"/>
                  </a:solidFill>
                </a:rPr>
                <a:t>//end while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           // Output section: display program output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System.out.printf</a:t>
              </a:r>
              <a:r>
                <a:rPr lang="en-US" sz="1400" dirty="0" smtClean="0">
                  <a:solidFill>
                    <a:srgbClr val="0000FF"/>
                  </a:solidFill>
                </a:rPr>
                <a:t> (“Number of trials = %3d”, trials);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      } </a:t>
              </a:r>
              <a:r>
                <a:rPr lang="en-US" sz="1400" dirty="0" smtClean="0">
                  <a:solidFill>
                    <a:srgbClr val="00B050"/>
                  </a:solidFill>
                </a:rPr>
                <a:t>// end main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} </a:t>
              </a:r>
              <a:r>
                <a:rPr lang="en-US" sz="1400" dirty="0" smtClean="0">
                  <a:solidFill>
                    <a:srgbClr val="00B050"/>
                  </a:solidFill>
                </a:rPr>
                <a:t>// end class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3.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while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83768" y="2420888"/>
            <a:ext cx="21602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83768" y="2420888"/>
            <a:ext cx="0" cy="6146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483768" y="3035573"/>
            <a:ext cx="21602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843808" y="3645024"/>
            <a:ext cx="21602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43808" y="3645024"/>
            <a:ext cx="0" cy="6480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843808" y="4293096"/>
            <a:ext cx="21602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843808" y="4725144"/>
            <a:ext cx="21602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843808" y="4725144"/>
            <a:ext cx="0" cy="6480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843808" y="5373216"/>
            <a:ext cx="216024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691680" y="1124744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691680" y="1124744"/>
            <a:ext cx="0" cy="45001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691680" y="5624859"/>
            <a:ext cx="3600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123728" y="3356992"/>
            <a:ext cx="792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123728" y="2204864"/>
            <a:ext cx="0" cy="11521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123728" y="2204864"/>
            <a:ext cx="46805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2123728" y="4653136"/>
            <a:ext cx="1152128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2123728" y="3501008"/>
            <a:ext cx="0" cy="1152128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123728" y="3501008"/>
            <a:ext cx="540060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8011565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3. FLAG-CONTROLLED LOOP – CODE (2)</a:t>
            </a:r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51206" y="760050"/>
            <a:ext cx="8784976" cy="5909310"/>
            <a:chOff x="323528" y="1236822"/>
            <a:chExt cx="7848872" cy="5717702"/>
          </a:xfrm>
        </p:grpSpPr>
        <p:sp>
          <p:nvSpPr>
            <p:cNvPr id="10" name="TextBox 9"/>
            <p:cNvSpPr txBox="1"/>
            <p:nvPr/>
          </p:nvSpPr>
          <p:spPr>
            <a:xfrm>
              <a:off x="323528" y="1236822"/>
              <a:ext cx="576064" cy="5717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19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20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29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30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39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71600" y="1236822"/>
              <a:ext cx="7200800" cy="571770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B0F0"/>
                  </a:solidFill>
                </a:rPr>
                <a:t>while</a:t>
              </a:r>
              <a:r>
                <a:rPr lang="en-US" sz="1400" dirty="0" smtClean="0">
                  <a:solidFill>
                    <a:srgbClr val="0000FF"/>
                  </a:solidFill>
                </a:rPr>
                <a:t> (!done)   </a:t>
              </a:r>
              <a:r>
                <a:rPr lang="en-US" sz="1400" dirty="0" smtClean="0">
                  <a:solidFill>
                    <a:srgbClr val="00B050"/>
                  </a:solidFill>
                </a:rPr>
                <a:t>//Repeat as long as the flag is false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{</a:t>
              </a:r>
            </a:p>
            <a:p>
              <a:r>
                <a:rPr lang="en-US" sz="1400" dirty="0" smtClean="0"/>
                <a:t>                         </a:t>
              </a:r>
              <a:r>
                <a:rPr lang="en-US" sz="1400" dirty="0"/>
                <a:t>// Input section: to enter values of used variables</a:t>
              </a:r>
              <a:endParaRPr lang="en-US" sz="1400" dirty="0" smtClean="0"/>
            </a:p>
            <a:p>
              <a:r>
                <a:rPr lang="en-US" sz="1400" dirty="0" smtClean="0"/>
                <a:t>                            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</a:t>
              </a:r>
              <a:r>
                <a:rPr lang="en-US" sz="1400" dirty="0" smtClean="0">
                  <a:solidFill>
                    <a:srgbClr val="0000FF"/>
                  </a:solidFill>
                </a:rPr>
                <a:t> </a:t>
              </a:r>
              <a:r>
                <a:rPr lang="en-US" sz="1400" dirty="0">
                  <a:solidFill>
                    <a:srgbClr val="0000FF"/>
                  </a:solidFill>
                </a:rPr>
                <a:t>(“Guess a number between 0 and 100 ”);   </a:t>
              </a:r>
              <a:r>
                <a:rPr lang="en-US" sz="1400" dirty="0">
                  <a:solidFill>
                    <a:srgbClr val="00B050"/>
                  </a:solidFill>
                </a:rPr>
                <a:t>//prompt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 guess </a:t>
              </a:r>
              <a:r>
                <a:rPr lang="en-US" sz="1400" dirty="0">
                  <a:solidFill>
                    <a:srgbClr val="0000FF"/>
                  </a:solidFill>
                </a:rPr>
                <a:t>= </a:t>
              </a:r>
              <a:r>
                <a:rPr lang="en-US" sz="1400" dirty="0" err="1">
                  <a:solidFill>
                    <a:srgbClr val="0000FF"/>
                  </a:solidFill>
                </a:rPr>
                <a:t>read.</a:t>
              </a:r>
              <a:r>
                <a:rPr lang="en-US" sz="1400" dirty="0" err="1">
                  <a:solidFill>
                    <a:srgbClr val="00B050"/>
                  </a:solidFill>
                </a:rPr>
                <a:t>nextInt</a:t>
              </a:r>
              <a:r>
                <a:rPr lang="en-US" sz="1400" dirty="0">
                  <a:solidFill>
                    <a:srgbClr val="00B050"/>
                  </a:solidFill>
                </a:rPr>
                <a:t>()</a:t>
              </a:r>
              <a:r>
                <a:rPr lang="en-US" sz="1400" dirty="0">
                  <a:solidFill>
                    <a:srgbClr val="0000FF"/>
                  </a:solidFill>
                </a:rPr>
                <a:t>;  </a:t>
              </a:r>
              <a:r>
                <a:rPr lang="en-US" sz="1400" dirty="0">
                  <a:solidFill>
                    <a:srgbClr val="00B050"/>
                  </a:solidFill>
                </a:rPr>
                <a:t> //read guessed number</a:t>
              </a:r>
            </a:p>
            <a:p>
              <a:r>
                <a:rPr lang="en-US" sz="1400" dirty="0" smtClean="0"/>
                <a:t>	        // </a:t>
              </a:r>
              <a:r>
                <a:rPr lang="en-US" sz="1400" dirty="0"/>
                <a:t>Processing section: processing statements</a:t>
              </a:r>
              <a:endParaRPr lang="en-US" sz="1400" dirty="0" smtClean="0">
                <a:solidFill>
                  <a:srgbClr val="0000FF"/>
                </a:solidFill>
              </a:endParaRP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	             </a:t>
              </a:r>
              <a:r>
                <a:rPr lang="en-US" sz="1400" dirty="0" smtClean="0">
                  <a:solidFill>
                    <a:srgbClr val="00B0F0"/>
                  </a:solidFill>
                </a:rPr>
                <a:t>if</a:t>
              </a:r>
              <a:r>
                <a:rPr lang="en-US" sz="1400" dirty="0" smtClean="0">
                  <a:solidFill>
                    <a:srgbClr val="0000FF"/>
                  </a:solidFill>
                </a:rPr>
                <a:t> (guess &gt; rand)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	                { 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     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 smtClean="0">
                  <a:solidFill>
                    <a:srgbClr val="0000FF"/>
                  </a:solidFill>
                </a:rPr>
                <a:t> (“Guess too large”);</a:t>
              </a:r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 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     trials++;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    }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</a:t>
              </a:r>
              <a:r>
                <a:rPr lang="en-US" sz="1400" dirty="0" smtClean="0">
                  <a:solidFill>
                    <a:srgbClr val="00B0F0"/>
                  </a:solidFill>
                </a:rPr>
                <a:t>else </a:t>
              </a:r>
            </a:p>
            <a:p>
              <a:r>
                <a:rPr lang="en-US" sz="1400" dirty="0">
                  <a:solidFill>
                    <a:srgbClr val="00B0F0"/>
                  </a:solidFill>
                </a:rPr>
                <a:t> </a:t>
              </a:r>
              <a:r>
                <a:rPr lang="en-US" sz="1400" dirty="0" smtClean="0">
                  <a:solidFill>
                    <a:srgbClr val="00B0F0"/>
                  </a:solidFill>
                </a:rPr>
                <a:t>                               if</a:t>
              </a:r>
              <a:r>
                <a:rPr lang="en-US" sz="1400" dirty="0" smtClean="0">
                  <a:solidFill>
                    <a:srgbClr val="0000FF"/>
                  </a:solidFill>
                </a:rPr>
                <a:t> (guess &lt; rand)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         {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	       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 smtClean="0">
                  <a:solidFill>
                    <a:srgbClr val="0000FF"/>
                  </a:solidFill>
                </a:rPr>
                <a:t> (“Guess too small”);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	        trials++;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	     }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	                  </a:t>
              </a:r>
              <a:r>
                <a:rPr lang="en-US" sz="1400" dirty="0" smtClean="0">
                  <a:solidFill>
                    <a:srgbClr val="00B0F0"/>
                  </a:solidFill>
                </a:rPr>
                <a:t>else</a:t>
              </a:r>
              <a:endParaRPr lang="en-US" sz="1400" dirty="0">
                <a:solidFill>
                  <a:srgbClr val="00B0F0"/>
                </a:solidFill>
              </a:endParaRP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		     {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	      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 smtClean="0">
                  <a:solidFill>
                    <a:srgbClr val="0000FF"/>
                  </a:solidFill>
                </a:rPr>
                <a:t> (“You win!!”);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	       done = </a:t>
              </a:r>
              <a:r>
                <a:rPr lang="en-US" sz="1400" dirty="0" smtClean="0">
                  <a:solidFill>
                    <a:srgbClr val="00B0F0"/>
                  </a:solidFill>
                </a:rPr>
                <a:t>true</a:t>
              </a:r>
              <a:r>
                <a:rPr lang="en-US" sz="1400" dirty="0" smtClean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	    }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} </a:t>
              </a:r>
              <a:r>
                <a:rPr lang="en-US" sz="1400" dirty="0" smtClean="0">
                  <a:solidFill>
                    <a:srgbClr val="00B050"/>
                  </a:solidFill>
                </a:rPr>
                <a:t>//end while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           // Output section: display program output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System.out.printf</a:t>
              </a:r>
              <a:r>
                <a:rPr lang="en-US" sz="1400" dirty="0" smtClean="0">
                  <a:solidFill>
                    <a:srgbClr val="0000FF"/>
                  </a:solidFill>
                </a:rPr>
                <a:t> (“Number of trials = %3d”, trials);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      } </a:t>
              </a:r>
              <a:r>
                <a:rPr lang="en-US" sz="1400" dirty="0" smtClean="0">
                  <a:solidFill>
                    <a:srgbClr val="00B050"/>
                  </a:solidFill>
                </a:rPr>
                <a:t>// end main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} </a:t>
              </a:r>
              <a:r>
                <a:rPr lang="en-US" sz="1400" dirty="0" smtClean="0">
                  <a:solidFill>
                    <a:srgbClr val="00B050"/>
                  </a:solidFill>
                </a:rPr>
                <a:t>// end class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3.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while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43808" y="2060848"/>
            <a:ext cx="1224136" cy="21602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915816" y="2492896"/>
            <a:ext cx="3312368" cy="21602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915816" y="2708920"/>
            <a:ext cx="3312368" cy="21602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038230" y="5517232"/>
            <a:ext cx="1224136" cy="21602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874189" y="812174"/>
            <a:ext cx="1224136" cy="216024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660232" y="2708920"/>
            <a:ext cx="2160240" cy="792088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guess &gt; rand</a:t>
            </a:r>
            <a:endParaRPr lang="en-US" dirty="0">
              <a:solidFill>
                <a:srgbClr val="0000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02045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" grpId="0" animBg="1"/>
      <p:bldP spid="12" grpId="0" animBg="1"/>
      <p:bldP spid="13" grpId="0" animBg="1"/>
      <p:bldP spid="47" grpId="0" animBg="1"/>
      <p:bldP spid="48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103-5552-42C6-A7B5-09638567936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dirty="0" smtClean="0"/>
              <a:t>Repetition concept</a:t>
            </a:r>
            <a:endParaRPr lang="en-US" dirty="0"/>
          </a:p>
        </p:txBody>
      </p:sp>
      <p:pic>
        <p:nvPicPr>
          <p:cNvPr id="5" name="Content Placeholder 4" descr="Fig05-0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5073" r="23606" b="16322"/>
          <a:stretch>
            <a:fillRect/>
          </a:stretch>
        </p:blipFill>
        <p:spPr>
          <a:xfrm>
            <a:off x="1714480" y="4725144"/>
            <a:ext cx="5857916" cy="1847128"/>
          </a:xfrm>
          <a:noFill/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42844" y="1071546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simple idea behind repletion is repeating..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are some parts of the code that will be repeated several times.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repetition or Looping need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Key elements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work correctly :</a:t>
            </a:r>
          </a:p>
          <a:p>
            <a:pPr marL="342900" indent="-342900">
              <a:buClr>
                <a:srgbClr val="FF0000"/>
              </a:buClr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Counter :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count how many times the loop was executed</a:t>
            </a:r>
          </a:p>
          <a:p>
            <a:pPr marL="342900" indent="-342900">
              <a:buClr>
                <a:srgbClr val="FF0000"/>
              </a:buClr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Condition :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test if the counter reached the desired number of loops / or a specific value</a:t>
            </a:r>
          </a:p>
          <a:p>
            <a:pPr marL="342900" indent="-342900">
              <a:buClr>
                <a:srgbClr val="FF0000"/>
              </a:buClr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</a:t>
            </a:r>
            <a:r>
              <a:rPr lang="en-US" sz="24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update the counter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3. FLAG-CONTROLLED LOOP – CODE (2)</a:t>
            </a:r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79512" y="764704"/>
            <a:ext cx="8784976" cy="8069550"/>
            <a:chOff x="323528" y="-853368"/>
            <a:chExt cx="7848872" cy="7807892"/>
          </a:xfrm>
        </p:grpSpPr>
        <p:sp>
          <p:nvSpPr>
            <p:cNvPr id="10" name="TextBox 9"/>
            <p:cNvSpPr txBox="1"/>
            <p:nvPr/>
          </p:nvSpPr>
          <p:spPr>
            <a:xfrm>
              <a:off x="323528" y="1236822"/>
              <a:ext cx="576064" cy="5717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19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20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29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30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39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71600" y="-853368"/>
              <a:ext cx="7200800" cy="571770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B0F0"/>
                  </a:solidFill>
                </a:rPr>
                <a:t>while</a:t>
              </a:r>
              <a:r>
                <a:rPr lang="en-US" sz="1400" dirty="0" smtClean="0">
                  <a:solidFill>
                    <a:srgbClr val="0000FF"/>
                  </a:solidFill>
                </a:rPr>
                <a:t> (!done)   </a:t>
              </a:r>
              <a:r>
                <a:rPr lang="en-US" sz="1400" dirty="0" smtClean="0">
                  <a:solidFill>
                    <a:srgbClr val="00B050"/>
                  </a:solidFill>
                </a:rPr>
                <a:t>//Repeat as long as the flag is false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{</a:t>
              </a:r>
            </a:p>
            <a:p>
              <a:r>
                <a:rPr lang="en-US" sz="1400" dirty="0" smtClean="0"/>
                <a:t>                         </a:t>
              </a:r>
              <a:r>
                <a:rPr lang="en-US" sz="1400" dirty="0"/>
                <a:t>// Input section: to enter values of used variables</a:t>
              </a:r>
              <a:endParaRPr lang="en-US" sz="1400" dirty="0" smtClean="0"/>
            </a:p>
            <a:p>
              <a:r>
                <a:rPr lang="en-US" sz="1400" dirty="0" smtClean="0"/>
                <a:t>                            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</a:t>
              </a:r>
              <a:r>
                <a:rPr lang="en-US" sz="1400" dirty="0" smtClean="0">
                  <a:solidFill>
                    <a:srgbClr val="0000FF"/>
                  </a:solidFill>
                </a:rPr>
                <a:t> </a:t>
              </a:r>
              <a:r>
                <a:rPr lang="en-US" sz="1400" dirty="0">
                  <a:solidFill>
                    <a:srgbClr val="0000FF"/>
                  </a:solidFill>
                </a:rPr>
                <a:t>(“Guess a number between 0 and 100 ”);   </a:t>
              </a:r>
              <a:r>
                <a:rPr lang="en-US" sz="1400" dirty="0">
                  <a:solidFill>
                    <a:srgbClr val="00B050"/>
                  </a:solidFill>
                </a:rPr>
                <a:t>//prompt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 guess </a:t>
              </a:r>
              <a:r>
                <a:rPr lang="en-US" sz="1400" dirty="0">
                  <a:solidFill>
                    <a:srgbClr val="0000FF"/>
                  </a:solidFill>
                </a:rPr>
                <a:t>= </a:t>
              </a:r>
              <a:r>
                <a:rPr lang="en-US" sz="1400" dirty="0" err="1">
                  <a:solidFill>
                    <a:srgbClr val="0000FF"/>
                  </a:solidFill>
                </a:rPr>
                <a:t>read.</a:t>
              </a:r>
              <a:r>
                <a:rPr lang="en-US" sz="1400" dirty="0" err="1">
                  <a:solidFill>
                    <a:srgbClr val="00B050"/>
                  </a:solidFill>
                </a:rPr>
                <a:t>nextInt</a:t>
              </a:r>
              <a:r>
                <a:rPr lang="en-US" sz="1400" dirty="0">
                  <a:solidFill>
                    <a:srgbClr val="00B050"/>
                  </a:solidFill>
                </a:rPr>
                <a:t>()</a:t>
              </a:r>
              <a:r>
                <a:rPr lang="en-US" sz="1400" dirty="0">
                  <a:solidFill>
                    <a:srgbClr val="0000FF"/>
                  </a:solidFill>
                </a:rPr>
                <a:t>;  </a:t>
              </a:r>
              <a:r>
                <a:rPr lang="en-US" sz="1400" dirty="0">
                  <a:solidFill>
                    <a:srgbClr val="00B050"/>
                  </a:solidFill>
                </a:rPr>
                <a:t> //read guessed number</a:t>
              </a:r>
            </a:p>
            <a:p>
              <a:r>
                <a:rPr lang="en-US" sz="1400" dirty="0" smtClean="0"/>
                <a:t>	        // </a:t>
              </a:r>
              <a:r>
                <a:rPr lang="en-US" sz="1400" dirty="0"/>
                <a:t>Processing section: processing statements</a:t>
              </a:r>
              <a:endParaRPr lang="en-US" sz="1400" dirty="0" smtClean="0">
                <a:solidFill>
                  <a:srgbClr val="0000FF"/>
                </a:solidFill>
              </a:endParaRP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	             </a:t>
              </a:r>
              <a:r>
                <a:rPr lang="en-US" sz="1400" dirty="0" smtClean="0">
                  <a:solidFill>
                    <a:srgbClr val="00B0F0"/>
                  </a:solidFill>
                </a:rPr>
                <a:t>if</a:t>
              </a:r>
              <a:r>
                <a:rPr lang="en-US" sz="1400" dirty="0" smtClean="0">
                  <a:solidFill>
                    <a:srgbClr val="0000FF"/>
                  </a:solidFill>
                </a:rPr>
                <a:t> (guess &gt; rand)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	                { 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     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 smtClean="0">
                  <a:solidFill>
                    <a:srgbClr val="0000FF"/>
                  </a:solidFill>
                </a:rPr>
                <a:t> (“Guess too large”);</a:t>
              </a:r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 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     trials++;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    }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</a:t>
              </a:r>
              <a:r>
                <a:rPr lang="en-US" sz="1400" dirty="0" smtClean="0">
                  <a:solidFill>
                    <a:srgbClr val="00B0F0"/>
                  </a:solidFill>
                </a:rPr>
                <a:t>else </a:t>
              </a:r>
            </a:p>
            <a:p>
              <a:r>
                <a:rPr lang="en-US" sz="1400" dirty="0">
                  <a:solidFill>
                    <a:srgbClr val="00B0F0"/>
                  </a:solidFill>
                </a:rPr>
                <a:t> </a:t>
              </a:r>
              <a:r>
                <a:rPr lang="en-US" sz="1400" dirty="0" smtClean="0">
                  <a:solidFill>
                    <a:srgbClr val="00B0F0"/>
                  </a:solidFill>
                </a:rPr>
                <a:t>                               if</a:t>
              </a:r>
              <a:r>
                <a:rPr lang="en-US" sz="1400" dirty="0" smtClean="0">
                  <a:solidFill>
                    <a:srgbClr val="0000FF"/>
                  </a:solidFill>
                </a:rPr>
                <a:t> (guess &lt; rand)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         {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	       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 smtClean="0">
                  <a:solidFill>
                    <a:srgbClr val="0000FF"/>
                  </a:solidFill>
                </a:rPr>
                <a:t> (“Guess too small”);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	        trials++;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	     }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	                  </a:t>
              </a:r>
              <a:r>
                <a:rPr lang="en-US" sz="1400" dirty="0" smtClean="0">
                  <a:solidFill>
                    <a:srgbClr val="00B0F0"/>
                  </a:solidFill>
                </a:rPr>
                <a:t>else</a:t>
              </a:r>
              <a:endParaRPr lang="en-US" sz="1400" dirty="0">
                <a:solidFill>
                  <a:srgbClr val="00B0F0"/>
                </a:solidFill>
              </a:endParaRP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		     {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	      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 smtClean="0">
                  <a:solidFill>
                    <a:srgbClr val="0000FF"/>
                  </a:solidFill>
                </a:rPr>
                <a:t> (“You win!!”);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	       done = </a:t>
              </a:r>
              <a:r>
                <a:rPr lang="en-US" sz="1400" dirty="0" smtClean="0">
                  <a:solidFill>
                    <a:srgbClr val="00B0F0"/>
                  </a:solidFill>
                </a:rPr>
                <a:t>true</a:t>
              </a:r>
              <a:r>
                <a:rPr lang="en-US" sz="1400" dirty="0" smtClean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	    }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} </a:t>
              </a:r>
              <a:r>
                <a:rPr lang="en-US" sz="1400" dirty="0" smtClean="0">
                  <a:solidFill>
                    <a:srgbClr val="00B050"/>
                  </a:solidFill>
                </a:rPr>
                <a:t>//end while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           // Output section: display program output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System.out.printf</a:t>
              </a:r>
              <a:r>
                <a:rPr lang="en-US" sz="1400" dirty="0" smtClean="0">
                  <a:solidFill>
                    <a:srgbClr val="0000FF"/>
                  </a:solidFill>
                </a:rPr>
                <a:t> (“Number of trials = %3d”, trials);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      } </a:t>
              </a:r>
              <a:r>
                <a:rPr lang="en-US" sz="1400" dirty="0" smtClean="0">
                  <a:solidFill>
                    <a:srgbClr val="00B050"/>
                  </a:solidFill>
                </a:rPr>
                <a:t>// end main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} </a:t>
              </a:r>
              <a:r>
                <a:rPr lang="en-US" sz="1400" dirty="0" smtClean="0">
                  <a:solidFill>
                    <a:srgbClr val="00B050"/>
                  </a:solidFill>
                </a:rPr>
                <a:t>// end class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3.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while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038230" y="5517232"/>
            <a:ext cx="1224136" cy="216024"/>
          </a:xfrm>
          <a:prstGeom prst="rect">
            <a:avLst/>
          </a:prstGeom>
          <a:solidFill>
            <a:srgbClr val="0000F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874189" y="812174"/>
            <a:ext cx="1224136" cy="216024"/>
          </a:xfrm>
          <a:prstGeom prst="rect">
            <a:avLst/>
          </a:prstGeom>
          <a:solidFill>
            <a:srgbClr val="0000F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987824" y="3356992"/>
            <a:ext cx="1224136" cy="216024"/>
          </a:xfrm>
          <a:prstGeom prst="rect">
            <a:avLst/>
          </a:prstGeom>
          <a:solidFill>
            <a:srgbClr val="0000F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203848" y="3789040"/>
            <a:ext cx="3312368" cy="216024"/>
          </a:xfrm>
          <a:prstGeom prst="rect">
            <a:avLst/>
          </a:prstGeom>
          <a:solidFill>
            <a:srgbClr val="0000F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203848" y="4005064"/>
            <a:ext cx="3312368" cy="216024"/>
          </a:xfrm>
          <a:prstGeom prst="rect">
            <a:avLst/>
          </a:prstGeom>
          <a:solidFill>
            <a:srgbClr val="0000F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555776" y="3140968"/>
            <a:ext cx="1224136" cy="216024"/>
          </a:xfrm>
          <a:prstGeom prst="rect">
            <a:avLst/>
          </a:prstGeom>
          <a:solidFill>
            <a:srgbClr val="0000F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43808" y="2096852"/>
            <a:ext cx="1224136" cy="216024"/>
          </a:xfrm>
          <a:prstGeom prst="rect">
            <a:avLst/>
          </a:prstGeom>
          <a:solidFill>
            <a:srgbClr val="0000F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660232" y="2708920"/>
            <a:ext cx="2160240" cy="792088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guess &lt; rand</a:t>
            </a:r>
            <a:endParaRPr lang="en-US" dirty="0">
              <a:solidFill>
                <a:srgbClr val="0000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89810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36" grpId="0" animBg="1"/>
      <p:bldP spid="37" grpId="0" animBg="1"/>
      <p:bldP spid="3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3. FLAG-CONTROLLED LOOP – CODE (2)</a:t>
            </a:r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79512" y="760050"/>
            <a:ext cx="8784976" cy="5909310"/>
            <a:chOff x="323528" y="1236822"/>
            <a:chExt cx="7848872" cy="5717702"/>
          </a:xfrm>
        </p:grpSpPr>
        <p:sp>
          <p:nvSpPr>
            <p:cNvPr id="10" name="TextBox 9"/>
            <p:cNvSpPr txBox="1"/>
            <p:nvPr/>
          </p:nvSpPr>
          <p:spPr>
            <a:xfrm>
              <a:off x="323528" y="1236822"/>
              <a:ext cx="576064" cy="5717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19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20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29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30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31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32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33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34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35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36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37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38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39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71600" y="1236822"/>
              <a:ext cx="7200800" cy="571770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B0F0"/>
                  </a:solidFill>
                </a:rPr>
                <a:t>while</a:t>
              </a:r>
              <a:r>
                <a:rPr lang="en-US" sz="1400" dirty="0" smtClean="0">
                  <a:solidFill>
                    <a:srgbClr val="0000FF"/>
                  </a:solidFill>
                </a:rPr>
                <a:t> (!done)   </a:t>
              </a:r>
              <a:r>
                <a:rPr lang="en-US" sz="1400" dirty="0" smtClean="0">
                  <a:solidFill>
                    <a:srgbClr val="00B050"/>
                  </a:solidFill>
                </a:rPr>
                <a:t>//Repeat as long as the flag is false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{</a:t>
              </a:r>
            </a:p>
            <a:p>
              <a:r>
                <a:rPr lang="en-US" sz="1400" dirty="0" smtClean="0"/>
                <a:t>                         </a:t>
              </a:r>
              <a:r>
                <a:rPr lang="en-US" sz="1400" dirty="0"/>
                <a:t>// Input section: to enter values of used variables</a:t>
              </a:r>
              <a:endParaRPr lang="en-US" sz="1400" dirty="0" smtClean="0"/>
            </a:p>
            <a:p>
              <a:r>
                <a:rPr lang="en-US" sz="1400" dirty="0" smtClean="0"/>
                <a:t>                            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</a:t>
              </a:r>
              <a:r>
                <a:rPr lang="en-US" sz="1400" dirty="0" smtClean="0">
                  <a:solidFill>
                    <a:srgbClr val="0000FF"/>
                  </a:solidFill>
                </a:rPr>
                <a:t> </a:t>
              </a:r>
              <a:r>
                <a:rPr lang="en-US" sz="1400" dirty="0">
                  <a:solidFill>
                    <a:srgbClr val="0000FF"/>
                  </a:solidFill>
                </a:rPr>
                <a:t>(“Guess a number between 0 and 100 ”);   </a:t>
              </a:r>
              <a:r>
                <a:rPr lang="en-US" sz="1400" dirty="0">
                  <a:solidFill>
                    <a:srgbClr val="00B050"/>
                  </a:solidFill>
                </a:rPr>
                <a:t>//prompt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 guess </a:t>
              </a:r>
              <a:r>
                <a:rPr lang="en-US" sz="1400" dirty="0">
                  <a:solidFill>
                    <a:srgbClr val="0000FF"/>
                  </a:solidFill>
                </a:rPr>
                <a:t>= </a:t>
              </a:r>
              <a:r>
                <a:rPr lang="en-US" sz="1400" dirty="0" err="1">
                  <a:solidFill>
                    <a:srgbClr val="0000FF"/>
                  </a:solidFill>
                </a:rPr>
                <a:t>read.</a:t>
              </a:r>
              <a:r>
                <a:rPr lang="en-US" sz="1400" dirty="0" err="1">
                  <a:solidFill>
                    <a:srgbClr val="00B050"/>
                  </a:solidFill>
                </a:rPr>
                <a:t>nextInt</a:t>
              </a:r>
              <a:r>
                <a:rPr lang="en-US" sz="1400" dirty="0">
                  <a:solidFill>
                    <a:srgbClr val="00B050"/>
                  </a:solidFill>
                </a:rPr>
                <a:t>()</a:t>
              </a:r>
              <a:r>
                <a:rPr lang="en-US" sz="1400" dirty="0">
                  <a:solidFill>
                    <a:srgbClr val="0000FF"/>
                  </a:solidFill>
                </a:rPr>
                <a:t>;  </a:t>
              </a:r>
              <a:r>
                <a:rPr lang="en-US" sz="1400" dirty="0">
                  <a:solidFill>
                    <a:srgbClr val="00B050"/>
                  </a:solidFill>
                </a:rPr>
                <a:t> //read guessed number</a:t>
              </a:r>
            </a:p>
            <a:p>
              <a:r>
                <a:rPr lang="en-US" sz="1400" dirty="0" smtClean="0"/>
                <a:t>	        // </a:t>
              </a:r>
              <a:r>
                <a:rPr lang="en-US" sz="1400" dirty="0"/>
                <a:t>Processing section: processing statements</a:t>
              </a:r>
              <a:endParaRPr lang="en-US" sz="1400" dirty="0" smtClean="0">
                <a:solidFill>
                  <a:srgbClr val="0000FF"/>
                </a:solidFill>
              </a:endParaRP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	             </a:t>
              </a:r>
              <a:r>
                <a:rPr lang="en-US" sz="1400" dirty="0" smtClean="0">
                  <a:solidFill>
                    <a:srgbClr val="00B0F0"/>
                  </a:solidFill>
                </a:rPr>
                <a:t>if</a:t>
              </a:r>
              <a:r>
                <a:rPr lang="en-US" sz="1400" dirty="0" smtClean="0">
                  <a:solidFill>
                    <a:srgbClr val="0000FF"/>
                  </a:solidFill>
                </a:rPr>
                <a:t> (guess &gt; rand)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	                { 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     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 smtClean="0">
                  <a:solidFill>
                    <a:srgbClr val="0000FF"/>
                  </a:solidFill>
                </a:rPr>
                <a:t> (“Guess too large”);</a:t>
              </a:r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 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     trials++;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    }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</a:t>
              </a:r>
              <a:r>
                <a:rPr lang="en-US" sz="1400" dirty="0" smtClean="0">
                  <a:solidFill>
                    <a:srgbClr val="00B0F0"/>
                  </a:solidFill>
                </a:rPr>
                <a:t>else </a:t>
              </a:r>
            </a:p>
            <a:p>
              <a:r>
                <a:rPr lang="en-US" sz="1400" dirty="0">
                  <a:solidFill>
                    <a:srgbClr val="00B0F0"/>
                  </a:solidFill>
                </a:rPr>
                <a:t> </a:t>
              </a:r>
              <a:r>
                <a:rPr lang="en-US" sz="1400" dirty="0" smtClean="0">
                  <a:solidFill>
                    <a:srgbClr val="00B0F0"/>
                  </a:solidFill>
                </a:rPr>
                <a:t>                               if</a:t>
              </a:r>
              <a:r>
                <a:rPr lang="en-US" sz="1400" dirty="0" smtClean="0">
                  <a:solidFill>
                    <a:srgbClr val="0000FF"/>
                  </a:solidFill>
                </a:rPr>
                <a:t> (guess &lt; rand)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 </a:t>
              </a:r>
              <a:r>
                <a:rPr lang="en-US" sz="1400" dirty="0" smtClean="0">
                  <a:solidFill>
                    <a:srgbClr val="0000FF"/>
                  </a:solidFill>
                </a:rPr>
                <a:t>                     {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	       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 smtClean="0">
                  <a:solidFill>
                    <a:srgbClr val="0000FF"/>
                  </a:solidFill>
                </a:rPr>
                <a:t> (“Guess too small”);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	        trials++;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	     }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	                  </a:t>
              </a:r>
              <a:r>
                <a:rPr lang="en-US" sz="1400" dirty="0" smtClean="0">
                  <a:solidFill>
                    <a:srgbClr val="00B0F0"/>
                  </a:solidFill>
                </a:rPr>
                <a:t>else</a:t>
              </a:r>
              <a:endParaRPr lang="en-US" sz="1400" dirty="0">
                <a:solidFill>
                  <a:srgbClr val="00B0F0"/>
                </a:solidFill>
              </a:endParaRP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		     {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	       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400" dirty="0" smtClean="0">
                  <a:solidFill>
                    <a:srgbClr val="0000FF"/>
                  </a:solidFill>
                </a:rPr>
                <a:t> (“You win!!”);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	       done = </a:t>
              </a:r>
              <a:r>
                <a:rPr lang="en-US" sz="1400" dirty="0" smtClean="0">
                  <a:solidFill>
                    <a:srgbClr val="00B0F0"/>
                  </a:solidFill>
                </a:rPr>
                <a:t>true</a:t>
              </a:r>
              <a:r>
                <a:rPr lang="en-US" sz="1400" dirty="0" smtClean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	    }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smtClean="0">
                  <a:solidFill>
                    <a:srgbClr val="0000FF"/>
                  </a:solidFill>
                </a:rPr>
                <a:t>   } </a:t>
              </a:r>
              <a:r>
                <a:rPr lang="en-US" sz="1400" dirty="0" smtClean="0">
                  <a:solidFill>
                    <a:srgbClr val="00B050"/>
                  </a:solidFill>
                </a:rPr>
                <a:t>//end while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                // Output section: display program output</a:t>
              </a:r>
            </a:p>
            <a:p>
              <a:r>
                <a:rPr lang="en-US" sz="1400" dirty="0">
                  <a:solidFill>
                    <a:srgbClr val="0000FF"/>
                  </a:solidFill>
                </a:rPr>
                <a:t>	</a:t>
              </a:r>
              <a:r>
                <a:rPr lang="en-US" sz="1400" dirty="0" err="1" smtClean="0">
                  <a:solidFill>
                    <a:srgbClr val="0000FF"/>
                  </a:solidFill>
                </a:rPr>
                <a:t>System.out.printf</a:t>
              </a:r>
              <a:r>
                <a:rPr lang="en-US" sz="1400" dirty="0" smtClean="0">
                  <a:solidFill>
                    <a:srgbClr val="0000FF"/>
                  </a:solidFill>
                </a:rPr>
                <a:t> (“Number of trials = %3d”, trials);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      } </a:t>
              </a:r>
              <a:r>
                <a:rPr lang="en-US" sz="1400" dirty="0" smtClean="0">
                  <a:solidFill>
                    <a:srgbClr val="00B050"/>
                  </a:solidFill>
                </a:rPr>
                <a:t>// end main</a:t>
              </a:r>
            </a:p>
            <a:p>
              <a:r>
                <a:rPr lang="en-US" sz="1400" dirty="0" smtClean="0">
                  <a:solidFill>
                    <a:srgbClr val="0000FF"/>
                  </a:solidFill>
                </a:rPr>
                <a:t>} </a:t>
              </a:r>
              <a:r>
                <a:rPr lang="en-US" sz="1400" dirty="0" smtClean="0">
                  <a:solidFill>
                    <a:srgbClr val="00B050"/>
                  </a:solidFill>
                </a:rPr>
                <a:t>// end class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3.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while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038230" y="5517232"/>
            <a:ext cx="1224136" cy="216024"/>
          </a:xfrm>
          <a:prstGeom prst="rect">
            <a:avLst/>
          </a:prstGeom>
          <a:solidFill>
            <a:srgbClr val="7030A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874189" y="812174"/>
            <a:ext cx="1224136" cy="216024"/>
          </a:xfrm>
          <a:prstGeom prst="rect">
            <a:avLst/>
          </a:prstGeom>
          <a:solidFill>
            <a:srgbClr val="7030A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843808" y="4401108"/>
            <a:ext cx="1224136" cy="216024"/>
          </a:xfrm>
          <a:prstGeom prst="rect">
            <a:avLst/>
          </a:prstGeom>
          <a:solidFill>
            <a:srgbClr val="7030A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059832" y="4833156"/>
            <a:ext cx="3312368" cy="216024"/>
          </a:xfrm>
          <a:prstGeom prst="rect">
            <a:avLst/>
          </a:prstGeom>
          <a:solidFill>
            <a:srgbClr val="7030A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059832" y="5085184"/>
            <a:ext cx="3312368" cy="216024"/>
          </a:xfrm>
          <a:prstGeom prst="rect">
            <a:avLst/>
          </a:prstGeom>
          <a:solidFill>
            <a:srgbClr val="7030A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43808" y="2060848"/>
            <a:ext cx="1224136" cy="216024"/>
          </a:xfrm>
          <a:prstGeom prst="rect">
            <a:avLst/>
          </a:prstGeom>
          <a:solidFill>
            <a:srgbClr val="7030A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555776" y="3130480"/>
            <a:ext cx="1224136" cy="216024"/>
          </a:xfrm>
          <a:prstGeom prst="rect">
            <a:avLst/>
          </a:prstGeom>
          <a:solidFill>
            <a:srgbClr val="7030A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987824" y="3356992"/>
            <a:ext cx="1224136" cy="216024"/>
          </a:xfrm>
          <a:prstGeom prst="rect">
            <a:avLst/>
          </a:prstGeom>
          <a:solidFill>
            <a:srgbClr val="7030A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660232" y="2708920"/>
            <a:ext cx="2160240" cy="792088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guess == rand</a:t>
            </a:r>
            <a:endParaRPr lang="en-US" dirty="0">
              <a:solidFill>
                <a:srgbClr val="0000F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15354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37" grpId="0" animBg="1"/>
      <p:bldP spid="38" grpId="0" animBg="1"/>
      <p:bldP spid="39" grpId="0" animBg="1"/>
      <p:bldP spid="3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558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 (1) 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3528391"/>
          </a:xfrm>
        </p:spPr>
        <p:txBody>
          <a:bodyPr>
            <a:noAutofit/>
          </a:bodyPr>
          <a:lstStyle/>
          <a:p>
            <a:pPr marL="109728" lvl="0" indent="0" algn="just" hangingPunct="0">
              <a:buNone/>
            </a:pP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Write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complete program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calculates and prints the bill for Riyadh’s power consumption. The rates vary depending on whether the user is residential, commercial, or industrial. A code of R corresponds to a Residential, C corresponds to a Commercial, and I to Industrial. Any other code should be treated as an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error.</a:t>
            </a:r>
          </a:p>
          <a:p>
            <a:pPr marL="109728" indent="0" algn="just" hangingPunct="0">
              <a:buNone/>
            </a:pP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The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 should read the power consumption rate in KWH (Kilowatt per Hour); then it calculates the due amount according to the following:</a:t>
            </a:r>
          </a:p>
          <a:p>
            <a:pPr marL="109728" indent="0" algn="just">
              <a:buNone/>
            </a:pP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The 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rate is SAR 5 per KWH for Residential, SAR 10 per KWH for Commercial and SAR 20 per KWH for Industrial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109728" indent="0" algn="just">
              <a:buNone/>
            </a:pPr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09728" indent="0" algn="just">
              <a:buNone/>
            </a:pP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 and apply an appropriate sentinel that stops the program.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406" y="6496070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/>
              <a:t>W6.3 </a:t>
            </a:r>
            <a:r>
              <a:rPr lang="en-US" sz="1200" dirty="0" smtClean="0"/>
              <a:t>while</a:t>
            </a:r>
            <a:endParaRPr lang="en-US" sz="1200" dirty="0"/>
          </a:p>
        </p:txBody>
      </p:sp>
      <p:sp>
        <p:nvSpPr>
          <p:cNvPr id="8" name="Explosion 1 7"/>
          <p:cNvSpPr/>
          <p:nvPr/>
        </p:nvSpPr>
        <p:spPr>
          <a:xfrm>
            <a:off x="6987894" y="5301208"/>
            <a:ext cx="1872208" cy="1435224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IMPORTANT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74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Counter-Controlled Loop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229600" cy="5073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Used when exact number of data or entry pieces is known.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General form: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N = </a:t>
            </a:r>
            <a:r>
              <a:rPr lang="en-US" sz="2000" dirty="0" smtClean="0">
                <a:solidFill>
                  <a:srgbClr val="339933"/>
                </a:solidFill>
                <a:latin typeface="Courier New" pitchFamily="49" charset="0"/>
                <a:cs typeface="Times New Roman" pitchFamily="18" charset="0"/>
              </a:rPr>
              <a:t>…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counter = 0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Loop while (counter &lt; N)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   counter = counter + 1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End loop</a:t>
            </a:r>
            <a:endParaRPr lang="en-US" dirty="0" smtClean="0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4929188" y="1857375"/>
            <a:ext cx="4071937" cy="4857750"/>
            <a:chOff x="4857752" y="2000240"/>
            <a:chExt cx="4071966" cy="4857760"/>
          </a:xfrm>
        </p:grpSpPr>
        <p:sp>
          <p:nvSpPr>
            <p:cNvPr id="4" name="Flowchart: Process 3"/>
            <p:cNvSpPr/>
            <p:nvPr/>
          </p:nvSpPr>
          <p:spPr>
            <a:xfrm>
              <a:off x="4857752" y="2000240"/>
              <a:ext cx="4071966" cy="4857760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Flowchart: Process 4"/>
            <p:cNvSpPr/>
            <p:nvPr/>
          </p:nvSpPr>
          <p:spPr>
            <a:xfrm>
              <a:off x="5072066" y="2357429"/>
              <a:ext cx="1643075" cy="500063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N = …</a:t>
              </a:r>
            </a:p>
          </p:txBody>
        </p:sp>
        <p:sp>
          <p:nvSpPr>
            <p:cNvPr id="10" name="Flowchart: Process 9"/>
            <p:cNvSpPr/>
            <p:nvPr/>
          </p:nvSpPr>
          <p:spPr>
            <a:xfrm>
              <a:off x="6072198" y="3214681"/>
              <a:ext cx="1643075" cy="500063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counter = 0</a:t>
              </a:r>
            </a:p>
          </p:txBody>
        </p:sp>
        <p:cxnSp>
          <p:nvCxnSpPr>
            <p:cNvPr id="12" name="Straight Arrow Connector 11"/>
            <p:cNvCxnSpPr>
              <a:stCxn id="10" idx="2"/>
              <a:endCxn id="15" idx="0"/>
            </p:cNvCxnSpPr>
            <p:nvPr/>
          </p:nvCxnSpPr>
          <p:spPr>
            <a:xfrm rot="16200000" flipH="1">
              <a:off x="6768322" y="3839363"/>
              <a:ext cx="285751" cy="365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Flowchart: Data 12"/>
            <p:cNvSpPr/>
            <p:nvPr/>
          </p:nvSpPr>
          <p:spPr>
            <a:xfrm>
              <a:off x="7143768" y="2428866"/>
              <a:ext cx="1714512" cy="357189"/>
            </a:xfrm>
            <a:prstGeom prst="flowChartInputOutpu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Read  N</a:t>
              </a:r>
            </a:p>
          </p:txBody>
        </p:sp>
        <p:sp>
          <p:nvSpPr>
            <p:cNvPr id="16406" name="TextBox 13"/>
            <p:cNvSpPr txBox="1">
              <a:spLocks noChangeArrowheads="1"/>
            </p:cNvSpPr>
            <p:nvPr/>
          </p:nvSpPr>
          <p:spPr bwMode="auto">
            <a:xfrm>
              <a:off x="6786578" y="2416750"/>
              <a:ext cx="4042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  <a:latin typeface="Georgia" pitchFamily="18" charset="0"/>
                </a:rPr>
                <a:t>or</a:t>
              </a:r>
            </a:p>
          </p:txBody>
        </p:sp>
        <p:sp>
          <p:nvSpPr>
            <p:cNvPr id="15" name="Flowchart: Decision 14"/>
            <p:cNvSpPr/>
            <p:nvPr/>
          </p:nvSpPr>
          <p:spPr>
            <a:xfrm>
              <a:off x="5500694" y="4000494"/>
              <a:ext cx="2857520" cy="1000127"/>
            </a:xfrm>
            <a:prstGeom prst="flowChartDecision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counter &lt; N</a:t>
              </a:r>
            </a:p>
          </p:txBody>
        </p:sp>
        <p:cxnSp>
          <p:nvCxnSpPr>
            <p:cNvPr id="20" name="Elbow Connector 19"/>
            <p:cNvCxnSpPr>
              <a:stCxn id="5" idx="2"/>
              <a:endCxn id="10" idx="0"/>
            </p:cNvCxnSpPr>
            <p:nvPr/>
          </p:nvCxnSpPr>
          <p:spPr>
            <a:xfrm rot="16200000" flipH="1">
              <a:off x="6215869" y="2536020"/>
              <a:ext cx="357189" cy="100013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Flowchart: Process 20"/>
            <p:cNvSpPr/>
            <p:nvPr/>
          </p:nvSpPr>
          <p:spPr>
            <a:xfrm>
              <a:off x="6072198" y="5214935"/>
              <a:ext cx="1643075" cy="500063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do operation</a:t>
              </a:r>
            </a:p>
          </p:txBody>
        </p:sp>
        <p:sp>
          <p:nvSpPr>
            <p:cNvPr id="22" name="Flowchart: Process 21"/>
            <p:cNvSpPr/>
            <p:nvPr/>
          </p:nvSpPr>
          <p:spPr>
            <a:xfrm>
              <a:off x="5500694" y="5929311"/>
              <a:ext cx="2786083" cy="500063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counter = counter + 1</a:t>
              </a:r>
            </a:p>
          </p:txBody>
        </p:sp>
        <p:cxnSp>
          <p:nvCxnSpPr>
            <p:cNvPr id="25" name="Straight Arrow Connector 24"/>
            <p:cNvCxnSpPr>
              <a:stCxn id="15" idx="2"/>
              <a:endCxn id="21" idx="0"/>
            </p:cNvCxnSpPr>
            <p:nvPr/>
          </p:nvCxnSpPr>
          <p:spPr>
            <a:xfrm rot="5400000">
              <a:off x="6804834" y="5090315"/>
              <a:ext cx="214313" cy="3492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1" idx="2"/>
              <a:endCxn id="22" idx="0"/>
            </p:cNvCxnSpPr>
            <p:nvPr/>
          </p:nvCxnSpPr>
          <p:spPr>
            <a:xfrm rot="5400000">
              <a:off x="6786579" y="5822948"/>
              <a:ext cx="214312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22" idx="1"/>
              <a:endCxn id="15" idx="1"/>
            </p:cNvCxnSpPr>
            <p:nvPr/>
          </p:nvCxnSpPr>
          <p:spPr>
            <a:xfrm rot="10800000">
              <a:off x="5500694" y="4500558"/>
              <a:ext cx="1588" cy="1679578"/>
            </a:xfrm>
            <a:prstGeom prst="bentConnector3">
              <a:avLst>
                <a:gd name="adj1" fmla="val 14395466"/>
              </a:avLst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Flowchart: Connector 29"/>
            <p:cNvSpPr/>
            <p:nvPr/>
          </p:nvSpPr>
          <p:spPr>
            <a:xfrm>
              <a:off x="6643702" y="2071678"/>
              <a:ext cx="214315" cy="214312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" name="Flowchart: Connector 30"/>
            <p:cNvSpPr/>
            <p:nvPr/>
          </p:nvSpPr>
          <p:spPr>
            <a:xfrm>
              <a:off x="6786578" y="6572249"/>
              <a:ext cx="214315" cy="214313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33" name="Shape 32"/>
            <p:cNvCxnSpPr>
              <a:stCxn id="15" idx="3"/>
              <a:endCxn id="31" idx="6"/>
            </p:cNvCxnSpPr>
            <p:nvPr/>
          </p:nvCxnSpPr>
          <p:spPr>
            <a:xfrm flipH="1">
              <a:off x="7000892" y="4500558"/>
              <a:ext cx="1357322" cy="2179641"/>
            </a:xfrm>
            <a:prstGeom prst="bentConnector3">
              <a:avLst>
                <a:gd name="adj1" fmla="val -16842"/>
              </a:avLst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hape 36"/>
            <p:cNvCxnSpPr>
              <a:stCxn id="30" idx="2"/>
              <a:endCxn id="5" idx="0"/>
            </p:cNvCxnSpPr>
            <p:nvPr/>
          </p:nvCxnSpPr>
          <p:spPr>
            <a:xfrm rot="10800000" flipV="1">
              <a:off x="5894396" y="2178040"/>
              <a:ext cx="749305" cy="179388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418" name="TextBox 38"/>
            <p:cNvSpPr txBox="1">
              <a:spLocks noChangeArrowheads="1"/>
            </p:cNvSpPr>
            <p:nvPr/>
          </p:nvSpPr>
          <p:spPr bwMode="auto">
            <a:xfrm>
              <a:off x="8215338" y="4071942"/>
              <a:ext cx="4860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  <a:latin typeface="Georgia" pitchFamily="18" charset="0"/>
                </a:rPr>
                <a:t>No</a:t>
              </a:r>
            </a:p>
          </p:txBody>
        </p:sp>
        <p:sp>
          <p:nvSpPr>
            <p:cNvPr id="16419" name="TextBox 39"/>
            <p:cNvSpPr txBox="1">
              <a:spLocks noChangeArrowheads="1"/>
            </p:cNvSpPr>
            <p:nvPr/>
          </p:nvSpPr>
          <p:spPr bwMode="auto">
            <a:xfrm>
              <a:off x="7072330" y="4917056"/>
              <a:ext cx="5389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  <a:latin typeface="Georgia" pitchFamily="18" charset="0"/>
                </a:rPr>
                <a:t>Yes</a:t>
              </a:r>
            </a:p>
          </p:txBody>
        </p:sp>
      </p:grpSp>
      <p:sp>
        <p:nvSpPr>
          <p:cNvPr id="24" name="Rectangle 23"/>
          <p:cNvSpPr/>
          <p:nvPr/>
        </p:nvSpPr>
        <p:spPr bwMode="auto">
          <a:xfrm>
            <a:off x="6143599" y="3071809"/>
            <a:ext cx="1643063" cy="500062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 bwMode="auto">
          <a:xfrm>
            <a:off x="642910" y="2643182"/>
            <a:ext cx="2000250" cy="360040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400" name="TextBox 27"/>
          <p:cNvSpPr txBox="1">
            <a:spLocks noChangeArrowheads="1"/>
          </p:cNvSpPr>
          <p:nvPr/>
        </p:nvSpPr>
        <p:spPr bwMode="auto">
          <a:xfrm>
            <a:off x="4926608" y="3000295"/>
            <a:ext cx="1216992" cy="738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C00000"/>
                </a:solidFill>
              </a:rPr>
              <a:t>(1) </a:t>
            </a:r>
          </a:p>
          <a:p>
            <a:pPr algn="ctr"/>
            <a:r>
              <a:rPr lang="en-US" sz="1400" b="1">
                <a:solidFill>
                  <a:srgbClr val="C00000"/>
                </a:solidFill>
              </a:rPr>
              <a:t>Initialization</a:t>
            </a:r>
          </a:p>
          <a:p>
            <a:pPr algn="ctr"/>
            <a:r>
              <a:rPr lang="en-US" sz="1400" b="1">
                <a:solidFill>
                  <a:srgbClr val="C00000"/>
                </a:solidFill>
              </a:rPr>
              <a:t>stmt.</a:t>
            </a:r>
          </a:p>
        </p:txBody>
      </p:sp>
      <p:sp>
        <p:nvSpPr>
          <p:cNvPr id="16395" name="TextBox 33"/>
          <p:cNvSpPr txBox="1">
            <a:spLocks noChangeArrowheads="1"/>
          </p:cNvSpPr>
          <p:nvPr/>
        </p:nvSpPr>
        <p:spPr bwMode="auto">
          <a:xfrm>
            <a:off x="4875338" y="6270763"/>
            <a:ext cx="1268287" cy="52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C00000"/>
                </a:solidFill>
              </a:rPr>
              <a:t>(3) </a:t>
            </a:r>
          </a:p>
          <a:p>
            <a:pPr algn="ctr"/>
            <a:r>
              <a:rPr lang="en-US" sz="1400" b="1">
                <a:solidFill>
                  <a:srgbClr val="C00000"/>
                </a:solidFill>
              </a:rPr>
              <a:t>Update stmt.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5572125" y="5793854"/>
            <a:ext cx="2786063" cy="500061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auto">
          <a:xfrm>
            <a:off x="1214414" y="4214818"/>
            <a:ext cx="3357562" cy="57606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392" name="TextBox 31"/>
          <p:cNvSpPr txBox="1">
            <a:spLocks noChangeArrowheads="1"/>
          </p:cNvSpPr>
          <p:nvPr/>
        </p:nvSpPr>
        <p:spPr bwMode="auto">
          <a:xfrm>
            <a:off x="4884476" y="3713041"/>
            <a:ext cx="1473475" cy="523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>
                <a:solidFill>
                  <a:srgbClr val="C00000"/>
                </a:solidFill>
              </a:rPr>
              <a:t>(2) </a:t>
            </a:r>
          </a:p>
          <a:p>
            <a:pPr algn="ctr"/>
            <a:r>
              <a:rPr lang="en-US" sz="1400" b="1">
                <a:solidFill>
                  <a:srgbClr val="C00000"/>
                </a:solidFill>
              </a:rPr>
              <a:t>Loop condition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500298" y="3000372"/>
            <a:ext cx="2000250" cy="504056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Flowchart: Decision 38"/>
          <p:cNvSpPr/>
          <p:nvPr/>
        </p:nvSpPr>
        <p:spPr bwMode="auto">
          <a:xfrm>
            <a:off x="5572125" y="3927351"/>
            <a:ext cx="2857500" cy="1000125"/>
          </a:xfrm>
          <a:prstGeom prst="flowChartDecision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0" y="1071546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r>
              <a:rPr lang="en-US" b="1" dirty="0" smtClean="0"/>
              <a:t>.1 SYNTAX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25A1C68-F048-4C66-8544-2D3BD35A587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53400" cy="774576"/>
          </a:xfr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1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The </a:t>
            </a:r>
            <a:r>
              <a:rPr lang="en-US" sz="4000" dirty="0" smtClean="0">
                <a:solidFill>
                  <a:srgbClr val="00B0F0"/>
                </a:solidFill>
                <a:latin typeface="Tahoma" charset="0"/>
                <a:cs typeface="Arial" charset="0"/>
              </a:rPr>
              <a:t>while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Statement</a:t>
            </a:r>
            <a:endParaRPr lang="en-US" sz="28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1691679" y="1340768"/>
            <a:ext cx="7215369" cy="648072"/>
          </a:xfrm>
          <a:prstGeom prst="roundRect">
            <a:avLst>
              <a:gd name="adj" fmla="val 341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rgbClr val="00B0F0"/>
                </a:solidFill>
              </a:rPr>
              <a:t>while </a:t>
            </a:r>
            <a:r>
              <a:rPr lang="en-US" sz="1600" dirty="0" smtClean="0">
                <a:solidFill>
                  <a:srgbClr val="0000FF"/>
                </a:solidFill>
              </a:rPr>
              <a:t>(logical expression)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statement 1;    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07504" y="1340768"/>
            <a:ext cx="144016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SYNTAX 1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691679" y="2348880"/>
            <a:ext cx="7215369" cy="1800200"/>
          </a:xfrm>
          <a:prstGeom prst="roundRect">
            <a:avLst>
              <a:gd name="adj" fmla="val 341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rgbClr val="00B0F0"/>
                </a:solidFill>
              </a:rPr>
              <a:t>while </a:t>
            </a:r>
            <a:r>
              <a:rPr lang="en-US" sz="1600" dirty="0" smtClean="0">
                <a:solidFill>
                  <a:srgbClr val="0000FF"/>
                </a:solidFill>
              </a:rPr>
              <a:t>(logical expression)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  </a:t>
            </a:r>
            <a:r>
              <a:rPr lang="en-US" sz="1600" dirty="0" smtClean="0">
                <a:solidFill>
                  <a:srgbClr val="FF0000"/>
                </a:solidFill>
              </a:rPr>
              <a:t>{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    statement 1;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statement 2;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    ---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    statement n;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  </a:t>
            </a:r>
            <a:r>
              <a:rPr lang="en-US" sz="1600" dirty="0" smtClean="0">
                <a:solidFill>
                  <a:srgbClr val="FF0000"/>
                </a:solidFill>
              </a:rPr>
              <a:t>}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07504" y="2348880"/>
            <a:ext cx="144016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SYNTAX 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4282" y="4214818"/>
            <a:ext cx="8820043" cy="20867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statement or block of statements </a:t>
            </a:r>
            <a:r>
              <a:rPr lang="en-US" sz="2400" b="1" u="sng" dirty="0" smtClean="0"/>
              <a:t>will execute </a:t>
            </a:r>
            <a:r>
              <a:rPr lang="en-US" sz="2400" dirty="0" smtClean="0"/>
              <a:t>until </a:t>
            </a:r>
          </a:p>
          <a:p>
            <a:r>
              <a:rPr lang="en-US" sz="2400" dirty="0" smtClean="0"/>
              <a:t>the </a:t>
            </a:r>
            <a:r>
              <a:rPr lang="en-US" sz="2400" b="1" u="sng" dirty="0" smtClean="0"/>
              <a:t>logical expression become false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Statements must change value of expression to false. 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 loop that continues to execute endlessly is called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 an </a:t>
            </a:r>
            <a:r>
              <a:rPr lang="en-US" sz="2400" b="1" dirty="0" smtClean="0"/>
              <a:t>infinite loop </a:t>
            </a:r>
            <a:r>
              <a:rPr lang="en-US" sz="2400" dirty="0" smtClean="0"/>
              <a:t>(expression is always true).</a:t>
            </a:r>
          </a:p>
          <a:p>
            <a:endParaRPr lang="en-US" sz="2400" b="1" u="sn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39305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103-5552-42C6-A7B5-09638567936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</a:t>
            </a:r>
            <a:r>
              <a:rPr lang="en-US" sz="280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800" dirty="0" smtClean="0"/>
              <a:t> Looping (Repetition) Structure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2867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42844" y="1142984"/>
            <a:ext cx="8305800" cy="556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Typically, while loops are written in the following form: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//initialize the loop control variable(s)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(expression) 	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//expression tests the LCV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99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//update the loop control variable(s)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Counter-Controlled while Loop</a:t>
            </a:r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0A580246-E54B-4030-9268-4C441939A2D8}" type="slidenum">
              <a:rPr lang="en-US"/>
              <a:pPr/>
              <a:t>8</a:t>
            </a:fld>
            <a:endParaRPr lang="en-US"/>
          </a:p>
        </p:txBody>
      </p:sp>
      <p:sp>
        <p:nvSpPr>
          <p:cNvPr id="922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556792"/>
            <a:ext cx="8001000" cy="514245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Used when exact number of data or entry pieces is known.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General form: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N = </a:t>
            </a:r>
            <a:r>
              <a:rPr lang="en-US" sz="2000" dirty="0" smtClean="0">
                <a:solidFill>
                  <a:srgbClr val="339933"/>
                </a:solidFill>
                <a:latin typeface="Courier New" pitchFamily="49" charset="0"/>
                <a:cs typeface="Times New Roman" pitchFamily="18" charset="0"/>
              </a:rPr>
              <a:t>//value input by user or specified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339933"/>
                </a:solidFill>
                <a:latin typeface="Courier New" pitchFamily="49" charset="0"/>
                <a:cs typeface="Times New Roman" pitchFamily="18" charset="0"/>
              </a:rPr>
              <a:t>        //in program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counter = 0;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while </a:t>
            </a: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(counter &lt; N)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   counter++;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    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cs typeface="Times New Roman" pitchFamily="18" charset="0"/>
              </a:rPr>
              <a:t>}</a:t>
            </a:r>
            <a:endParaRPr lang="en-US" sz="2000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B103-5552-42C6-A7B5-09638567936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</a:t>
            </a:r>
            <a:r>
              <a:rPr lang="en-US" sz="280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800" dirty="0" smtClean="0"/>
              <a:t> Looping (Repetition) Structure</a:t>
            </a:r>
            <a:endParaRPr lang="en-US" sz="28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14282" y="1214422"/>
            <a:ext cx="80010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 5-1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lvl="0" indent="-256032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 </a:t>
            </a:r>
            <a:r>
              <a:rPr lang="en-US" sz="2000" dirty="0" smtClean="0">
                <a:solidFill>
                  <a:srgbClr val="339933"/>
                </a:solidFill>
                <a:latin typeface="Courier New" pitchFamily="49" charset="0"/>
              </a:rPr>
              <a:t>//initialize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                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65760" lvl="0" indent="-256032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&lt;= 20) </a:t>
            </a:r>
            <a:r>
              <a:rPr lang="en-US" sz="2000" dirty="0" smtClean="0">
                <a:solidFill>
                  <a:srgbClr val="339933"/>
                </a:solidFill>
                <a:latin typeface="Courier New" pitchFamily="49" charset="0"/>
              </a:rPr>
              <a:t>//condition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{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" ");     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65760" lvl="0" indent="-256032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+ 5; </a:t>
            </a:r>
            <a:r>
              <a:rPr lang="en-US" sz="2000" dirty="0" smtClean="0">
                <a:solidFill>
                  <a:srgbClr val="339933"/>
                </a:solidFill>
                <a:latin typeface="Courier New" pitchFamily="49" charset="0"/>
              </a:rPr>
              <a:t>//update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}</a:t>
            </a: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              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CC00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92867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50"/>
          <p:cNvGrpSpPr>
            <a:grpSpLocks/>
          </p:cNvGrpSpPr>
          <p:nvPr/>
        </p:nvGrpSpPr>
        <p:grpSpPr bwMode="auto">
          <a:xfrm>
            <a:off x="5643570" y="3071810"/>
            <a:ext cx="571500" cy="890587"/>
            <a:chOff x="571472" y="3610277"/>
            <a:chExt cx="571504" cy="890293"/>
          </a:xfrm>
        </p:grpSpPr>
        <p:sp>
          <p:nvSpPr>
            <p:cNvPr id="8" name="Flowchart: Process 7"/>
            <p:cNvSpPr/>
            <p:nvPr/>
          </p:nvSpPr>
          <p:spPr>
            <a:xfrm>
              <a:off x="571472" y="4000504"/>
              <a:ext cx="571504" cy="500066"/>
            </a:xfrm>
            <a:prstGeom prst="flowChartProcess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0</a:t>
              </a:r>
            </a:p>
          </p:txBody>
        </p:sp>
        <p:sp>
          <p:nvSpPr>
            <p:cNvPr id="9" name="TextBox 47"/>
            <p:cNvSpPr txBox="1">
              <a:spLocks noChangeArrowheads="1"/>
            </p:cNvSpPr>
            <p:nvPr/>
          </p:nvSpPr>
          <p:spPr bwMode="auto">
            <a:xfrm>
              <a:off x="714348" y="3610277"/>
              <a:ext cx="2744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Georgia" pitchFamily="18" charset="0"/>
                </a:rPr>
                <a:t>i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929437" y="3643289"/>
            <a:ext cx="1643062" cy="2678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/>
              <a:t>Output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u="sng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u="sng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072312" y="4214789"/>
            <a:ext cx="5937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Georgia" pitchFamily="18" charset="0"/>
              </a:rPr>
              <a:t>0</a:t>
            </a:r>
          </a:p>
          <a:p>
            <a:r>
              <a:rPr lang="en-US" sz="2400" b="1">
                <a:solidFill>
                  <a:schemeClr val="bg1"/>
                </a:solidFill>
                <a:latin typeface="Georgia" pitchFamily="18" charset="0"/>
              </a:rPr>
              <a:t>5</a:t>
            </a:r>
          </a:p>
          <a:p>
            <a:r>
              <a:rPr lang="en-US" sz="2400" b="1">
                <a:solidFill>
                  <a:schemeClr val="bg1"/>
                </a:solidFill>
                <a:latin typeface="Georgia" pitchFamily="18" charset="0"/>
              </a:rPr>
              <a:t>10</a:t>
            </a:r>
          </a:p>
          <a:p>
            <a:r>
              <a:rPr lang="en-US" sz="2400" b="1">
                <a:solidFill>
                  <a:schemeClr val="bg1"/>
                </a:solidFill>
                <a:latin typeface="Georgia" pitchFamily="18" charset="0"/>
              </a:rPr>
              <a:t>15</a:t>
            </a:r>
          </a:p>
          <a:p>
            <a:r>
              <a:rPr lang="en-US" sz="2400" b="1">
                <a:solidFill>
                  <a:schemeClr val="bg1"/>
                </a:solidFill>
                <a:latin typeface="Georgia" pitchFamily="18" charset="0"/>
              </a:rPr>
              <a:t>20</a:t>
            </a:r>
          </a:p>
        </p:txBody>
      </p:sp>
      <p:sp>
        <p:nvSpPr>
          <p:cNvPr id="12" name="Flowchart: Process 11"/>
          <p:cNvSpPr/>
          <p:nvPr/>
        </p:nvSpPr>
        <p:spPr>
          <a:xfrm>
            <a:off x="5643542" y="4033538"/>
            <a:ext cx="571504" cy="500066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3" name="Flowchart: Process 12"/>
          <p:cNvSpPr/>
          <p:nvPr/>
        </p:nvSpPr>
        <p:spPr>
          <a:xfrm>
            <a:off x="5643542" y="4605042"/>
            <a:ext cx="571504" cy="500066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10</a:t>
            </a:r>
          </a:p>
        </p:txBody>
      </p:sp>
      <p:sp>
        <p:nvSpPr>
          <p:cNvPr id="14" name="Flowchart: Process 13"/>
          <p:cNvSpPr/>
          <p:nvPr/>
        </p:nvSpPr>
        <p:spPr>
          <a:xfrm>
            <a:off x="5643542" y="5176546"/>
            <a:ext cx="571504" cy="500066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15</a:t>
            </a:r>
          </a:p>
        </p:txBody>
      </p:sp>
      <p:sp>
        <p:nvSpPr>
          <p:cNvPr id="15" name="Flowchart: Process 14"/>
          <p:cNvSpPr/>
          <p:nvPr/>
        </p:nvSpPr>
        <p:spPr>
          <a:xfrm>
            <a:off x="5643542" y="5748050"/>
            <a:ext cx="571504" cy="500066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20</a:t>
            </a:r>
          </a:p>
        </p:txBody>
      </p:sp>
      <p:sp>
        <p:nvSpPr>
          <p:cNvPr id="16" name="Flowchart: Process 15"/>
          <p:cNvSpPr/>
          <p:nvPr/>
        </p:nvSpPr>
        <p:spPr>
          <a:xfrm>
            <a:off x="5643570" y="6357934"/>
            <a:ext cx="571504" cy="500066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25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10800000" flipV="1">
            <a:off x="5572133" y="3357560"/>
            <a:ext cx="714375" cy="6429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5572133" y="4000497"/>
            <a:ext cx="714375" cy="6429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5572133" y="4571997"/>
            <a:ext cx="714375" cy="6429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 flipV="1">
            <a:off x="5572133" y="5143497"/>
            <a:ext cx="714375" cy="6429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 flipV="1">
            <a:off x="5572133" y="5714997"/>
            <a:ext cx="714375" cy="6429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20542bfc-dd8b-421d-868b-1ab188d50257"/>
  <p:tag name="ARTICULATE_SLIDE_NAV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20542bfc-dd8b-421d-868b-1ab188d50257"/>
  <p:tag name="ARTICULATE_SLIDE_NAV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_1" val="8226"/>
  <p:tag name="MARGIN_1" val="0"/>
  <p:tag name="MARGIN_2" val="36"/>
  <p:tag name="MARGIN_3" val="72"/>
  <p:tag name="MARGIN_4" val="108"/>
  <p:tag name="MARGIN_5" val="144"/>
  <p:tag name="FONT_SIZE" val="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2d528bc-8d32-45af-8136-36371a4446cb"/>
  <p:tag name="ARTICULATE_SLIDE_NAV" val="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1040</TotalTime>
  <Words>2867</Words>
  <Application>Microsoft Office PowerPoint</Application>
  <PresentationFormat>On-screen Show (4:3)</PresentationFormat>
  <Paragraphs>977</Paragraphs>
  <Slides>42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Concourse</vt:lpstr>
      <vt:lpstr>   Control Structures II</vt:lpstr>
      <vt:lpstr>Outline</vt:lpstr>
      <vt:lpstr>Why do we need loop ?</vt:lpstr>
      <vt:lpstr>Repetition concept</vt:lpstr>
      <vt:lpstr>Counter-Controlled Loop</vt:lpstr>
      <vt:lpstr>1. The while Statement</vt:lpstr>
      <vt:lpstr>The while Looping (Repetition) Structure</vt:lpstr>
      <vt:lpstr>Counter-Controlled while Loop</vt:lpstr>
      <vt:lpstr>The while Looping (Repetition) Structure</vt:lpstr>
      <vt:lpstr>Counter-Controlled while Loop</vt:lpstr>
      <vt:lpstr>Counter-Controlled while Loop</vt:lpstr>
      <vt:lpstr>1. The for Statement</vt:lpstr>
      <vt:lpstr>Counter-Controlled Loop: Another way  for expressing it</vt:lpstr>
      <vt:lpstr>The for Looping (Repetition) Structure</vt:lpstr>
      <vt:lpstr>The for Looping (Repetition) Structure</vt:lpstr>
      <vt:lpstr>The for Looping (Repetition) Structure</vt:lpstr>
      <vt:lpstr>1. The for Statement</vt:lpstr>
      <vt:lpstr>1. The for Statement</vt:lpstr>
      <vt:lpstr>1. The for Statement</vt:lpstr>
      <vt:lpstr>For Loop Programming Example: Classify Numbers</vt:lpstr>
      <vt:lpstr>For Loop Programming Example: Classify Numbers (solution)</vt:lpstr>
      <vt:lpstr>1. The for Statement</vt:lpstr>
      <vt:lpstr>1. The for Statement</vt:lpstr>
      <vt:lpstr>Self-Check Exercises (1)</vt:lpstr>
      <vt:lpstr>Self-Check Exercises (2)</vt:lpstr>
      <vt:lpstr>Control Structures II</vt:lpstr>
      <vt:lpstr>Outline</vt:lpstr>
      <vt:lpstr>2. The while Statement</vt:lpstr>
      <vt:lpstr>PowerPoint Presentation</vt:lpstr>
      <vt:lpstr>2. The while Statement</vt:lpstr>
      <vt:lpstr>2. The while Statement</vt:lpstr>
      <vt:lpstr>2.1 PROGRAMMING HINT</vt:lpstr>
      <vt:lpstr>3. The while Statement</vt:lpstr>
      <vt:lpstr>3. The while Statement</vt:lpstr>
      <vt:lpstr>3. The while Statement</vt:lpstr>
      <vt:lpstr>3. The while Statement</vt:lpstr>
      <vt:lpstr>3. The while Statement</vt:lpstr>
      <vt:lpstr>3. The while Statement</vt:lpstr>
      <vt:lpstr>3. The while Statement</vt:lpstr>
      <vt:lpstr>3. The while Statement</vt:lpstr>
      <vt:lpstr>3. The while Statement</vt:lpstr>
      <vt:lpstr>Self-Check Exercises (1)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REPETITION (1)</dc:title>
  <dc:creator>Soha S.Zaghloul</dc:creator>
  <cp:lastModifiedBy>maram</cp:lastModifiedBy>
  <cp:revision>94</cp:revision>
  <dcterms:created xsi:type="dcterms:W3CDTF">2015-02-23T16:17:59Z</dcterms:created>
  <dcterms:modified xsi:type="dcterms:W3CDTF">2018-02-13T21:41:24Z</dcterms:modified>
</cp:coreProperties>
</file>