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63" r:id="rId5"/>
    <p:sldId id="259" r:id="rId6"/>
    <p:sldId id="262" r:id="rId7"/>
    <p:sldId id="260" r:id="rId8"/>
    <p:sldId id="265" r:id="rId9"/>
    <p:sldId id="261" r:id="rId10"/>
    <p:sldId id="264" r:id="rId11"/>
    <p:sldId id="266" r:id="rId12"/>
    <p:sldId id="268" r:id="rId13"/>
    <p:sldId id="267" r:id="rId14"/>
    <p:sldId id="269" r:id="rId15"/>
    <p:sldId id="270" r:id="rId16"/>
    <p:sldId id="272" r:id="rId17"/>
    <p:sldId id="271" r:id="rId18"/>
    <p:sldId id="275" r:id="rId19"/>
    <p:sldId id="273" r:id="rId20"/>
    <p:sldId id="276" r:id="rId21"/>
    <p:sldId id="277" r:id="rId22"/>
    <p:sldId id="278" r:id="rId23"/>
    <p:sldId id="279" r:id="rId24"/>
    <p:sldId id="281" r:id="rId25"/>
    <p:sldId id="280" r:id="rId26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320" autoAdjust="0"/>
    <p:restoredTop sz="85231" autoAdjust="0"/>
  </p:normalViewPr>
  <p:slideViewPr>
    <p:cSldViewPr>
      <p:cViewPr>
        <p:scale>
          <a:sx n="66" d="100"/>
          <a:sy n="66" d="100"/>
        </p:scale>
        <p:origin x="-175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808E986-AAFB-4B87-A1C4-05E62CA41AEF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20D53C6-6691-48A3-B63D-C481E5DB8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83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  <a:p>
            <a:r>
              <a:rPr lang="en-US" sz="1300" dirty="0"/>
              <a:t> Today, Web Services is widely adopted in e-business. Web Service is a huge revolution in e-business, it changes the concept of application interactions from human-centric where client plays the main roles in interaction to application-centric which means application to application interaction. </a:t>
            </a:r>
          </a:p>
          <a:p>
            <a:endParaRPr lang="en-US" sz="13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D53C6-6691-48A3-B63D-C481E5DB8C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14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D53C6-6691-48A3-B63D-C481E5DB8C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42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b="1" dirty="0"/>
              <a:t>- SOAP(Simple Object Access Protocol) </a:t>
            </a:r>
            <a:endParaRPr lang="en-US" sz="1300" dirty="0"/>
          </a:p>
          <a:p>
            <a:r>
              <a:rPr lang="en-US" sz="1300" dirty="0"/>
              <a:t>SOAP is the most significant Web Services technologies. SOAP is a standard that exchanges message in XML format[3].Although SOAP protocol is used to exchange the messages in Web Services but this protocol does not describe the message format which is solved by defining the WSDL[3]. </a:t>
            </a:r>
          </a:p>
          <a:p>
            <a:endParaRPr lang="en-US" sz="1300" dirty="0"/>
          </a:p>
          <a:p>
            <a:r>
              <a:rPr lang="en-US" sz="1300" b="1" dirty="0"/>
              <a:t>- UDDI (Universal Description, Discovery and </a:t>
            </a:r>
            <a:endParaRPr lang="en-US" sz="1300" dirty="0"/>
          </a:p>
          <a:p>
            <a:r>
              <a:rPr lang="en-US" sz="1300" b="1" dirty="0"/>
              <a:t>Integration) </a:t>
            </a:r>
            <a:endParaRPr lang="en-US" sz="1300" dirty="0"/>
          </a:p>
          <a:p>
            <a:r>
              <a:rPr lang="en-US" sz="1300" dirty="0"/>
              <a:t>The process where services requestor can discover the services provider and the description of the web services is called services discovery. </a:t>
            </a:r>
          </a:p>
          <a:p>
            <a:r>
              <a:rPr lang="en-US" sz="1300" dirty="0"/>
              <a:t>UDDI is registry standard, services requester will use it to search about services[4]. It stored data and metadata about Web Services, these information such that services location and how to invoke registered Web Services are contained in UDDI </a:t>
            </a:r>
            <a:endParaRPr lang="en-US" dirty="0" smtClean="0"/>
          </a:p>
          <a:p>
            <a:endParaRPr lang="en-US" sz="1300" dirty="0"/>
          </a:p>
          <a:p>
            <a:r>
              <a:rPr lang="en-US" sz="1300" b="1" dirty="0"/>
              <a:t>- WSDL (Web Services Description Language) </a:t>
            </a:r>
            <a:endParaRPr lang="en-US" sz="1300" dirty="0"/>
          </a:p>
          <a:p>
            <a:r>
              <a:rPr lang="en-US" sz="1300" dirty="0"/>
              <a:t>WSDL is XML-based format. It is a document that describes Web Services. WSDL is a guidebook for Web Services and contains information about what a service does and how user can access this service[4]. which is an XML-based, machine-generated, and machine-readable document that presents how to access to a Web Service. </a:t>
            </a:r>
          </a:p>
          <a:p>
            <a:endParaRPr lang="en-US" sz="1300" dirty="0"/>
          </a:p>
          <a:p>
            <a:r>
              <a:rPr lang="en-US" sz="1300" b="1" dirty="0"/>
              <a:t>- XML </a:t>
            </a:r>
            <a:endParaRPr lang="en-US" sz="1300" dirty="0"/>
          </a:p>
          <a:p>
            <a:r>
              <a:rPr lang="en-US" sz="1300" dirty="0"/>
              <a:t>XML provides many great advantages for transmitting data across the Internet.XML is a structure document. It is simple, independent, and extensible. These characteristics make XML adopted in many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D53C6-6691-48A3-B63D-C481E5DB8C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15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l">
              <a:lnSpc>
                <a:spcPct val="90000"/>
              </a:lnSpc>
            </a:pPr>
            <a:r>
              <a:rPr lang="en-US" dirty="0" smtClean="0"/>
              <a:t>document needs to be sent as a whole, and different parts might have different security requirements.</a:t>
            </a:r>
          </a:p>
          <a:p>
            <a:pPr lvl="2" algn="l">
              <a:lnSpc>
                <a:spcPct val="90000"/>
              </a:lnSpc>
            </a:pPr>
            <a:r>
              <a:rPr lang="en-US" dirty="0" smtClean="0"/>
              <a:t>Transmission system can’t be expected to respect these differences</a:t>
            </a:r>
          </a:p>
          <a:p>
            <a:pPr lvl="2" algn="l">
              <a:lnSpc>
                <a:spcPct val="90000"/>
              </a:lnSpc>
            </a:pPr>
            <a:r>
              <a:rPr lang="en-US" dirty="0" smtClean="0"/>
              <a:t>Merchant needs to know customer’s name and address, but not credit card number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D53C6-6691-48A3-B63D-C481E5DB8C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46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dirty="0"/>
              <a:t>Most of Web Services based on SSL(Secure Socket Layer) to secure SOAP message. Actually using SSL does not provide enough security, there are many limitations of SSL: </a:t>
            </a:r>
          </a:p>
          <a:p>
            <a:r>
              <a:rPr lang="en-US" sz="1300" dirty="0"/>
              <a:t>1) SSL ensure only the point-to-point security. </a:t>
            </a:r>
          </a:p>
          <a:p>
            <a:r>
              <a:rPr lang="en-US" sz="1300" dirty="0"/>
              <a:t>2) SSL encrypts the whole message. </a:t>
            </a:r>
          </a:p>
          <a:p>
            <a:r>
              <a:rPr lang="en-US" sz="1300" dirty="0"/>
              <a:t>3) SSL does not sign the data. </a:t>
            </a:r>
          </a:p>
          <a:p>
            <a:r>
              <a:rPr lang="en-US" sz="1300" dirty="0"/>
              <a:t>4) SSL is inflexible routing because it is just Point-to- Point </a:t>
            </a:r>
          </a:p>
          <a:p>
            <a:endParaRPr lang="en-US" sz="1300" dirty="0"/>
          </a:p>
          <a:p>
            <a:endParaRPr lang="en-US" sz="1300" dirty="0"/>
          </a:p>
          <a:p>
            <a:endParaRPr lang="en-US" sz="1300" dirty="0"/>
          </a:p>
          <a:p>
            <a:r>
              <a:rPr lang="en-US" sz="1300" dirty="0"/>
              <a:t> based on only SSL(Secure Socket Layer) cannot provide enough security because SSL is unable to achieve end-to-end security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D53C6-6691-48A3-B63D-C481E5DB8C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5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90478" lvl="1" indent="-495239">
              <a:lnSpc>
                <a:spcPct val="90000"/>
              </a:lnSpc>
              <a:buFont typeface="+mj-lt"/>
              <a:buAutoNum type="arabicPeriod"/>
            </a:pPr>
            <a:r>
              <a:rPr lang="en-US" sz="2600" dirty="0"/>
              <a:t>Personal details of a medical record should not be available to a researcher, doctor should be able to see medical details but not credit card data, some medical details should not be available to administrator.</a:t>
            </a:r>
          </a:p>
          <a:p>
            <a:pPr marL="990478" lvl="1" indent="-495239">
              <a:lnSpc>
                <a:spcPct val="90000"/>
              </a:lnSpc>
              <a:buFont typeface="+mj-lt"/>
              <a:buAutoNum type="arabicPeriod"/>
            </a:pPr>
            <a:r>
              <a:rPr lang="en-US" sz="2600" dirty="0"/>
              <a:t>Different parts of document might have to be signed by different participants</a:t>
            </a:r>
          </a:p>
          <a:p>
            <a:pPr marL="990478" lvl="1" indent="-495239">
              <a:lnSpc>
                <a:spcPct val="90000"/>
              </a:lnSpc>
              <a:buFont typeface="+mj-lt"/>
              <a:buAutoNum type="arabicPeriod"/>
            </a:pPr>
            <a:r>
              <a:rPr lang="en-US" sz="2600" dirty="0"/>
              <a:t>The subsets might intersect, so multiple encryption might be required for certain portions</a:t>
            </a:r>
          </a:p>
          <a:p>
            <a:pPr marL="990478" lvl="1" indent="-495239">
              <a:lnSpc>
                <a:spcPct val="90000"/>
              </a:lnSpc>
              <a:buFont typeface="+mj-lt"/>
              <a:buAutoNum type="arabicPeriod"/>
            </a:pPr>
            <a:endParaRPr lang="en-US" sz="2600" dirty="0"/>
          </a:p>
          <a:p>
            <a:pPr marL="495239" lvl="1">
              <a:lnSpc>
                <a:spcPct val="90000"/>
              </a:lnSpc>
            </a:pPr>
            <a:r>
              <a:rPr lang="en-US" sz="2600" dirty="0"/>
              <a:t>------</a:t>
            </a:r>
          </a:p>
          <a:p>
            <a:pPr marL="495239" lvl="1">
              <a:lnSpc>
                <a:spcPct val="90000"/>
              </a:lnSpc>
            </a:pP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D53C6-6691-48A3-B63D-C481E5DB8C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44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D53C6-6691-48A3-B63D-C481E5DB8CA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43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F32139-E1A1-46C1-AE99-01D9C0CBF517}" type="slidenum">
              <a:rPr lang="en-US"/>
              <a:pPr/>
              <a:t>20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WS-Security, sec 5, XML Encryption, sec 2.2.2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A6364DB-CB3F-48DD-AD82-12567D3BB47B}" type="datetime1">
              <a:rPr lang="ar-SA" smtClean="0"/>
              <a:t>03/07/36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60838A7-DA9F-4922-A53B-C5EB8950E912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E931-86CB-4B77-9581-DC2ADB95B223}" type="datetime1">
              <a:rPr lang="ar-SA" smtClean="0"/>
              <a:t>03/07/36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2407-9685-40D8-9EC9-9E4873A5E762}" type="datetime1">
              <a:rPr lang="ar-SA" smtClean="0"/>
              <a:t>03/07/36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EF0B03-FF77-4007-B3C1-4ACDED5F361B}" type="datetime1">
              <a:rPr lang="ar-SA" smtClean="0"/>
              <a:t>03/07/36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0838A7-DA9F-4922-A53B-C5EB8950E912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906205C-8246-4194-8005-06C62468CFA0}" type="datetime1">
              <a:rPr lang="ar-SA" smtClean="0"/>
              <a:t>03/07/36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60838A7-DA9F-4922-A53B-C5EB8950E912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72B4-93A5-44F4-8209-2A1E0EE08C37}" type="datetime1">
              <a:rPr lang="ar-SA" smtClean="0"/>
              <a:t>03/07/36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7ED5D-ED47-41EB-BF12-E768560B4ED1}" type="datetime1">
              <a:rPr lang="ar-SA" smtClean="0"/>
              <a:t>03/07/36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CD9851-D4E5-4B5A-84B0-8F2AA5BDE9A0}" type="datetime1">
              <a:rPr lang="ar-SA" smtClean="0"/>
              <a:t>03/07/36</a:t>
            </a:fld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0838A7-DA9F-4922-A53B-C5EB8950E91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C48D-AE53-42FB-A95E-F3718FF1EC0E}" type="datetime1">
              <a:rPr lang="ar-SA" smtClean="0"/>
              <a:t>03/07/36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836F30-C146-4CC6-B4B2-D8DA5892C335}" type="datetime1">
              <a:rPr lang="ar-SA" smtClean="0"/>
              <a:t>03/07/36</a:t>
            </a:fld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0838A7-DA9F-4922-A53B-C5EB8950E912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3C0370-9675-4818-A6C4-C0258524708B}" type="datetime1">
              <a:rPr lang="ar-SA" smtClean="0"/>
              <a:t>03/07/36</a:t>
            </a:fld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0838A7-DA9F-4922-A53B-C5EB8950E912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2B7619-139D-49ED-946D-B1453F301DD3}" type="datetime1">
              <a:rPr lang="ar-SA" smtClean="0"/>
              <a:t>03/07/36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0838A7-DA9F-4922-A53B-C5EB8950E912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627784" y="2348880"/>
            <a:ext cx="5812160" cy="792088"/>
          </a:xfrm>
        </p:spPr>
        <p:txBody>
          <a:bodyPr>
            <a:normAutofit/>
          </a:bodyPr>
          <a:lstStyle/>
          <a:p>
            <a:r>
              <a:rPr lang="en-US" dirty="0" smtClean="0"/>
              <a:t>Web Services Security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: </a:t>
            </a:r>
            <a:r>
              <a:rPr lang="en-US" dirty="0" err="1" smtClean="0"/>
              <a:t>Alhanouf</a:t>
            </a:r>
            <a:r>
              <a:rPr lang="en-US" dirty="0" smtClean="0"/>
              <a:t> </a:t>
            </a:r>
            <a:r>
              <a:rPr lang="en-US" dirty="0" err="1" smtClean="0"/>
              <a:t>Aljowair</a:t>
            </a:r>
            <a:endParaRPr lang="en-US" dirty="0" smtClean="0"/>
          </a:p>
          <a:p>
            <a:r>
              <a:rPr lang="en-US" dirty="0" smtClean="0"/>
              <a:t>Supervised by: Dr. </a:t>
            </a:r>
            <a:r>
              <a:rPr lang="en-US" dirty="0" err="1" smtClean="0"/>
              <a:t>Essam</a:t>
            </a:r>
            <a:r>
              <a:rPr lang="en-US" dirty="0" smtClean="0"/>
              <a:t> </a:t>
            </a:r>
            <a:r>
              <a:rPr lang="en-US" dirty="0" err="1" smtClean="0"/>
              <a:t>Alwagait</a:t>
            </a:r>
            <a:endParaRPr lang="en-US" dirty="0" smtClean="0"/>
          </a:p>
          <a:p>
            <a:r>
              <a:rPr lang="en-US" dirty="0" smtClean="0"/>
              <a:t>CS 519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1</a:t>
            </a:fld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Digital </a:t>
            </a:r>
            <a:r>
              <a:rPr lang="en-US" dirty="0" smtClean="0"/>
              <a:t>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/>
              <a:t>XML signature is defined by W3C </a:t>
            </a:r>
            <a:r>
              <a:rPr lang="en-US" sz="2000" dirty="0" smtClean="0"/>
              <a:t>.</a:t>
            </a:r>
          </a:p>
          <a:p>
            <a:pPr algn="l" rtl="0"/>
            <a:endParaRPr lang="en-US" sz="2000" dirty="0" smtClean="0"/>
          </a:p>
          <a:p>
            <a:pPr algn="l" rtl="0"/>
            <a:r>
              <a:rPr lang="en-US" sz="2000" dirty="0" smtClean="0"/>
              <a:t>XML </a:t>
            </a:r>
            <a:r>
              <a:rPr lang="en-US" sz="2000" dirty="0"/>
              <a:t>signature determines the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representation</a:t>
            </a:r>
            <a:r>
              <a:rPr lang="en-US" sz="2000" dirty="0"/>
              <a:t> of signed data in XML</a:t>
            </a:r>
            <a:r>
              <a:rPr lang="en-US" sz="2000" dirty="0" smtClean="0"/>
              <a:t>.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000" b="1" dirty="0"/>
              <a:t>The practical benefit </a:t>
            </a:r>
            <a:r>
              <a:rPr lang="en-US" sz="2000" dirty="0"/>
              <a:t>of XML Signature is :</a:t>
            </a:r>
          </a:p>
          <a:p>
            <a:pPr marL="0" indent="0" algn="l" rtl="0">
              <a:buNone/>
            </a:pPr>
            <a:r>
              <a:rPr lang="en-US" sz="2000" dirty="0"/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partial signature </a:t>
            </a:r>
            <a:r>
              <a:rPr lang="en-US" sz="2000" dirty="0"/>
              <a:t>which allows signing part of XML document by using specific tags.</a:t>
            </a:r>
          </a:p>
          <a:p>
            <a:pPr marL="0" indent="0" algn="l" rtl="0">
              <a:buNone/>
            </a:pPr>
            <a:endParaRPr lang="en-US" sz="2000" dirty="0"/>
          </a:p>
          <a:p>
            <a:pPr algn="l" rtl="0"/>
            <a:r>
              <a:rPr lang="en-US" sz="2000" dirty="0"/>
              <a:t> The XML Digital Signature can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solve security problem </a:t>
            </a:r>
            <a:r>
              <a:rPr lang="en-US" sz="2000" dirty="0"/>
              <a:t>such as spoofing and repudiation. </a:t>
            </a:r>
          </a:p>
          <a:p>
            <a:pPr algn="l" rtl="0">
              <a:buFont typeface="Wingdings" pitchFamily="2" charset="2"/>
              <a:buChar char="Ø"/>
            </a:pPr>
            <a:endParaRPr lang="en-US" sz="2200" dirty="0"/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6299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Digital Signature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 algn="l" rtl="0"/>
            <a:endParaRPr lang="en-US" dirty="0"/>
          </a:p>
          <a:p>
            <a:pPr algn="l" rtl="0"/>
            <a:r>
              <a:rPr lang="en-US" dirty="0"/>
              <a:t>XML signature is a common method for ensuring the XML data integrity, authentication, and non-repudiation. </a:t>
            </a:r>
            <a:endParaRPr lang="en-US" dirty="0" smtClean="0"/>
          </a:p>
          <a:p>
            <a:pPr algn="l" rtl="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dirty="0"/>
              <a:t>An entire document or individual elements can be signed.  Allows for the fact that: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Ø"/>
            </a:pPr>
            <a:endParaRPr lang="en-US" sz="2200" dirty="0"/>
          </a:p>
          <a:p>
            <a:pPr marL="457200" lvl="1" indent="-457200" algn="l" rtl="0">
              <a:lnSpc>
                <a:spcPct val="90000"/>
              </a:lnSpc>
              <a:spcBef>
                <a:spcPts val="600"/>
              </a:spcBef>
              <a:buSzPct val="70000"/>
              <a:buFont typeface="+mj-lt"/>
              <a:buAutoNum type="arabicParenR"/>
            </a:pPr>
            <a:r>
              <a:rPr lang="en-US" sz="2200" dirty="0"/>
              <a:t>Different individuals might be responsible for different parts of the message.</a:t>
            </a:r>
          </a:p>
          <a:p>
            <a:pPr marL="457200" lvl="1" indent="-457200" algn="l" rtl="0">
              <a:lnSpc>
                <a:spcPct val="90000"/>
              </a:lnSpc>
              <a:spcBef>
                <a:spcPts val="600"/>
              </a:spcBef>
              <a:buSzPct val="70000"/>
              <a:buFont typeface="+mj-lt"/>
              <a:buAutoNum type="arabicParenR"/>
            </a:pPr>
            <a:endParaRPr lang="en-US" sz="2200" dirty="0"/>
          </a:p>
          <a:p>
            <a:pPr marL="457200" lvl="1" indent="-457200" algn="l" rtl="0">
              <a:lnSpc>
                <a:spcPct val="90000"/>
              </a:lnSpc>
              <a:spcBef>
                <a:spcPts val="600"/>
              </a:spcBef>
              <a:buSzPct val="70000"/>
              <a:buFont typeface="+mj-lt"/>
              <a:buAutoNum type="arabicParenR"/>
            </a:pPr>
            <a:r>
              <a:rPr lang="en-US" sz="2200" dirty="0"/>
              <a:t>Some parts of the message should not be changed, others are changeable</a:t>
            </a:r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222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Digital Signature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dirty="0"/>
              <a:t>The signature is computed in two </a:t>
            </a:r>
            <a:r>
              <a:rPr lang="en-US" dirty="0" smtClean="0"/>
              <a:t>stages:</a:t>
            </a:r>
          </a:p>
          <a:p>
            <a:pPr algn="l" rtl="0">
              <a:lnSpc>
                <a:spcPct val="90000"/>
              </a:lnSpc>
            </a:pPr>
            <a:endParaRPr lang="en-US" dirty="0"/>
          </a:p>
          <a:p>
            <a:pPr lvl="1" algn="l" rtl="0">
              <a:lnSpc>
                <a:spcPct val="90000"/>
              </a:lnSpc>
            </a:pPr>
            <a:r>
              <a:rPr lang="en-US" sz="2400" dirty="0"/>
              <a:t>A digest, using dig_fn1 , is computed of the data and encapsulated in a &lt;</a:t>
            </a:r>
            <a:r>
              <a:rPr lang="en-US" sz="2400" dirty="0" err="1"/>
              <a:t>SignedInfo</a:t>
            </a:r>
            <a:r>
              <a:rPr lang="en-US" sz="2400" dirty="0"/>
              <a:t>&gt; </a:t>
            </a:r>
            <a:r>
              <a:rPr lang="en-US" sz="2400" dirty="0" smtClean="0"/>
              <a:t>element</a:t>
            </a:r>
          </a:p>
          <a:p>
            <a:pPr lvl="1" algn="l" rtl="0">
              <a:lnSpc>
                <a:spcPct val="90000"/>
              </a:lnSpc>
            </a:pPr>
            <a:endParaRPr lang="en-US" sz="2400" dirty="0"/>
          </a:p>
          <a:p>
            <a:pPr lvl="1" algn="l" rtl="0">
              <a:lnSpc>
                <a:spcPct val="90000"/>
              </a:lnSpc>
            </a:pPr>
            <a:r>
              <a:rPr lang="en-US" sz="2400" dirty="0"/>
              <a:t>A digest, using dig_fn2 , is computed of the &lt;</a:t>
            </a:r>
            <a:r>
              <a:rPr lang="en-US" sz="2400" dirty="0" err="1"/>
              <a:t>SignedInfo</a:t>
            </a:r>
            <a:r>
              <a:rPr lang="en-US" sz="2400" dirty="0"/>
              <a:t>&gt; element and signed using the private key of the </a:t>
            </a:r>
            <a:r>
              <a:rPr lang="en-US" sz="2400" dirty="0" smtClean="0"/>
              <a:t>sender.</a:t>
            </a:r>
            <a:endParaRPr lang="en-US" sz="2400" dirty="0"/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069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/>
          <a:lstStyle/>
          <a:p>
            <a:r>
              <a:rPr lang="en-US" dirty="0"/>
              <a:t>XML Digital </a:t>
            </a:r>
            <a:r>
              <a:rPr lang="en-US" dirty="0" smtClean="0"/>
              <a:t>Signature (Structure)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67544" y="1889918"/>
            <a:ext cx="7940443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dirty="0"/>
              <a:t>&lt;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Signature</a:t>
            </a:r>
            <a:r>
              <a:rPr lang="en-US" sz="2000" dirty="0"/>
              <a:t>  </a:t>
            </a:r>
            <a:r>
              <a:rPr lang="en-US" sz="2000" dirty="0" err="1"/>
              <a:t>xmlns</a:t>
            </a:r>
            <a:r>
              <a:rPr lang="en-US" sz="2000" dirty="0"/>
              <a:t>=“ </a:t>
            </a:r>
            <a:r>
              <a:rPr lang="en-US" sz="2000" i="1" dirty="0"/>
              <a:t>…XML Signature namespace…”&gt;</a:t>
            </a:r>
          </a:p>
          <a:p>
            <a:r>
              <a:rPr lang="en-US" sz="2000" i="1" dirty="0"/>
              <a:t>    &lt;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SignedInfo</a:t>
            </a:r>
            <a:r>
              <a:rPr lang="en-US" sz="2000" dirty="0"/>
              <a:t>&gt;</a:t>
            </a:r>
          </a:p>
          <a:p>
            <a:r>
              <a:rPr lang="en-US" sz="2000" dirty="0"/>
              <a:t>        &lt;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CanonicalizationMethod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/>
              <a:t> Algorithm=“ … “/&gt;</a:t>
            </a:r>
          </a:p>
          <a:p>
            <a:r>
              <a:rPr lang="en-US" sz="2000" dirty="0"/>
              <a:t>        &lt;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SignatureMethod</a:t>
            </a:r>
            <a:r>
              <a:rPr lang="en-US" sz="2000" dirty="0"/>
              <a:t>  Algorithm=“</a:t>
            </a:r>
            <a:r>
              <a:rPr lang="en-US" sz="2000" i="1" dirty="0"/>
              <a:t>…hash/public key encryption …</a:t>
            </a:r>
            <a:r>
              <a:rPr lang="en-US" sz="2000" dirty="0"/>
              <a:t>” /&gt;</a:t>
            </a:r>
          </a:p>
          <a:p>
            <a:r>
              <a:rPr lang="en-US" sz="2000" dirty="0"/>
              <a:t>        &lt;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Reference </a:t>
            </a:r>
            <a:r>
              <a:rPr lang="en-US" sz="2000" dirty="0"/>
              <a:t>URI=“</a:t>
            </a:r>
            <a:r>
              <a:rPr lang="en-US" sz="2000" i="1" dirty="0"/>
              <a:t>…locate item to be signed …” /&gt;</a:t>
            </a:r>
          </a:p>
          <a:p>
            <a:r>
              <a:rPr lang="en-US" sz="2000" i="1" dirty="0"/>
              <a:t>            &lt;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DigestMethod</a:t>
            </a:r>
            <a:r>
              <a:rPr lang="en-US" sz="2000" dirty="0"/>
              <a:t>  Algorithm=“ </a:t>
            </a:r>
            <a:r>
              <a:rPr lang="en-US" sz="2000" i="1" dirty="0"/>
              <a:t>…hash algorithm for item…/&gt;</a:t>
            </a:r>
          </a:p>
          <a:p>
            <a:r>
              <a:rPr lang="en-US" sz="2000" i="1" dirty="0"/>
              <a:t>            </a:t>
            </a:r>
            <a:r>
              <a:rPr lang="en-US" sz="2000" dirty="0"/>
              <a:t>&lt;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DigestValue</a:t>
            </a:r>
            <a:r>
              <a:rPr lang="en-US" sz="2000" dirty="0"/>
              <a:t>&gt;xyT14Rst…&lt;</a:t>
            </a:r>
            <a:r>
              <a:rPr lang="en-US" sz="2000" b="1" dirty="0"/>
              <a:t>/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DigestValue</a:t>
            </a:r>
            <a:r>
              <a:rPr lang="en-US" sz="2000" dirty="0"/>
              <a:t>&gt;</a:t>
            </a:r>
            <a:endParaRPr lang="en-US" sz="2000" i="1" dirty="0"/>
          </a:p>
          <a:p>
            <a:r>
              <a:rPr lang="en-US" sz="2000" dirty="0"/>
              <a:t>        &lt;</a:t>
            </a:r>
            <a:r>
              <a:rPr lang="en-US" sz="2000" b="1" dirty="0"/>
              <a:t>/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Reference</a:t>
            </a:r>
            <a:r>
              <a:rPr lang="en-US" sz="2000" dirty="0"/>
              <a:t>&gt;</a:t>
            </a:r>
          </a:p>
          <a:p>
            <a:r>
              <a:rPr lang="en-US" sz="2000" dirty="0"/>
              <a:t>    &lt;</a:t>
            </a:r>
            <a:r>
              <a:rPr lang="en-US" sz="2000" b="1" dirty="0"/>
              <a:t>/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SignedInfo</a:t>
            </a:r>
            <a:r>
              <a:rPr lang="en-US" sz="2000" dirty="0"/>
              <a:t>&gt;</a:t>
            </a:r>
          </a:p>
          <a:p>
            <a:r>
              <a:rPr lang="en-US" sz="2000" dirty="0"/>
              <a:t>    &lt;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SignatureValue</a:t>
            </a:r>
            <a:r>
              <a:rPr lang="en-US" sz="2000" dirty="0"/>
              <a:t>&gt;xYzu2fR….&lt;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SignatureValue</a:t>
            </a:r>
            <a:r>
              <a:rPr lang="en-US" sz="2000" dirty="0"/>
              <a:t>&gt;</a:t>
            </a:r>
          </a:p>
          <a:p>
            <a:r>
              <a:rPr lang="en-US" sz="2000" dirty="0"/>
              <a:t>&lt;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/Signature</a:t>
            </a:r>
            <a:r>
              <a:rPr lang="en-US" sz="2000" dirty="0"/>
              <a:t>&gt;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455219" y="5533230"/>
            <a:ext cx="2895600" cy="685800"/>
          </a:xfrm>
          <a:prstGeom prst="wedgeRoundRectCallout">
            <a:avLst>
              <a:gd name="adj1" fmla="val -61898"/>
              <a:gd name="adj2" fmla="val -12939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000" i="1"/>
              <a:t>signature of entire</a:t>
            </a:r>
          </a:p>
          <a:p>
            <a:pPr algn="ctr"/>
            <a:r>
              <a:rPr lang="en-US" sz="2000" i="1"/>
              <a:t>&lt;SignedInfo&gt; element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6274619" y="4237830"/>
            <a:ext cx="1447800" cy="685800"/>
          </a:xfrm>
          <a:prstGeom prst="wedgeRoundRectCallout">
            <a:avLst>
              <a:gd name="adj1" fmla="val -226972"/>
              <a:gd name="adj2" fmla="val -7662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000" i="1"/>
              <a:t>digest of</a:t>
            </a:r>
          </a:p>
          <a:p>
            <a:pPr algn="ctr"/>
            <a:r>
              <a:rPr lang="en-US" sz="2000" i="1"/>
              <a:t>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833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Digital </a:t>
            </a:r>
            <a:r>
              <a:rPr lang="en-US" dirty="0" smtClean="0"/>
              <a:t>Signature ( benefit)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000" dirty="0"/>
              <a:t>XML Signature is </a:t>
            </a:r>
            <a:r>
              <a:rPr lang="en-US" sz="2000" b="1" dirty="0">
                <a:solidFill>
                  <a:srgbClr val="0070C0"/>
                </a:solidFill>
              </a:rPr>
              <a:t>more flexible </a:t>
            </a:r>
            <a:r>
              <a:rPr lang="en-US" sz="2000" dirty="0"/>
              <a:t>than other forms of digital signatures such as Pretty Good Privacy and Cryptographic Message Syntax, because it </a:t>
            </a:r>
            <a:r>
              <a:rPr lang="en-US" sz="2000" b="1" dirty="0">
                <a:solidFill>
                  <a:srgbClr val="0070C0"/>
                </a:solidFill>
              </a:rPr>
              <a:t>does not operate on binary data, </a:t>
            </a:r>
            <a:r>
              <a:rPr lang="en-US" sz="2000" dirty="0"/>
              <a:t>but on the </a:t>
            </a:r>
            <a:r>
              <a:rPr lang="en-US" sz="2000" b="1" dirty="0">
                <a:solidFill>
                  <a:srgbClr val="0070C0"/>
                </a:solidFill>
              </a:rPr>
              <a:t>XML </a:t>
            </a:r>
            <a:r>
              <a:rPr lang="en-US" sz="2000" b="1" dirty="0" err="1" smtClean="0">
                <a:solidFill>
                  <a:srgbClr val="0070C0"/>
                </a:solidFill>
              </a:rPr>
              <a:t>Infoset</a:t>
            </a:r>
            <a:r>
              <a:rPr lang="en-US" sz="2000" dirty="0"/>
              <a:t> </a:t>
            </a:r>
            <a:r>
              <a:rPr lang="en-US" sz="2000" dirty="0" smtClean="0"/>
              <a:t>: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/>
              <a:t> </a:t>
            </a:r>
            <a:r>
              <a:rPr lang="en-US" sz="2000" dirty="0"/>
              <a:t>allowing to work on subsets of the </a:t>
            </a:r>
            <a:r>
              <a:rPr lang="en-US" sz="2000" dirty="0" smtClean="0"/>
              <a:t>data.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/>
              <a:t> </a:t>
            </a:r>
            <a:r>
              <a:rPr lang="en-US" sz="2000" dirty="0"/>
              <a:t>having various ways to bind the signature and signed information, and perform transformations.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301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pPr algn="l" rtl="0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>
                <a:solidFill>
                  <a:srgbClr val="0070C0"/>
                </a:solidFill>
              </a:rPr>
              <a:t>confidentiality</a:t>
            </a:r>
            <a:r>
              <a:rPr lang="en-US" dirty="0"/>
              <a:t> of message is provided by using XML encryption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/>
              <a:t>XML Encryption supports </a:t>
            </a:r>
            <a:r>
              <a:rPr lang="en-US" b="1" dirty="0">
                <a:solidFill>
                  <a:srgbClr val="0070C0"/>
                </a:solidFill>
              </a:rPr>
              <a:t>the selective </a:t>
            </a:r>
            <a:r>
              <a:rPr lang="en-US" dirty="0"/>
              <a:t>as XML Signature which means the support of the encryption of portion of data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</a:t>
            </a:r>
            <a:r>
              <a:rPr lang="en-US" dirty="0"/>
              <a:t>XML </a:t>
            </a:r>
            <a:r>
              <a:rPr lang="en-US" b="1" u="sng" dirty="0">
                <a:solidFill>
                  <a:srgbClr val="0070C0"/>
                </a:solidFill>
              </a:rPr>
              <a:t>encryption specification </a:t>
            </a:r>
            <a:r>
              <a:rPr lang="en-US" dirty="0"/>
              <a:t>distinguishes between </a:t>
            </a:r>
            <a:r>
              <a:rPr lang="en-US" dirty="0">
                <a:solidFill>
                  <a:srgbClr val="0070C0"/>
                </a:solidFill>
              </a:rPr>
              <a:t>encryption information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encrypted data</a:t>
            </a:r>
            <a:r>
              <a:rPr lang="en-US" dirty="0"/>
              <a:t> and determines the encryption key information and encryption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885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762000" y="1451769"/>
            <a:ext cx="7620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/>
              <a:t>Example: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05000" y="2393157"/>
            <a:ext cx="6243638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&lt;payment xmlns=“…”&gt;</a:t>
            </a:r>
          </a:p>
          <a:p>
            <a:r>
              <a:rPr lang="en-US"/>
              <a:t>    &lt;name&gt; John Doe &lt;/name&gt;</a:t>
            </a:r>
          </a:p>
          <a:p>
            <a:r>
              <a:rPr lang="en-US"/>
              <a:t>    &lt;creditCard  type=“visa”  limit=“5000” \&gt;</a:t>
            </a:r>
          </a:p>
          <a:p>
            <a:r>
              <a:rPr lang="en-US"/>
              <a:t>        &lt;number&gt; 1234 5678 9012 3456 &lt;/number&gt;</a:t>
            </a:r>
          </a:p>
          <a:p>
            <a:r>
              <a:rPr lang="en-US"/>
              <a:t>        &lt;issuer&gt; Bank of XY &lt;/issuer&gt;</a:t>
            </a:r>
          </a:p>
          <a:p>
            <a:r>
              <a:rPr lang="en-US"/>
              <a:t>        &lt;expiration&gt; 04/09 &lt;/expi</a:t>
            </a:r>
            <a:fld id="{5F855A1F-BDFA-4FE9-A73D-B964E474462F}" type="slidenum">
              <a:rPr lang="en-US"/>
              <a:pPr/>
              <a:t>16</a:t>
            </a:fld>
            <a:fld id="{C1D83626-65E1-4FEC-BDC4-D640DF75CE88}" type="slidenum">
              <a:rPr lang="en-US"/>
              <a:pPr/>
              <a:t>16</a:t>
            </a:fld>
            <a:r>
              <a:rPr lang="en-US"/>
              <a:t>ration&gt;</a:t>
            </a:r>
          </a:p>
          <a:p>
            <a:r>
              <a:rPr lang="en-US"/>
              <a:t>    &lt;/creditCard&gt;</a:t>
            </a:r>
          </a:p>
          <a:p>
            <a:r>
              <a:rPr lang="en-US"/>
              <a:t>&lt;/payment&gt;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930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 11"/>
          <p:cNvSpPr>
            <a:spLocks noGrp="1"/>
          </p:cNvSpPr>
          <p:nvPr/>
        </p:nvSpPr>
        <p:spPr bwMode="auto">
          <a:xfrm>
            <a:off x="6477000" y="6629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0F7AFB50-FC4B-4F20-A9CE-E66FECF8816D}" type="slidenum">
              <a:rPr lang="en-US"/>
              <a:pPr/>
              <a:t>17</a:t>
            </a:fld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/>
        </p:nvSpPr>
        <p:spPr bwMode="auto">
          <a:xfrm>
            <a:off x="609600" y="1600200"/>
            <a:ext cx="7543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Example: encrypt the credit card element (including tags)</a:t>
            </a:r>
          </a:p>
          <a:p>
            <a:pPr lvl="1"/>
            <a:r>
              <a:rPr lang="en-US" sz="2000" dirty="0"/>
              <a:t>Encrypted element replaces element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434504" y="2468562"/>
            <a:ext cx="75660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dirty="0"/>
              <a:t>&lt;payment </a:t>
            </a:r>
            <a:r>
              <a:rPr lang="en-US" sz="2000" dirty="0" err="1"/>
              <a:t>xmlns</a:t>
            </a:r>
            <a:r>
              <a:rPr lang="en-US" sz="2000" dirty="0"/>
              <a:t>=“…”&gt;</a:t>
            </a:r>
          </a:p>
          <a:p>
            <a:r>
              <a:rPr lang="en-US" sz="2000" dirty="0"/>
              <a:t>    &lt;name&gt; John Doe &lt;/name&gt;</a:t>
            </a:r>
          </a:p>
          <a:p>
            <a:r>
              <a:rPr lang="en-US" sz="2000" dirty="0"/>
              <a:t>    &lt;</a:t>
            </a:r>
            <a:r>
              <a:rPr lang="en-US" sz="2000" dirty="0" err="1"/>
              <a:t>EncryptedData</a:t>
            </a:r>
            <a:r>
              <a:rPr lang="en-US" sz="2000" dirty="0"/>
              <a:t> Type=“http://www.w3.org/2001/04/xmlenc#Element</a:t>
            </a:r>
          </a:p>
          <a:p>
            <a:r>
              <a:rPr lang="en-US" sz="2000" dirty="0"/>
              <a:t>                                </a:t>
            </a:r>
            <a:r>
              <a:rPr lang="en-US" sz="2000" dirty="0" err="1"/>
              <a:t>xmlns</a:t>
            </a:r>
            <a:r>
              <a:rPr lang="en-US" sz="2000" dirty="0"/>
              <a:t>=“</a:t>
            </a:r>
            <a:r>
              <a:rPr lang="en-US" sz="2000" i="1" dirty="0"/>
              <a:t>…XML encryption namespace…</a:t>
            </a:r>
            <a:r>
              <a:rPr lang="en-US" sz="2000" dirty="0"/>
              <a:t>”&gt;</a:t>
            </a:r>
          </a:p>
          <a:p>
            <a:r>
              <a:rPr lang="en-US" sz="2000" dirty="0"/>
              <a:t>        &lt;</a:t>
            </a:r>
            <a:r>
              <a:rPr lang="en-US" sz="2000" dirty="0" err="1"/>
              <a:t>EncryptionMethod</a:t>
            </a:r>
            <a:r>
              <a:rPr lang="en-US" sz="2000" dirty="0"/>
              <a:t> Algorithm=“…” /&gt;</a:t>
            </a:r>
          </a:p>
          <a:p>
            <a:r>
              <a:rPr lang="en-US" sz="2000" dirty="0"/>
              <a:t>        &lt;</a:t>
            </a:r>
            <a:r>
              <a:rPr lang="en-US" sz="2000" dirty="0" err="1"/>
              <a:t>KeyInfo</a:t>
            </a:r>
            <a:r>
              <a:rPr lang="en-US" sz="2000" dirty="0"/>
              <a:t> </a:t>
            </a:r>
            <a:r>
              <a:rPr lang="en-US" sz="2000" dirty="0" err="1"/>
              <a:t>xmlns</a:t>
            </a:r>
            <a:r>
              <a:rPr lang="en-US" sz="2000" dirty="0"/>
              <a:t>=“…”&gt;</a:t>
            </a:r>
          </a:p>
          <a:p>
            <a:r>
              <a:rPr lang="en-US" sz="2000" dirty="0"/>
              <a:t>             &lt;</a:t>
            </a:r>
            <a:r>
              <a:rPr lang="en-US" sz="2000" dirty="0" err="1"/>
              <a:t>KeyName</a:t>
            </a:r>
            <a:r>
              <a:rPr lang="en-US" sz="2000" dirty="0"/>
              <a:t>&gt; </a:t>
            </a:r>
            <a:r>
              <a:rPr lang="en-US" sz="2000" dirty="0" err="1"/>
              <a:t>keyABC</a:t>
            </a:r>
            <a:r>
              <a:rPr lang="en-US" sz="2000" dirty="0"/>
              <a:t> &lt;/</a:t>
            </a:r>
            <a:r>
              <a:rPr lang="en-US" sz="2000" dirty="0" err="1"/>
              <a:t>KeyName</a:t>
            </a:r>
            <a:r>
              <a:rPr lang="en-US" sz="2000" dirty="0"/>
              <a:t>&gt;</a:t>
            </a:r>
          </a:p>
          <a:p>
            <a:r>
              <a:rPr lang="en-US" sz="2000" dirty="0"/>
              <a:t>        &lt;/</a:t>
            </a:r>
            <a:r>
              <a:rPr lang="en-US" sz="2000" dirty="0" err="1"/>
              <a:t>KeyInfo</a:t>
            </a:r>
            <a:r>
              <a:rPr lang="en-US" sz="2000" dirty="0"/>
              <a:t>&gt;</a:t>
            </a:r>
          </a:p>
          <a:p>
            <a:r>
              <a:rPr lang="en-US" sz="2000" dirty="0"/>
              <a:t>        &lt;</a:t>
            </a:r>
            <a:r>
              <a:rPr lang="en-US" sz="2000" dirty="0" err="1"/>
              <a:t>CipherData</a:t>
            </a:r>
            <a:r>
              <a:rPr lang="en-US" sz="2000" dirty="0"/>
              <a:t>&gt;</a:t>
            </a:r>
          </a:p>
          <a:p>
            <a:r>
              <a:rPr lang="en-US" sz="2000" dirty="0"/>
              <a:t>               &lt;</a:t>
            </a:r>
            <a:r>
              <a:rPr lang="en-US" sz="2000" dirty="0" err="1"/>
              <a:t>CipherValue</a:t>
            </a:r>
            <a:r>
              <a:rPr lang="en-US" sz="2000" dirty="0"/>
              <a:t>&gt; AB12VY54321X ….. &lt;/</a:t>
            </a:r>
            <a:r>
              <a:rPr lang="en-US" sz="2000" dirty="0" err="1"/>
              <a:t>CipherValue</a:t>
            </a:r>
            <a:r>
              <a:rPr lang="en-US" sz="2000" dirty="0"/>
              <a:t>&gt;</a:t>
            </a:r>
          </a:p>
          <a:p>
            <a:r>
              <a:rPr lang="en-US" sz="2000" dirty="0"/>
              <a:t>        &lt;/</a:t>
            </a:r>
            <a:r>
              <a:rPr lang="en-US" sz="2000" dirty="0" err="1"/>
              <a:t>CipherData</a:t>
            </a:r>
            <a:r>
              <a:rPr lang="en-US" sz="2000" dirty="0"/>
              <a:t>&gt;</a:t>
            </a:r>
          </a:p>
          <a:p>
            <a:r>
              <a:rPr lang="en-US" sz="2000" dirty="0"/>
              <a:t>    &lt;/</a:t>
            </a:r>
            <a:r>
              <a:rPr lang="en-US" sz="2000" dirty="0" err="1"/>
              <a:t>EncryptedData</a:t>
            </a:r>
            <a:r>
              <a:rPr lang="en-US" sz="2000" dirty="0"/>
              <a:t>&gt;</a:t>
            </a:r>
          </a:p>
          <a:p>
            <a:r>
              <a:rPr lang="en-US" sz="2000" dirty="0"/>
              <a:t>&lt;/payment&gt;</a:t>
            </a:r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6759104" y="2011362"/>
            <a:ext cx="1828800" cy="762000"/>
          </a:xfrm>
          <a:prstGeom prst="wedgeRoundRectCallout">
            <a:avLst>
              <a:gd name="adj1" fmla="val -16491"/>
              <a:gd name="adj2" fmla="val 10375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000" i="1"/>
              <a:t>encrypting</a:t>
            </a:r>
          </a:p>
          <a:p>
            <a:pPr algn="ctr"/>
            <a:r>
              <a:rPr lang="en-US" sz="2000" i="1"/>
              <a:t>an element</a:t>
            </a:r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auto">
          <a:xfrm>
            <a:off x="7140104" y="3459162"/>
            <a:ext cx="1676400" cy="838200"/>
          </a:xfrm>
          <a:prstGeom prst="wedgeRoundRectCallout">
            <a:avLst>
              <a:gd name="adj1" fmla="val -165718"/>
              <a:gd name="adj2" fmla="val 227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7292504" y="3535362"/>
            <a:ext cx="12684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i="1"/>
              <a:t>encryption</a:t>
            </a:r>
          </a:p>
          <a:p>
            <a:r>
              <a:rPr lang="en-US" sz="2000" i="1"/>
              <a:t>algorithm</a:t>
            </a:r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>
            <a:off x="6454304" y="4525962"/>
            <a:ext cx="1752600" cy="685800"/>
          </a:xfrm>
          <a:prstGeom prst="wedgeRoundRectCallout">
            <a:avLst>
              <a:gd name="adj1" fmla="val -128440"/>
              <a:gd name="adj2" fmla="val -5208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6530504" y="4525962"/>
            <a:ext cx="1604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i="1"/>
              <a:t>identify key to</a:t>
            </a:r>
          </a:p>
          <a:p>
            <a:r>
              <a:rPr lang="en-US" sz="2000" i="1"/>
              <a:t>   receiver</a:t>
            </a:r>
          </a:p>
        </p:txBody>
      </p:sp>
      <p:sp>
        <p:nvSpPr>
          <p:cNvPr id="22" name="AutoShape 13"/>
          <p:cNvSpPr>
            <a:spLocks noChangeArrowheads="1"/>
          </p:cNvSpPr>
          <p:nvPr/>
        </p:nvSpPr>
        <p:spPr bwMode="auto">
          <a:xfrm>
            <a:off x="5539904" y="5668962"/>
            <a:ext cx="1524000" cy="685800"/>
          </a:xfrm>
          <a:prstGeom prst="wedgeRoundRectCallout">
            <a:avLst>
              <a:gd name="adj1" fmla="val -101250"/>
              <a:gd name="adj2" fmla="val -7338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5692304" y="5668962"/>
            <a:ext cx="1184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i="1"/>
              <a:t>encrypted</a:t>
            </a:r>
          </a:p>
          <a:p>
            <a:r>
              <a:rPr lang="en-US" sz="2000" i="1"/>
              <a:t>     data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921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E2293CC1-6DE4-4A9E-B325-58945CA3E915}" type="slidenum">
              <a:rPr lang="en-US"/>
              <a:pPr/>
              <a:t>18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458200" cy="1066800"/>
          </a:xfrm>
        </p:spPr>
        <p:txBody>
          <a:bodyPr/>
          <a:lstStyle/>
          <a:p>
            <a:r>
              <a:rPr lang="en-US"/>
              <a:t>XML Encryption – Some Alternatives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pPr marL="609600" indent="-609600" algn="l" rtl="0">
              <a:buFontTx/>
              <a:buAutoNum type="arabicPeriod"/>
            </a:pPr>
            <a:r>
              <a:rPr lang="en-US" dirty="0"/>
              <a:t>Symmetrically encrypt data, assume the receiver knows the key and include key name (previous example)</a:t>
            </a:r>
          </a:p>
          <a:p>
            <a:pPr marL="609600" indent="-609600" algn="l" rtl="0">
              <a:buFontTx/>
              <a:buAutoNum type="arabicPeriod"/>
            </a:pPr>
            <a:r>
              <a:rPr lang="en-US" dirty="0"/>
              <a:t>Symmetrically encrypt data, include encrypted key in message (encrypted with public key of receiver) (next example)</a:t>
            </a:r>
          </a:p>
        </p:txBody>
      </p:sp>
    </p:spTree>
    <p:extLst>
      <p:ext uri="{BB962C8B-B14F-4D97-AF65-F5344CB8AC3E}">
        <p14:creationId xmlns:p14="http://schemas.microsoft.com/office/powerpoint/2010/main" val="4285387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Encryption and SOAP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Store encryption key in header, encrypted data is body, an element w/i body, or an </a:t>
            </a:r>
            <a:r>
              <a:rPr lang="en-US" dirty="0" smtClean="0"/>
              <a:t>attachment.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The result of the encryption must be a valid SOAP envelope</a:t>
            </a:r>
          </a:p>
          <a:p>
            <a:pPr lvl="1" algn="l" rtl="0"/>
            <a:r>
              <a:rPr lang="en-US" dirty="0"/>
              <a:t>Can’t encrypt &lt;</a:t>
            </a:r>
            <a:r>
              <a:rPr lang="en-US" dirty="0" err="1"/>
              <a:t>s:Envelope</a:t>
            </a:r>
            <a:r>
              <a:rPr lang="en-US" dirty="0"/>
              <a:t>&gt;, &lt;</a:t>
            </a:r>
            <a:r>
              <a:rPr lang="en-US" dirty="0" err="1"/>
              <a:t>s:Header</a:t>
            </a:r>
            <a:r>
              <a:rPr lang="en-US" dirty="0"/>
              <a:t>&gt; or &lt;</a:t>
            </a:r>
            <a:r>
              <a:rPr lang="en-US" dirty="0" err="1"/>
              <a:t>s:Body</a:t>
            </a:r>
            <a:r>
              <a:rPr lang="en-US" dirty="0"/>
              <a:t>&gt; elements; only their descendants</a:t>
            </a:r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508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 What is web services </a:t>
            </a:r>
            <a:r>
              <a:rPr lang="en-US" dirty="0" smtClean="0"/>
              <a:t>?</a:t>
            </a:r>
          </a:p>
          <a:p>
            <a:pPr algn="l" rtl="0"/>
            <a:r>
              <a:rPr lang="en-US" dirty="0"/>
              <a:t>Why </a:t>
            </a:r>
            <a:r>
              <a:rPr lang="en-US" dirty="0" smtClean="0"/>
              <a:t>WS-Security ?</a:t>
            </a:r>
          </a:p>
          <a:p>
            <a:pPr algn="l" rtl="0"/>
            <a:r>
              <a:rPr lang="en-US" dirty="0"/>
              <a:t>Complexity of </a:t>
            </a:r>
            <a:r>
              <a:rPr lang="en-US" dirty="0" smtClean="0"/>
              <a:t>WS-Security</a:t>
            </a:r>
          </a:p>
          <a:p>
            <a:pPr algn="l" rtl="0"/>
            <a:r>
              <a:rPr lang="en-US" dirty="0"/>
              <a:t>Web Services security </a:t>
            </a:r>
            <a:r>
              <a:rPr lang="en-US" dirty="0" smtClean="0"/>
              <a:t>standard</a:t>
            </a:r>
          </a:p>
          <a:p>
            <a:pPr algn="l" rtl="0"/>
            <a:r>
              <a:rPr lang="en-US" dirty="0"/>
              <a:t>XML Digital </a:t>
            </a:r>
            <a:r>
              <a:rPr lang="en-US" dirty="0" smtClean="0"/>
              <a:t>Signature</a:t>
            </a:r>
          </a:p>
          <a:p>
            <a:pPr algn="l" rtl="0"/>
            <a:r>
              <a:rPr lang="en-US" dirty="0"/>
              <a:t>XML </a:t>
            </a:r>
            <a:r>
              <a:rPr lang="en-US" dirty="0" smtClean="0"/>
              <a:t>Encryption</a:t>
            </a:r>
          </a:p>
          <a:p>
            <a:pPr algn="l" rtl="0"/>
            <a:r>
              <a:rPr lang="en-US" dirty="0"/>
              <a:t>XML Key Management Specification (XKMS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/>
              <a:t>Security Assertion Markup Language (SAML) </a:t>
            </a:r>
            <a:br>
              <a:rPr lang="en-US" dirty="0"/>
            </a:b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2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BDE-EE4C-4A62-826D-DE472E294469}" type="slidenum">
              <a:rPr lang="en-US"/>
              <a:pPr/>
              <a:t>20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6324600" cy="1143000"/>
          </a:xfrm>
        </p:spPr>
        <p:txBody>
          <a:bodyPr/>
          <a:lstStyle/>
          <a:p>
            <a:r>
              <a:rPr lang="en-US"/>
              <a:t>XML Encryption (2)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14400" y="1600200"/>
            <a:ext cx="8488221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sz="2000" dirty="0"/>
              <a:t>&lt;</a:t>
            </a:r>
            <a:r>
              <a:rPr lang="en-US" sz="2000" dirty="0" err="1"/>
              <a:t>s:Header</a:t>
            </a:r>
            <a:r>
              <a:rPr lang="en-US" sz="2000" dirty="0"/>
              <a:t>&gt;</a:t>
            </a:r>
          </a:p>
          <a:p>
            <a:pPr algn="l" rtl="0"/>
            <a:r>
              <a:rPr lang="en-US" sz="2000" dirty="0"/>
              <a:t>    &lt;</a:t>
            </a:r>
            <a:r>
              <a:rPr lang="en-US" sz="2000" dirty="0" err="1"/>
              <a:t>wsse:Security</a:t>
            </a:r>
            <a:r>
              <a:rPr lang="en-US" sz="2000" dirty="0"/>
              <a:t>&gt;</a:t>
            </a:r>
          </a:p>
          <a:p>
            <a:pPr algn="l" rtl="0"/>
            <a:r>
              <a:rPr lang="en-US" sz="2000" dirty="0"/>
              <a:t>        &lt;</a:t>
            </a:r>
            <a:r>
              <a:rPr lang="en-US" sz="2000" dirty="0" err="1"/>
              <a:t>xenc:EncryptedKey</a:t>
            </a:r>
            <a:r>
              <a:rPr lang="en-US" sz="2000" dirty="0"/>
              <a:t> &gt;</a:t>
            </a:r>
          </a:p>
          <a:p>
            <a:pPr algn="l" rtl="0"/>
            <a:r>
              <a:rPr lang="en-US" sz="2000" dirty="0"/>
              <a:t>            &lt;</a:t>
            </a:r>
            <a:r>
              <a:rPr lang="en-US" sz="2000" dirty="0" err="1"/>
              <a:t>xenc:EncryptionMethod</a:t>
            </a:r>
            <a:r>
              <a:rPr lang="en-US" sz="2000" dirty="0"/>
              <a:t>  </a:t>
            </a:r>
          </a:p>
          <a:p>
            <a:pPr algn="l" rtl="0"/>
            <a:r>
              <a:rPr lang="en-US" sz="2000" dirty="0"/>
              <a:t>                   Algorithm=“</a:t>
            </a:r>
            <a:r>
              <a:rPr lang="en-US" sz="2000" i="1" dirty="0"/>
              <a:t>…pub. key </a:t>
            </a:r>
            <a:r>
              <a:rPr lang="en-US" sz="2000" i="1" dirty="0" err="1"/>
              <a:t>algo</a:t>
            </a:r>
            <a:r>
              <a:rPr lang="en-US" sz="2000" i="1" dirty="0"/>
              <a:t>. to encrypt symmetric key…”/&gt;</a:t>
            </a:r>
          </a:p>
          <a:p>
            <a:pPr algn="l" rtl="0"/>
            <a:r>
              <a:rPr lang="en-US" sz="2000" i="1" dirty="0"/>
              <a:t>            &lt;</a:t>
            </a:r>
            <a:r>
              <a:rPr lang="en-US" sz="2000" dirty="0" err="1"/>
              <a:t>ds:KeyInfo</a:t>
            </a:r>
            <a:r>
              <a:rPr lang="en-US" sz="2000" dirty="0"/>
              <a:t>&gt;  &lt;</a:t>
            </a:r>
            <a:r>
              <a:rPr lang="en-US" sz="2000" dirty="0" err="1"/>
              <a:t>ds:KeyName</a:t>
            </a:r>
            <a:r>
              <a:rPr lang="en-US" sz="2000" dirty="0"/>
              <a:t>&gt; Bill  &lt;/</a:t>
            </a:r>
            <a:r>
              <a:rPr lang="en-US" sz="2000" dirty="0" err="1"/>
              <a:t>ds:KeyName</a:t>
            </a:r>
            <a:r>
              <a:rPr lang="en-US" sz="2000" dirty="0"/>
              <a:t>&gt;</a:t>
            </a:r>
          </a:p>
          <a:p>
            <a:pPr algn="l" rtl="0"/>
            <a:r>
              <a:rPr lang="en-US" sz="2000" dirty="0"/>
              <a:t>            &lt;/</a:t>
            </a:r>
            <a:r>
              <a:rPr lang="en-US" sz="2000" dirty="0" err="1"/>
              <a:t>ds:KeyInfo</a:t>
            </a:r>
            <a:r>
              <a:rPr lang="en-US" sz="2000" dirty="0"/>
              <a:t>&gt;</a:t>
            </a:r>
          </a:p>
          <a:p>
            <a:pPr algn="l" rtl="0"/>
            <a:r>
              <a:rPr lang="en-US" sz="2000" i="1" dirty="0"/>
              <a:t>            &lt;</a:t>
            </a:r>
            <a:r>
              <a:rPr lang="en-US" sz="2000" dirty="0" err="1"/>
              <a:t>xenc:CipherData</a:t>
            </a:r>
            <a:r>
              <a:rPr lang="en-US" sz="2000" dirty="0"/>
              <a:t>&gt;</a:t>
            </a:r>
          </a:p>
          <a:p>
            <a:pPr algn="l" rtl="0"/>
            <a:r>
              <a:rPr lang="en-US" sz="2000" dirty="0"/>
              <a:t>                &lt;</a:t>
            </a:r>
            <a:r>
              <a:rPr lang="en-US" sz="2000" dirty="0" err="1"/>
              <a:t>xenc:CipherValue</a:t>
            </a:r>
            <a:r>
              <a:rPr lang="en-US" sz="2000" dirty="0"/>
              <a:t>&gt;abcd456…&lt;/</a:t>
            </a:r>
            <a:r>
              <a:rPr lang="en-US" sz="2000" dirty="0" err="1"/>
              <a:t>xenc:CipherValue</a:t>
            </a:r>
            <a:r>
              <a:rPr lang="en-US" sz="2000" dirty="0"/>
              <a:t>&gt;</a:t>
            </a:r>
          </a:p>
          <a:p>
            <a:pPr algn="l" rtl="0"/>
            <a:r>
              <a:rPr lang="en-US" sz="2000" dirty="0"/>
              <a:t>            &lt;/</a:t>
            </a:r>
            <a:r>
              <a:rPr lang="en-US" sz="2000" dirty="0" err="1"/>
              <a:t>xenc:CipherData</a:t>
            </a:r>
            <a:r>
              <a:rPr lang="en-US" sz="2000" dirty="0"/>
              <a:t>&gt;</a:t>
            </a:r>
          </a:p>
          <a:p>
            <a:pPr algn="l" rtl="0"/>
            <a:r>
              <a:rPr lang="en-US" sz="2000" i="1" dirty="0"/>
              <a:t>            &lt;</a:t>
            </a:r>
            <a:r>
              <a:rPr lang="en-US" sz="2000" dirty="0" err="1"/>
              <a:t>xenc:ReferenceList</a:t>
            </a:r>
            <a:r>
              <a:rPr lang="en-US" sz="2000" dirty="0"/>
              <a:t>&gt;</a:t>
            </a:r>
          </a:p>
          <a:p>
            <a:pPr algn="l" rtl="0"/>
            <a:r>
              <a:rPr lang="en-US" sz="2000" dirty="0"/>
              <a:t>                &lt;</a:t>
            </a:r>
            <a:r>
              <a:rPr lang="en-US" sz="2000" dirty="0" err="1"/>
              <a:t>xenc:DataReference</a:t>
            </a:r>
            <a:r>
              <a:rPr lang="en-US" sz="2000" dirty="0"/>
              <a:t> URI=“#</a:t>
            </a:r>
            <a:r>
              <a:rPr lang="en-US" sz="2000" dirty="0" err="1"/>
              <a:t>EncrData</a:t>
            </a:r>
            <a:r>
              <a:rPr lang="en-US" sz="2000" dirty="0"/>
              <a:t>” /&gt;</a:t>
            </a:r>
          </a:p>
          <a:p>
            <a:pPr algn="l" rtl="0"/>
            <a:r>
              <a:rPr lang="en-US" sz="2000" dirty="0"/>
              <a:t>            &lt;/</a:t>
            </a:r>
            <a:r>
              <a:rPr lang="en-US" sz="2000" dirty="0" err="1"/>
              <a:t>xenc:ReferenceList</a:t>
            </a:r>
            <a:r>
              <a:rPr lang="en-US" sz="2000" dirty="0"/>
              <a:t>&gt;</a:t>
            </a:r>
          </a:p>
          <a:p>
            <a:pPr algn="l" rtl="0"/>
            <a:r>
              <a:rPr lang="en-US" sz="2000" dirty="0"/>
              <a:t>        &lt;/</a:t>
            </a:r>
            <a:r>
              <a:rPr lang="en-US" sz="2000" dirty="0" err="1"/>
              <a:t>xenc:EncryptedKey</a:t>
            </a:r>
            <a:r>
              <a:rPr lang="en-US" sz="2000" dirty="0"/>
              <a:t>&gt;</a:t>
            </a:r>
          </a:p>
          <a:p>
            <a:pPr algn="l" rtl="0"/>
            <a:r>
              <a:rPr lang="en-US" sz="2000" dirty="0"/>
              <a:t>    &lt;/</a:t>
            </a:r>
            <a:r>
              <a:rPr lang="en-US" sz="2000" dirty="0" err="1"/>
              <a:t>wsse:Security</a:t>
            </a:r>
            <a:r>
              <a:rPr lang="en-US" sz="2000" dirty="0"/>
              <a:t>&gt;</a:t>
            </a:r>
          </a:p>
          <a:p>
            <a:pPr algn="l" rtl="0"/>
            <a:r>
              <a:rPr lang="en-US" sz="2000" dirty="0"/>
              <a:t>&lt;/</a:t>
            </a:r>
            <a:r>
              <a:rPr lang="en-US" sz="2000" dirty="0" err="1"/>
              <a:t>s:Header</a:t>
            </a:r>
            <a:r>
              <a:rPr lang="en-US" sz="2000" dirty="0"/>
              <a:t>&gt;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934200" y="4572000"/>
            <a:ext cx="1981200" cy="685800"/>
          </a:xfrm>
          <a:prstGeom prst="wedgeRoundRectCallout">
            <a:avLst>
              <a:gd name="adj1" fmla="val -147116"/>
              <a:gd name="adj2" fmla="val -7800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000" i="1"/>
              <a:t>encrypted symmetric  key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005868" y="1154668"/>
            <a:ext cx="41381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/>
            <a:r>
              <a:rPr lang="en-US" dirty="0"/>
              <a:t>Encrypted key is stored in header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6172200" y="5334000"/>
            <a:ext cx="2133600" cy="1066800"/>
          </a:xfrm>
          <a:prstGeom prst="wedgeRoundRectCallout">
            <a:avLst>
              <a:gd name="adj1" fmla="val -126264"/>
              <a:gd name="adj2" fmla="val -4330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000" i="1"/>
              <a:t>list of data items encrypted with</a:t>
            </a:r>
          </a:p>
          <a:p>
            <a:pPr algn="ctr"/>
            <a:r>
              <a:rPr lang="en-US" sz="2000" i="1"/>
              <a:t>symmetric key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005869" y="1524000"/>
            <a:ext cx="393630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/>
            <a:r>
              <a:rPr lang="en-US" i="1" dirty="0" err="1"/>
              <a:t>wsse</a:t>
            </a:r>
            <a:r>
              <a:rPr lang="en-US" i="1" dirty="0"/>
              <a:t> – prefix for WS-Security</a:t>
            </a:r>
          </a:p>
          <a:p>
            <a:pPr algn="l" rtl="0"/>
            <a:r>
              <a:rPr lang="en-US" i="1" dirty="0" err="1"/>
              <a:t>xenc</a:t>
            </a:r>
            <a:r>
              <a:rPr lang="en-US" i="1" dirty="0"/>
              <a:t> – prefix for XML Encryption</a:t>
            </a:r>
          </a:p>
          <a:p>
            <a:pPr algn="l" rtl="0"/>
            <a:r>
              <a:rPr lang="en-US" i="1" dirty="0"/>
              <a:t>ds – prefix for </a:t>
            </a:r>
            <a:r>
              <a:rPr lang="en-US" i="1" dirty="0" err="1"/>
              <a:t>KeyInfo</a:t>
            </a:r>
            <a:r>
              <a:rPr lang="en-US" i="1" dirty="0"/>
              <a:t> element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6781800" y="3429000"/>
            <a:ext cx="2362200" cy="685800"/>
          </a:xfrm>
          <a:prstGeom prst="wedgeRoundRectCallout">
            <a:avLst>
              <a:gd name="adj1" fmla="val -111157"/>
              <a:gd name="adj2" fmla="val -4722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000" i="1"/>
              <a:t>Bill’s publ. key encrypts sym. key 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228600" y="3657600"/>
            <a:ext cx="1524000" cy="1066800"/>
          </a:xfrm>
          <a:prstGeom prst="wedgeRoundRectCallout">
            <a:avLst>
              <a:gd name="adj1" fmla="val 51667"/>
              <a:gd name="adj2" fmla="val -6860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000" i="1"/>
              <a:t>optional, receiver</a:t>
            </a:r>
          </a:p>
          <a:p>
            <a:pPr algn="ctr"/>
            <a:r>
              <a:rPr lang="en-US" sz="2000" i="1"/>
              <a:t>may know it</a:t>
            </a: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395536" y="304800"/>
            <a:ext cx="2423864" cy="1066800"/>
          </a:xfrm>
          <a:prstGeom prst="wedgeRoundRectCallout">
            <a:avLst>
              <a:gd name="adj1" fmla="val 41846"/>
              <a:gd name="adj2" fmla="val 10621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000" i="1"/>
              <a:t>WS-Security used to attach XML Encryption</a:t>
            </a:r>
          </a:p>
        </p:txBody>
      </p:sp>
    </p:spTree>
    <p:extLst>
      <p:ext uri="{BB962C8B-B14F-4D97-AF65-F5344CB8AC3E}">
        <p14:creationId xmlns:p14="http://schemas.microsoft.com/office/powerpoint/2010/main" val="144782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5FBC-0340-4F6C-9D74-9DF5F666DE2A}" type="slidenum">
              <a:rPr lang="en-US"/>
              <a:pPr/>
              <a:t>21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XML Encryption (2)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62000" y="2438400"/>
            <a:ext cx="8037778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sz="2000" dirty="0"/>
              <a:t>&lt;</a:t>
            </a:r>
            <a:r>
              <a:rPr lang="en-US" sz="2000" dirty="0" err="1"/>
              <a:t>s:Body</a:t>
            </a:r>
            <a:r>
              <a:rPr lang="en-US" sz="2000" dirty="0"/>
              <a:t>&gt;</a:t>
            </a:r>
          </a:p>
          <a:p>
            <a:pPr algn="l" rtl="0"/>
            <a:r>
              <a:rPr lang="en-US" sz="2000" dirty="0"/>
              <a:t>    &lt;</a:t>
            </a:r>
            <a:r>
              <a:rPr lang="en-US" sz="2000" dirty="0" err="1"/>
              <a:t>xenc:EncryptedData</a:t>
            </a:r>
            <a:r>
              <a:rPr lang="en-US" sz="2000" dirty="0"/>
              <a:t>  Id=“</a:t>
            </a:r>
            <a:r>
              <a:rPr lang="en-US" sz="2000" dirty="0" err="1"/>
              <a:t>EncrData</a:t>
            </a:r>
            <a:r>
              <a:rPr lang="en-US" sz="2000" dirty="0"/>
              <a:t>”</a:t>
            </a:r>
          </a:p>
          <a:p>
            <a:pPr algn="l" rtl="0"/>
            <a:r>
              <a:rPr lang="en-US" sz="2000" dirty="0"/>
              <a:t>                     Type=“http://www.w3.org/2001/04/xmlenc#Element /&gt;</a:t>
            </a:r>
          </a:p>
          <a:p>
            <a:pPr algn="l" rtl="0"/>
            <a:r>
              <a:rPr lang="en-US" sz="2000" dirty="0"/>
              <a:t>        &lt;</a:t>
            </a:r>
            <a:r>
              <a:rPr lang="en-US" sz="2000" dirty="0" err="1"/>
              <a:t>xenc:EncryptionMethod</a:t>
            </a:r>
            <a:r>
              <a:rPr lang="en-US" sz="2000" dirty="0"/>
              <a:t> </a:t>
            </a:r>
          </a:p>
          <a:p>
            <a:pPr algn="l" rtl="0"/>
            <a:r>
              <a:rPr lang="en-US" sz="2000" dirty="0"/>
              <a:t>                  Algorithm=“</a:t>
            </a:r>
            <a:r>
              <a:rPr lang="en-US" sz="2000" i="1" dirty="0"/>
              <a:t>…symmetric </a:t>
            </a:r>
            <a:r>
              <a:rPr lang="en-US" sz="2000" i="1" dirty="0" err="1"/>
              <a:t>algo</a:t>
            </a:r>
            <a:r>
              <a:rPr lang="en-US" sz="2000" i="1" dirty="0"/>
              <a:t>. to encrypt data…</a:t>
            </a:r>
            <a:r>
              <a:rPr lang="en-US" sz="2000" dirty="0"/>
              <a:t>” /&gt;</a:t>
            </a:r>
          </a:p>
          <a:p>
            <a:pPr algn="l" rtl="0"/>
            <a:r>
              <a:rPr lang="en-US" sz="2000" dirty="0"/>
              <a:t>        &lt;</a:t>
            </a:r>
            <a:r>
              <a:rPr lang="en-US" sz="2000" dirty="0" err="1"/>
              <a:t>xenc:CipherData</a:t>
            </a:r>
            <a:r>
              <a:rPr lang="en-US" sz="2000" dirty="0"/>
              <a:t>&gt; </a:t>
            </a:r>
          </a:p>
          <a:p>
            <a:pPr algn="l" rtl="0"/>
            <a:r>
              <a:rPr lang="en-US" sz="2000" dirty="0"/>
              <a:t>            &lt;</a:t>
            </a:r>
            <a:r>
              <a:rPr lang="en-US" sz="2000" dirty="0" err="1"/>
              <a:t>xenc:CipherValue</a:t>
            </a:r>
            <a:r>
              <a:rPr lang="en-US" sz="2000" dirty="0"/>
              <a:t>&gt;A341BB…&lt;/</a:t>
            </a:r>
            <a:r>
              <a:rPr lang="en-US" sz="2000" dirty="0" err="1"/>
              <a:t>xenc:CipherValue</a:t>
            </a:r>
            <a:r>
              <a:rPr lang="en-US" sz="2000" dirty="0"/>
              <a:t>&gt; </a:t>
            </a:r>
          </a:p>
          <a:p>
            <a:pPr algn="l" rtl="0"/>
            <a:r>
              <a:rPr lang="en-US" sz="2000" dirty="0"/>
              <a:t>        &lt;/</a:t>
            </a:r>
            <a:r>
              <a:rPr lang="en-US" sz="2000" dirty="0" err="1"/>
              <a:t>xenc:CipherData</a:t>
            </a:r>
            <a:r>
              <a:rPr lang="en-US" sz="2000" dirty="0"/>
              <a:t>&gt;</a:t>
            </a:r>
          </a:p>
          <a:p>
            <a:pPr algn="l" rtl="0"/>
            <a:r>
              <a:rPr lang="en-US" sz="2000" dirty="0"/>
              <a:t>    &lt;/</a:t>
            </a:r>
            <a:r>
              <a:rPr lang="en-US" sz="2000" dirty="0" err="1"/>
              <a:t>xenc:EncryptedData</a:t>
            </a:r>
            <a:r>
              <a:rPr lang="en-US" sz="2000" dirty="0"/>
              <a:t>&gt;</a:t>
            </a:r>
          </a:p>
          <a:p>
            <a:pPr algn="l" rtl="0"/>
            <a:r>
              <a:rPr lang="en-US" sz="2000" dirty="0"/>
              <a:t>&lt;/</a:t>
            </a:r>
            <a:r>
              <a:rPr lang="en-US" sz="2000" dirty="0" err="1"/>
              <a:t>s:Body</a:t>
            </a:r>
            <a:r>
              <a:rPr lang="en-US" sz="2000" dirty="0"/>
              <a:t>&gt;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4572000" y="5029200"/>
            <a:ext cx="2514600" cy="762000"/>
          </a:xfrm>
          <a:prstGeom prst="wedgeRoundRectCallout">
            <a:avLst>
              <a:gd name="adj1" fmla="val -64773"/>
              <a:gd name="adj2" fmla="val -10791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000" i="1"/>
              <a:t>data encrypted</a:t>
            </a:r>
          </a:p>
          <a:p>
            <a:pPr algn="ctr"/>
            <a:r>
              <a:rPr lang="en-US" sz="2000" i="1"/>
              <a:t>with symmetric key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5562600" y="2209800"/>
            <a:ext cx="2057400" cy="457200"/>
          </a:xfrm>
          <a:prstGeom prst="wedgeRoundRectCallout">
            <a:avLst>
              <a:gd name="adj1" fmla="val -85032"/>
              <a:gd name="adj2" fmla="val 6215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000" i="1"/>
              <a:t>identifies data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193925" y="1581150"/>
            <a:ext cx="4116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Encrypted data is stored in body</a:t>
            </a:r>
          </a:p>
        </p:txBody>
      </p:sp>
    </p:spTree>
    <p:extLst>
      <p:ext uri="{BB962C8B-B14F-4D97-AF65-F5344CB8AC3E}">
        <p14:creationId xmlns:p14="http://schemas.microsoft.com/office/powerpoint/2010/main" val="235387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XML Key Management Specification (XKMS)</a:t>
            </a:r>
            <a:br>
              <a:rPr lang="en-US" sz="2800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pPr algn="l" rtl="0"/>
            <a:r>
              <a:rPr lang="en-US" dirty="0"/>
              <a:t>D</a:t>
            </a:r>
            <a:r>
              <a:rPr lang="en-US" dirty="0" smtClean="0"/>
              <a:t>etermine </a:t>
            </a:r>
            <a:r>
              <a:rPr lang="en-US" dirty="0"/>
              <a:t>a protocol that register, distribute, and process public </a:t>
            </a:r>
            <a:r>
              <a:rPr lang="en-US" dirty="0" smtClean="0"/>
              <a:t>key.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/>
              <a:t>The XKMS performs two things: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Register </a:t>
            </a:r>
            <a:r>
              <a:rPr lang="en-US" dirty="0"/>
              <a:t>public and this is done by XML </a:t>
            </a:r>
            <a:r>
              <a:rPr lang="en-US" dirty="0" smtClean="0"/>
              <a:t>Key Registration </a:t>
            </a:r>
            <a:r>
              <a:rPr lang="en-US" dirty="0"/>
              <a:t>Service Specification (X-KRSS). </a:t>
            </a:r>
            <a:endParaRPr lang="en-US" dirty="0" smtClean="0"/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Rely </a:t>
            </a:r>
            <a:r>
              <a:rPr lang="en-US" dirty="0"/>
              <a:t>on key to retrieve the information and this is </a:t>
            </a:r>
            <a:r>
              <a:rPr lang="en-US" dirty="0" smtClean="0"/>
              <a:t>supported </a:t>
            </a:r>
            <a:r>
              <a:rPr lang="en-US" dirty="0"/>
              <a:t>by XML Key Information </a:t>
            </a:r>
            <a:r>
              <a:rPr lang="en-US" dirty="0" smtClean="0"/>
              <a:t>Service Specification </a:t>
            </a:r>
            <a:r>
              <a:rPr lang="en-US" dirty="0"/>
              <a:t>(X-KISS).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3665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r>
              <a:rPr lang="en-US" sz="2500" dirty="0"/>
              <a:t>Security Assertion Markup Language (SAML)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/>
          <a:lstStyle/>
          <a:p>
            <a:pPr algn="l" rtl="0"/>
            <a:r>
              <a:rPr lang="en-US" dirty="0"/>
              <a:t>SAML is XML language provides a solution for </a:t>
            </a:r>
            <a:r>
              <a:rPr lang="en-US" b="1" dirty="0">
                <a:solidFill>
                  <a:srgbClr val="0070C0"/>
                </a:solidFill>
              </a:rPr>
              <a:t>making security statement </a:t>
            </a:r>
            <a:r>
              <a:rPr lang="en-US" dirty="0"/>
              <a:t>about user identity.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b="1" dirty="0" smtClean="0">
                <a:solidFill>
                  <a:srgbClr val="0070C0"/>
                </a:solidFill>
              </a:rPr>
              <a:t>The </a:t>
            </a:r>
            <a:r>
              <a:rPr lang="en-US" b="1" dirty="0">
                <a:solidFill>
                  <a:srgbClr val="0070C0"/>
                </a:solidFill>
              </a:rPr>
              <a:t>basic concept </a:t>
            </a:r>
            <a:r>
              <a:rPr lang="en-US" dirty="0"/>
              <a:t>of SAML is 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0070C0"/>
                </a:solidFill>
              </a:rPr>
              <a:t>assertion</a:t>
            </a:r>
            <a:r>
              <a:rPr lang="en-US" dirty="0" smtClean="0"/>
              <a:t> </a:t>
            </a:r>
            <a:r>
              <a:rPr lang="en-US" dirty="0"/>
              <a:t>which is statements or </a:t>
            </a:r>
            <a:r>
              <a:rPr lang="en-US" dirty="0" smtClean="0"/>
              <a:t>claims </a:t>
            </a:r>
            <a:r>
              <a:rPr lang="en-US" dirty="0"/>
              <a:t>about user.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b="1" dirty="0">
                <a:solidFill>
                  <a:srgbClr val="0070C0"/>
                </a:solidFill>
              </a:rPr>
              <a:t>The need to SAML </a:t>
            </a:r>
            <a:r>
              <a:rPr lang="en-US" dirty="0" smtClean="0"/>
              <a:t>is : </a:t>
            </a:r>
            <a:r>
              <a:rPr lang="en-US" dirty="0"/>
              <a:t>to provide </a:t>
            </a:r>
            <a:r>
              <a:rPr lang="en-US" b="1" dirty="0">
                <a:solidFill>
                  <a:srgbClr val="0070C0"/>
                </a:solidFill>
              </a:rPr>
              <a:t>portable trust </a:t>
            </a:r>
            <a:r>
              <a:rPr lang="en-US" dirty="0"/>
              <a:t>which means a user whose already identified and verified in such domain has a right to use services in another domain(Single Sign On).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451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 fontScale="25000" lnSpcReduction="20000"/>
          </a:bodyPr>
          <a:lstStyle/>
          <a:p>
            <a:pPr marL="0" indent="0" algn="l" rtl="0">
              <a:buNone/>
            </a:pPr>
            <a:r>
              <a:rPr lang="en-MY" sz="4800" dirty="0"/>
              <a:t>[1]	D. a. </a:t>
            </a:r>
            <a:r>
              <a:rPr lang="en-MY" sz="4800" dirty="0" err="1"/>
              <a:t>Menascé</a:t>
            </a:r>
            <a:r>
              <a:rPr lang="en-MY" sz="4800" dirty="0"/>
              <a:t>, “</a:t>
            </a:r>
            <a:r>
              <a:rPr lang="en-MY" sz="4800" dirty="0" err="1"/>
              <a:t>QoS</a:t>
            </a:r>
            <a:r>
              <a:rPr lang="en-MY" sz="4800" dirty="0"/>
              <a:t> issues in web services,” </a:t>
            </a:r>
            <a:r>
              <a:rPr lang="en-MY" sz="4800" i="1" dirty="0"/>
              <a:t>IEEE Internet </a:t>
            </a:r>
            <a:r>
              <a:rPr lang="en-MY" sz="4800" i="1" dirty="0" err="1"/>
              <a:t>Comput</a:t>
            </a:r>
            <a:r>
              <a:rPr lang="en-MY" sz="4800" i="1" dirty="0"/>
              <a:t>.</a:t>
            </a:r>
            <a:r>
              <a:rPr lang="en-MY" sz="4800" dirty="0"/>
              <a:t>, vol. 6, no. 6, pp. 72–75, 2002.</a:t>
            </a:r>
            <a:endParaRPr lang="en-US" sz="4800" dirty="0"/>
          </a:p>
          <a:p>
            <a:pPr marL="0" indent="0" algn="l" rtl="0">
              <a:buNone/>
            </a:pPr>
            <a:r>
              <a:rPr lang="en-MY" sz="4800" dirty="0"/>
              <a:t>[2]	R. J. </a:t>
            </a:r>
            <a:r>
              <a:rPr lang="en-MY" sz="4800" dirty="0" err="1"/>
              <a:t>Boncella</a:t>
            </a:r>
            <a:r>
              <a:rPr lang="en-MY" sz="4800" dirty="0"/>
              <a:t>, “Web Services and Web Services Security,” vol. 14, pp. 344–363, 2004.</a:t>
            </a:r>
            <a:endParaRPr lang="en-US" sz="4800" dirty="0"/>
          </a:p>
          <a:p>
            <a:pPr marL="0" indent="0" algn="l" rtl="0">
              <a:buNone/>
            </a:pPr>
            <a:r>
              <a:rPr lang="en-MY" sz="4800" dirty="0"/>
              <a:t>[3]	N. </a:t>
            </a:r>
            <a:r>
              <a:rPr lang="en-MY" sz="4800" dirty="0" err="1"/>
              <a:t>Gruschka</a:t>
            </a:r>
            <a:r>
              <a:rPr lang="en-MY" sz="4800" dirty="0"/>
              <a:t> and L. Lo </a:t>
            </a:r>
            <a:r>
              <a:rPr lang="en-MY" sz="4800" dirty="0" err="1"/>
              <a:t>Iacono</a:t>
            </a:r>
            <a:r>
              <a:rPr lang="en-MY" sz="4800" dirty="0"/>
              <a:t>, “Vulnerable cloud: SOAP message security validation revisited,” </a:t>
            </a:r>
            <a:r>
              <a:rPr lang="en-MY" sz="4800" i="1" dirty="0"/>
              <a:t>2009 IEEE Int. Conf. Web Serv. ICWS 2009</a:t>
            </a:r>
            <a:r>
              <a:rPr lang="en-MY" sz="4800" dirty="0"/>
              <a:t>, pp. 625–631, 2009.</a:t>
            </a:r>
            <a:endParaRPr lang="en-US" sz="4800" dirty="0"/>
          </a:p>
          <a:p>
            <a:pPr marL="0" indent="0" algn="l" rtl="0">
              <a:buNone/>
            </a:pPr>
            <a:r>
              <a:rPr lang="en-MY" sz="4800" dirty="0"/>
              <a:t>[4]	a </a:t>
            </a:r>
            <a:r>
              <a:rPr lang="en-MY" sz="4800" dirty="0" err="1"/>
              <a:t>Barbir</a:t>
            </a:r>
            <a:r>
              <a:rPr lang="en-MY" sz="4800" dirty="0"/>
              <a:t>, “Web Services Security: An Enabler of Semantic Web Services,” </a:t>
            </a:r>
            <a:r>
              <a:rPr lang="en-MY" sz="4800" i="1" dirty="0"/>
              <a:t>Proc. Bus. Agents </a:t>
            </a:r>
            <a:r>
              <a:rPr lang="en-MY" sz="4800" i="1" dirty="0" err="1"/>
              <a:t>Semant</a:t>
            </a:r>
            <a:r>
              <a:rPr lang="en-MY" sz="4800" i="1" dirty="0"/>
              <a:t>. Web Work. held conjunction, with Can. Conf. </a:t>
            </a:r>
            <a:r>
              <a:rPr lang="en-MY" sz="4800" i="1" dirty="0" err="1"/>
              <a:t>Artif</a:t>
            </a:r>
            <a:r>
              <a:rPr lang="en-MY" sz="4800" i="1" dirty="0"/>
              <a:t>. </a:t>
            </a:r>
            <a:r>
              <a:rPr lang="en-MY" sz="4800" i="1" dirty="0" err="1"/>
              <a:t>Intell</a:t>
            </a:r>
            <a:r>
              <a:rPr lang="en-MY" sz="4800" i="1" dirty="0"/>
              <a:t>.</a:t>
            </a:r>
            <a:r>
              <a:rPr lang="en-MY" sz="4800" dirty="0"/>
              <a:t>, pp. 2–6, 2003.</a:t>
            </a:r>
            <a:endParaRPr lang="en-US" sz="4800" dirty="0"/>
          </a:p>
          <a:p>
            <a:pPr marL="0" indent="0" algn="l" rtl="0">
              <a:buNone/>
            </a:pPr>
            <a:r>
              <a:rPr lang="en-MY" sz="4800" dirty="0"/>
              <a:t>[5]	K. Gottschalk, S. Graham, H. </a:t>
            </a:r>
            <a:r>
              <a:rPr lang="en-MY" sz="4800" dirty="0" err="1"/>
              <a:t>Kreger</a:t>
            </a:r>
            <a:r>
              <a:rPr lang="en-MY" sz="4800" dirty="0"/>
              <a:t>, and J. Snell, “Introduction to Web services architecture,” </a:t>
            </a:r>
            <a:r>
              <a:rPr lang="en-MY" sz="4800" i="1" dirty="0"/>
              <a:t>IBM Syst. J.</a:t>
            </a:r>
            <a:r>
              <a:rPr lang="en-MY" sz="4800" dirty="0"/>
              <a:t>, vol. 41, no. 2, pp. 170–177, 2002.</a:t>
            </a:r>
            <a:endParaRPr lang="en-US" sz="4800" dirty="0"/>
          </a:p>
          <a:p>
            <a:pPr marL="0" indent="0" algn="l" rtl="0">
              <a:buNone/>
            </a:pPr>
            <a:r>
              <a:rPr lang="en-MY" sz="4800" dirty="0"/>
              <a:t>[6]	S. K. </a:t>
            </a:r>
            <a:r>
              <a:rPr lang="en-MY" sz="4800" dirty="0" err="1"/>
              <a:t>Sinha</a:t>
            </a:r>
            <a:r>
              <a:rPr lang="en-MY" sz="4800" dirty="0"/>
              <a:t> and S. </a:t>
            </a:r>
            <a:r>
              <a:rPr lang="en-MY" sz="4800" dirty="0" err="1"/>
              <a:t>Sinha</a:t>
            </a:r>
            <a:r>
              <a:rPr lang="en-MY" sz="4800" dirty="0"/>
              <a:t>, “Limitations of web service security on SOAP Messages in a document Production workflow environment,” </a:t>
            </a:r>
            <a:r>
              <a:rPr lang="en-MY" sz="4800" i="1" dirty="0"/>
              <a:t>Proc. 2008 16th Int. Conf. Adv. </a:t>
            </a:r>
            <a:r>
              <a:rPr lang="en-MY" sz="4800" i="1" dirty="0" err="1"/>
              <a:t>Comput</a:t>
            </a:r>
            <a:r>
              <a:rPr lang="en-MY" sz="4800" i="1" dirty="0"/>
              <a:t>. </a:t>
            </a:r>
            <a:r>
              <a:rPr lang="en-MY" sz="4800" i="1" dirty="0" err="1"/>
              <a:t>Commun</a:t>
            </a:r>
            <a:r>
              <a:rPr lang="en-MY" sz="4800" i="1" dirty="0"/>
              <a:t>. ADCOM 2008</a:t>
            </a:r>
            <a:r>
              <a:rPr lang="en-MY" sz="4800" dirty="0"/>
              <a:t>, pp. 342–346, 2008.</a:t>
            </a:r>
            <a:endParaRPr lang="en-US" sz="4800" dirty="0"/>
          </a:p>
          <a:p>
            <a:pPr marL="0" indent="0" algn="l" rtl="0">
              <a:buNone/>
            </a:pPr>
            <a:r>
              <a:rPr lang="en-MY" sz="4800" dirty="0"/>
              <a:t>[7]	M. Chen, “Factors affecting the adoption and diffusion of XML and web services standards for e-business systems,” </a:t>
            </a:r>
            <a:r>
              <a:rPr lang="en-MY" sz="4800" i="1" dirty="0"/>
              <a:t>Int. J. Hum. </a:t>
            </a:r>
            <a:r>
              <a:rPr lang="en-MY" sz="4800" i="1" dirty="0" err="1"/>
              <a:t>Comput</a:t>
            </a:r>
            <a:r>
              <a:rPr lang="en-MY" sz="4800" i="1" dirty="0"/>
              <a:t>. Stud.</a:t>
            </a:r>
            <a:r>
              <a:rPr lang="en-MY" sz="4800" dirty="0"/>
              <a:t>, vol. 58, no. 3, pp. 259–279, 2003.</a:t>
            </a:r>
            <a:endParaRPr lang="en-US" sz="4800" dirty="0"/>
          </a:p>
          <a:p>
            <a:pPr marL="0" indent="0" algn="l" rtl="0">
              <a:buNone/>
            </a:pPr>
            <a:r>
              <a:rPr lang="en-MY" sz="4800" dirty="0"/>
              <a:t>[8]	R. a. Van </a:t>
            </a:r>
            <a:r>
              <a:rPr lang="en-MY" sz="4800" dirty="0" err="1"/>
              <a:t>Engelen</a:t>
            </a:r>
            <a:r>
              <a:rPr lang="en-MY" sz="4800" dirty="0"/>
              <a:t> and W. Zhang, “An overview and evaluation of web services security performance optimizations,” </a:t>
            </a:r>
            <a:r>
              <a:rPr lang="en-MY" sz="4800" i="1" dirty="0"/>
              <a:t>Proc. IEEE Int. Conf. Web Serv. ICWS 2008</a:t>
            </a:r>
            <a:r>
              <a:rPr lang="en-MY" sz="4800" dirty="0"/>
              <a:t>, pp. 137–144, 2008.</a:t>
            </a:r>
            <a:endParaRPr lang="en-US" sz="4800" dirty="0"/>
          </a:p>
          <a:p>
            <a:pPr marL="0" indent="0" algn="l" rtl="0">
              <a:buNone/>
            </a:pPr>
            <a:r>
              <a:rPr lang="en-MY" sz="4800" dirty="0"/>
              <a:t>[9]	N. a. </a:t>
            </a:r>
            <a:r>
              <a:rPr lang="en-MY" sz="4800" dirty="0" err="1"/>
              <a:t>Nordbotten</a:t>
            </a:r>
            <a:r>
              <a:rPr lang="en-MY" sz="4800" dirty="0"/>
              <a:t>, “XML and Web Services Security Standards,” </a:t>
            </a:r>
            <a:r>
              <a:rPr lang="en-MY" sz="4800" i="1" dirty="0"/>
              <a:t>IEEE </a:t>
            </a:r>
            <a:r>
              <a:rPr lang="en-MY" sz="4800" i="1" dirty="0" err="1"/>
              <a:t>Commun</a:t>
            </a:r>
            <a:r>
              <a:rPr lang="en-MY" sz="4800" i="1" dirty="0"/>
              <a:t>. </a:t>
            </a:r>
            <a:r>
              <a:rPr lang="en-MY" sz="4800" i="1" dirty="0" err="1"/>
              <a:t>Surv</a:t>
            </a:r>
            <a:r>
              <a:rPr lang="en-MY" sz="4800" i="1" dirty="0"/>
              <a:t>. Tutorials</a:t>
            </a:r>
            <a:r>
              <a:rPr lang="en-MY" sz="4800" dirty="0"/>
              <a:t>, vol. 11, no. 3, pp. 4–21, 2009.</a:t>
            </a:r>
            <a:endParaRPr lang="en-US" sz="4800" dirty="0"/>
          </a:p>
          <a:p>
            <a:pPr marL="0" indent="0" algn="l" rtl="0">
              <a:buNone/>
            </a:pPr>
            <a:r>
              <a:rPr lang="en-MY" sz="4800" dirty="0"/>
              <a:t>[10]	M. </a:t>
            </a:r>
            <a:r>
              <a:rPr lang="en-MY" sz="4800" dirty="0" err="1"/>
              <a:t>Naedele</a:t>
            </a:r>
            <a:r>
              <a:rPr lang="en-MY" sz="4800" dirty="0"/>
              <a:t>, “Standards for XML and Web services security,” </a:t>
            </a:r>
            <a:r>
              <a:rPr lang="en-MY" sz="4800" i="1" dirty="0"/>
              <a:t>Computer (Long. Beach. </a:t>
            </a:r>
            <a:r>
              <a:rPr lang="en-MY" sz="4800" i="1" dirty="0" err="1"/>
              <a:t>Calif</a:t>
            </a:r>
            <a:r>
              <a:rPr lang="en-MY" sz="4800" i="1" dirty="0"/>
              <a:t>).</a:t>
            </a:r>
            <a:r>
              <a:rPr lang="en-MY" sz="4800" dirty="0"/>
              <a:t>, vol. 36, no. 4, pp. 96–98, 2003.</a:t>
            </a:r>
            <a:endParaRPr lang="en-US" sz="4800" dirty="0"/>
          </a:p>
          <a:p>
            <a:pPr marL="0" indent="0" algn="l" rtl="0">
              <a:buNone/>
            </a:pPr>
            <a:r>
              <a:rPr lang="en-MY" sz="4800" dirty="0"/>
              <a:t>[11]	J. Klein, J. </a:t>
            </a:r>
            <a:r>
              <a:rPr lang="en-MY" sz="4800" dirty="0" err="1"/>
              <a:t>Shewchuk</a:t>
            </a:r>
            <a:r>
              <a:rPr lang="en-MY" sz="4800" dirty="0"/>
              <a:t>, and D. Simon, “Web Services Security ( WS-Security ),” pp. 1–22, 2002.</a:t>
            </a:r>
            <a:endParaRPr lang="en-US" sz="4800" dirty="0"/>
          </a:p>
          <a:p>
            <a:pPr marL="0" indent="0" algn="l" rtl="0">
              <a:buNone/>
            </a:pPr>
            <a:r>
              <a:rPr lang="en-MY" sz="4800" dirty="0"/>
              <a:t>[12]	N. </a:t>
            </a:r>
            <a:r>
              <a:rPr lang="en-MY" sz="4800" dirty="0" err="1"/>
              <a:t>Gruschka</a:t>
            </a:r>
            <a:r>
              <a:rPr lang="en-MY" sz="4800" dirty="0"/>
              <a:t>, “Event-based Application of WS-</a:t>
            </a:r>
            <a:r>
              <a:rPr lang="en-MY" sz="4800" dirty="0" err="1"/>
              <a:t>SecurityPolicy</a:t>
            </a:r>
            <a:r>
              <a:rPr lang="en-MY" sz="4800" dirty="0"/>
              <a:t> on SOAP Messages,” pp. 1–8, 2007.</a:t>
            </a:r>
            <a:endParaRPr lang="en-US" sz="4800" dirty="0"/>
          </a:p>
          <a:p>
            <a:pPr marL="0" indent="0" algn="l" rtl="0">
              <a:buNone/>
            </a:pPr>
            <a:r>
              <a:rPr lang="en-MY" sz="4800" dirty="0"/>
              <a:t>[13]	M. Humphrey, M. R. Thompson, and K. R. Jackson, “Security for Grids,” vol. 93, no. 3, 2005. </a:t>
            </a:r>
            <a:endParaRPr lang="en-US" sz="4800" dirty="0"/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24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918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Thank you for listening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Any question ?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25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157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 </a:t>
            </a:r>
            <a:r>
              <a:rPr lang="en-US" dirty="0" smtClean="0"/>
              <a:t> What is web services ?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A set </a:t>
            </a:r>
            <a:r>
              <a:rPr lang="en-US" dirty="0"/>
              <a:t>of standards to support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interoperability</a:t>
            </a:r>
            <a:r>
              <a:rPr lang="en-US" dirty="0"/>
              <a:t> among applications developed in </a:t>
            </a:r>
            <a:r>
              <a:rPr lang="en-US" dirty="0" smtClean="0"/>
              <a:t>different languages </a:t>
            </a:r>
            <a:r>
              <a:rPr lang="en-US" dirty="0"/>
              <a:t>and running on different platforms or operating systems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Application </a:t>
            </a:r>
            <a:r>
              <a:rPr lang="en-US" dirty="0" smtClean="0">
                <a:sym typeface="Wingdings" pitchFamily="2" charset="2"/>
              </a:rPr>
              <a:t>Application</a:t>
            </a:r>
          </a:p>
          <a:p>
            <a:pPr algn="l" rtl="0"/>
            <a:endParaRPr lang="en-US" dirty="0" smtClean="0">
              <a:sym typeface="Wingdings" pitchFamily="2" charset="2"/>
            </a:endParaRPr>
          </a:p>
          <a:p>
            <a:pPr algn="l" rtl="0"/>
            <a:r>
              <a:rPr lang="en-US" dirty="0" smtClean="0"/>
              <a:t>supports </a:t>
            </a:r>
            <a:r>
              <a:rPr lang="en-US" dirty="0"/>
              <a:t>easy integration, reusability, and dynamic e-business.</a:t>
            </a:r>
            <a:endParaRPr lang="en-US" dirty="0" smtClean="0">
              <a:sym typeface="Wingdings" pitchFamily="2" charset="2"/>
            </a:endParaRPr>
          </a:p>
          <a:p>
            <a:pPr marL="0" indent="0" algn="l" rtl="0">
              <a:buNone/>
            </a:pPr>
            <a:endParaRPr lang="en-US" dirty="0" smtClean="0">
              <a:sym typeface="Wingdings" pitchFamily="2" charset="2"/>
            </a:endParaRPr>
          </a:p>
          <a:p>
            <a:pPr algn="l" rtl="0"/>
            <a:r>
              <a:rPr lang="en-US" dirty="0"/>
              <a:t>Web service is </a:t>
            </a:r>
            <a:r>
              <a:rPr lang="en-US" dirty="0" smtClean="0"/>
              <a:t>related to </a:t>
            </a:r>
            <a:r>
              <a:rPr lang="en-US" dirty="0"/>
              <a:t>various </a:t>
            </a:r>
            <a:r>
              <a:rPr lang="en-US" dirty="0" smtClean="0"/>
              <a:t>technologies </a:t>
            </a:r>
            <a:r>
              <a:rPr lang="en-US" dirty="0"/>
              <a:t>like SOAP, UDDL, and WSDL. </a:t>
            </a:r>
            <a:endParaRPr lang="en-US" dirty="0" smtClean="0">
              <a:sym typeface="Wingdings" pitchFamily="2" charset="2"/>
            </a:endParaRPr>
          </a:p>
          <a:p>
            <a:pPr algn="l" rtl="0"/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3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What is web services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59" t="40885" r="12152" b="24219"/>
          <a:stretch/>
        </p:blipFill>
        <p:spPr bwMode="auto">
          <a:xfrm>
            <a:off x="683569" y="1988840"/>
            <a:ext cx="7039586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2125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What is web services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7992888" cy="4873752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SOAP</a:t>
            </a:r>
            <a:r>
              <a:rPr lang="en-US" dirty="0" smtClean="0"/>
              <a:t> message : transfer information</a:t>
            </a:r>
          </a:p>
          <a:p>
            <a:pPr algn="l" rtl="0"/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UDDI</a:t>
            </a:r>
            <a:r>
              <a:rPr lang="en-US" dirty="0" smtClean="0"/>
              <a:t> : discovering services </a:t>
            </a:r>
          </a:p>
          <a:p>
            <a:pPr algn="l" rtl="0"/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WSDL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: describing the services.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WS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depends</a:t>
            </a:r>
            <a:r>
              <a:rPr lang="en-US" dirty="0" smtClean="0"/>
              <a:t> </a:t>
            </a:r>
            <a:r>
              <a:rPr lang="en-US" dirty="0"/>
              <a:t>on SOAP </a:t>
            </a:r>
            <a:r>
              <a:rPr lang="en-US" dirty="0" smtClean="0"/>
              <a:t>to transmitting messages between components, and use it as </a:t>
            </a:r>
            <a:r>
              <a:rPr lang="en-US" dirty="0"/>
              <a:t>a standard way to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exchange XML data.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SOAP protocol </a:t>
            </a:r>
            <a:r>
              <a:rPr lang="en-US" dirty="0"/>
              <a:t>specification </a:t>
            </a:r>
            <a:r>
              <a:rPr lang="en-US" b="1" dirty="0"/>
              <a:t>does not provide </a:t>
            </a:r>
            <a:r>
              <a:rPr lang="en-US" dirty="0"/>
              <a:t>any security.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major concern </a:t>
            </a:r>
            <a:r>
              <a:rPr lang="en-US" dirty="0"/>
              <a:t>when Web Service is used </a:t>
            </a:r>
            <a:r>
              <a:rPr lang="en-US" dirty="0" smtClean="0"/>
              <a:t>to transfer sensitive information </a:t>
            </a:r>
            <a:r>
              <a:rPr lang="en-US" dirty="0"/>
              <a:t>is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security</a:t>
            </a:r>
            <a:r>
              <a:rPr lang="en-US" dirty="0"/>
              <a:t>. </a:t>
            </a:r>
          </a:p>
          <a:p>
            <a:pPr algn="l" rtl="0"/>
            <a:endParaRPr lang="en-US" dirty="0" smtClean="0"/>
          </a:p>
          <a:p>
            <a:pPr marL="0" indent="0" algn="l" rtl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268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WS-Security?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pPr algn="l" rtl="0"/>
            <a:r>
              <a:rPr lang="en-US" dirty="0"/>
              <a:t>Most of Web Services based on SSL(Secure Socket Layer) to secure SOAP message. </a:t>
            </a:r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dirty="0"/>
              <a:t>Actually </a:t>
            </a:r>
            <a:r>
              <a:rPr lang="en-US" dirty="0"/>
              <a:t>using SSL does not provide enough security, there are many limitations of SSL: </a:t>
            </a:r>
          </a:p>
          <a:p>
            <a:pPr marL="457200" indent="-457200" algn="l" rtl="0">
              <a:buFont typeface="+mj-lt"/>
              <a:buAutoNum type="arabicParenR"/>
            </a:pPr>
            <a:r>
              <a:rPr lang="en-US" dirty="0"/>
              <a:t>SSL </a:t>
            </a:r>
            <a:r>
              <a:rPr lang="en-US" dirty="0"/>
              <a:t>ensure only the point-to-point security. </a:t>
            </a:r>
          </a:p>
          <a:p>
            <a:pPr marL="457200" indent="-457200" algn="l" rtl="0">
              <a:buFont typeface="+mj-lt"/>
              <a:buAutoNum type="arabicParenR"/>
            </a:pPr>
            <a:r>
              <a:rPr lang="en-US" dirty="0"/>
              <a:t>SSL </a:t>
            </a:r>
            <a:r>
              <a:rPr lang="en-US" dirty="0"/>
              <a:t>encrypts the whole message. </a:t>
            </a:r>
          </a:p>
          <a:p>
            <a:pPr marL="457200" indent="-457200" algn="l" rtl="0">
              <a:buFont typeface="+mj-lt"/>
              <a:buAutoNum type="arabicParenR"/>
            </a:pPr>
            <a:r>
              <a:rPr lang="en-US" dirty="0"/>
              <a:t>SSL </a:t>
            </a:r>
            <a:r>
              <a:rPr lang="en-US" dirty="0"/>
              <a:t>does not sign the data. </a:t>
            </a:r>
          </a:p>
          <a:p>
            <a:pPr marL="457200" indent="-457200" algn="l" rtl="0">
              <a:buFont typeface="+mj-lt"/>
              <a:buAutoNum type="arabicParenR"/>
            </a:pPr>
            <a:r>
              <a:rPr lang="en-US" dirty="0"/>
              <a:t>SSL </a:t>
            </a:r>
            <a:r>
              <a:rPr lang="en-US" dirty="0"/>
              <a:t>is inflexible routing because it is just Point-to- Point </a:t>
            </a:r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688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WS-Security?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6" t="49804" r="52233" b="15485"/>
          <a:stretch/>
        </p:blipFill>
        <p:spPr bwMode="auto">
          <a:xfrm>
            <a:off x="683568" y="1772816"/>
            <a:ext cx="718543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032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</a:t>
            </a:r>
            <a:r>
              <a:rPr lang="en-US" dirty="0" smtClean="0"/>
              <a:t>of WS-Security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 algn="l" rtl="0"/>
            <a:r>
              <a:rPr lang="en-US" sz="2200" dirty="0"/>
              <a:t>An XML document might contain data describing an entire interaction; however each portion should only be viewed by a particular audience.</a:t>
            </a:r>
          </a:p>
          <a:p>
            <a:pPr marL="0" indent="0" algn="l" rtl="0">
              <a:buNone/>
            </a:pPr>
            <a:endParaRPr lang="en-US" sz="2200" dirty="0"/>
          </a:p>
          <a:p>
            <a:pPr algn="l" rtl="0">
              <a:lnSpc>
                <a:spcPct val="90000"/>
              </a:lnSpc>
            </a:pPr>
            <a:r>
              <a:rPr lang="en-US" sz="2200" dirty="0"/>
              <a:t>Should tags be encrypted?</a:t>
            </a:r>
          </a:p>
          <a:p>
            <a:pPr lvl="1" algn="l" rtl="0">
              <a:lnSpc>
                <a:spcPct val="90000"/>
              </a:lnSpc>
              <a:spcBef>
                <a:spcPts val="600"/>
              </a:spcBef>
              <a:buSzPct val="70000"/>
            </a:pPr>
            <a:r>
              <a:rPr lang="en-US" sz="2200" dirty="0"/>
              <a:t>If yes, searching with </a:t>
            </a:r>
            <a:r>
              <a:rPr lang="en-US" sz="2200" dirty="0" err="1"/>
              <a:t>XPath</a:t>
            </a:r>
            <a:r>
              <a:rPr lang="en-US" sz="2200" dirty="0"/>
              <a:t> might be inhibited and security might be compromised (since the plaintext associated with encrypted data can be guessed)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4681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Services security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endParaRPr lang="en-US" dirty="0" smtClean="0"/>
          </a:p>
          <a:p>
            <a:pPr algn="l" rtl="0"/>
            <a:r>
              <a:rPr lang="en-US" sz="2000" dirty="0"/>
              <a:t>XML Digital </a:t>
            </a:r>
            <a:r>
              <a:rPr lang="en-US" sz="2000" dirty="0" smtClean="0"/>
              <a:t>Signature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000" dirty="0"/>
              <a:t>XML </a:t>
            </a:r>
            <a:r>
              <a:rPr lang="en-US" sz="2000" dirty="0" smtClean="0"/>
              <a:t>Encryption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000" dirty="0"/>
              <a:t>The XML Key Management Specification (XKMS</a:t>
            </a:r>
            <a:r>
              <a:rPr lang="en-US" sz="2000" dirty="0" smtClean="0"/>
              <a:t>)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000" dirty="0"/>
              <a:t>Security Assertion Markup Language (SAML)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0838A7-DA9F-4922-A53B-C5EB8950E912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049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2243</TotalTime>
  <Words>1804</Words>
  <Application>Microsoft Office PowerPoint</Application>
  <PresentationFormat>On-screen Show (4:3)</PresentationFormat>
  <Paragraphs>294</Paragraphs>
  <Slides>25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مشربية</vt:lpstr>
      <vt:lpstr>Web Services Security</vt:lpstr>
      <vt:lpstr>outlines</vt:lpstr>
      <vt:lpstr>  What is web services ?</vt:lpstr>
      <vt:lpstr> What is web services ?</vt:lpstr>
      <vt:lpstr> What is web services ?</vt:lpstr>
      <vt:lpstr>Why WS-Security?</vt:lpstr>
      <vt:lpstr>Why WS-Security?</vt:lpstr>
      <vt:lpstr>Complexity of WS-Security</vt:lpstr>
      <vt:lpstr>Web Services security standard</vt:lpstr>
      <vt:lpstr>XML Digital Signature</vt:lpstr>
      <vt:lpstr>XML Digital Signature</vt:lpstr>
      <vt:lpstr>XML Digital Signature</vt:lpstr>
      <vt:lpstr>XML Digital Signature (Structure) </vt:lpstr>
      <vt:lpstr>XML Digital Signature ( benefit)</vt:lpstr>
      <vt:lpstr>XML Encryption</vt:lpstr>
      <vt:lpstr>XML Encryption</vt:lpstr>
      <vt:lpstr>XML Encryption</vt:lpstr>
      <vt:lpstr>XML Encryption – Some Alternatives</vt:lpstr>
      <vt:lpstr>XML Encryption and SOAP</vt:lpstr>
      <vt:lpstr>XML Encryption (2)</vt:lpstr>
      <vt:lpstr>XML Encryption (2)</vt:lpstr>
      <vt:lpstr>XML Key Management Specification (XKMS) </vt:lpstr>
      <vt:lpstr>Security Assertion Markup Language (SAML) 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Services Security</dc:title>
  <dc:creator>7g</dc:creator>
  <cp:lastModifiedBy>User</cp:lastModifiedBy>
  <cp:revision>409</cp:revision>
  <cp:lastPrinted>2015-04-21T12:50:35Z</cp:lastPrinted>
  <dcterms:created xsi:type="dcterms:W3CDTF">2015-04-18T19:34:21Z</dcterms:created>
  <dcterms:modified xsi:type="dcterms:W3CDTF">2015-04-21T14:49:14Z</dcterms:modified>
</cp:coreProperties>
</file>