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7" r:id="rId22"/>
    <p:sldId id="286" r:id="rId23"/>
    <p:sldId id="278" r:id="rId24"/>
    <p:sldId id="279" r:id="rId25"/>
    <p:sldId id="280" r:id="rId26"/>
    <p:sldId id="282" r:id="rId27"/>
    <p:sldId id="287" r:id="rId28"/>
    <p:sldId id="283" r:id="rId29"/>
    <p:sldId id="291" r:id="rId30"/>
    <p:sldId id="292" r:id="rId31"/>
    <p:sldId id="293" r:id="rId32"/>
    <p:sldId id="2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5B6FC-BCD4-4E56-BA0C-A6FD799F1195}" type="datetimeFigureOut">
              <a:rPr lang="en-US" smtClean="0"/>
              <a:pPr/>
              <a:t>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1FBCBE-8F38-42E0-A4BD-971D60752396}" type="slidenum">
              <a:rPr lang="en-US" smtClean="0"/>
              <a:pPr/>
              <a:t>‹#›</a:t>
            </a:fld>
            <a:endParaRPr lang="en-US"/>
          </a:p>
        </p:txBody>
      </p:sp>
    </p:spTree>
    <p:extLst>
      <p:ext uri="{BB962C8B-B14F-4D97-AF65-F5344CB8AC3E}">
        <p14:creationId xmlns="" xmlns:p14="http://schemas.microsoft.com/office/powerpoint/2010/main" val="202308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975B14E-5A9F-4903-9D26-0CAC4CBC90CF}" type="datetimeFigureOut">
              <a:rPr lang="en-US" smtClean="0"/>
              <a:pPr/>
              <a:t>2/1/2015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DEC1207-3080-4A56-A77E-81FD1A6DD12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975B14E-5A9F-4903-9D26-0CAC4CBC90CF}" type="datetimeFigureOut">
              <a:rPr lang="en-US" smtClean="0"/>
              <a:pPr/>
              <a:t>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EC1207-3080-4A56-A77E-81FD1A6DD1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975B14E-5A9F-4903-9D26-0CAC4CBC90CF}" type="datetimeFigureOut">
              <a:rPr lang="en-US" smtClean="0"/>
              <a:pPr/>
              <a:t>2/1/2015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DEC1207-3080-4A56-A77E-81FD1A6DD1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34DD2B0-4851-4522-BC9D-7C24251AE1C3}" type="datetime1">
              <a:rPr lang="en-US"/>
              <a:pPr>
                <a:defRPr/>
              </a:pPr>
              <a:t>2/1/2015</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Copyright © Pearson, Inc. 2013. All Rights Reserved.</a:t>
            </a:r>
          </a:p>
        </p:txBody>
      </p:sp>
      <p:sp>
        <p:nvSpPr>
          <p:cNvPr id="6" name="Slide Number Placeholder 17"/>
          <p:cNvSpPr>
            <a:spLocks noGrp="1"/>
          </p:cNvSpPr>
          <p:nvPr>
            <p:ph type="sldNum" sz="quarter" idx="12"/>
          </p:nvPr>
        </p:nvSpPr>
        <p:spPr/>
        <p:txBody>
          <a:bodyPr/>
          <a:lstStyle>
            <a:lvl1pPr>
              <a:defRPr/>
            </a:lvl1pPr>
          </a:lstStyle>
          <a:p>
            <a:pPr>
              <a:defRPr/>
            </a:pPr>
            <a:fld id="{E9A91A04-97E4-46AF-A51A-7C139DB4DDEC}" type="slidenum">
              <a:rPr lang="en-US"/>
              <a:pPr>
                <a:defRPr/>
              </a:pPr>
              <a:t>‹#›</a:t>
            </a:fld>
            <a:endParaRPr lang="en-US"/>
          </a:p>
        </p:txBody>
      </p:sp>
    </p:spTree>
    <p:extLst>
      <p:ext uri="{BB962C8B-B14F-4D97-AF65-F5344CB8AC3E}">
        <p14:creationId xmlns="" xmlns:p14="http://schemas.microsoft.com/office/powerpoint/2010/main" val="85135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975B14E-5A9F-4903-9D26-0CAC4CBC90CF}" type="datetimeFigureOut">
              <a:rPr lang="en-US" smtClean="0"/>
              <a:pPr/>
              <a:t>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EC1207-3080-4A56-A77E-81FD1A6DD1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975B14E-5A9F-4903-9D26-0CAC4CBC90CF}" type="datetimeFigureOut">
              <a:rPr lang="en-US" smtClean="0"/>
              <a:pPr/>
              <a:t>2/1/2015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DEC1207-3080-4A56-A77E-81FD1A6DD12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975B14E-5A9F-4903-9D26-0CAC4CBC90CF}" type="datetimeFigureOut">
              <a:rPr lang="en-US" smtClean="0"/>
              <a:pPr/>
              <a:t>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EC1207-3080-4A56-A77E-81FD1A6DD1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975B14E-5A9F-4903-9D26-0CAC4CBC90CF}" type="datetimeFigureOut">
              <a:rPr lang="en-US" smtClean="0"/>
              <a:pPr/>
              <a:t>2/1/2015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EC1207-3080-4A56-A77E-81FD1A6DD1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975B14E-5A9F-4903-9D26-0CAC4CBC90CF}" type="datetimeFigureOut">
              <a:rPr lang="en-US" smtClean="0"/>
              <a:pPr/>
              <a:t>2/1/2015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EC1207-3080-4A56-A77E-81FD1A6DD1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975B14E-5A9F-4903-9D26-0CAC4CBC90CF}" type="datetimeFigureOut">
              <a:rPr lang="en-US" smtClean="0"/>
              <a:pPr/>
              <a:t>2/1/2015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DEC1207-3080-4A56-A77E-81FD1A6DD1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975B14E-5A9F-4903-9D26-0CAC4CBC90CF}" type="datetimeFigureOut">
              <a:rPr lang="en-US" smtClean="0"/>
              <a:pPr/>
              <a:t>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EC1207-3080-4A56-A77E-81FD1A6DD1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975B14E-5A9F-4903-9D26-0CAC4CBC90CF}" type="datetimeFigureOut">
              <a:rPr lang="en-US" smtClean="0"/>
              <a:pPr/>
              <a:t>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EC1207-3080-4A56-A77E-81FD1A6DD126}"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975B14E-5A9F-4903-9D26-0CAC4CBC90CF}" type="datetimeFigureOut">
              <a:rPr lang="en-US" smtClean="0"/>
              <a:pPr/>
              <a:t>2/1/2015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DEC1207-3080-4A56-A77E-81FD1A6DD1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CSC201: Computer Programming</a:t>
            </a:r>
            <a:endParaRPr lang="en-US" dirty="0"/>
          </a:p>
        </p:txBody>
      </p:sp>
      <p:sp>
        <p:nvSpPr>
          <p:cNvPr id="3" name="Subtitle 2"/>
          <p:cNvSpPr>
            <a:spLocks noGrp="1"/>
          </p:cNvSpPr>
          <p:nvPr>
            <p:ph type="subTitle" idx="1"/>
          </p:nvPr>
        </p:nvSpPr>
        <p:spPr/>
        <p:txBody>
          <a:bodyPr/>
          <a:lstStyle/>
          <a:p>
            <a:r>
              <a:rPr lang="en-US" b="1" dirty="0" smtClean="0"/>
              <a:t>Using C Programming Language</a:t>
            </a:r>
            <a:endParaRPr lang="en-US" b="1" dirty="0"/>
          </a:p>
        </p:txBody>
      </p:sp>
    </p:spTree>
    <p:extLst>
      <p:ext uri="{BB962C8B-B14F-4D97-AF65-F5344CB8AC3E}">
        <p14:creationId xmlns="" xmlns:p14="http://schemas.microsoft.com/office/powerpoint/2010/main" val="1572837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200" dirty="0" smtClean="0">
                <a:solidFill>
                  <a:schemeClr val="tx1"/>
                </a:solidFill>
                <a:latin typeface="Arial"/>
              </a:rPr>
              <a:t>1.4.2</a:t>
            </a:r>
            <a:r>
              <a:rPr lang="en-US" sz="3200" dirty="0" smtClean="0">
                <a:solidFill>
                  <a:srgbClr val="24B5A1"/>
                </a:solidFill>
                <a:latin typeface="Arial"/>
              </a:rPr>
              <a:t>  </a:t>
            </a:r>
            <a:r>
              <a:rPr lang="en-US" sz="3200" dirty="0" smtClean="0">
                <a:solidFill>
                  <a:srgbClr val="3380E6"/>
                </a:solidFill>
                <a:latin typeface="Arial"/>
              </a:rPr>
              <a:t>C PROGRAM DEVELOPMENT STEPS: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Preprocessing</a:t>
            </a:r>
            <a:endParaRPr lang="en-US" sz="2800" cap="small" dirty="0" smtClean="0">
              <a:solidFill>
                <a:srgbClr val="3380E6"/>
              </a:solidFill>
              <a:latin typeface="Arial"/>
            </a:endParaRPr>
          </a:p>
        </p:txBody>
      </p:sp>
      <p:sp>
        <p:nvSpPr>
          <p:cNvPr id="77827" name="Text Placeholder 2"/>
          <p:cNvSpPr>
            <a:spLocks noGrp="1"/>
          </p:cNvSpPr>
          <p:nvPr>
            <p:ph type="body" idx="1"/>
          </p:nvPr>
        </p:nvSpPr>
        <p:spPr/>
        <p:txBody>
          <a:bodyPr/>
          <a:lstStyle/>
          <a:p>
            <a:pPr>
              <a:lnSpc>
                <a:spcPct val="90000"/>
              </a:lnSpc>
            </a:pPr>
            <a:r>
              <a:rPr lang="en-US" altLang="en-US" dirty="0" smtClean="0">
                <a:solidFill>
                  <a:srgbClr val="000000"/>
                </a:solidFill>
                <a:latin typeface="Times New Roman" pitchFamily="18" charset="0"/>
              </a:rPr>
              <a:t>The </a:t>
            </a:r>
            <a:r>
              <a:rPr lang="en-US" altLang="en-US" dirty="0" smtClean="0">
                <a:solidFill>
                  <a:srgbClr val="0000FF"/>
                </a:solidFill>
                <a:latin typeface="Times New Roman" pitchFamily="18" charset="0"/>
              </a:rPr>
              <a:t>C preprocessor</a:t>
            </a:r>
            <a:r>
              <a:rPr lang="en-US" altLang="en-US" dirty="0" smtClean="0">
                <a:solidFill>
                  <a:srgbClr val="000000"/>
                </a:solidFill>
                <a:latin typeface="Times New Roman" pitchFamily="18" charset="0"/>
              </a:rPr>
              <a:t> obeys special commands called </a:t>
            </a:r>
            <a:r>
              <a:rPr lang="en-US" altLang="en-US" dirty="0" smtClean="0">
                <a:solidFill>
                  <a:srgbClr val="0000FF"/>
                </a:solidFill>
                <a:latin typeface="Times New Roman" pitchFamily="18" charset="0"/>
              </a:rPr>
              <a:t>preprocessor directives</a:t>
            </a:r>
            <a:r>
              <a:rPr lang="en-US" altLang="en-US" dirty="0" smtClean="0">
                <a:solidFill>
                  <a:srgbClr val="000000"/>
                </a:solidFill>
                <a:latin typeface="Times New Roman" pitchFamily="18" charset="0"/>
              </a:rPr>
              <a:t>, which indicate that certain manipulations are to be performed on the program before compilation.</a:t>
            </a:r>
          </a:p>
          <a:p>
            <a:pPr>
              <a:lnSpc>
                <a:spcPct val="90000"/>
              </a:lnSpc>
            </a:pPr>
            <a:r>
              <a:rPr lang="en-US" altLang="en-US" sz="2800" dirty="0">
                <a:solidFill>
                  <a:srgbClr val="000000"/>
                </a:solidFill>
                <a:latin typeface="Times New Roman" pitchFamily="18" charset="0"/>
              </a:rPr>
              <a:t>These manipulations usually consist of including other files </a:t>
            </a:r>
            <a:r>
              <a:rPr lang="en-US" altLang="en-US" sz="2000" dirty="0" smtClean="0">
                <a:solidFill>
                  <a:srgbClr val="00B0F0"/>
                </a:solidFill>
                <a:latin typeface="Times New Roman" pitchFamily="18" charset="0"/>
              </a:rPr>
              <a:t>(#include &lt;file2&gt;)</a:t>
            </a:r>
            <a:r>
              <a:rPr lang="en-US" altLang="en-US" sz="2800" dirty="0" smtClean="0">
                <a:solidFill>
                  <a:srgbClr val="000000"/>
                </a:solidFill>
                <a:latin typeface="Times New Roman" pitchFamily="18" charset="0"/>
              </a:rPr>
              <a:t> in </a:t>
            </a:r>
            <a:r>
              <a:rPr lang="en-US" altLang="en-US" sz="2800" dirty="0">
                <a:solidFill>
                  <a:srgbClr val="000000"/>
                </a:solidFill>
                <a:latin typeface="Times New Roman" pitchFamily="18" charset="0"/>
              </a:rPr>
              <a:t>the file to be compiled and performing various text replacements.</a:t>
            </a:r>
          </a:p>
          <a:p>
            <a:pPr>
              <a:lnSpc>
                <a:spcPct val="90000"/>
              </a:lnSpc>
            </a:pPr>
            <a:endParaRPr lang="en-US" altLang="en-US" dirty="0" smtClean="0">
              <a:solidFill>
                <a:srgbClr val="000000"/>
              </a:solidFill>
              <a:latin typeface="Times New Roman" pitchFamily="18" charset="0"/>
            </a:endParaRPr>
          </a:p>
        </p:txBody>
      </p:sp>
      <p:sp>
        <p:nvSpPr>
          <p:cNvPr id="68612"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Copyright © Pearson, Inc. 2013. All Rights Reserved.</a:t>
            </a:r>
          </a:p>
        </p:txBody>
      </p:sp>
      <p:sp>
        <p:nvSpPr>
          <p:cNvPr id="5"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10</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250177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20040"/>
            <a:ext cx="7931224" cy="1143000"/>
          </a:xfrm>
        </p:spPr>
        <p:txBody>
          <a:bodyPr>
            <a:noAutofit/>
          </a:bodyPr>
          <a:lstStyle/>
          <a:p>
            <a:pPr fontAlgn="auto">
              <a:spcAft>
                <a:spcPts val="0"/>
              </a:spcAft>
              <a:defRPr/>
            </a:pPr>
            <a:r>
              <a:rPr lang="en-US" sz="3200" dirty="0" smtClean="0">
                <a:solidFill>
                  <a:schemeClr val="tx1"/>
                </a:solidFill>
                <a:latin typeface="Arial"/>
              </a:rPr>
              <a:t>1.4.3</a:t>
            </a:r>
            <a:r>
              <a:rPr lang="en-US" sz="3200" dirty="0" smtClean="0">
                <a:solidFill>
                  <a:srgbClr val="24B5A1"/>
                </a:solidFill>
                <a:latin typeface="Arial"/>
              </a:rPr>
              <a:t>  </a:t>
            </a:r>
            <a:r>
              <a:rPr lang="en-US" sz="3200" dirty="0" smtClean="0">
                <a:solidFill>
                  <a:srgbClr val="3380E6"/>
                </a:solidFill>
                <a:latin typeface="Arial"/>
              </a:rPr>
              <a:t>c PROGRAM DEVELOPMENT steps: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Compiling</a:t>
            </a:r>
            <a:endParaRPr lang="en-US" sz="2800" cap="small" dirty="0" smtClean="0">
              <a:solidFill>
                <a:srgbClr val="3380E6"/>
              </a:solidFill>
              <a:latin typeface="Arial"/>
            </a:endParaRPr>
          </a:p>
        </p:txBody>
      </p:sp>
      <p:sp>
        <p:nvSpPr>
          <p:cNvPr id="77827" name="Text Placeholder 2"/>
          <p:cNvSpPr>
            <a:spLocks noGrp="1"/>
          </p:cNvSpPr>
          <p:nvPr>
            <p:ph type="body" idx="1"/>
          </p:nvPr>
        </p:nvSpPr>
        <p:spPr/>
        <p:txBody>
          <a:bodyPr/>
          <a:lstStyle/>
          <a:p>
            <a:pPr>
              <a:lnSpc>
                <a:spcPct val="90000"/>
              </a:lnSpc>
            </a:pPr>
            <a:r>
              <a:rPr lang="en-US" altLang="en-US" dirty="0" smtClean="0">
                <a:solidFill>
                  <a:srgbClr val="000000"/>
                </a:solidFill>
                <a:latin typeface="Times New Roman" pitchFamily="18" charset="0"/>
              </a:rPr>
              <a:t>Then, you give the command to </a:t>
            </a:r>
            <a:r>
              <a:rPr lang="en-US" altLang="en-US" dirty="0" smtClean="0">
                <a:solidFill>
                  <a:srgbClr val="0000FF"/>
                </a:solidFill>
                <a:latin typeface="Times New Roman" pitchFamily="18" charset="0"/>
              </a:rPr>
              <a:t>compile</a:t>
            </a:r>
            <a:r>
              <a:rPr lang="en-US" altLang="en-US" dirty="0" smtClean="0">
                <a:solidFill>
                  <a:srgbClr val="000000"/>
                </a:solidFill>
                <a:latin typeface="Times New Roman" pitchFamily="18" charset="0"/>
              </a:rPr>
              <a:t> the program.</a:t>
            </a:r>
          </a:p>
          <a:p>
            <a:pPr>
              <a:lnSpc>
                <a:spcPct val="90000"/>
              </a:lnSpc>
            </a:pPr>
            <a:r>
              <a:rPr lang="en-US" altLang="en-US" dirty="0" smtClean="0">
                <a:solidFill>
                  <a:srgbClr val="000000"/>
                </a:solidFill>
                <a:latin typeface="Times New Roman" pitchFamily="18" charset="0"/>
              </a:rPr>
              <a:t>The compiler translates the C program into </a:t>
            </a:r>
            <a:r>
              <a:rPr lang="en-US" altLang="en-US" dirty="0">
                <a:solidFill>
                  <a:srgbClr val="0000FF"/>
                </a:solidFill>
                <a:latin typeface="Times New Roman" pitchFamily="18" charset="0"/>
              </a:rPr>
              <a:t>machine language-code</a:t>
            </a:r>
            <a:r>
              <a:rPr lang="en-US" altLang="en-US" dirty="0" smtClean="0">
                <a:solidFill>
                  <a:srgbClr val="000000"/>
                </a:solidFill>
                <a:latin typeface="Times New Roman" pitchFamily="18" charset="0"/>
              </a:rPr>
              <a:t>.</a:t>
            </a:r>
          </a:p>
          <a:p>
            <a:r>
              <a:rPr lang="en-US" altLang="en-US" sz="2800" dirty="0">
                <a:solidFill>
                  <a:srgbClr val="000000"/>
                </a:solidFill>
                <a:latin typeface="Times New Roman" pitchFamily="18" charset="0"/>
              </a:rPr>
              <a:t>A </a:t>
            </a:r>
            <a:r>
              <a:rPr lang="en-US" altLang="en-US" sz="2800" dirty="0">
                <a:solidFill>
                  <a:srgbClr val="0000FF"/>
                </a:solidFill>
                <a:latin typeface="Times New Roman" pitchFamily="18" charset="0"/>
              </a:rPr>
              <a:t>syntax error </a:t>
            </a:r>
            <a:r>
              <a:rPr lang="en-US" altLang="en-US" sz="2800" dirty="0">
                <a:solidFill>
                  <a:srgbClr val="000000"/>
                </a:solidFill>
                <a:latin typeface="Times New Roman" pitchFamily="18" charset="0"/>
              </a:rPr>
              <a:t>occurs when the compiler cannot recognize a statement because it violates the rules of the language.</a:t>
            </a:r>
          </a:p>
          <a:p>
            <a:r>
              <a:rPr lang="en-US" altLang="en-US" sz="2800" dirty="0">
                <a:solidFill>
                  <a:srgbClr val="000000"/>
                </a:solidFill>
                <a:latin typeface="Times New Roman" pitchFamily="18" charset="0"/>
              </a:rPr>
              <a:t>Syntax errors are also called </a:t>
            </a:r>
            <a:r>
              <a:rPr lang="en-US" altLang="en-US" sz="2800" dirty="0" smtClean="0">
                <a:solidFill>
                  <a:srgbClr val="0000FF"/>
                </a:solidFill>
                <a:latin typeface="Times New Roman" pitchFamily="18" charset="0"/>
              </a:rPr>
              <a:t>compilation</a:t>
            </a:r>
            <a:r>
              <a:rPr lang="en-US" altLang="en-US" sz="2800" dirty="0" smtClean="0">
                <a:solidFill>
                  <a:srgbClr val="000000"/>
                </a:solidFill>
                <a:latin typeface="Times New Roman" pitchFamily="18" charset="0"/>
              </a:rPr>
              <a:t>.</a:t>
            </a:r>
            <a:endParaRPr lang="en-US" altLang="en-US" dirty="0" smtClean="0">
              <a:solidFill>
                <a:srgbClr val="000000"/>
              </a:solidFill>
              <a:latin typeface="Times New Roman" pitchFamily="18" charset="0"/>
            </a:endParaRPr>
          </a:p>
        </p:txBody>
      </p:sp>
      <p:sp>
        <p:nvSpPr>
          <p:cNvPr id="68612"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Copyright © Pearson, Inc. 2013. All Rights Reserved.</a:t>
            </a:r>
          </a:p>
        </p:txBody>
      </p:sp>
      <p:sp>
        <p:nvSpPr>
          <p:cNvPr id="5"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11</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1958508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20040"/>
            <a:ext cx="7931224" cy="1143000"/>
          </a:xfrm>
        </p:spPr>
        <p:txBody>
          <a:bodyPr>
            <a:noAutofit/>
          </a:bodyPr>
          <a:lstStyle/>
          <a:p>
            <a:pPr fontAlgn="auto">
              <a:spcAft>
                <a:spcPts val="0"/>
              </a:spcAft>
              <a:defRPr/>
            </a:pPr>
            <a:r>
              <a:rPr lang="en-US" dirty="0" smtClean="0">
                <a:solidFill>
                  <a:schemeClr val="tx1"/>
                </a:solidFill>
                <a:latin typeface="Arial"/>
              </a:rPr>
              <a:t>1.4.4</a:t>
            </a:r>
            <a:r>
              <a:rPr lang="en-US" dirty="0" smtClean="0">
                <a:solidFill>
                  <a:srgbClr val="24B5A1"/>
                </a:solidFill>
                <a:latin typeface="Arial"/>
              </a:rPr>
              <a:t>  </a:t>
            </a:r>
            <a:r>
              <a:rPr lang="en-US" dirty="0">
                <a:solidFill>
                  <a:srgbClr val="3380E6"/>
                </a:solidFill>
                <a:latin typeface="Arial"/>
              </a:rPr>
              <a:t>c program development steps: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Linking</a:t>
            </a:r>
          </a:p>
        </p:txBody>
      </p:sp>
      <p:sp>
        <p:nvSpPr>
          <p:cNvPr id="82947" name="Text Placeholder 2"/>
          <p:cNvSpPr>
            <a:spLocks noGrp="1"/>
          </p:cNvSpPr>
          <p:nvPr>
            <p:ph type="body" idx="1"/>
          </p:nvPr>
        </p:nvSpPr>
        <p:spPr/>
        <p:txBody>
          <a:bodyPr>
            <a:normAutofit/>
          </a:bodyPr>
          <a:lstStyle/>
          <a:p>
            <a:pPr>
              <a:lnSpc>
                <a:spcPct val="90000"/>
              </a:lnSpc>
            </a:pPr>
            <a:r>
              <a:rPr lang="en-US" altLang="en-US" sz="2500" dirty="0" smtClean="0">
                <a:solidFill>
                  <a:srgbClr val="000000"/>
                </a:solidFill>
                <a:latin typeface="Times New Roman" pitchFamily="18" charset="0"/>
              </a:rPr>
              <a:t>C programs typically contain references to functions defined elsewhere, such as in the standard libraries or in the private libraries of groups of programmers working on a particular project.</a:t>
            </a:r>
          </a:p>
          <a:p>
            <a:pPr>
              <a:lnSpc>
                <a:spcPct val="90000"/>
              </a:lnSpc>
            </a:pPr>
            <a:r>
              <a:rPr lang="en-US" altLang="en-US" sz="2500" dirty="0" smtClean="0">
                <a:solidFill>
                  <a:srgbClr val="000000"/>
                </a:solidFill>
                <a:latin typeface="Times New Roman" pitchFamily="18" charset="0"/>
              </a:rPr>
              <a:t>The object code produced by the C compiler typically contains “holes” due to these missing parts.</a:t>
            </a:r>
          </a:p>
          <a:p>
            <a:pPr>
              <a:lnSpc>
                <a:spcPct val="90000"/>
              </a:lnSpc>
            </a:pPr>
            <a:r>
              <a:rPr lang="en-US" altLang="en-US" sz="2500" dirty="0" smtClean="0">
                <a:solidFill>
                  <a:srgbClr val="000000"/>
                </a:solidFill>
                <a:latin typeface="Times New Roman" pitchFamily="18" charset="0"/>
              </a:rPr>
              <a:t>A </a:t>
            </a:r>
            <a:r>
              <a:rPr lang="en-US" altLang="en-US" sz="2500" dirty="0" smtClean="0">
                <a:solidFill>
                  <a:srgbClr val="0000FF"/>
                </a:solidFill>
                <a:latin typeface="Times New Roman" pitchFamily="18" charset="0"/>
              </a:rPr>
              <a:t>linker</a:t>
            </a:r>
            <a:r>
              <a:rPr lang="en-US" altLang="en-US" sz="2500" dirty="0" smtClean="0">
                <a:solidFill>
                  <a:srgbClr val="000000"/>
                </a:solidFill>
                <a:latin typeface="Times New Roman" pitchFamily="18" charset="0"/>
              </a:rPr>
              <a:t> links the object code with the code for the missing functions to produce an </a:t>
            </a:r>
            <a:r>
              <a:rPr lang="en-US" altLang="en-US" sz="2500" dirty="0" smtClean="0">
                <a:solidFill>
                  <a:srgbClr val="0000FF"/>
                </a:solidFill>
                <a:latin typeface="Times New Roman" pitchFamily="18" charset="0"/>
              </a:rPr>
              <a:t>executable file</a:t>
            </a:r>
            <a:r>
              <a:rPr lang="en-US" altLang="en-US" sz="2500" dirty="0" smtClean="0">
                <a:solidFill>
                  <a:srgbClr val="000000"/>
                </a:solidFill>
                <a:latin typeface="Times New Roman" pitchFamily="18" charset="0"/>
              </a:rPr>
              <a:t> (with no missing pieces).</a:t>
            </a:r>
          </a:p>
          <a:p>
            <a:r>
              <a:rPr lang="en-US" altLang="en-US" sz="2500" dirty="0" smtClean="0">
                <a:solidFill>
                  <a:srgbClr val="000000"/>
                </a:solidFill>
                <a:latin typeface="Times New Roman" pitchFamily="18" charset="0"/>
              </a:rPr>
              <a:t>If the program compiles and links correctly, an executable file is produced.</a:t>
            </a:r>
          </a:p>
          <a:p>
            <a:pPr>
              <a:lnSpc>
                <a:spcPct val="90000"/>
              </a:lnSpc>
            </a:pPr>
            <a:endParaRPr lang="en-US" altLang="en-US" sz="2500" dirty="0" smtClean="0">
              <a:solidFill>
                <a:srgbClr val="000000"/>
              </a:solidFill>
              <a:latin typeface="Times New Roman" pitchFamily="18" charset="0"/>
            </a:endParaRPr>
          </a:p>
        </p:txBody>
      </p:sp>
      <p:sp>
        <p:nvSpPr>
          <p:cNvPr id="72708"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Copyright © Pearson, Inc. 2013. All Rights Reserved.</a:t>
            </a:r>
          </a:p>
        </p:txBody>
      </p:sp>
      <p:sp>
        <p:nvSpPr>
          <p:cNvPr id="5"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12</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375593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dirty="0" smtClean="0">
                <a:solidFill>
                  <a:schemeClr val="tx1"/>
                </a:solidFill>
                <a:latin typeface="Arial"/>
              </a:rPr>
              <a:t>1.4.5</a:t>
            </a:r>
            <a:r>
              <a:rPr lang="en-US" dirty="0">
                <a:solidFill>
                  <a:srgbClr val="24B5A1"/>
                </a:solidFill>
                <a:latin typeface="Arial"/>
              </a:rPr>
              <a:t>  </a:t>
            </a:r>
            <a:r>
              <a:rPr lang="en-US" dirty="0" smtClean="0">
                <a:solidFill>
                  <a:srgbClr val="3380E6"/>
                </a:solidFill>
                <a:latin typeface="Arial"/>
              </a:rPr>
              <a:t>c PROGRAM DEVELOPMENT STEPS: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Loading</a:t>
            </a:r>
            <a:endParaRPr lang="en-US" sz="2800" cap="small" dirty="0" smtClean="0">
              <a:solidFill>
                <a:srgbClr val="3380E6"/>
              </a:solidFill>
              <a:latin typeface="Arial"/>
            </a:endParaRPr>
          </a:p>
        </p:txBody>
      </p:sp>
      <p:sp>
        <p:nvSpPr>
          <p:cNvPr id="84995" name="Text Placeholder 2"/>
          <p:cNvSpPr>
            <a:spLocks noGrp="1"/>
          </p:cNvSpPr>
          <p:nvPr>
            <p:ph type="body" idx="1"/>
          </p:nvPr>
        </p:nvSpPr>
        <p:spPr/>
        <p:txBody>
          <a:bodyPr/>
          <a:lstStyle/>
          <a:p>
            <a:r>
              <a:rPr lang="en-US" altLang="en-US" dirty="0" smtClean="0">
                <a:solidFill>
                  <a:srgbClr val="000000"/>
                </a:solidFill>
                <a:latin typeface="Times New Roman" pitchFamily="18" charset="0"/>
              </a:rPr>
              <a:t>Before a program can be executed, the program must first be placed in memory.</a:t>
            </a:r>
          </a:p>
          <a:p>
            <a:r>
              <a:rPr lang="en-US" altLang="en-US" dirty="0" smtClean="0">
                <a:solidFill>
                  <a:srgbClr val="000000"/>
                </a:solidFill>
                <a:latin typeface="Times New Roman" pitchFamily="18" charset="0"/>
              </a:rPr>
              <a:t>This is done by the </a:t>
            </a:r>
            <a:r>
              <a:rPr lang="en-US" altLang="en-US" dirty="0" smtClean="0">
                <a:solidFill>
                  <a:srgbClr val="0000FF"/>
                </a:solidFill>
                <a:latin typeface="Times New Roman" pitchFamily="18" charset="0"/>
              </a:rPr>
              <a:t>loader</a:t>
            </a:r>
            <a:r>
              <a:rPr lang="en-US" altLang="en-US" dirty="0" smtClean="0">
                <a:solidFill>
                  <a:srgbClr val="000000"/>
                </a:solidFill>
                <a:latin typeface="Times New Roman" pitchFamily="18" charset="0"/>
              </a:rPr>
              <a:t>, which takes the executable image from disk and transfers it to memory.</a:t>
            </a:r>
          </a:p>
          <a:p>
            <a:r>
              <a:rPr lang="en-US" altLang="en-US" dirty="0" smtClean="0">
                <a:solidFill>
                  <a:srgbClr val="000000"/>
                </a:solidFill>
                <a:latin typeface="Times New Roman" pitchFamily="18" charset="0"/>
              </a:rPr>
              <a:t>Additional components from shared libraries that support the program are also loaded.</a:t>
            </a:r>
          </a:p>
        </p:txBody>
      </p:sp>
      <p:sp>
        <p:nvSpPr>
          <p:cNvPr id="74756"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Copyright © Pearson, Inc. 2013. All Rights Reserved.</a:t>
            </a:r>
          </a:p>
        </p:txBody>
      </p:sp>
      <p:sp>
        <p:nvSpPr>
          <p:cNvPr id="5"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13</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383543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dirty="0" smtClean="0">
                <a:solidFill>
                  <a:schemeClr val="tx1"/>
                </a:solidFill>
                <a:latin typeface="Arial"/>
              </a:rPr>
              <a:t>1.4.6</a:t>
            </a:r>
            <a:r>
              <a:rPr lang="en-US" dirty="0" smtClean="0">
                <a:solidFill>
                  <a:srgbClr val="24B5A1"/>
                </a:solidFill>
                <a:latin typeface="Arial"/>
              </a:rPr>
              <a:t>  </a:t>
            </a:r>
            <a:r>
              <a:rPr lang="en-US" dirty="0" smtClean="0">
                <a:solidFill>
                  <a:srgbClr val="3380E6"/>
                </a:solidFill>
                <a:latin typeface="Arial"/>
              </a:rPr>
              <a:t>C program development steps: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Execution</a:t>
            </a:r>
            <a:endParaRPr lang="en-US" sz="2800" cap="small" dirty="0" smtClean="0">
              <a:solidFill>
                <a:srgbClr val="3380E6"/>
              </a:solidFill>
              <a:latin typeface="Arial"/>
            </a:endParaRPr>
          </a:p>
        </p:txBody>
      </p:sp>
      <p:sp>
        <p:nvSpPr>
          <p:cNvPr id="86019" name="Text Placeholder 2"/>
          <p:cNvSpPr>
            <a:spLocks noGrp="1"/>
          </p:cNvSpPr>
          <p:nvPr>
            <p:ph type="body" idx="1"/>
          </p:nvPr>
        </p:nvSpPr>
        <p:spPr/>
        <p:txBody>
          <a:bodyPr>
            <a:normAutofit lnSpcReduction="10000"/>
          </a:bodyPr>
          <a:lstStyle/>
          <a:p>
            <a:r>
              <a:rPr lang="en-US" altLang="en-US" dirty="0" smtClean="0">
                <a:solidFill>
                  <a:srgbClr val="000000"/>
                </a:solidFill>
                <a:latin typeface="Times New Roman" pitchFamily="18" charset="0"/>
              </a:rPr>
              <a:t>Finally, the computer, under the control of its CPU, </a:t>
            </a:r>
            <a:r>
              <a:rPr lang="en-US" altLang="en-US" dirty="0" smtClean="0">
                <a:solidFill>
                  <a:srgbClr val="0000FF"/>
                </a:solidFill>
                <a:latin typeface="Times New Roman" pitchFamily="18" charset="0"/>
              </a:rPr>
              <a:t>executes</a:t>
            </a:r>
            <a:r>
              <a:rPr lang="en-US" altLang="en-US" dirty="0" smtClean="0">
                <a:solidFill>
                  <a:srgbClr val="000000"/>
                </a:solidFill>
                <a:latin typeface="Times New Roman" pitchFamily="18" charset="0"/>
              </a:rPr>
              <a:t> the program one instruction at a time.</a:t>
            </a:r>
          </a:p>
          <a:p>
            <a:r>
              <a:rPr lang="en-US" altLang="en-US" dirty="0">
                <a:solidFill>
                  <a:srgbClr val="0000FF"/>
                </a:solidFill>
                <a:latin typeface="Times New Roman" pitchFamily="18" charset="0"/>
              </a:rPr>
              <a:t>Run-time errors </a:t>
            </a:r>
            <a:r>
              <a:rPr lang="en-US" altLang="en-US" sz="2800" dirty="0" smtClean="0">
                <a:solidFill>
                  <a:srgbClr val="000000"/>
                </a:solidFill>
                <a:latin typeface="Times New Roman" pitchFamily="18" charset="0"/>
              </a:rPr>
              <a:t>may occur while program execution. </a:t>
            </a:r>
          </a:p>
          <a:p>
            <a:r>
              <a:rPr lang="en-US" altLang="en-US" sz="2800" dirty="0" smtClean="0">
                <a:solidFill>
                  <a:srgbClr val="000000"/>
                </a:solidFill>
                <a:latin typeface="Times New Roman" pitchFamily="18" charset="0"/>
              </a:rPr>
              <a:t>For example, a </a:t>
            </a:r>
            <a:r>
              <a:rPr lang="en-US" altLang="en-US" sz="2800" dirty="0">
                <a:solidFill>
                  <a:srgbClr val="000000"/>
                </a:solidFill>
                <a:latin typeface="Times New Roman" pitchFamily="18" charset="0"/>
              </a:rPr>
              <a:t>program might attempt to divide by zero (an illegal operation on computers just as in arithmetic</a:t>
            </a:r>
            <a:r>
              <a:rPr lang="en-US" altLang="en-US" sz="2800" dirty="0" smtClean="0">
                <a:solidFill>
                  <a:srgbClr val="000000"/>
                </a:solidFill>
                <a:latin typeface="Times New Roman" pitchFamily="18" charset="0"/>
              </a:rPr>
              <a:t>).</a:t>
            </a:r>
          </a:p>
          <a:p>
            <a:r>
              <a:rPr lang="en-US" altLang="en-US" sz="2800" dirty="0" smtClean="0">
                <a:solidFill>
                  <a:srgbClr val="000000"/>
                </a:solidFill>
                <a:latin typeface="Times New Roman" pitchFamily="18" charset="0"/>
              </a:rPr>
              <a:t>This causes the program to terminate immediately giving an error message.</a:t>
            </a:r>
          </a:p>
          <a:p>
            <a:r>
              <a:rPr lang="en-US" altLang="en-US" sz="2800" dirty="0" smtClean="0">
                <a:solidFill>
                  <a:srgbClr val="000000"/>
                </a:solidFill>
                <a:latin typeface="Times New Roman" pitchFamily="18" charset="0"/>
              </a:rPr>
              <a:t>Non fatal errors may let the program terminate giving incorrect results.</a:t>
            </a:r>
            <a:endParaRPr lang="en-US" altLang="en-US" sz="2800" dirty="0">
              <a:solidFill>
                <a:srgbClr val="000000"/>
              </a:solidFill>
              <a:latin typeface="Times New Roman" pitchFamily="18" charset="0"/>
            </a:endParaRPr>
          </a:p>
          <a:p>
            <a:endParaRPr lang="en-US" altLang="en-US" dirty="0" smtClean="0">
              <a:solidFill>
                <a:srgbClr val="000000"/>
              </a:solidFill>
              <a:latin typeface="Times New Roman" pitchFamily="18" charset="0"/>
            </a:endParaRPr>
          </a:p>
        </p:txBody>
      </p:sp>
      <p:sp>
        <p:nvSpPr>
          <p:cNvPr id="75780"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Copyright © Pearson, Inc. 2013. All Rights Reserved.</a:t>
            </a:r>
          </a:p>
        </p:txBody>
      </p:sp>
      <p:sp>
        <p:nvSpPr>
          <p:cNvPr id="5"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14</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2516165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 descr="chtp7_01_Page_32"/>
          <p:cNvPicPr>
            <a:picLocks noGrp="1" noChangeAspect="1"/>
          </p:cNvPicPr>
          <p:nvPr isPhoto="1"/>
        </p:nvPicPr>
        <p:blipFill>
          <a:blip r:embed="rId2">
            <a:extLst>
              <a:ext uri="{28A0092B-C50C-407E-A947-70E740481C1C}">
                <a14:useLocalDpi xmlns=""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Copyright © Pearson, Inc. 2013. All Rights Reserved.</a:t>
            </a:r>
            <a:endParaRPr lang="en-US"/>
          </a:p>
        </p:txBody>
      </p:sp>
      <p:sp>
        <p:nvSpPr>
          <p:cNvPr id="4"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15</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167748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descr="chtp7_01_Page_33"/>
          <p:cNvPicPr>
            <a:picLocks noGrp="1" noChangeAspect="1"/>
          </p:cNvPicPr>
          <p:nvPr isPhoto="1"/>
        </p:nvPicPr>
        <p:blipFill>
          <a:blip r:embed="rId2">
            <a:extLst>
              <a:ext uri="{28A0092B-C50C-407E-A947-70E740481C1C}">
                <a14:useLocalDpi xmlns=""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Copyright © Pearson, Inc. 2013. All Rights Reserved.</a:t>
            </a:r>
            <a:endParaRPr lang="en-US"/>
          </a:p>
        </p:txBody>
      </p:sp>
      <p:sp>
        <p:nvSpPr>
          <p:cNvPr id="4"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16</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4104608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descr="chtp7_01_Page_34"/>
          <p:cNvPicPr>
            <a:picLocks noGrp="1" noChangeAspect="1"/>
          </p:cNvPicPr>
          <p:nvPr isPhoto="1"/>
        </p:nvPicPr>
        <p:blipFill>
          <a:blip r:embed="rId2">
            <a:extLst>
              <a:ext uri="{28A0092B-C50C-407E-A947-70E740481C1C}">
                <a14:useLocalDpi xmlns=""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Copyright © Pearson, Inc. 2013. All Rights Reserved.</a:t>
            </a:r>
            <a:endParaRPr lang="en-US"/>
          </a:p>
        </p:txBody>
      </p:sp>
      <p:sp>
        <p:nvSpPr>
          <p:cNvPr id="4"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17</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200533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rgbClr val="24B5A1"/>
                </a:solidFill>
                <a:latin typeface="Arial"/>
              </a:rPr>
              <a:t>1.5  </a:t>
            </a:r>
            <a:r>
              <a:rPr lang="en-US" dirty="0" smtClean="0">
                <a:solidFill>
                  <a:srgbClr val="3380E6"/>
                </a:solidFill>
                <a:latin typeface="Arial"/>
              </a:rPr>
              <a:t>A Simple C Program: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Printing a Line of Text</a:t>
            </a:r>
          </a:p>
        </p:txBody>
      </p:sp>
      <p:sp>
        <p:nvSpPr>
          <p:cNvPr id="14339" name="Text Placeholder 2"/>
          <p:cNvSpPr>
            <a:spLocks noGrp="1"/>
          </p:cNvSpPr>
          <p:nvPr>
            <p:ph type="body" idx="1"/>
          </p:nvPr>
        </p:nvSpPr>
        <p:spPr/>
        <p:txBody>
          <a:bodyPr/>
          <a:lstStyle/>
          <a:p>
            <a:pPr eaLnBrk="1" hangingPunct="1"/>
            <a:r>
              <a:rPr lang="en-US" altLang="en-US" dirty="0" smtClean="0">
                <a:solidFill>
                  <a:srgbClr val="000000"/>
                </a:solidFill>
                <a:latin typeface="Times New Roman" pitchFamily="18" charset="0"/>
              </a:rPr>
              <a:t>We begin by considering a simple C program.</a:t>
            </a:r>
          </a:p>
          <a:p>
            <a:pPr eaLnBrk="1" hangingPunct="1"/>
            <a:r>
              <a:rPr lang="en-US" altLang="en-US" dirty="0" smtClean="0">
                <a:solidFill>
                  <a:srgbClr val="000000"/>
                </a:solidFill>
                <a:latin typeface="Times New Roman" pitchFamily="18" charset="0"/>
              </a:rPr>
              <a:t>Our first example prints a line of text (Fig. 2.1).</a:t>
            </a:r>
          </a:p>
          <a:p>
            <a:pPr marL="0" indent="0" eaLnBrk="1" hangingPunct="1">
              <a:buNone/>
            </a:pPr>
            <a:endParaRPr lang="en-US" altLang="en-US" dirty="0" smtClean="0">
              <a:solidFill>
                <a:srgbClr val="000000"/>
              </a:solidFill>
              <a:latin typeface="Times New Roman" pitchFamily="18" charset="0"/>
            </a:endParaRPr>
          </a:p>
        </p:txBody>
      </p:sp>
      <p:sp>
        <p:nvSpPr>
          <p:cNvPr id="14340"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©1992-2013 by Pearson Education, Inc. All Rights Reserved.</a:t>
            </a:r>
          </a:p>
        </p:txBody>
      </p:sp>
      <p:sp>
        <p:nvSpPr>
          <p:cNvPr id="5"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18</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39249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©1992-2013 by Pearson Education, Inc. All Rights Reserved.</a:t>
            </a:r>
          </a:p>
        </p:txBody>
      </p:sp>
      <p:sp>
        <p:nvSpPr>
          <p:cNvPr id="4"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19</a:t>
            </a:fld>
            <a:r>
              <a:rPr lang="en-US" b="1" i="1" dirty="0" smtClean="0"/>
              <a:t>	Copyright © Pearson, Inc. 2013. All Rights Reserved.</a:t>
            </a:r>
            <a:endParaRPr lang="en-US" b="1" i="1" dirty="0"/>
          </a:p>
        </p:txBody>
      </p:sp>
      <p:pic>
        <p:nvPicPr>
          <p:cNvPr id="6147" name="Picture 3"/>
          <p:cNvPicPr>
            <a:picLocks noChangeAspect="1" noChangeArrowheads="1"/>
          </p:cNvPicPr>
          <p:nvPr/>
        </p:nvPicPr>
        <p:blipFill>
          <a:blip r:embed="rId2"/>
          <a:srcRect/>
          <a:stretch>
            <a:fillRect/>
          </a:stretch>
        </p:blipFill>
        <p:spPr bwMode="auto">
          <a:xfrm>
            <a:off x="1857356" y="1428736"/>
            <a:ext cx="6215106" cy="3929090"/>
          </a:xfrm>
          <a:prstGeom prst="rect">
            <a:avLst/>
          </a:prstGeom>
          <a:noFill/>
          <a:ln w="9525">
            <a:noFill/>
            <a:miter lim="800000"/>
            <a:headEnd/>
            <a:tailEnd/>
          </a:ln>
          <a:effectLst/>
        </p:spPr>
      </p:pic>
      <p:sp>
        <p:nvSpPr>
          <p:cNvPr id="7" name="Line Callout 1 6"/>
          <p:cNvSpPr/>
          <p:nvPr/>
        </p:nvSpPr>
        <p:spPr>
          <a:xfrm>
            <a:off x="4929190" y="928670"/>
            <a:ext cx="1500198" cy="642942"/>
          </a:xfrm>
          <a:prstGeom prst="borderCallout1">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comments</a:t>
            </a:r>
            <a:endParaRPr lang="en-US" dirty="0"/>
          </a:p>
        </p:txBody>
      </p:sp>
      <p:sp>
        <p:nvSpPr>
          <p:cNvPr id="8" name="Line Callout 1 7"/>
          <p:cNvSpPr/>
          <p:nvPr/>
        </p:nvSpPr>
        <p:spPr>
          <a:xfrm>
            <a:off x="4071934" y="1928802"/>
            <a:ext cx="3929090" cy="642942"/>
          </a:xfrm>
          <a:prstGeom prst="borderCallout1">
            <a:avLst>
              <a:gd name="adj1" fmla="val 48571"/>
              <a:gd name="adj2" fmla="val -1214"/>
              <a:gd name="adj3" fmla="val 50565"/>
              <a:gd name="adj4" fmla="val -8298"/>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1"/>
                </a:solidFill>
                <a:latin typeface="+mj-lt"/>
              </a:rPr>
              <a:t>Directive </a:t>
            </a:r>
            <a:r>
              <a:rPr lang="en-US" dirty="0" smtClean="0">
                <a:solidFill>
                  <a:schemeClr val="tx1"/>
                </a:solidFill>
                <a:latin typeface="+mj-lt"/>
              </a:rPr>
              <a:t>to the C preprocessor</a:t>
            </a:r>
            <a:endParaRPr lang="en-US" dirty="0">
              <a:solidFill>
                <a:schemeClr val="tx1"/>
              </a:solidFill>
              <a:latin typeface="+mj-lt"/>
            </a:endParaRPr>
          </a:p>
        </p:txBody>
      </p:sp>
      <p:sp>
        <p:nvSpPr>
          <p:cNvPr id="9" name="Line Callout 1 8"/>
          <p:cNvSpPr/>
          <p:nvPr/>
        </p:nvSpPr>
        <p:spPr>
          <a:xfrm>
            <a:off x="428596" y="2214554"/>
            <a:ext cx="1500198" cy="642942"/>
          </a:xfrm>
          <a:prstGeom prst="borderCallout1">
            <a:avLst>
              <a:gd name="adj1" fmla="val 119681"/>
              <a:gd name="adj2" fmla="val 122860"/>
              <a:gd name="adj3" fmla="val 75798"/>
              <a:gd name="adj4" fmla="val 98472"/>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latin typeface="+mj-lt"/>
              </a:rPr>
              <a:t>Main function</a:t>
            </a:r>
            <a:endParaRPr lang="en-US" dirty="0">
              <a:solidFill>
                <a:schemeClr val="tx1"/>
              </a:solidFill>
              <a:latin typeface="+mj-lt"/>
            </a:endParaRPr>
          </a:p>
        </p:txBody>
      </p:sp>
      <p:sp>
        <p:nvSpPr>
          <p:cNvPr id="11" name="Left Bracket 10"/>
          <p:cNvSpPr/>
          <p:nvPr/>
        </p:nvSpPr>
        <p:spPr>
          <a:xfrm>
            <a:off x="1714480" y="3214686"/>
            <a:ext cx="214314" cy="642942"/>
          </a:xfrm>
          <a:prstGeom prst="lef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TextBox 11"/>
          <p:cNvSpPr txBox="1"/>
          <p:nvPr/>
        </p:nvSpPr>
        <p:spPr>
          <a:xfrm>
            <a:off x="857224" y="3357562"/>
            <a:ext cx="734496" cy="369332"/>
          </a:xfrm>
          <a:prstGeom prst="rect">
            <a:avLst/>
          </a:prstGeom>
          <a:noFill/>
        </p:spPr>
        <p:txBody>
          <a:bodyPr wrap="none" rtlCol="0">
            <a:spAutoFit/>
          </a:bodyPr>
          <a:lstStyle/>
          <a:p>
            <a:r>
              <a:rPr lang="en-US" dirty="0" smtClean="0"/>
              <a:t>block</a:t>
            </a:r>
            <a:endParaRPr lang="en-US" dirty="0"/>
          </a:p>
        </p:txBody>
      </p:sp>
      <p:sp>
        <p:nvSpPr>
          <p:cNvPr id="14" name="Line Callout 1 13"/>
          <p:cNvSpPr/>
          <p:nvPr/>
        </p:nvSpPr>
        <p:spPr>
          <a:xfrm>
            <a:off x="5286380" y="3071810"/>
            <a:ext cx="1500198" cy="642942"/>
          </a:xfrm>
          <a:prstGeom prst="borderCallout1">
            <a:avLst>
              <a:gd name="adj1" fmla="val 55452"/>
              <a:gd name="adj2" fmla="val -8333"/>
              <a:gd name="adj3" fmla="val 73504"/>
              <a:gd name="adj4" fmla="val -33418"/>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statement</a:t>
            </a:r>
            <a:endParaRPr lang="en-US" dirty="0"/>
          </a:p>
        </p:txBody>
      </p:sp>
    </p:spTree>
    <p:extLst>
      <p:ext uri="{BB962C8B-B14F-4D97-AF65-F5344CB8AC3E}">
        <p14:creationId xmlns="" xmlns:p14="http://schemas.microsoft.com/office/powerpoint/2010/main" val="329072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tx1"/>
                </a:solidFill>
                <a:latin typeface="Arial"/>
              </a:rPr>
              <a:t>1.1</a:t>
            </a:r>
            <a:r>
              <a:rPr lang="en-US" dirty="0" smtClean="0">
                <a:solidFill>
                  <a:srgbClr val="3380E6"/>
                </a:solidFill>
                <a:latin typeface="Arial"/>
              </a:rPr>
              <a:t>  Computers: </a:t>
            </a:r>
            <a:br>
              <a:rPr lang="en-US" dirty="0" smtClean="0">
                <a:solidFill>
                  <a:srgbClr val="3380E6"/>
                </a:solidFill>
                <a:latin typeface="Arial"/>
              </a:rPr>
            </a:br>
            <a:r>
              <a:rPr lang="en-US" dirty="0" smtClean="0">
                <a:solidFill>
                  <a:srgbClr val="3380E6"/>
                </a:solidFill>
                <a:latin typeface="Arial"/>
              </a:rPr>
              <a:t>Hardware and Software</a:t>
            </a:r>
          </a:p>
        </p:txBody>
      </p:sp>
      <p:sp>
        <p:nvSpPr>
          <p:cNvPr id="25603" name="Text Placeholder 2"/>
          <p:cNvSpPr>
            <a:spLocks noGrp="1"/>
          </p:cNvSpPr>
          <p:nvPr>
            <p:ph type="body" idx="1"/>
          </p:nvPr>
        </p:nvSpPr>
        <p:spPr/>
        <p:txBody>
          <a:bodyPr>
            <a:normAutofit/>
          </a:bodyPr>
          <a:lstStyle/>
          <a:p>
            <a:pPr>
              <a:lnSpc>
                <a:spcPct val="90000"/>
              </a:lnSpc>
            </a:pPr>
            <a:r>
              <a:rPr lang="en-US" altLang="en-US" sz="2500" dirty="0" smtClean="0">
                <a:solidFill>
                  <a:srgbClr val="000000"/>
                </a:solidFill>
                <a:latin typeface="Times New Roman" pitchFamily="18" charset="0"/>
              </a:rPr>
              <a:t>The programs that run on a computer are referred to as </a:t>
            </a:r>
            <a:r>
              <a:rPr lang="en-US" altLang="en-US" sz="2500" dirty="0" smtClean="0">
                <a:solidFill>
                  <a:srgbClr val="0000FF"/>
                </a:solidFill>
                <a:latin typeface="Times New Roman" pitchFamily="18" charset="0"/>
              </a:rPr>
              <a:t>software</a:t>
            </a:r>
            <a:r>
              <a:rPr lang="en-US" altLang="en-US" sz="2500" i="1" dirty="0" smtClean="0">
                <a:solidFill>
                  <a:srgbClr val="000000"/>
                </a:solidFill>
                <a:latin typeface="Times New Roman" pitchFamily="18" charset="0"/>
              </a:rPr>
              <a:t>. </a:t>
            </a:r>
          </a:p>
          <a:p>
            <a:pPr>
              <a:lnSpc>
                <a:spcPct val="90000"/>
              </a:lnSpc>
            </a:pPr>
            <a:r>
              <a:rPr lang="en-US" altLang="en-US" sz="2500" dirty="0" smtClean="0">
                <a:solidFill>
                  <a:srgbClr val="000000"/>
                </a:solidFill>
                <a:latin typeface="Times New Roman" pitchFamily="18" charset="0"/>
              </a:rPr>
              <a:t>You’ll learn key programming methodology that are enhancing programmer productivity, thereby reducing software-development costs—</a:t>
            </a:r>
            <a:r>
              <a:rPr lang="en-US" altLang="en-US" sz="2500" i="1" dirty="0" smtClean="0">
                <a:solidFill>
                  <a:srgbClr val="000000"/>
                </a:solidFill>
                <a:latin typeface="Times New Roman" pitchFamily="18" charset="0"/>
              </a:rPr>
              <a:t>structured programming</a:t>
            </a:r>
            <a:r>
              <a:rPr lang="en-US" altLang="en-US" sz="2500" dirty="0" smtClean="0">
                <a:solidFill>
                  <a:srgbClr val="000000"/>
                </a:solidFill>
                <a:latin typeface="Times New Roman" pitchFamily="18" charset="0"/>
              </a:rPr>
              <a:t> (in C).</a:t>
            </a:r>
            <a:endParaRPr lang="en-US" altLang="en-US" sz="2500" i="1" dirty="0" smtClean="0">
              <a:solidFill>
                <a:srgbClr val="000000"/>
              </a:solidFill>
              <a:latin typeface="Times New Roman" pitchFamily="18" charset="0"/>
            </a:endParaRPr>
          </a:p>
          <a:p>
            <a:pPr>
              <a:lnSpc>
                <a:spcPct val="90000"/>
              </a:lnSpc>
            </a:pPr>
            <a:r>
              <a:rPr lang="en-US" altLang="en-US" sz="2500" dirty="0" smtClean="0">
                <a:solidFill>
                  <a:srgbClr val="000000"/>
                </a:solidFill>
                <a:latin typeface="Times New Roman" pitchFamily="18" charset="0"/>
              </a:rPr>
              <a:t>A computer consists of various devices referred to as </a:t>
            </a:r>
            <a:r>
              <a:rPr lang="en-US" altLang="en-US" sz="2500" dirty="0" smtClean="0">
                <a:solidFill>
                  <a:srgbClr val="0070C0"/>
                </a:solidFill>
                <a:latin typeface="Times New Roman" pitchFamily="18" charset="0"/>
              </a:rPr>
              <a:t>hardware</a:t>
            </a:r>
          </a:p>
          <a:p>
            <a:pPr lvl="1">
              <a:lnSpc>
                <a:spcPct val="90000"/>
              </a:lnSpc>
            </a:pPr>
            <a:r>
              <a:rPr lang="en-US" altLang="en-US" sz="2100" dirty="0" smtClean="0">
                <a:solidFill>
                  <a:srgbClr val="000000"/>
                </a:solidFill>
                <a:latin typeface="Times New Roman" pitchFamily="18" charset="0"/>
              </a:rPr>
              <a:t> (e.g., the keyboard, screen, mouse, hard disks, memory, DVD drives and processing units)</a:t>
            </a:r>
            <a:r>
              <a:rPr lang="en-US" altLang="en-US" sz="2100" i="1" dirty="0" smtClean="0">
                <a:solidFill>
                  <a:srgbClr val="000000"/>
                </a:solidFill>
                <a:latin typeface="Times New Roman" pitchFamily="18" charset="0"/>
              </a:rPr>
              <a:t>. </a:t>
            </a:r>
          </a:p>
          <a:p>
            <a:pPr>
              <a:lnSpc>
                <a:spcPct val="90000"/>
              </a:lnSpc>
            </a:pPr>
            <a:r>
              <a:rPr lang="en-US" altLang="en-US" sz="2500" dirty="0" smtClean="0">
                <a:solidFill>
                  <a:srgbClr val="000000"/>
                </a:solidFill>
                <a:latin typeface="Times New Roman" pitchFamily="18" charset="0"/>
              </a:rPr>
              <a:t>Computing costs are </a:t>
            </a:r>
            <a:r>
              <a:rPr lang="en-US" altLang="en-US" sz="2500" i="1" dirty="0" smtClean="0">
                <a:solidFill>
                  <a:srgbClr val="000000"/>
                </a:solidFill>
                <a:latin typeface="Times New Roman" pitchFamily="18" charset="0"/>
              </a:rPr>
              <a:t>dropping dramatically</a:t>
            </a:r>
            <a:r>
              <a:rPr lang="en-US" altLang="en-US" sz="2500" dirty="0" smtClean="0">
                <a:solidFill>
                  <a:srgbClr val="000000"/>
                </a:solidFill>
                <a:latin typeface="Times New Roman" pitchFamily="18" charset="0"/>
              </a:rPr>
              <a:t>, owing to rapid developments in hardware and software technologies. </a:t>
            </a:r>
          </a:p>
        </p:txBody>
      </p:sp>
      <p:sp>
        <p:nvSpPr>
          <p:cNvPr id="28676" name="Footer Placeholder 3"/>
          <p:cNvSpPr>
            <a:spLocks noGrp="1"/>
          </p:cNvSpPr>
          <p:nvPr>
            <p:ph type="ftr" sz="quarter" idx="11"/>
          </p:nvPr>
        </p:nvSpPr>
        <p:spPr bwMode="auto">
          <a:xfrm>
            <a:off x="179512" y="6557946"/>
            <a:ext cx="8064896" cy="228600"/>
          </a:xfrm>
          <a:solidFill>
            <a:srgbClr val="FFFF00"/>
          </a:solidFill>
          <a:ln>
            <a:solidFill>
              <a:schemeClr val="tx2"/>
            </a:solidFill>
          </a:ln>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2</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2161390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rgbClr val="24B5A1"/>
                </a:solidFill>
                <a:latin typeface="Arial"/>
              </a:rPr>
              <a:t>1.5  </a:t>
            </a:r>
            <a:r>
              <a:rPr lang="en-US" dirty="0" smtClean="0">
                <a:solidFill>
                  <a:srgbClr val="3380E6"/>
                </a:solidFill>
                <a:latin typeface="Arial"/>
              </a:rPr>
              <a:t>A Simple C Program: </a:t>
            </a:r>
            <a:r>
              <a:rPr lang="en-US"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Printing a Line of Text </a:t>
            </a:r>
            <a:r>
              <a:rPr lang="en-US" sz="2400"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a:rPr>
              <a:t>(Cont.)</a:t>
            </a:r>
            <a:endParaRPr lang="en-US" sz="2400" dirty="0" smtClean="0">
              <a:solidFill>
                <a:srgbClr val="3380E6"/>
              </a:solidFill>
              <a:latin typeface="Arial"/>
            </a:endParaRPr>
          </a:p>
        </p:txBody>
      </p:sp>
      <p:sp>
        <p:nvSpPr>
          <p:cNvPr id="16387" name="Text Placeholder 2"/>
          <p:cNvSpPr>
            <a:spLocks noGrp="1"/>
          </p:cNvSpPr>
          <p:nvPr>
            <p:ph type="body" idx="1"/>
          </p:nvPr>
        </p:nvSpPr>
        <p:spPr/>
        <p:txBody>
          <a:bodyPr>
            <a:normAutofit fontScale="92500" lnSpcReduction="20000"/>
          </a:bodyPr>
          <a:lstStyle/>
          <a:p>
            <a:pPr eaLnBrk="1" hangingPunct="1"/>
            <a:r>
              <a:rPr lang="en-US" altLang="en-US" dirty="0" smtClean="0">
                <a:solidFill>
                  <a:srgbClr val="000000"/>
                </a:solidFill>
                <a:latin typeface="Times New Roman" pitchFamily="18" charset="0"/>
              </a:rPr>
              <a:t>Lines 1 and 2</a:t>
            </a:r>
          </a:p>
          <a:p>
            <a:pPr lvl="2" eaLnBrk="1" hangingPunct="1"/>
            <a:r>
              <a:rPr lang="en-US" altLang="en-US" dirty="0" smtClean="0">
                <a:solidFill>
                  <a:srgbClr val="00BF00"/>
                </a:solidFill>
                <a:latin typeface="Lucida Console" pitchFamily="49" charset="0"/>
              </a:rPr>
              <a:t>// Fig. 2.1: fig02_01.c</a:t>
            </a:r>
            <a:br>
              <a:rPr lang="en-US" altLang="en-US" dirty="0" smtClean="0">
                <a:solidFill>
                  <a:srgbClr val="00BF00"/>
                </a:solidFill>
                <a:latin typeface="Lucida Console" pitchFamily="49" charset="0"/>
              </a:rPr>
            </a:br>
            <a:r>
              <a:rPr lang="en-US" altLang="en-US" dirty="0" smtClean="0">
                <a:solidFill>
                  <a:srgbClr val="00BF00"/>
                </a:solidFill>
                <a:latin typeface="Lucida Console" pitchFamily="49" charset="0"/>
              </a:rPr>
              <a:t>   A first program in C</a:t>
            </a:r>
          </a:p>
          <a:p>
            <a:pPr eaLnBrk="1" hangingPunct="1"/>
            <a:r>
              <a:rPr lang="en-US" altLang="en-US" dirty="0" smtClean="0">
                <a:solidFill>
                  <a:srgbClr val="000000"/>
                </a:solidFill>
                <a:latin typeface="Times New Roman" pitchFamily="18" charset="0"/>
              </a:rPr>
              <a:t>begin with</a:t>
            </a:r>
            <a:r>
              <a:rPr lang="en-US" altLang="en-US" dirty="0" smtClean="0">
                <a:solidFill>
                  <a:srgbClr val="000000"/>
                </a:solidFill>
                <a:latin typeface="Lucida Console" pitchFamily="49" charset="0"/>
              </a:rPr>
              <a:t> //, </a:t>
            </a:r>
            <a:r>
              <a:rPr lang="en-US" altLang="en-US" dirty="0" smtClean="0">
                <a:solidFill>
                  <a:srgbClr val="000000"/>
                </a:solidFill>
                <a:latin typeface="Times New Roman" pitchFamily="18" charset="0"/>
              </a:rPr>
              <a:t>indicating that these two lines are </a:t>
            </a:r>
            <a:r>
              <a:rPr lang="en-US" altLang="en-US" dirty="0" smtClean="0">
                <a:solidFill>
                  <a:srgbClr val="0000FF"/>
                </a:solidFill>
                <a:latin typeface="Times New Roman" pitchFamily="18" charset="0"/>
              </a:rPr>
              <a:t>comments</a:t>
            </a:r>
            <a:r>
              <a:rPr lang="en-US" altLang="en-US" dirty="0" smtClean="0">
                <a:solidFill>
                  <a:srgbClr val="000000"/>
                </a:solidFill>
                <a:latin typeface="Times New Roman" pitchFamily="18" charset="0"/>
              </a:rPr>
              <a:t>.</a:t>
            </a:r>
          </a:p>
          <a:p>
            <a:pPr eaLnBrk="1" hangingPunct="1"/>
            <a:r>
              <a:rPr lang="en-US" altLang="en-US" dirty="0" smtClean="0">
                <a:solidFill>
                  <a:srgbClr val="000000"/>
                </a:solidFill>
                <a:latin typeface="Times New Roman" pitchFamily="18" charset="0"/>
              </a:rPr>
              <a:t>You insert comments to </a:t>
            </a:r>
            <a:r>
              <a:rPr lang="en-US" altLang="en-US" dirty="0" smtClean="0">
                <a:solidFill>
                  <a:srgbClr val="0000FF"/>
                </a:solidFill>
                <a:latin typeface="Times New Roman" pitchFamily="18" charset="0"/>
              </a:rPr>
              <a:t>document programs</a:t>
            </a:r>
            <a:r>
              <a:rPr lang="en-US" altLang="en-US" dirty="0" smtClean="0">
                <a:solidFill>
                  <a:srgbClr val="000000"/>
                </a:solidFill>
                <a:latin typeface="Times New Roman" pitchFamily="18" charset="0"/>
              </a:rPr>
              <a:t> and improve program readability.</a:t>
            </a:r>
          </a:p>
          <a:p>
            <a:pPr eaLnBrk="1" hangingPunct="1"/>
            <a:r>
              <a:rPr lang="en-US" altLang="en-US" dirty="0" smtClean="0">
                <a:solidFill>
                  <a:srgbClr val="000000"/>
                </a:solidFill>
                <a:latin typeface="Times New Roman" pitchFamily="18" charset="0"/>
              </a:rPr>
              <a:t>Comments do not cause the computer to perform any action when the program is run.</a:t>
            </a:r>
          </a:p>
          <a:p>
            <a:r>
              <a:rPr lang="en-US" altLang="en-US" dirty="0">
                <a:solidFill>
                  <a:srgbClr val="000000"/>
                </a:solidFill>
                <a:latin typeface="Times New Roman" pitchFamily="18" charset="0"/>
              </a:rPr>
              <a:t>Comments are ignored by the C compiler and do not cause any machine-language object code to be generated.</a:t>
            </a:r>
          </a:p>
          <a:p>
            <a:r>
              <a:rPr lang="en-US" altLang="en-US" dirty="0">
                <a:solidFill>
                  <a:srgbClr val="000000"/>
                </a:solidFill>
                <a:latin typeface="Times New Roman" pitchFamily="18" charset="0"/>
              </a:rPr>
              <a:t>Comments also help other people read and understand your program.</a:t>
            </a:r>
          </a:p>
          <a:p>
            <a:pPr marL="0" indent="0" eaLnBrk="1" hangingPunct="1">
              <a:buNone/>
            </a:pPr>
            <a:endParaRPr lang="en-US" altLang="en-US" dirty="0" smtClean="0">
              <a:solidFill>
                <a:srgbClr val="000000"/>
              </a:solidFill>
              <a:latin typeface="Times New Roman" pitchFamily="18" charset="0"/>
            </a:endParaRPr>
          </a:p>
        </p:txBody>
      </p:sp>
      <p:sp>
        <p:nvSpPr>
          <p:cNvPr id="16388"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©1992-2013 by Pearson Education, Inc. All Rights Reserved.</a:t>
            </a:r>
          </a:p>
        </p:txBody>
      </p:sp>
      <p:sp>
        <p:nvSpPr>
          <p:cNvPr id="3" name="Rectangle 2"/>
          <p:cNvSpPr/>
          <p:nvPr/>
        </p:nvSpPr>
        <p:spPr>
          <a:xfrm>
            <a:off x="8460432" y="0"/>
            <a:ext cx="360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US" sz="3200" b="1" cap="small" dirty="0" smtClean="0">
                <a:solidFill>
                  <a:srgbClr val="FFFF00"/>
                </a:solidFill>
              </a:rPr>
              <a:t>Comments…</a:t>
            </a:r>
            <a:endParaRPr lang="en-US" sz="3200" b="1" cap="small" dirty="0">
              <a:solidFill>
                <a:srgbClr val="FFFF00"/>
              </a:solidFill>
            </a:endParaRPr>
          </a:p>
        </p:txBody>
      </p:sp>
      <p:sp>
        <p:nvSpPr>
          <p:cNvPr id="6"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20</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2415374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rgbClr val="24B5A1"/>
                </a:solidFill>
                <a:latin typeface="Arial"/>
              </a:rPr>
              <a:t>2.2  </a:t>
            </a:r>
            <a:r>
              <a:rPr lang="en-US" dirty="0" smtClean="0">
                <a:solidFill>
                  <a:srgbClr val="3380E6"/>
                </a:solidFill>
                <a:latin typeface="Arial"/>
              </a:rPr>
              <a:t>A Simple C Program: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Printing a Line of Text </a:t>
            </a:r>
            <a:r>
              <a:rPr lang="en-US" sz="2400"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a:rPr>
              <a:t>(Cont.)</a:t>
            </a:r>
            <a:endParaRPr lang="en-US" sz="2400" dirty="0" smtClean="0">
              <a:solidFill>
                <a:srgbClr val="3380E6"/>
              </a:solidFill>
              <a:latin typeface="Arial"/>
            </a:endParaRPr>
          </a:p>
        </p:txBody>
      </p:sp>
      <p:sp>
        <p:nvSpPr>
          <p:cNvPr id="3" name="Text Placeholder 2"/>
          <p:cNvSpPr>
            <a:spLocks noGrp="1"/>
          </p:cNvSpPr>
          <p:nvPr>
            <p:ph type="body" idx="1"/>
          </p:nvPr>
        </p:nvSpPr>
        <p:spPr/>
        <p:txBody>
          <a:bodyPr>
            <a:normAutofit/>
          </a:bodyPr>
          <a:lstStyle/>
          <a:p>
            <a:pPr eaLnBrk="1" hangingPunct="1">
              <a:lnSpc>
                <a:spcPct val="90000"/>
              </a:lnSpc>
              <a:defRPr/>
            </a:pPr>
            <a:r>
              <a:rPr lang="en-US" sz="2500" dirty="0" smtClean="0">
                <a:solidFill>
                  <a:srgbClr val="000000"/>
                </a:solidFill>
                <a:latin typeface="Times New Roman" pitchFamily="18" charset="0"/>
              </a:rPr>
              <a:t>You can also use </a:t>
            </a:r>
            <a:r>
              <a:rPr lang="en-US" sz="2500" dirty="0" smtClean="0">
                <a:solidFill>
                  <a:srgbClr val="0000FF"/>
                </a:solidFill>
                <a:latin typeface="LucidaSansTypewriter" pitchFamily="49" charset="0"/>
              </a:rPr>
              <a:t>/*…*/</a:t>
            </a:r>
            <a:r>
              <a:rPr lang="en-US" sz="2500" dirty="0" smtClean="0">
                <a:solidFill>
                  <a:srgbClr val="000000"/>
                </a:solidFill>
                <a:latin typeface="Times New Roman" pitchFamily="18" charset="0"/>
              </a:rPr>
              <a:t> </a:t>
            </a:r>
            <a:r>
              <a:rPr lang="en-US" sz="2500" dirty="0" smtClean="0">
                <a:solidFill>
                  <a:srgbClr val="0000FF"/>
                </a:solidFill>
                <a:latin typeface="Times New Roman" pitchFamily="18" charset="0"/>
              </a:rPr>
              <a:t>multi-line comments</a:t>
            </a:r>
            <a:r>
              <a:rPr lang="en-US" sz="2500" dirty="0" smtClean="0">
                <a:solidFill>
                  <a:srgbClr val="000000"/>
                </a:solidFill>
                <a:latin typeface="Times New Roman" pitchFamily="18" charset="0"/>
              </a:rPr>
              <a:t> in which everything from </a:t>
            </a:r>
            <a:r>
              <a:rPr lang="en-US" sz="2500" dirty="0" smtClean="0">
                <a:solidFill>
                  <a:srgbClr val="000000"/>
                </a:solidFill>
                <a:latin typeface="LucidaSansTypewriter" pitchFamily="49" charset="0"/>
              </a:rPr>
              <a:t>/*</a:t>
            </a:r>
            <a:r>
              <a:rPr lang="en-US" sz="2500" dirty="0" smtClean="0">
                <a:solidFill>
                  <a:srgbClr val="000000"/>
                </a:solidFill>
                <a:latin typeface="Times New Roman" pitchFamily="18" charset="0"/>
              </a:rPr>
              <a:t> on the first line to </a:t>
            </a:r>
            <a:r>
              <a:rPr lang="en-US" sz="2500" dirty="0" smtClean="0">
                <a:solidFill>
                  <a:srgbClr val="000000"/>
                </a:solidFill>
                <a:latin typeface="Lucida Console" pitchFamily="49" charset="0"/>
              </a:rPr>
              <a:t>*/</a:t>
            </a:r>
            <a:r>
              <a:rPr lang="en-US" sz="2500" dirty="0" smtClean="0">
                <a:solidFill>
                  <a:srgbClr val="000000"/>
                </a:solidFill>
                <a:latin typeface="Times New Roman" pitchFamily="18" charset="0"/>
              </a:rPr>
              <a:t> at the end of the line is a comment.</a:t>
            </a:r>
          </a:p>
          <a:p>
            <a:pPr eaLnBrk="1" hangingPunct="1">
              <a:lnSpc>
                <a:spcPct val="90000"/>
              </a:lnSpc>
              <a:defRPr/>
            </a:pPr>
            <a:r>
              <a:rPr lang="en-US" sz="2500" dirty="0" smtClean="0">
                <a:solidFill>
                  <a:srgbClr val="000000"/>
                </a:solidFill>
                <a:latin typeface="Times New Roman" pitchFamily="18" charset="0"/>
              </a:rPr>
              <a:t>We prefer </a:t>
            </a:r>
            <a:r>
              <a:rPr lang="en-US" sz="2500" dirty="0" smtClean="0">
                <a:solidFill>
                  <a:srgbClr val="000000"/>
                </a:solidFill>
                <a:latin typeface="Lucida Console" pitchFamily="49" charset="0"/>
              </a:rPr>
              <a:t>//</a:t>
            </a:r>
            <a:r>
              <a:rPr lang="en-US" sz="2500" dirty="0" smtClean="0">
                <a:solidFill>
                  <a:srgbClr val="000000"/>
                </a:solidFill>
                <a:latin typeface="Times New Roman" pitchFamily="18" charset="0"/>
              </a:rPr>
              <a:t> comments because they’re shorter and they eliminate the common programming errors that occur with </a:t>
            </a:r>
            <a:r>
              <a:rPr lang="en-US" sz="2500" dirty="0" smtClean="0">
                <a:solidFill>
                  <a:srgbClr val="000000"/>
                </a:solidFill>
                <a:latin typeface="Lucida Console" pitchFamily="49" charset="0"/>
              </a:rPr>
              <a:t>/*</a:t>
            </a:r>
            <a:r>
              <a:rPr lang="en-US" sz="2500" dirty="0" smtClean="0">
                <a:solidFill>
                  <a:srgbClr val="000000"/>
                </a:solidFill>
                <a:latin typeface="Times New Roman" pitchFamily="18" charset="0"/>
              </a:rPr>
              <a:t>…</a:t>
            </a:r>
            <a:r>
              <a:rPr lang="en-US" sz="2500" dirty="0" smtClean="0">
                <a:solidFill>
                  <a:srgbClr val="000000"/>
                </a:solidFill>
                <a:latin typeface="Lucida Console" pitchFamily="49" charset="0"/>
              </a:rPr>
              <a:t>*/</a:t>
            </a:r>
            <a:r>
              <a:rPr lang="en-US" sz="2500" dirty="0" smtClean="0">
                <a:solidFill>
                  <a:srgbClr val="000000"/>
                </a:solidFill>
                <a:latin typeface="Times New Roman" pitchFamily="18" charset="0"/>
              </a:rPr>
              <a:t> comments, especially when the closing </a:t>
            </a:r>
            <a:r>
              <a:rPr lang="en-US" sz="2500" dirty="0" smtClean="0">
                <a:solidFill>
                  <a:srgbClr val="000000"/>
                </a:solidFill>
                <a:latin typeface="Lucida Console" pitchFamily="49" charset="0"/>
              </a:rPr>
              <a:t>*/</a:t>
            </a:r>
            <a:r>
              <a:rPr lang="en-US" sz="2500" dirty="0" smtClean="0">
                <a:solidFill>
                  <a:srgbClr val="000000"/>
                </a:solidFill>
                <a:latin typeface="Times New Roman" pitchFamily="18" charset="0"/>
              </a:rPr>
              <a:t> is omitted.</a:t>
            </a:r>
          </a:p>
        </p:txBody>
      </p:sp>
      <p:sp>
        <p:nvSpPr>
          <p:cNvPr id="20484"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©1992-2013 by Pearson Education, Inc. All Rights Reserved.</a:t>
            </a:r>
          </a:p>
        </p:txBody>
      </p:sp>
      <p:sp>
        <p:nvSpPr>
          <p:cNvPr id="5" name="Rectangle 4"/>
          <p:cNvSpPr/>
          <p:nvPr/>
        </p:nvSpPr>
        <p:spPr>
          <a:xfrm>
            <a:off x="8460432" y="0"/>
            <a:ext cx="360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US" sz="3200" b="1" cap="small" dirty="0" smtClean="0">
                <a:solidFill>
                  <a:srgbClr val="FFFF00"/>
                </a:solidFill>
              </a:rPr>
              <a:t>Comments…</a:t>
            </a:r>
            <a:endParaRPr lang="en-US" sz="3200" b="1" cap="small" dirty="0">
              <a:solidFill>
                <a:srgbClr val="FFFF00"/>
              </a:solidFill>
            </a:endParaRPr>
          </a:p>
        </p:txBody>
      </p:sp>
      <p:sp>
        <p:nvSpPr>
          <p:cNvPr id="6"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21</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3049271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rgbClr val="24B5A1"/>
                </a:solidFill>
                <a:latin typeface="Arial"/>
              </a:rPr>
              <a:t>2.2  </a:t>
            </a:r>
            <a:r>
              <a:rPr lang="en-US" dirty="0" smtClean="0">
                <a:solidFill>
                  <a:srgbClr val="3380E6"/>
                </a:solidFill>
                <a:latin typeface="Arial"/>
              </a:rPr>
              <a:t>A Simple C Program: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Printing a Line of Text </a:t>
            </a:r>
            <a:r>
              <a:rPr lang="en-US" sz="2400"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a:rPr>
              <a:t>(Cont.)</a:t>
            </a:r>
            <a:endParaRPr lang="en-US" sz="2400" dirty="0" smtClean="0">
              <a:solidFill>
                <a:srgbClr val="3380E6"/>
              </a:solidFill>
              <a:latin typeface="Arial"/>
            </a:endParaRPr>
          </a:p>
        </p:txBody>
      </p:sp>
      <p:sp>
        <p:nvSpPr>
          <p:cNvPr id="3" name="Text Placeholder 2"/>
          <p:cNvSpPr>
            <a:spLocks noGrp="1"/>
          </p:cNvSpPr>
          <p:nvPr>
            <p:ph type="body" idx="1"/>
          </p:nvPr>
        </p:nvSpPr>
        <p:spPr/>
        <p:txBody>
          <a:bodyPr>
            <a:normAutofit/>
          </a:bodyPr>
          <a:lstStyle/>
          <a:p>
            <a:pPr marL="109537" indent="0" eaLnBrk="1" hangingPunct="1">
              <a:lnSpc>
                <a:spcPct val="90000"/>
              </a:lnSpc>
              <a:buFont typeface="Wingdings 3" pitchFamily="18" charset="2"/>
              <a:buNone/>
              <a:defRPr/>
            </a:pPr>
            <a:r>
              <a:rPr lang="en-US" sz="2400" b="1" i="1" dirty="0" smtClean="0">
                <a:solidFill>
                  <a:srgbClr val="000000"/>
                </a:solidFill>
                <a:latin typeface="Lucida Console" pitchFamily="49" charset="0"/>
              </a:rPr>
              <a:t>#include</a:t>
            </a:r>
            <a:r>
              <a:rPr lang="en-US" sz="2500" b="1" i="1" dirty="0" smtClean="0">
                <a:solidFill>
                  <a:srgbClr val="000000"/>
                </a:solidFill>
                <a:latin typeface="Times New Roman" pitchFamily="18" charset="0"/>
              </a:rPr>
              <a:t> Preprocessor Directive</a:t>
            </a:r>
          </a:p>
          <a:p>
            <a:pPr eaLnBrk="1" hangingPunct="1">
              <a:lnSpc>
                <a:spcPct val="90000"/>
              </a:lnSpc>
              <a:defRPr/>
            </a:pPr>
            <a:r>
              <a:rPr lang="en-US" sz="2500" dirty="0" smtClean="0">
                <a:solidFill>
                  <a:srgbClr val="000000"/>
                </a:solidFill>
                <a:latin typeface="Times New Roman" pitchFamily="18" charset="0"/>
              </a:rPr>
              <a:t>Line 3</a:t>
            </a:r>
          </a:p>
          <a:p>
            <a:pPr lvl="2" eaLnBrk="1" hangingPunct="1">
              <a:lnSpc>
                <a:spcPct val="90000"/>
              </a:lnSpc>
              <a:defRPr/>
            </a:pPr>
            <a:r>
              <a:rPr lang="en-US" sz="1900" b="1" dirty="0" smtClean="0">
                <a:solidFill>
                  <a:srgbClr val="0000FF"/>
                </a:solidFill>
                <a:latin typeface="Lucida Console" pitchFamily="49" charset="0"/>
              </a:rPr>
              <a:t>#include</a:t>
            </a:r>
            <a:r>
              <a:rPr lang="en-US" sz="1900" b="1" dirty="0" smtClean="0">
                <a:solidFill>
                  <a:srgbClr val="000000"/>
                </a:solidFill>
                <a:latin typeface="Lucida Console" pitchFamily="49" charset="0"/>
              </a:rPr>
              <a:t> &lt;</a:t>
            </a:r>
            <a:r>
              <a:rPr lang="en-US" sz="1900" b="1" dirty="0" err="1" smtClean="0">
                <a:solidFill>
                  <a:srgbClr val="000000"/>
                </a:solidFill>
                <a:latin typeface="Lucida Console" pitchFamily="49" charset="0"/>
              </a:rPr>
              <a:t>stdio.h</a:t>
            </a:r>
            <a:r>
              <a:rPr lang="en-US" sz="1900" b="1" dirty="0" smtClean="0">
                <a:solidFill>
                  <a:srgbClr val="000000"/>
                </a:solidFill>
                <a:latin typeface="Lucida Console" pitchFamily="49" charset="0"/>
              </a:rPr>
              <a:t>&gt;</a:t>
            </a:r>
          </a:p>
          <a:p>
            <a:pPr>
              <a:lnSpc>
                <a:spcPct val="90000"/>
              </a:lnSpc>
              <a:defRPr/>
            </a:pPr>
            <a:r>
              <a:rPr lang="en-US" sz="2500" dirty="0" smtClean="0">
                <a:solidFill>
                  <a:srgbClr val="000000"/>
                </a:solidFill>
                <a:latin typeface="Times New Roman" pitchFamily="18" charset="0"/>
              </a:rPr>
              <a:t>is a </a:t>
            </a:r>
            <a:r>
              <a:rPr lang="en-US" sz="2500" b="1" i="1" dirty="0" smtClean="0">
                <a:solidFill>
                  <a:srgbClr val="000000"/>
                </a:solidFill>
                <a:latin typeface="Times New Roman" pitchFamily="18" charset="0"/>
              </a:rPr>
              <a:t>Directive </a:t>
            </a:r>
            <a:r>
              <a:rPr lang="en-US" sz="2500" dirty="0" smtClean="0">
                <a:solidFill>
                  <a:srgbClr val="000000"/>
                </a:solidFill>
                <a:latin typeface="Times New Roman" pitchFamily="18" charset="0"/>
              </a:rPr>
              <a:t>to the </a:t>
            </a:r>
            <a:r>
              <a:rPr lang="en-US" sz="2500" dirty="0" smtClean="0">
                <a:solidFill>
                  <a:srgbClr val="0000FF"/>
                </a:solidFill>
                <a:latin typeface="Times New Roman" pitchFamily="18" charset="0"/>
              </a:rPr>
              <a:t>C preprocessor</a:t>
            </a:r>
            <a:r>
              <a:rPr lang="en-US" sz="2500" dirty="0" smtClean="0">
                <a:solidFill>
                  <a:srgbClr val="000000"/>
                </a:solidFill>
                <a:latin typeface="Times New Roman" pitchFamily="18" charset="0"/>
              </a:rPr>
              <a:t>.</a:t>
            </a:r>
          </a:p>
          <a:p>
            <a:pPr>
              <a:lnSpc>
                <a:spcPct val="80000"/>
              </a:lnSpc>
              <a:defRPr/>
            </a:pPr>
            <a:r>
              <a:rPr lang="en-US" sz="2500" dirty="0">
                <a:solidFill>
                  <a:srgbClr val="000000"/>
                </a:solidFill>
                <a:latin typeface="Times New Roman" pitchFamily="18" charset="0"/>
              </a:rPr>
              <a:t>Lines beginning with </a:t>
            </a:r>
            <a:r>
              <a:rPr lang="en-US" sz="2500" dirty="0">
                <a:solidFill>
                  <a:srgbClr val="000000"/>
                </a:solidFill>
                <a:latin typeface="Lucida Console" pitchFamily="49" charset="0"/>
              </a:rPr>
              <a:t>#</a:t>
            </a:r>
            <a:r>
              <a:rPr lang="en-US" sz="2500" dirty="0">
                <a:solidFill>
                  <a:srgbClr val="000000"/>
                </a:solidFill>
                <a:latin typeface="Times New Roman" pitchFamily="18" charset="0"/>
              </a:rPr>
              <a:t> are processed by the preprocessor before compilation.</a:t>
            </a:r>
          </a:p>
          <a:p>
            <a:pPr>
              <a:lnSpc>
                <a:spcPct val="80000"/>
              </a:lnSpc>
              <a:defRPr/>
            </a:pPr>
            <a:r>
              <a:rPr lang="en-US" sz="2500" dirty="0">
                <a:solidFill>
                  <a:srgbClr val="000000"/>
                </a:solidFill>
                <a:latin typeface="Times New Roman" pitchFamily="18" charset="0"/>
              </a:rPr>
              <a:t>Line 3 tells the preprocessor to include the contents of the </a:t>
            </a:r>
            <a:r>
              <a:rPr lang="en-US" sz="2500" dirty="0">
                <a:solidFill>
                  <a:srgbClr val="0000FF"/>
                </a:solidFill>
                <a:latin typeface="Times New Roman" pitchFamily="18" charset="0"/>
              </a:rPr>
              <a:t>standard input/output header</a:t>
            </a:r>
            <a:r>
              <a:rPr lang="en-US" sz="2500" dirty="0">
                <a:solidFill>
                  <a:srgbClr val="000000"/>
                </a:solidFill>
                <a:latin typeface="Times New Roman" pitchFamily="18" charset="0"/>
              </a:rPr>
              <a:t> (</a:t>
            </a:r>
            <a:r>
              <a:rPr lang="en-US" sz="2500" dirty="0">
                <a:solidFill>
                  <a:srgbClr val="0000FF"/>
                </a:solidFill>
                <a:latin typeface="LucidaSansTypewriter" pitchFamily="49" charset="0"/>
              </a:rPr>
              <a:t>&lt;</a:t>
            </a:r>
            <a:r>
              <a:rPr lang="en-US" sz="2500" dirty="0" err="1">
                <a:solidFill>
                  <a:srgbClr val="0000FF"/>
                </a:solidFill>
                <a:latin typeface="LucidaSansTypewriter" pitchFamily="49" charset="0"/>
              </a:rPr>
              <a:t>stdio.h</a:t>
            </a:r>
            <a:r>
              <a:rPr lang="en-US" sz="2500" dirty="0">
                <a:solidFill>
                  <a:srgbClr val="0000FF"/>
                </a:solidFill>
                <a:latin typeface="LucidaSansTypewriter" pitchFamily="49" charset="0"/>
              </a:rPr>
              <a:t>&gt;</a:t>
            </a:r>
            <a:r>
              <a:rPr lang="en-US" sz="2500" dirty="0">
                <a:solidFill>
                  <a:srgbClr val="000000"/>
                </a:solidFill>
                <a:latin typeface="Times New Roman" pitchFamily="18" charset="0"/>
              </a:rPr>
              <a:t>) in the program.</a:t>
            </a:r>
          </a:p>
          <a:p>
            <a:pPr>
              <a:lnSpc>
                <a:spcPct val="80000"/>
              </a:lnSpc>
              <a:defRPr/>
            </a:pPr>
            <a:r>
              <a:rPr lang="en-US" sz="2500" dirty="0">
                <a:solidFill>
                  <a:srgbClr val="000000"/>
                </a:solidFill>
                <a:latin typeface="Times New Roman" pitchFamily="18" charset="0"/>
              </a:rPr>
              <a:t>This header contains information used by the compiler when compiling calls to standard input/output library functions such as </a:t>
            </a:r>
            <a:r>
              <a:rPr lang="en-US" sz="2500" dirty="0" err="1">
                <a:solidFill>
                  <a:srgbClr val="000000"/>
                </a:solidFill>
                <a:latin typeface="Lucida Console" pitchFamily="49" charset="0"/>
              </a:rPr>
              <a:t>printf</a:t>
            </a:r>
            <a:r>
              <a:rPr lang="en-US" sz="2500" dirty="0">
                <a:solidFill>
                  <a:srgbClr val="000000"/>
                </a:solidFill>
                <a:latin typeface="Times New Roman" pitchFamily="18" charset="0"/>
              </a:rPr>
              <a:t>.</a:t>
            </a:r>
            <a:endParaRPr lang="en-US" sz="2500" dirty="0" smtClean="0">
              <a:solidFill>
                <a:srgbClr val="000000"/>
              </a:solidFill>
              <a:latin typeface="Times New Roman" pitchFamily="18" charset="0"/>
            </a:endParaRPr>
          </a:p>
        </p:txBody>
      </p:sp>
      <p:sp>
        <p:nvSpPr>
          <p:cNvPr id="20484"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©1992-2013 by Pearson Education, Inc. All Rights Reserved.</a:t>
            </a:r>
          </a:p>
        </p:txBody>
      </p:sp>
      <p:sp>
        <p:nvSpPr>
          <p:cNvPr id="5" name="Rectangle 4"/>
          <p:cNvSpPr/>
          <p:nvPr/>
        </p:nvSpPr>
        <p:spPr>
          <a:xfrm>
            <a:off x="8460432" y="0"/>
            <a:ext cx="360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US" sz="3200" b="1" cap="small" dirty="0" smtClean="0">
                <a:solidFill>
                  <a:srgbClr val="FFFF00"/>
                </a:solidFill>
              </a:rPr>
              <a:t>Preprocessor Directive…</a:t>
            </a:r>
            <a:endParaRPr lang="en-US" sz="3200" b="1" cap="small" dirty="0">
              <a:solidFill>
                <a:srgbClr val="FFFF00"/>
              </a:solidFill>
            </a:endParaRPr>
          </a:p>
        </p:txBody>
      </p:sp>
      <p:sp>
        <p:nvSpPr>
          <p:cNvPr id="6"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22</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1977986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rgbClr val="24B5A1"/>
                </a:solidFill>
                <a:latin typeface="Arial"/>
              </a:rPr>
              <a:t>2.2  </a:t>
            </a:r>
            <a:r>
              <a:rPr lang="en-US" dirty="0" smtClean="0">
                <a:solidFill>
                  <a:srgbClr val="3380E6"/>
                </a:solidFill>
                <a:latin typeface="Arial"/>
              </a:rPr>
              <a:t>A Simple C Program: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Printing a Line of Text </a:t>
            </a:r>
            <a:r>
              <a:rPr lang="en-US" sz="2400"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a:rPr>
              <a:t>(Cont.)</a:t>
            </a:r>
          </a:p>
        </p:txBody>
      </p:sp>
      <p:sp>
        <p:nvSpPr>
          <p:cNvPr id="3" name="Text Placeholder 2"/>
          <p:cNvSpPr>
            <a:spLocks noGrp="1"/>
          </p:cNvSpPr>
          <p:nvPr>
            <p:ph type="body" idx="1"/>
          </p:nvPr>
        </p:nvSpPr>
        <p:spPr/>
        <p:txBody>
          <a:bodyPr>
            <a:normAutofit/>
          </a:bodyPr>
          <a:lstStyle/>
          <a:p>
            <a:pPr marL="109537" indent="0" eaLnBrk="1" hangingPunct="1">
              <a:lnSpc>
                <a:spcPct val="80000"/>
              </a:lnSpc>
              <a:buFont typeface="Wingdings 3" pitchFamily="18" charset="2"/>
              <a:buNone/>
              <a:defRPr/>
            </a:pPr>
            <a:r>
              <a:rPr lang="en-US" sz="2500" b="1" i="1" dirty="0" smtClean="0">
                <a:solidFill>
                  <a:srgbClr val="000000"/>
                </a:solidFill>
                <a:latin typeface="Times New Roman" pitchFamily="18" charset="0"/>
              </a:rPr>
              <a:t>Blank Lines and White Space</a:t>
            </a:r>
          </a:p>
          <a:p>
            <a:pPr eaLnBrk="1" hangingPunct="1">
              <a:lnSpc>
                <a:spcPct val="80000"/>
              </a:lnSpc>
              <a:defRPr/>
            </a:pPr>
            <a:r>
              <a:rPr lang="en-US" sz="2500" dirty="0" smtClean="0">
                <a:solidFill>
                  <a:srgbClr val="000000"/>
                </a:solidFill>
                <a:latin typeface="Times New Roman" pitchFamily="18" charset="0"/>
              </a:rPr>
              <a:t>Line 4 is simply a blank line. You use blank lines, space characters and tab characters (i.e., “tabs”) to make programs easier to read. </a:t>
            </a:r>
          </a:p>
          <a:p>
            <a:pPr eaLnBrk="1" hangingPunct="1">
              <a:lnSpc>
                <a:spcPct val="80000"/>
              </a:lnSpc>
              <a:defRPr/>
            </a:pPr>
            <a:r>
              <a:rPr lang="en-US" sz="2500" dirty="0" smtClean="0">
                <a:solidFill>
                  <a:srgbClr val="000000"/>
                </a:solidFill>
                <a:latin typeface="Times New Roman" pitchFamily="18" charset="0"/>
              </a:rPr>
              <a:t>Together, these characters are known as </a:t>
            </a:r>
            <a:r>
              <a:rPr lang="en-US" sz="2500" dirty="0" smtClean="0">
                <a:solidFill>
                  <a:srgbClr val="0000FF"/>
                </a:solidFill>
                <a:latin typeface="Times New Roman" pitchFamily="18" charset="0"/>
              </a:rPr>
              <a:t>white space</a:t>
            </a:r>
            <a:r>
              <a:rPr lang="en-US" sz="2500" dirty="0" smtClean="0">
                <a:solidFill>
                  <a:srgbClr val="000000"/>
                </a:solidFill>
                <a:latin typeface="Times New Roman" pitchFamily="18" charset="0"/>
              </a:rPr>
              <a:t>. White-space characters are normally ignored by the compiler. </a:t>
            </a:r>
          </a:p>
        </p:txBody>
      </p:sp>
      <p:sp>
        <p:nvSpPr>
          <p:cNvPr id="21508"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©1992-2013 by Pearson Education, Inc. All Rights Reserved.</a:t>
            </a:r>
          </a:p>
        </p:txBody>
      </p:sp>
      <p:sp>
        <p:nvSpPr>
          <p:cNvPr id="5" name="Rectangle 4"/>
          <p:cNvSpPr/>
          <p:nvPr/>
        </p:nvSpPr>
        <p:spPr>
          <a:xfrm>
            <a:off x="8460432" y="0"/>
            <a:ext cx="360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US" sz="3200" b="1" cap="small" dirty="0" smtClean="0">
                <a:solidFill>
                  <a:srgbClr val="FFFF00"/>
                </a:solidFill>
              </a:rPr>
              <a:t>White Space Characters…</a:t>
            </a:r>
            <a:endParaRPr lang="en-US" sz="3200" b="1" cap="small" dirty="0">
              <a:solidFill>
                <a:srgbClr val="FFFF00"/>
              </a:solidFill>
            </a:endParaRPr>
          </a:p>
        </p:txBody>
      </p:sp>
      <p:sp>
        <p:nvSpPr>
          <p:cNvPr id="6"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23</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3168632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rgbClr val="24B5A1"/>
                </a:solidFill>
                <a:latin typeface="Arial"/>
              </a:rPr>
              <a:t>2.2  </a:t>
            </a:r>
            <a:r>
              <a:rPr lang="en-US" dirty="0" smtClean="0">
                <a:solidFill>
                  <a:srgbClr val="3380E6"/>
                </a:solidFill>
                <a:latin typeface="Arial"/>
              </a:rPr>
              <a:t>A Simple C Program: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Printing a Line of Text </a:t>
            </a:r>
            <a:r>
              <a:rPr lang="en-US" sz="2400"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a:rPr>
              <a:t>(Cont.)</a:t>
            </a:r>
            <a:endParaRPr lang="en-US" sz="2400" dirty="0" smtClean="0">
              <a:solidFill>
                <a:srgbClr val="3380E6"/>
              </a:solidFill>
              <a:latin typeface="Arial"/>
            </a:endParaRPr>
          </a:p>
        </p:txBody>
      </p:sp>
      <p:sp>
        <p:nvSpPr>
          <p:cNvPr id="3" name="Text Placeholder 2"/>
          <p:cNvSpPr>
            <a:spLocks noGrp="1"/>
          </p:cNvSpPr>
          <p:nvPr>
            <p:ph type="body" idx="1"/>
          </p:nvPr>
        </p:nvSpPr>
        <p:spPr/>
        <p:txBody>
          <a:bodyPr>
            <a:normAutofit/>
          </a:bodyPr>
          <a:lstStyle/>
          <a:p>
            <a:pPr marL="109537" indent="0" eaLnBrk="1" hangingPunct="1">
              <a:lnSpc>
                <a:spcPct val="80000"/>
              </a:lnSpc>
              <a:buFont typeface="Wingdings 3" pitchFamily="18" charset="2"/>
              <a:buNone/>
              <a:defRPr/>
            </a:pPr>
            <a:r>
              <a:rPr lang="en-US" sz="2500" b="1" i="1" dirty="0" smtClean="0">
                <a:solidFill>
                  <a:srgbClr val="000000"/>
                </a:solidFill>
                <a:latin typeface="Times New Roman" pitchFamily="18" charset="0"/>
              </a:rPr>
              <a:t>The </a:t>
            </a:r>
            <a:r>
              <a:rPr lang="en-US" sz="2400" b="1" i="1" dirty="0" smtClean="0">
                <a:solidFill>
                  <a:srgbClr val="000000"/>
                </a:solidFill>
                <a:latin typeface="Lucida Console" pitchFamily="49" charset="0"/>
              </a:rPr>
              <a:t>main</a:t>
            </a:r>
            <a:r>
              <a:rPr lang="en-US" sz="2400" b="1" i="1" dirty="0" smtClean="0">
                <a:solidFill>
                  <a:srgbClr val="000000"/>
                </a:solidFill>
                <a:latin typeface="Times New Roman" pitchFamily="18" charset="0"/>
              </a:rPr>
              <a:t> </a:t>
            </a:r>
            <a:r>
              <a:rPr lang="en-US" sz="2500" b="1" i="1" dirty="0" smtClean="0">
                <a:solidFill>
                  <a:srgbClr val="000000"/>
                </a:solidFill>
                <a:latin typeface="Times New Roman" pitchFamily="18" charset="0"/>
              </a:rPr>
              <a:t>Function</a:t>
            </a:r>
          </a:p>
          <a:p>
            <a:pPr eaLnBrk="1" hangingPunct="1">
              <a:lnSpc>
                <a:spcPct val="80000"/>
              </a:lnSpc>
              <a:defRPr/>
            </a:pPr>
            <a:r>
              <a:rPr lang="en-US" sz="2500" dirty="0" smtClean="0">
                <a:solidFill>
                  <a:srgbClr val="000000"/>
                </a:solidFill>
                <a:latin typeface="Times New Roman" pitchFamily="18" charset="0"/>
              </a:rPr>
              <a:t>Line 6</a:t>
            </a:r>
          </a:p>
          <a:p>
            <a:pPr lvl="2" eaLnBrk="1" hangingPunct="1">
              <a:lnSpc>
                <a:spcPct val="80000"/>
              </a:lnSpc>
              <a:defRPr/>
            </a:pPr>
            <a:r>
              <a:rPr lang="en-US" sz="1900" b="1" dirty="0" err="1" smtClean="0">
                <a:solidFill>
                  <a:srgbClr val="0000FF"/>
                </a:solidFill>
                <a:latin typeface="Lucida Console" pitchFamily="49" charset="0"/>
              </a:rPr>
              <a:t>int</a:t>
            </a:r>
            <a:r>
              <a:rPr lang="en-US" sz="1900" b="1" dirty="0" smtClean="0">
                <a:solidFill>
                  <a:srgbClr val="000000"/>
                </a:solidFill>
                <a:latin typeface="Lucida Console" pitchFamily="49" charset="0"/>
              </a:rPr>
              <a:t> main( </a:t>
            </a:r>
            <a:r>
              <a:rPr lang="en-US" sz="1900" b="1" dirty="0" smtClean="0">
                <a:solidFill>
                  <a:srgbClr val="0000FF"/>
                </a:solidFill>
                <a:latin typeface="Lucida Console" pitchFamily="49" charset="0"/>
              </a:rPr>
              <a:t>void</a:t>
            </a:r>
            <a:r>
              <a:rPr lang="en-US" sz="1900" b="1" dirty="0" smtClean="0">
                <a:solidFill>
                  <a:srgbClr val="000000"/>
                </a:solidFill>
                <a:latin typeface="Lucida Console" pitchFamily="49" charset="0"/>
              </a:rPr>
              <a:t> )</a:t>
            </a:r>
          </a:p>
          <a:p>
            <a:pPr eaLnBrk="1" hangingPunct="1">
              <a:lnSpc>
                <a:spcPct val="80000"/>
              </a:lnSpc>
              <a:defRPr/>
            </a:pPr>
            <a:r>
              <a:rPr lang="en-US" sz="2500" dirty="0" smtClean="0">
                <a:solidFill>
                  <a:srgbClr val="000000"/>
                </a:solidFill>
                <a:latin typeface="Times New Roman" pitchFamily="18" charset="0"/>
              </a:rPr>
              <a:t>is a part of every C program.</a:t>
            </a:r>
          </a:p>
          <a:p>
            <a:pPr eaLnBrk="1" hangingPunct="1">
              <a:lnSpc>
                <a:spcPct val="80000"/>
              </a:lnSpc>
              <a:defRPr/>
            </a:pPr>
            <a:r>
              <a:rPr lang="en-US" sz="2500" dirty="0" smtClean="0">
                <a:solidFill>
                  <a:srgbClr val="000000"/>
                </a:solidFill>
                <a:latin typeface="Times New Roman" pitchFamily="18" charset="0"/>
              </a:rPr>
              <a:t>The parentheses after </a:t>
            </a:r>
            <a:r>
              <a:rPr lang="en-US" sz="2500" dirty="0" smtClean="0">
                <a:solidFill>
                  <a:srgbClr val="000000"/>
                </a:solidFill>
                <a:latin typeface="Lucida Console" pitchFamily="49" charset="0"/>
              </a:rPr>
              <a:t>main</a:t>
            </a:r>
            <a:r>
              <a:rPr lang="en-US" sz="2500" dirty="0" smtClean="0">
                <a:solidFill>
                  <a:srgbClr val="000000"/>
                </a:solidFill>
                <a:latin typeface="Times New Roman" pitchFamily="18" charset="0"/>
              </a:rPr>
              <a:t> indicate that </a:t>
            </a:r>
            <a:r>
              <a:rPr lang="en-US" sz="2500" dirty="0" smtClean="0">
                <a:solidFill>
                  <a:srgbClr val="000000"/>
                </a:solidFill>
                <a:latin typeface="Lucida Console" pitchFamily="49" charset="0"/>
              </a:rPr>
              <a:t>main</a:t>
            </a:r>
            <a:r>
              <a:rPr lang="en-US" sz="2500" dirty="0" smtClean="0">
                <a:solidFill>
                  <a:srgbClr val="000000"/>
                </a:solidFill>
                <a:latin typeface="Times New Roman" pitchFamily="18" charset="0"/>
              </a:rPr>
              <a:t> is a program building block called a </a:t>
            </a:r>
            <a:r>
              <a:rPr lang="en-US" sz="2500" dirty="0" smtClean="0">
                <a:solidFill>
                  <a:srgbClr val="0000FF"/>
                </a:solidFill>
                <a:latin typeface="Times New Roman" pitchFamily="18" charset="0"/>
              </a:rPr>
              <a:t>function</a:t>
            </a:r>
            <a:r>
              <a:rPr lang="en-US" sz="2500" dirty="0" smtClean="0">
                <a:solidFill>
                  <a:srgbClr val="000000"/>
                </a:solidFill>
                <a:latin typeface="Times New Roman" pitchFamily="18" charset="0"/>
              </a:rPr>
              <a:t>.</a:t>
            </a:r>
          </a:p>
        </p:txBody>
      </p:sp>
      <p:sp>
        <p:nvSpPr>
          <p:cNvPr id="21508"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©1992-2013 by Pearson Education, Inc. All Rights Reserved.</a:t>
            </a:r>
          </a:p>
        </p:txBody>
      </p:sp>
      <p:sp>
        <p:nvSpPr>
          <p:cNvPr id="5" name="Rectangle 4"/>
          <p:cNvSpPr/>
          <p:nvPr/>
        </p:nvSpPr>
        <p:spPr>
          <a:xfrm>
            <a:off x="8460432" y="0"/>
            <a:ext cx="360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US" sz="3200" b="1" cap="small" dirty="0" smtClean="0">
                <a:solidFill>
                  <a:srgbClr val="FFFF00"/>
                </a:solidFill>
              </a:rPr>
              <a:t>The Main Function…</a:t>
            </a:r>
            <a:endParaRPr lang="en-US" sz="3200" b="1" cap="small" dirty="0">
              <a:solidFill>
                <a:srgbClr val="FFFF00"/>
              </a:solidFill>
            </a:endParaRPr>
          </a:p>
        </p:txBody>
      </p:sp>
      <p:sp>
        <p:nvSpPr>
          <p:cNvPr id="6"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24</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2521869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rgbClr val="24B5A1"/>
                </a:solidFill>
                <a:latin typeface="Arial"/>
              </a:rPr>
              <a:t>2.2  </a:t>
            </a:r>
            <a:r>
              <a:rPr lang="en-US" dirty="0" smtClean="0">
                <a:solidFill>
                  <a:srgbClr val="3380E6"/>
                </a:solidFill>
                <a:latin typeface="Arial"/>
              </a:rPr>
              <a:t>A Simple C Program: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Printing a Line of Text </a:t>
            </a:r>
            <a:r>
              <a:rPr lang="en-US" sz="2400"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a:rPr>
              <a:t>(Cont.)</a:t>
            </a:r>
            <a:endParaRPr lang="en-US" sz="2400" dirty="0" smtClean="0">
              <a:solidFill>
                <a:srgbClr val="3380E6"/>
              </a:solidFill>
              <a:latin typeface="Arial"/>
            </a:endParaRPr>
          </a:p>
        </p:txBody>
      </p:sp>
      <p:sp>
        <p:nvSpPr>
          <p:cNvPr id="21507" name="Text Placeholder 2"/>
          <p:cNvSpPr>
            <a:spLocks noGrp="1"/>
          </p:cNvSpPr>
          <p:nvPr>
            <p:ph type="body" idx="1"/>
          </p:nvPr>
        </p:nvSpPr>
        <p:spPr/>
        <p:txBody>
          <a:bodyPr>
            <a:normAutofit fontScale="85000" lnSpcReduction="10000"/>
          </a:bodyPr>
          <a:lstStyle/>
          <a:p>
            <a:pPr eaLnBrk="1" hangingPunct="1"/>
            <a:r>
              <a:rPr lang="en-US" altLang="en-US" dirty="0" smtClean="0">
                <a:solidFill>
                  <a:srgbClr val="000000"/>
                </a:solidFill>
                <a:latin typeface="Times New Roman" pitchFamily="18" charset="0"/>
              </a:rPr>
              <a:t>C programs contain one or more functions, one of which </a:t>
            </a:r>
            <a:r>
              <a:rPr lang="en-US" altLang="en-US" i="1" dirty="0" smtClean="0">
                <a:solidFill>
                  <a:srgbClr val="000000"/>
                </a:solidFill>
                <a:latin typeface="Times New Roman" pitchFamily="18" charset="0"/>
              </a:rPr>
              <a:t>must</a:t>
            </a:r>
            <a:r>
              <a:rPr lang="en-US" altLang="en-US" dirty="0" smtClean="0">
                <a:solidFill>
                  <a:srgbClr val="000000"/>
                </a:solidFill>
                <a:latin typeface="Times New Roman" pitchFamily="18" charset="0"/>
              </a:rPr>
              <a:t>  be  </a:t>
            </a:r>
            <a:r>
              <a:rPr lang="en-US" altLang="en-US" dirty="0" smtClean="0">
                <a:solidFill>
                  <a:srgbClr val="000000"/>
                </a:solidFill>
                <a:latin typeface="Lucida Console" pitchFamily="49" charset="0"/>
              </a:rPr>
              <a:t>main</a:t>
            </a:r>
            <a:r>
              <a:rPr lang="en-US" altLang="en-US" dirty="0" smtClean="0">
                <a:solidFill>
                  <a:srgbClr val="000000"/>
                </a:solidFill>
                <a:latin typeface="Times New Roman" pitchFamily="18" charset="0"/>
              </a:rPr>
              <a:t>.</a:t>
            </a:r>
          </a:p>
          <a:p>
            <a:pPr eaLnBrk="1" hangingPunct="1"/>
            <a:r>
              <a:rPr lang="en-US" altLang="en-US" dirty="0" smtClean="0">
                <a:solidFill>
                  <a:srgbClr val="000000"/>
                </a:solidFill>
                <a:latin typeface="Times New Roman" pitchFamily="18" charset="0"/>
              </a:rPr>
              <a:t>Every program in C begins executing at the function </a:t>
            </a:r>
            <a:r>
              <a:rPr lang="en-US" altLang="en-US" dirty="0" smtClean="0">
                <a:solidFill>
                  <a:srgbClr val="000000"/>
                </a:solidFill>
                <a:latin typeface="Lucida Console" pitchFamily="49" charset="0"/>
              </a:rPr>
              <a:t>main</a:t>
            </a:r>
            <a:r>
              <a:rPr lang="en-US" altLang="en-US" dirty="0" smtClean="0">
                <a:solidFill>
                  <a:srgbClr val="000000"/>
                </a:solidFill>
                <a:latin typeface="Times New Roman" pitchFamily="18" charset="0"/>
              </a:rPr>
              <a:t>.</a:t>
            </a:r>
          </a:p>
          <a:p>
            <a:pPr eaLnBrk="1" hangingPunct="1"/>
            <a:r>
              <a:rPr lang="en-US" altLang="en-US" dirty="0" smtClean="0">
                <a:solidFill>
                  <a:srgbClr val="000000"/>
                </a:solidFill>
                <a:latin typeface="Times New Roman" pitchFamily="18" charset="0"/>
              </a:rPr>
              <a:t>The keyword </a:t>
            </a:r>
            <a:r>
              <a:rPr lang="en-US" altLang="en-US" dirty="0" err="1" smtClean="0">
                <a:solidFill>
                  <a:srgbClr val="000000"/>
                </a:solidFill>
                <a:latin typeface="Lucida Console" pitchFamily="49" charset="0"/>
              </a:rPr>
              <a:t>int</a:t>
            </a:r>
            <a:r>
              <a:rPr lang="en-US" altLang="en-US" dirty="0" smtClean="0">
                <a:solidFill>
                  <a:srgbClr val="000000"/>
                </a:solidFill>
                <a:latin typeface="Times New Roman" pitchFamily="18" charset="0"/>
              </a:rPr>
              <a:t> to the left of </a:t>
            </a:r>
            <a:r>
              <a:rPr lang="en-US" altLang="en-US" dirty="0" smtClean="0">
                <a:solidFill>
                  <a:srgbClr val="000000"/>
                </a:solidFill>
                <a:latin typeface="Lucida Console" pitchFamily="49" charset="0"/>
              </a:rPr>
              <a:t>main</a:t>
            </a:r>
            <a:r>
              <a:rPr lang="en-US" altLang="en-US" dirty="0" smtClean="0">
                <a:solidFill>
                  <a:srgbClr val="000000"/>
                </a:solidFill>
                <a:latin typeface="Times New Roman" pitchFamily="18" charset="0"/>
              </a:rPr>
              <a:t> indicates that </a:t>
            </a:r>
            <a:r>
              <a:rPr lang="en-US" altLang="en-US" dirty="0" smtClean="0">
                <a:solidFill>
                  <a:srgbClr val="000000"/>
                </a:solidFill>
                <a:latin typeface="Lucida Console" pitchFamily="49" charset="0"/>
              </a:rPr>
              <a:t>main</a:t>
            </a:r>
            <a:r>
              <a:rPr lang="en-US" altLang="en-US" dirty="0" smtClean="0">
                <a:solidFill>
                  <a:srgbClr val="000000"/>
                </a:solidFill>
                <a:latin typeface="Times New Roman" pitchFamily="18" charset="0"/>
              </a:rPr>
              <a:t> “returns” an integer (whole number) value.</a:t>
            </a:r>
          </a:p>
          <a:p>
            <a:pPr eaLnBrk="1" hangingPunct="1"/>
            <a:r>
              <a:rPr lang="en-US" altLang="en-US" i="1" dirty="0" smtClean="0">
                <a:solidFill>
                  <a:schemeClr val="accent1">
                    <a:lumMod val="60000"/>
                    <a:lumOff val="40000"/>
                  </a:schemeClr>
                </a:solidFill>
                <a:latin typeface="Times New Roman" pitchFamily="18" charset="0"/>
              </a:rPr>
              <a:t>We’ll explain what it means for a function to “return a value” when we demonstrate how to create your own functions.</a:t>
            </a:r>
          </a:p>
          <a:p>
            <a:r>
              <a:rPr lang="en-US" altLang="en-US" dirty="0">
                <a:solidFill>
                  <a:srgbClr val="000000"/>
                </a:solidFill>
                <a:latin typeface="Times New Roman" pitchFamily="18" charset="0"/>
              </a:rPr>
              <a:t>For now, simply include the keyword </a:t>
            </a:r>
            <a:r>
              <a:rPr lang="en-US" altLang="en-US" dirty="0" err="1">
                <a:solidFill>
                  <a:srgbClr val="000000"/>
                </a:solidFill>
                <a:latin typeface="Lucida Console" pitchFamily="49" charset="0"/>
              </a:rPr>
              <a:t>int</a:t>
            </a:r>
            <a:r>
              <a:rPr lang="en-US" altLang="en-US" dirty="0">
                <a:solidFill>
                  <a:srgbClr val="000000"/>
                </a:solidFill>
                <a:latin typeface="Times New Roman" pitchFamily="18" charset="0"/>
              </a:rPr>
              <a:t> to the left of </a:t>
            </a:r>
            <a:r>
              <a:rPr lang="en-US" altLang="en-US" dirty="0">
                <a:solidFill>
                  <a:srgbClr val="000000"/>
                </a:solidFill>
                <a:latin typeface="Lucida Console" pitchFamily="49" charset="0"/>
              </a:rPr>
              <a:t>main</a:t>
            </a:r>
            <a:r>
              <a:rPr lang="en-US" altLang="en-US" dirty="0">
                <a:solidFill>
                  <a:srgbClr val="000000"/>
                </a:solidFill>
                <a:latin typeface="Times New Roman" pitchFamily="18" charset="0"/>
              </a:rPr>
              <a:t> in each of your programs.</a:t>
            </a:r>
          </a:p>
          <a:p>
            <a:r>
              <a:rPr lang="en-US" altLang="en-US" dirty="0">
                <a:solidFill>
                  <a:srgbClr val="000000"/>
                </a:solidFill>
                <a:latin typeface="Times New Roman" pitchFamily="18" charset="0"/>
              </a:rPr>
              <a:t>Functions also can receive information when they’re called upon to execute.</a:t>
            </a:r>
          </a:p>
          <a:p>
            <a:r>
              <a:rPr lang="en-US" altLang="en-US" dirty="0">
                <a:solidFill>
                  <a:srgbClr val="000000"/>
                </a:solidFill>
                <a:latin typeface="Times New Roman" pitchFamily="18" charset="0"/>
              </a:rPr>
              <a:t>The </a:t>
            </a:r>
            <a:r>
              <a:rPr lang="en-US" altLang="en-US" dirty="0">
                <a:solidFill>
                  <a:srgbClr val="000000"/>
                </a:solidFill>
                <a:latin typeface="Lucida Console" pitchFamily="49" charset="0"/>
              </a:rPr>
              <a:t>void</a:t>
            </a:r>
            <a:r>
              <a:rPr lang="en-US" altLang="en-US" dirty="0">
                <a:solidFill>
                  <a:srgbClr val="000000"/>
                </a:solidFill>
                <a:latin typeface="Times New Roman" pitchFamily="18" charset="0"/>
              </a:rPr>
              <a:t> in parentheses here means that </a:t>
            </a:r>
            <a:r>
              <a:rPr lang="en-US" altLang="en-US" dirty="0">
                <a:solidFill>
                  <a:srgbClr val="000000"/>
                </a:solidFill>
                <a:latin typeface="Lucida Console" pitchFamily="49" charset="0"/>
              </a:rPr>
              <a:t>main</a:t>
            </a:r>
            <a:r>
              <a:rPr lang="en-US" altLang="en-US" dirty="0">
                <a:solidFill>
                  <a:srgbClr val="000000"/>
                </a:solidFill>
                <a:latin typeface="Times New Roman" pitchFamily="18" charset="0"/>
              </a:rPr>
              <a:t> does not receive any information.</a:t>
            </a:r>
            <a:endParaRPr lang="en-US" altLang="en-US" dirty="0" smtClean="0">
              <a:solidFill>
                <a:srgbClr val="000000"/>
              </a:solidFill>
              <a:latin typeface="Times New Roman" pitchFamily="18" charset="0"/>
            </a:endParaRPr>
          </a:p>
        </p:txBody>
      </p:sp>
      <p:sp>
        <p:nvSpPr>
          <p:cNvPr id="22532"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©1992-2013 by Pearson Education, Inc. All Rights Reserved.</a:t>
            </a:r>
          </a:p>
        </p:txBody>
      </p:sp>
      <p:sp>
        <p:nvSpPr>
          <p:cNvPr id="5" name="Rectangle 4"/>
          <p:cNvSpPr/>
          <p:nvPr/>
        </p:nvSpPr>
        <p:spPr>
          <a:xfrm>
            <a:off x="8460432" y="0"/>
            <a:ext cx="360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US" sz="3200" b="1" cap="small" dirty="0" smtClean="0">
                <a:solidFill>
                  <a:srgbClr val="FFFF00"/>
                </a:solidFill>
              </a:rPr>
              <a:t>The Main Function…</a:t>
            </a:r>
            <a:endParaRPr lang="en-US" sz="3200" b="1" cap="small" dirty="0">
              <a:solidFill>
                <a:srgbClr val="FFFF00"/>
              </a:solidFill>
            </a:endParaRPr>
          </a:p>
        </p:txBody>
      </p:sp>
      <p:sp>
        <p:nvSpPr>
          <p:cNvPr id="6"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25</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372057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chtp7_02_Page_05"/>
          <p:cNvPicPr>
            <a:picLocks noGrp="1" noChangeAspect="1"/>
          </p:cNvPicPr>
          <p:nvPr isPhoto="1"/>
        </p:nvPicPr>
        <p:blipFill>
          <a:blip r:embed="rId2">
            <a:extLst>
              <a:ext uri="{28A0092B-C50C-407E-A947-70E740481C1C}">
                <a14:useLocalDpi xmlns="" xmlns:a14="http://schemas.microsoft.com/office/drawing/2010/main" val="0"/>
              </a:ext>
            </a:extLst>
          </a:blip>
          <a:srcRect/>
          <a:stretch>
            <a:fillRect/>
          </a:stretch>
        </p:blipFill>
        <p:spPr bwMode="auto">
          <a:xfrm>
            <a:off x="0" y="928670"/>
            <a:ext cx="9144000" cy="555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©1992-2013 by Pearson Education, Inc. All Rights Reserved.</a:t>
            </a:r>
          </a:p>
        </p:txBody>
      </p:sp>
      <p:sp>
        <p:nvSpPr>
          <p:cNvPr id="4" name="Rectangle 3"/>
          <p:cNvSpPr/>
          <p:nvPr/>
        </p:nvSpPr>
        <p:spPr>
          <a:xfrm>
            <a:off x="8460432" y="0"/>
            <a:ext cx="360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US" sz="3200" b="1" cap="small" dirty="0" smtClean="0">
                <a:solidFill>
                  <a:srgbClr val="FFFF00"/>
                </a:solidFill>
              </a:rPr>
              <a:t>The Main Function…</a:t>
            </a:r>
            <a:endParaRPr lang="en-US" sz="3200" b="1" cap="small" dirty="0">
              <a:solidFill>
                <a:srgbClr val="FFFF00"/>
              </a:solidFill>
            </a:endParaRPr>
          </a:p>
        </p:txBody>
      </p:sp>
      <p:sp>
        <p:nvSpPr>
          <p:cNvPr id="5"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26</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1219926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rgbClr val="24B5A1"/>
                </a:solidFill>
                <a:latin typeface="Arial"/>
              </a:rPr>
              <a:t>2.2  </a:t>
            </a:r>
            <a:r>
              <a:rPr lang="en-US" dirty="0" smtClean="0">
                <a:solidFill>
                  <a:srgbClr val="3380E6"/>
                </a:solidFill>
                <a:latin typeface="Arial"/>
              </a:rPr>
              <a:t>A Simple C Program: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Printing a Line of Text</a:t>
            </a:r>
            <a:r>
              <a:rPr lang="en-US" dirty="0" smtClean="0">
                <a:solidFill>
                  <a:srgbClr val="3380E6"/>
                </a:solidFill>
                <a:latin typeface="Arial"/>
              </a:rPr>
              <a:t> </a:t>
            </a:r>
            <a:r>
              <a:rPr lang="en-US" sz="2400"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a:rPr>
              <a:t>(Cont.)</a:t>
            </a:r>
          </a:p>
        </p:txBody>
      </p:sp>
      <p:sp>
        <p:nvSpPr>
          <p:cNvPr id="3" name="Text Placeholder 2"/>
          <p:cNvSpPr>
            <a:spLocks noGrp="1"/>
          </p:cNvSpPr>
          <p:nvPr>
            <p:ph type="body" idx="1"/>
          </p:nvPr>
        </p:nvSpPr>
        <p:spPr/>
        <p:txBody>
          <a:bodyPr>
            <a:normAutofit/>
          </a:bodyPr>
          <a:lstStyle/>
          <a:p>
            <a:pPr eaLnBrk="1" hangingPunct="1">
              <a:defRPr/>
            </a:pPr>
            <a:r>
              <a:rPr lang="en-US" sz="2500" dirty="0" smtClean="0">
                <a:solidFill>
                  <a:srgbClr val="000000"/>
                </a:solidFill>
                <a:latin typeface="Times New Roman" pitchFamily="18" charset="0"/>
              </a:rPr>
              <a:t>A left brace, </a:t>
            </a:r>
            <a:r>
              <a:rPr lang="en-US" sz="2500" dirty="0" smtClean="0">
                <a:solidFill>
                  <a:srgbClr val="000000"/>
                </a:solidFill>
                <a:latin typeface="Lucida Console" pitchFamily="49" charset="0"/>
              </a:rPr>
              <a:t>{</a:t>
            </a:r>
            <a:r>
              <a:rPr lang="en-US" sz="2500" dirty="0" smtClean="0">
                <a:solidFill>
                  <a:srgbClr val="000000"/>
                </a:solidFill>
                <a:latin typeface="Times New Roman" pitchFamily="18" charset="0"/>
              </a:rPr>
              <a:t>, begins the </a:t>
            </a:r>
            <a:r>
              <a:rPr lang="en-US" sz="2500" dirty="0" smtClean="0">
                <a:solidFill>
                  <a:srgbClr val="0000FF"/>
                </a:solidFill>
                <a:latin typeface="Times New Roman" pitchFamily="18" charset="0"/>
              </a:rPr>
              <a:t>body</a:t>
            </a:r>
            <a:r>
              <a:rPr lang="en-US" sz="2500" dirty="0" smtClean="0">
                <a:solidFill>
                  <a:srgbClr val="000000"/>
                </a:solidFill>
                <a:latin typeface="Times New Roman" pitchFamily="18" charset="0"/>
              </a:rPr>
              <a:t> of every function (line 7).</a:t>
            </a:r>
          </a:p>
          <a:p>
            <a:pPr eaLnBrk="1" hangingPunct="1">
              <a:defRPr/>
            </a:pPr>
            <a:r>
              <a:rPr lang="en-US" sz="2500" dirty="0" smtClean="0">
                <a:solidFill>
                  <a:srgbClr val="000000"/>
                </a:solidFill>
                <a:latin typeface="Times New Roman" pitchFamily="18" charset="0"/>
              </a:rPr>
              <a:t>A corresponding </a:t>
            </a:r>
            <a:r>
              <a:rPr lang="en-US" sz="2500" dirty="0" smtClean="0">
                <a:solidFill>
                  <a:srgbClr val="0000FF"/>
                </a:solidFill>
                <a:latin typeface="Times New Roman" pitchFamily="18" charset="0"/>
              </a:rPr>
              <a:t>right brace</a:t>
            </a:r>
            <a:r>
              <a:rPr lang="en-US" sz="2500" dirty="0" smtClean="0">
                <a:solidFill>
                  <a:srgbClr val="000000"/>
                </a:solidFill>
                <a:latin typeface="Times New Roman" pitchFamily="18" charset="0"/>
              </a:rPr>
              <a:t> ends each function (line 11).</a:t>
            </a:r>
          </a:p>
          <a:p>
            <a:pPr eaLnBrk="1" hangingPunct="1">
              <a:defRPr/>
            </a:pPr>
            <a:r>
              <a:rPr lang="en-US" sz="2500" dirty="0" smtClean="0">
                <a:solidFill>
                  <a:srgbClr val="000000"/>
                </a:solidFill>
                <a:latin typeface="Times New Roman" pitchFamily="18" charset="0"/>
              </a:rPr>
              <a:t>This pair of braces and the portion of the program between the braces is called a </a:t>
            </a:r>
            <a:r>
              <a:rPr lang="en-US" sz="2500" dirty="0">
                <a:solidFill>
                  <a:srgbClr val="0000FF"/>
                </a:solidFill>
                <a:latin typeface="Times New Roman" pitchFamily="18" charset="0"/>
              </a:rPr>
              <a:t>block</a:t>
            </a:r>
            <a:r>
              <a:rPr lang="en-US" sz="2500" dirty="0" smtClean="0">
                <a:solidFill>
                  <a:srgbClr val="000000"/>
                </a:solidFill>
                <a:latin typeface="Times New Roman" pitchFamily="18" charset="0"/>
              </a:rPr>
              <a:t>.</a:t>
            </a:r>
          </a:p>
        </p:txBody>
      </p:sp>
      <p:sp>
        <p:nvSpPr>
          <p:cNvPr id="25604"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©1992-2013 by Pearson Education, Inc. All Rights Reserved.</a:t>
            </a:r>
          </a:p>
        </p:txBody>
      </p:sp>
      <p:sp>
        <p:nvSpPr>
          <p:cNvPr id="5" name="Rectangle 4"/>
          <p:cNvSpPr/>
          <p:nvPr/>
        </p:nvSpPr>
        <p:spPr>
          <a:xfrm>
            <a:off x="8460432" y="0"/>
            <a:ext cx="360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US" sz="3200" b="1" cap="small" dirty="0" smtClean="0">
                <a:solidFill>
                  <a:srgbClr val="FFFF00"/>
                </a:solidFill>
              </a:rPr>
              <a:t>Blocks…</a:t>
            </a:r>
            <a:endParaRPr lang="en-US" sz="3200" b="1" cap="small" dirty="0">
              <a:solidFill>
                <a:srgbClr val="FFFF00"/>
              </a:solidFill>
            </a:endParaRPr>
          </a:p>
        </p:txBody>
      </p:sp>
      <p:sp>
        <p:nvSpPr>
          <p:cNvPr id="6"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27</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638281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rgbClr val="24B5A1"/>
                </a:solidFill>
                <a:latin typeface="Arial"/>
              </a:rPr>
              <a:t>2.2  </a:t>
            </a:r>
            <a:r>
              <a:rPr lang="en-US" dirty="0" smtClean="0">
                <a:solidFill>
                  <a:srgbClr val="3380E6"/>
                </a:solidFill>
                <a:latin typeface="Arial"/>
              </a:rPr>
              <a:t>A Simple C Program: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Printing a Line of Text </a:t>
            </a:r>
            <a:r>
              <a:rPr lang="en-US" sz="2400"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a:rPr>
              <a:t>(Cont.)</a:t>
            </a:r>
            <a:endParaRPr lang="en-US" sz="2400" dirty="0" smtClean="0">
              <a:solidFill>
                <a:srgbClr val="3380E6"/>
              </a:solidFill>
              <a:latin typeface="Arial"/>
            </a:endParaRPr>
          </a:p>
        </p:txBody>
      </p:sp>
      <p:sp>
        <p:nvSpPr>
          <p:cNvPr id="3" name="Text Placeholder 2"/>
          <p:cNvSpPr>
            <a:spLocks noGrp="1"/>
          </p:cNvSpPr>
          <p:nvPr>
            <p:ph type="body" idx="1"/>
          </p:nvPr>
        </p:nvSpPr>
        <p:spPr/>
        <p:txBody>
          <a:bodyPr>
            <a:normAutofit fontScale="92500" lnSpcReduction="10000"/>
          </a:bodyPr>
          <a:lstStyle/>
          <a:p>
            <a:pPr marL="109537" indent="0" eaLnBrk="1" hangingPunct="1">
              <a:buFont typeface="Wingdings 3" pitchFamily="18" charset="2"/>
              <a:buNone/>
              <a:defRPr/>
            </a:pPr>
            <a:r>
              <a:rPr lang="en-US" sz="2500" b="1" i="1" dirty="0" smtClean="0">
                <a:solidFill>
                  <a:srgbClr val="000000"/>
                </a:solidFill>
                <a:latin typeface="Times New Roman" pitchFamily="18" charset="0"/>
              </a:rPr>
              <a:t>An Output Statement</a:t>
            </a:r>
          </a:p>
          <a:p>
            <a:pPr eaLnBrk="1" hangingPunct="1">
              <a:defRPr/>
            </a:pPr>
            <a:r>
              <a:rPr lang="en-US" sz="2500" dirty="0" smtClean="0">
                <a:solidFill>
                  <a:srgbClr val="000000"/>
                </a:solidFill>
                <a:latin typeface="Times New Roman" pitchFamily="18" charset="0"/>
              </a:rPr>
              <a:t>Line 8</a:t>
            </a:r>
          </a:p>
          <a:p>
            <a:pPr lvl="2" eaLnBrk="1" hangingPunct="1">
              <a:defRPr/>
            </a:pPr>
            <a:r>
              <a:rPr lang="en-US" sz="1900" dirty="0" err="1" smtClean="0">
                <a:solidFill>
                  <a:srgbClr val="000000"/>
                </a:solidFill>
                <a:latin typeface="Lucida Console" pitchFamily="49" charset="0"/>
              </a:rPr>
              <a:t>printf</a:t>
            </a:r>
            <a:r>
              <a:rPr lang="en-US" sz="1900" dirty="0" smtClean="0">
                <a:solidFill>
                  <a:srgbClr val="000000"/>
                </a:solidFill>
                <a:latin typeface="Lucida Console" pitchFamily="49" charset="0"/>
              </a:rPr>
              <a:t>( </a:t>
            </a:r>
            <a:r>
              <a:rPr lang="en-US" sz="1900" b="1" dirty="0" smtClean="0">
                <a:solidFill>
                  <a:srgbClr val="128AFF"/>
                </a:solidFill>
                <a:latin typeface="Lucida Console" pitchFamily="49" charset="0"/>
              </a:rPr>
              <a:t>"Welcome to C!\n"</a:t>
            </a:r>
            <a:r>
              <a:rPr lang="en-US" sz="1900" b="1" dirty="0" smtClean="0">
                <a:solidFill>
                  <a:srgbClr val="000000"/>
                </a:solidFill>
                <a:latin typeface="Lucida Console" pitchFamily="49" charset="0"/>
              </a:rPr>
              <a:t> );</a:t>
            </a:r>
          </a:p>
          <a:p>
            <a:pPr eaLnBrk="1" hangingPunct="1">
              <a:defRPr/>
            </a:pPr>
            <a:r>
              <a:rPr lang="en-US" sz="2500" dirty="0" smtClean="0">
                <a:solidFill>
                  <a:srgbClr val="000000"/>
                </a:solidFill>
                <a:latin typeface="Times New Roman" pitchFamily="18" charset="0"/>
              </a:rPr>
              <a:t>instructs the computer to perform an </a:t>
            </a:r>
            <a:r>
              <a:rPr lang="en-US" sz="2500" dirty="0" smtClean="0">
                <a:solidFill>
                  <a:srgbClr val="0000FF"/>
                </a:solidFill>
                <a:latin typeface="Times New Roman" pitchFamily="18" charset="0"/>
              </a:rPr>
              <a:t>action</a:t>
            </a:r>
            <a:r>
              <a:rPr lang="en-US" sz="2500" dirty="0" smtClean="0">
                <a:solidFill>
                  <a:srgbClr val="000000"/>
                </a:solidFill>
                <a:latin typeface="Times New Roman" pitchFamily="18" charset="0"/>
              </a:rPr>
              <a:t>, namely to print on the screen the </a:t>
            </a:r>
            <a:r>
              <a:rPr lang="en-US" sz="2500" dirty="0" smtClean="0">
                <a:solidFill>
                  <a:srgbClr val="0000FF"/>
                </a:solidFill>
                <a:latin typeface="Times New Roman" pitchFamily="18" charset="0"/>
              </a:rPr>
              <a:t>string</a:t>
            </a:r>
            <a:r>
              <a:rPr lang="en-US" sz="2500" dirty="0" smtClean="0">
                <a:solidFill>
                  <a:srgbClr val="000000"/>
                </a:solidFill>
                <a:latin typeface="Times New Roman" pitchFamily="18" charset="0"/>
              </a:rPr>
              <a:t> of characters marked by the quotation marks.</a:t>
            </a:r>
          </a:p>
          <a:p>
            <a:pPr>
              <a:lnSpc>
                <a:spcPct val="80000"/>
              </a:lnSpc>
              <a:defRPr/>
            </a:pPr>
            <a:r>
              <a:rPr lang="en-US" sz="2500" dirty="0">
                <a:solidFill>
                  <a:srgbClr val="000000"/>
                </a:solidFill>
                <a:latin typeface="Times New Roman" pitchFamily="18" charset="0"/>
              </a:rPr>
              <a:t>The entire line, including the </a:t>
            </a:r>
            <a:r>
              <a:rPr lang="en-US" sz="2500" dirty="0" err="1">
                <a:solidFill>
                  <a:srgbClr val="000000"/>
                </a:solidFill>
                <a:latin typeface="Lucida Console" pitchFamily="49" charset="0"/>
              </a:rPr>
              <a:t>printf</a:t>
            </a:r>
            <a:r>
              <a:rPr lang="en-US" sz="2500" dirty="0">
                <a:solidFill>
                  <a:srgbClr val="000000"/>
                </a:solidFill>
                <a:latin typeface="Times New Roman" pitchFamily="18" charset="0"/>
              </a:rPr>
              <a:t> function (the “f” stands for “formatted”), its </a:t>
            </a:r>
            <a:r>
              <a:rPr lang="en-US" sz="2500" dirty="0">
                <a:solidFill>
                  <a:srgbClr val="0000FF"/>
                </a:solidFill>
                <a:latin typeface="Times New Roman" pitchFamily="18" charset="0"/>
              </a:rPr>
              <a:t>argument</a:t>
            </a:r>
            <a:r>
              <a:rPr lang="en-US" sz="2500" dirty="0">
                <a:solidFill>
                  <a:srgbClr val="000000"/>
                </a:solidFill>
                <a:latin typeface="Times New Roman" pitchFamily="18" charset="0"/>
              </a:rPr>
              <a:t> within the parentheses and the semicolon</a:t>
            </a:r>
            <a:r>
              <a:rPr lang="en-US" sz="2500" dirty="0">
                <a:solidFill>
                  <a:srgbClr val="000000"/>
                </a:solidFill>
                <a:latin typeface="Lucida Console" pitchFamily="49" charset="0"/>
              </a:rPr>
              <a:t> (</a:t>
            </a:r>
            <a:r>
              <a:rPr lang="en-US" sz="2500" dirty="0">
                <a:solidFill>
                  <a:srgbClr val="000000"/>
                </a:solidFill>
                <a:latin typeface="Times New Roman" pitchFamily="18" charset="0"/>
              </a:rPr>
              <a:t>;</a:t>
            </a:r>
            <a:r>
              <a:rPr lang="en-US" sz="2500" dirty="0">
                <a:solidFill>
                  <a:srgbClr val="000000"/>
                </a:solidFill>
                <a:latin typeface="Lucida Console" pitchFamily="49" charset="0"/>
              </a:rPr>
              <a:t>)</a:t>
            </a:r>
            <a:r>
              <a:rPr lang="en-US" sz="2500" dirty="0">
                <a:solidFill>
                  <a:srgbClr val="000000"/>
                </a:solidFill>
                <a:latin typeface="Times New Roman" pitchFamily="18" charset="0"/>
              </a:rPr>
              <a:t>, is called a </a:t>
            </a:r>
            <a:r>
              <a:rPr lang="en-US" sz="2500" dirty="0">
                <a:solidFill>
                  <a:srgbClr val="0000FF"/>
                </a:solidFill>
                <a:latin typeface="Times New Roman" pitchFamily="18" charset="0"/>
              </a:rPr>
              <a:t>statement</a:t>
            </a:r>
            <a:r>
              <a:rPr lang="en-US" sz="2500" dirty="0">
                <a:solidFill>
                  <a:srgbClr val="000000"/>
                </a:solidFill>
                <a:latin typeface="Times New Roman" pitchFamily="18" charset="0"/>
              </a:rPr>
              <a:t>.</a:t>
            </a:r>
          </a:p>
          <a:p>
            <a:pPr>
              <a:lnSpc>
                <a:spcPct val="80000"/>
              </a:lnSpc>
              <a:defRPr/>
            </a:pPr>
            <a:r>
              <a:rPr lang="en-US" sz="2500" dirty="0">
                <a:solidFill>
                  <a:srgbClr val="000000"/>
                </a:solidFill>
                <a:latin typeface="Times New Roman" pitchFamily="18" charset="0"/>
              </a:rPr>
              <a:t>Every statement </a:t>
            </a:r>
            <a:r>
              <a:rPr lang="en-US" sz="2500" u="sng" dirty="0" smtClean="0">
                <a:solidFill>
                  <a:srgbClr val="000000"/>
                </a:solidFill>
                <a:latin typeface="Times New Roman" pitchFamily="18" charset="0"/>
              </a:rPr>
              <a:t>must </a:t>
            </a:r>
            <a:r>
              <a:rPr lang="en-US" sz="2500" dirty="0" smtClean="0">
                <a:solidFill>
                  <a:srgbClr val="000000"/>
                </a:solidFill>
                <a:latin typeface="Times New Roman" pitchFamily="18" charset="0"/>
              </a:rPr>
              <a:t>end </a:t>
            </a:r>
            <a:r>
              <a:rPr lang="en-US" sz="2500" dirty="0">
                <a:solidFill>
                  <a:srgbClr val="000000"/>
                </a:solidFill>
                <a:latin typeface="Times New Roman" pitchFamily="18" charset="0"/>
              </a:rPr>
              <a:t>with a semicolon (also known as the </a:t>
            </a:r>
            <a:r>
              <a:rPr lang="en-US" sz="2500" dirty="0">
                <a:solidFill>
                  <a:srgbClr val="0000FF"/>
                </a:solidFill>
                <a:latin typeface="Times New Roman" pitchFamily="18" charset="0"/>
              </a:rPr>
              <a:t>statement terminator</a:t>
            </a:r>
            <a:r>
              <a:rPr lang="en-US" sz="2500" dirty="0">
                <a:solidFill>
                  <a:srgbClr val="000000"/>
                </a:solidFill>
                <a:latin typeface="Times New Roman" pitchFamily="18" charset="0"/>
              </a:rPr>
              <a:t>).</a:t>
            </a:r>
          </a:p>
          <a:p>
            <a:pPr>
              <a:lnSpc>
                <a:spcPct val="80000"/>
              </a:lnSpc>
              <a:defRPr/>
            </a:pPr>
            <a:r>
              <a:rPr lang="en-US" sz="2500" dirty="0">
                <a:solidFill>
                  <a:srgbClr val="000000"/>
                </a:solidFill>
                <a:latin typeface="Times New Roman" pitchFamily="18" charset="0"/>
              </a:rPr>
              <a:t>When the preceding </a:t>
            </a:r>
            <a:r>
              <a:rPr lang="en-US" sz="2500" dirty="0" err="1">
                <a:solidFill>
                  <a:srgbClr val="000000"/>
                </a:solidFill>
                <a:latin typeface="Lucida Console" pitchFamily="49" charset="0"/>
              </a:rPr>
              <a:t>printf</a:t>
            </a:r>
            <a:r>
              <a:rPr lang="en-US" sz="2500" dirty="0">
                <a:solidFill>
                  <a:srgbClr val="000000"/>
                </a:solidFill>
                <a:latin typeface="Times New Roman" pitchFamily="18" charset="0"/>
              </a:rPr>
              <a:t> statement is executed, it prints the message </a:t>
            </a:r>
            <a:r>
              <a:rPr lang="en-US" sz="2500" dirty="0">
                <a:solidFill>
                  <a:srgbClr val="000000"/>
                </a:solidFill>
                <a:latin typeface="Lucida Console" pitchFamily="49" charset="0"/>
              </a:rPr>
              <a:t>Welcome to C!</a:t>
            </a:r>
            <a:r>
              <a:rPr lang="en-US" sz="2500" dirty="0">
                <a:solidFill>
                  <a:srgbClr val="000000"/>
                </a:solidFill>
                <a:latin typeface="Times New Roman" pitchFamily="18" charset="0"/>
              </a:rPr>
              <a:t> on the screen.</a:t>
            </a:r>
          </a:p>
          <a:p>
            <a:pPr>
              <a:lnSpc>
                <a:spcPct val="80000"/>
              </a:lnSpc>
              <a:defRPr/>
            </a:pPr>
            <a:r>
              <a:rPr lang="en-US" sz="2500" dirty="0">
                <a:solidFill>
                  <a:srgbClr val="000000"/>
                </a:solidFill>
                <a:latin typeface="Times New Roman" pitchFamily="18" charset="0"/>
              </a:rPr>
              <a:t>The characters normally print exactly as they appear between the double quotes in the </a:t>
            </a:r>
            <a:r>
              <a:rPr lang="en-US" sz="2500" dirty="0" err="1">
                <a:solidFill>
                  <a:srgbClr val="000000"/>
                </a:solidFill>
                <a:latin typeface="Lucida Console" pitchFamily="49" charset="0"/>
              </a:rPr>
              <a:t>printf</a:t>
            </a:r>
            <a:r>
              <a:rPr lang="en-US" sz="2500" dirty="0">
                <a:solidFill>
                  <a:srgbClr val="000000"/>
                </a:solidFill>
                <a:latin typeface="Times New Roman" pitchFamily="18" charset="0"/>
              </a:rPr>
              <a:t> statement.</a:t>
            </a:r>
          </a:p>
          <a:p>
            <a:pPr eaLnBrk="1" hangingPunct="1">
              <a:defRPr/>
            </a:pPr>
            <a:endParaRPr lang="en-US" sz="2500" dirty="0" smtClean="0">
              <a:solidFill>
                <a:srgbClr val="000000"/>
              </a:solidFill>
              <a:latin typeface="Times New Roman" pitchFamily="18" charset="0"/>
            </a:endParaRPr>
          </a:p>
        </p:txBody>
      </p:sp>
      <p:sp>
        <p:nvSpPr>
          <p:cNvPr id="25604"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©1992-2013 by Pearson Education, Inc. All Rights Reserved.</a:t>
            </a:r>
          </a:p>
        </p:txBody>
      </p:sp>
      <p:sp>
        <p:nvSpPr>
          <p:cNvPr id="5" name="Rectangle 4"/>
          <p:cNvSpPr/>
          <p:nvPr/>
        </p:nvSpPr>
        <p:spPr>
          <a:xfrm>
            <a:off x="8460432" y="0"/>
            <a:ext cx="360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US" sz="3200" b="1" cap="small" dirty="0" smtClean="0">
                <a:solidFill>
                  <a:srgbClr val="FFFF00"/>
                </a:solidFill>
              </a:rPr>
              <a:t>Output Statement…</a:t>
            </a:r>
            <a:endParaRPr lang="en-US" sz="3200" b="1" cap="small" dirty="0">
              <a:solidFill>
                <a:srgbClr val="FFFF00"/>
              </a:solidFill>
            </a:endParaRPr>
          </a:p>
        </p:txBody>
      </p:sp>
      <p:sp>
        <p:nvSpPr>
          <p:cNvPr id="6"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28</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264112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rgbClr val="24B5A1"/>
                </a:solidFill>
                <a:latin typeface="Arial"/>
              </a:rPr>
              <a:t>2.2  </a:t>
            </a:r>
            <a:r>
              <a:rPr lang="en-US" dirty="0" smtClean="0">
                <a:solidFill>
                  <a:srgbClr val="3380E6"/>
                </a:solidFill>
                <a:latin typeface="Arial"/>
              </a:rPr>
              <a:t>A Simple C Program: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Printing a Line of Text </a:t>
            </a:r>
            <a:r>
              <a:rPr lang="en-US" sz="2400"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a:rPr>
              <a:t>(Cont.)</a:t>
            </a:r>
          </a:p>
        </p:txBody>
      </p:sp>
      <p:sp>
        <p:nvSpPr>
          <p:cNvPr id="28675" name="Text Placeholder 2"/>
          <p:cNvSpPr>
            <a:spLocks noGrp="1"/>
          </p:cNvSpPr>
          <p:nvPr>
            <p:ph type="body" idx="1"/>
          </p:nvPr>
        </p:nvSpPr>
        <p:spPr/>
        <p:txBody>
          <a:bodyPr/>
          <a:lstStyle/>
          <a:p>
            <a:pPr eaLnBrk="1" hangingPunct="1"/>
            <a:r>
              <a:rPr lang="en-US" altLang="en-US" sz="2400" dirty="0" smtClean="0">
                <a:solidFill>
                  <a:srgbClr val="000000"/>
                </a:solidFill>
                <a:latin typeface="Times New Roman" pitchFamily="18" charset="0"/>
              </a:rPr>
              <a:t>The right brace, </a:t>
            </a:r>
            <a:r>
              <a:rPr lang="en-US" altLang="en-US" sz="2400" dirty="0" smtClean="0">
                <a:solidFill>
                  <a:srgbClr val="000000"/>
                </a:solidFill>
                <a:latin typeface="Lucida Console" pitchFamily="49" charset="0"/>
              </a:rPr>
              <a:t>}</a:t>
            </a:r>
            <a:r>
              <a:rPr lang="en-US" altLang="en-US" sz="2400" dirty="0" smtClean="0">
                <a:solidFill>
                  <a:srgbClr val="000000"/>
                </a:solidFill>
                <a:latin typeface="Times New Roman" pitchFamily="18" charset="0"/>
              </a:rPr>
              <a:t>, (line 9) indicates that the end of </a:t>
            </a:r>
            <a:r>
              <a:rPr lang="en-US" altLang="en-US" sz="2400" dirty="0" smtClean="0">
                <a:solidFill>
                  <a:srgbClr val="000000"/>
                </a:solidFill>
                <a:latin typeface="Lucida Console" pitchFamily="49" charset="0"/>
              </a:rPr>
              <a:t>main</a:t>
            </a:r>
            <a:r>
              <a:rPr lang="en-US" altLang="en-US" sz="2400" dirty="0" smtClean="0">
                <a:solidFill>
                  <a:srgbClr val="000000"/>
                </a:solidFill>
                <a:latin typeface="Times New Roman" pitchFamily="18" charset="0"/>
              </a:rPr>
              <a:t> has been reached.</a:t>
            </a:r>
          </a:p>
          <a:p>
            <a:pPr eaLnBrk="1" hangingPunct="1"/>
            <a:endParaRPr lang="en-US" altLang="en-US" dirty="0" smtClean="0">
              <a:solidFill>
                <a:srgbClr val="000000"/>
              </a:solidFill>
              <a:latin typeface="Times New Roman" pitchFamily="18" charset="0"/>
            </a:endParaRPr>
          </a:p>
        </p:txBody>
      </p:sp>
      <p:sp>
        <p:nvSpPr>
          <p:cNvPr id="29700"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©1992-2013 by Pearson Education, Inc. All Rights Reserved.</a:t>
            </a:r>
          </a:p>
        </p:txBody>
      </p:sp>
      <p:sp>
        <p:nvSpPr>
          <p:cNvPr id="5" name="Rectangle 4"/>
          <p:cNvSpPr/>
          <p:nvPr/>
        </p:nvSpPr>
        <p:spPr>
          <a:xfrm>
            <a:off x="8460432" y="0"/>
            <a:ext cx="360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US" sz="3200" b="1" cap="small" dirty="0" smtClean="0">
                <a:solidFill>
                  <a:srgbClr val="FFFF00"/>
                </a:solidFill>
              </a:rPr>
              <a:t>End of Main…</a:t>
            </a:r>
            <a:endParaRPr lang="en-US" sz="3200" b="1" cap="small" dirty="0">
              <a:solidFill>
                <a:srgbClr val="FFFF00"/>
              </a:solidFill>
            </a:endParaRPr>
          </a:p>
        </p:txBody>
      </p:sp>
      <p:sp>
        <p:nvSpPr>
          <p:cNvPr id="6"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29</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97189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715200" cy="732696"/>
          </a:xfrm>
        </p:spPr>
        <p:txBody>
          <a:bodyPr/>
          <a:lstStyle/>
          <a:p>
            <a:pPr eaLnBrk="1" fontAlgn="auto" hangingPunct="1">
              <a:spcAft>
                <a:spcPts val="0"/>
              </a:spcAft>
              <a:defRPr/>
            </a:pPr>
            <a:r>
              <a:rPr lang="en-US" dirty="0" smtClean="0">
                <a:solidFill>
                  <a:srgbClr val="000000"/>
                </a:solidFill>
                <a:latin typeface="Arial"/>
              </a:rPr>
              <a:t>1.2  </a:t>
            </a:r>
            <a:r>
              <a:rPr lang="en-US" dirty="0">
                <a:solidFill>
                  <a:srgbClr val="3380E6"/>
                </a:solidFill>
                <a:latin typeface="Arial"/>
              </a:rPr>
              <a:t> Computer </a:t>
            </a:r>
            <a:r>
              <a:rPr lang="en-US" dirty="0" smtClean="0">
                <a:solidFill>
                  <a:srgbClr val="3380E6"/>
                </a:solidFill>
                <a:latin typeface="Arial"/>
              </a:rPr>
              <a:t>organization</a:t>
            </a:r>
          </a:p>
        </p:txBody>
      </p:sp>
      <p:sp>
        <p:nvSpPr>
          <p:cNvPr id="30723" name="Text Placeholder 2"/>
          <p:cNvSpPr>
            <a:spLocks noGrp="1"/>
          </p:cNvSpPr>
          <p:nvPr>
            <p:ph type="body" idx="1"/>
          </p:nvPr>
        </p:nvSpPr>
        <p:spPr/>
        <p:txBody>
          <a:bodyPr/>
          <a:lstStyle/>
          <a:p>
            <a:pPr eaLnBrk="1" hangingPunct="1">
              <a:lnSpc>
                <a:spcPct val="80000"/>
              </a:lnSpc>
            </a:pPr>
            <a:r>
              <a:rPr lang="en-US" altLang="en-US" sz="2500" dirty="0" smtClean="0">
                <a:solidFill>
                  <a:srgbClr val="000000"/>
                </a:solidFill>
                <a:latin typeface="Times New Roman" pitchFamily="18" charset="0"/>
              </a:rPr>
              <a:t>Regardless of differences in physical appearance, computers can be envisioned as divided into various logical units or sections (Fig. 1.2).</a:t>
            </a:r>
          </a:p>
        </p:txBody>
      </p:sp>
      <p:sp>
        <p:nvSpPr>
          <p:cNvPr id="4" name="Footer Placeholder 3"/>
          <p:cNvSpPr>
            <a:spLocks noGrp="1"/>
          </p:cNvSpPr>
          <p:nvPr>
            <p:ph type="ftr" sz="quarter" idx="11"/>
          </p:nvPr>
        </p:nvSpPr>
        <p:spPr/>
        <p:txBody>
          <a:bodyPr/>
          <a:lstStyle/>
          <a:p>
            <a:pPr>
              <a:defRPr/>
            </a:pPr>
            <a:r>
              <a:rPr lang="en-US"/>
              <a:t>Copyright © Pearson, Inc. 2013. All Rights Reserved.</a:t>
            </a:r>
          </a:p>
        </p:txBody>
      </p:sp>
      <p:sp>
        <p:nvSpPr>
          <p:cNvPr id="5"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3</a:t>
            </a:fld>
            <a:r>
              <a:rPr lang="en-US" b="1" i="1" dirty="0" smtClean="0"/>
              <a:t>	Copyright © Pearson, Inc. 2013. All Rights Reserved.</a:t>
            </a:r>
            <a:endParaRPr lang="en-US" b="1" i="1" dirty="0"/>
          </a:p>
        </p:txBody>
      </p:sp>
      <p:pic>
        <p:nvPicPr>
          <p:cNvPr id="1026" name="Picture 2"/>
          <p:cNvPicPr>
            <a:picLocks noChangeAspect="1" noChangeArrowheads="1"/>
          </p:cNvPicPr>
          <p:nvPr/>
        </p:nvPicPr>
        <p:blipFill>
          <a:blip r:embed="rId2"/>
          <a:srcRect/>
          <a:stretch>
            <a:fillRect/>
          </a:stretch>
        </p:blipFill>
        <p:spPr bwMode="auto">
          <a:xfrm>
            <a:off x="785786" y="2857496"/>
            <a:ext cx="6500858" cy="3616015"/>
          </a:xfrm>
          <a:prstGeom prst="rect">
            <a:avLst/>
          </a:prstGeom>
          <a:noFill/>
          <a:ln w="9525">
            <a:noFill/>
            <a:miter lim="800000"/>
            <a:headEnd/>
            <a:tailEnd/>
          </a:ln>
          <a:effectLst/>
        </p:spPr>
      </p:pic>
    </p:spTree>
    <p:extLst>
      <p:ext uri="{BB962C8B-B14F-4D97-AF65-F5344CB8AC3E}">
        <p14:creationId xmlns="" xmlns:p14="http://schemas.microsoft.com/office/powerpoint/2010/main" val="3184174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chtp7_02_Page_07"/>
          <p:cNvPicPr>
            <a:picLocks noGrp="1" noChangeAspect="1"/>
          </p:cNvPicPr>
          <p:nvPr isPhoto="1"/>
        </p:nvPicPr>
        <p:blipFill>
          <a:blip r:embed="rId2">
            <a:extLst>
              <a:ext uri="{28A0092B-C50C-407E-A947-70E740481C1C}">
                <a14:useLocalDpi xmlns=""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©1992-2013 by Pearson Education, Inc. All Rights Reserved.</a:t>
            </a:r>
          </a:p>
        </p:txBody>
      </p:sp>
      <p:sp>
        <p:nvSpPr>
          <p:cNvPr id="4"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30</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4022139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chtp7_02_Page_09"/>
          <p:cNvPicPr>
            <a:picLocks noGrp="1" noChangeAspect="1"/>
          </p:cNvPicPr>
          <p:nvPr isPhoto="1"/>
        </p:nvPicPr>
        <p:blipFill>
          <a:blip r:embed="rId2">
            <a:extLst>
              <a:ext uri="{28A0092B-C50C-407E-A947-70E740481C1C}">
                <a14:useLocalDpi xmlns=""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©1992-2013 by Pearson Education, Inc. All Rights Reserved.</a:t>
            </a:r>
          </a:p>
        </p:txBody>
      </p:sp>
      <p:sp>
        <p:nvSpPr>
          <p:cNvPr id="4"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31</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2082527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chtp7_02_Page_11"/>
          <p:cNvPicPr>
            <a:picLocks noGrp="1" noChangeAspect="1"/>
          </p:cNvPicPr>
          <p:nvPr isPhoto="1"/>
        </p:nvPicPr>
        <p:blipFill>
          <a:blip r:embed="rId2">
            <a:extLst>
              <a:ext uri="{28A0092B-C50C-407E-A947-70E740481C1C}">
                <a14:useLocalDpi xmlns=""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©1992-2013 by Pearson Education, Inc. All Rights Reserved.</a:t>
            </a:r>
          </a:p>
        </p:txBody>
      </p:sp>
      <p:sp>
        <p:nvSpPr>
          <p:cNvPr id="4"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32</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3454545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Copyright © Pearson, Inc. 2013. All Rights Reserved.</a:t>
            </a:r>
            <a:endParaRPr lang="en-US"/>
          </a:p>
        </p:txBody>
      </p:sp>
      <p:sp>
        <p:nvSpPr>
          <p:cNvPr id="5"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4</a:t>
            </a:fld>
            <a:r>
              <a:rPr lang="en-US" b="1" i="1" dirty="0" smtClean="0"/>
              <a:t>	Copyright © Pearson, Inc. 2013. All Rights Reserved.</a:t>
            </a:r>
            <a:endParaRPr lang="en-US" b="1" i="1" dirty="0"/>
          </a:p>
        </p:txBody>
      </p:sp>
      <p:pic>
        <p:nvPicPr>
          <p:cNvPr id="2050" name="Picture 2"/>
          <p:cNvPicPr>
            <a:picLocks noChangeAspect="1" noChangeArrowheads="1"/>
          </p:cNvPicPr>
          <p:nvPr/>
        </p:nvPicPr>
        <p:blipFill>
          <a:blip r:embed="rId2"/>
          <a:srcRect/>
          <a:stretch>
            <a:fillRect/>
          </a:stretch>
        </p:blipFill>
        <p:spPr bwMode="auto">
          <a:xfrm>
            <a:off x="214282" y="285728"/>
            <a:ext cx="7572428" cy="3779837"/>
          </a:xfrm>
          <a:prstGeom prst="rect">
            <a:avLst/>
          </a:prstGeom>
          <a:noFill/>
          <a:ln w="9525">
            <a:noFill/>
            <a:miter lim="800000"/>
            <a:headEnd/>
            <a:tailEnd/>
          </a:ln>
          <a:effectLst/>
        </p:spPr>
      </p:pic>
      <p:sp>
        <p:nvSpPr>
          <p:cNvPr id="7" name="Rectangle 6"/>
          <p:cNvSpPr/>
          <p:nvPr/>
        </p:nvSpPr>
        <p:spPr>
          <a:xfrm>
            <a:off x="285720" y="4500570"/>
            <a:ext cx="7072362" cy="369332"/>
          </a:xfrm>
          <a:prstGeom prst="rect">
            <a:avLst/>
          </a:prstGeom>
        </p:spPr>
        <p:txBody>
          <a:bodyPr wrap="square">
            <a:spAutoFit/>
          </a:bodyPr>
          <a:lstStyle/>
          <a:p>
            <a:r>
              <a:rPr lang="en-US" b="1" dirty="0" smtClean="0"/>
              <a:t>input devices : </a:t>
            </a:r>
            <a:r>
              <a:rPr lang="en-US" dirty="0" smtClean="0"/>
              <a:t>Allows people to supply information to computers</a:t>
            </a:r>
            <a:endParaRPr lang="en-US" dirty="0"/>
          </a:p>
        </p:txBody>
      </p:sp>
    </p:spTree>
    <p:extLst>
      <p:ext uri="{BB962C8B-B14F-4D97-AF65-F5344CB8AC3E}">
        <p14:creationId xmlns="" xmlns:p14="http://schemas.microsoft.com/office/powerpoint/2010/main" val="182615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Copyright © Pearson, Inc. 2013. All Rights Reserved.</a:t>
            </a:r>
            <a:endParaRPr lang="en-US"/>
          </a:p>
        </p:txBody>
      </p:sp>
      <p:sp>
        <p:nvSpPr>
          <p:cNvPr id="4"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5</a:t>
            </a:fld>
            <a:r>
              <a:rPr lang="en-US" b="1" i="1" dirty="0" smtClean="0"/>
              <a:t>	Copyright © Pearson, Inc. 2013. All Rights Reserved.</a:t>
            </a:r>
            <a:endParaRPr lang="en-US" b="1" i="1" dirty="0"/>
          </a:p>
        </p:txBody>
      </p:sp>
      <p:pic>
        <p:nvPicPr>
          <p:cNvPr id="3074" name="Picture 2"/>
          <p:cNvPicPr>
            <a:picLocks noChangeAspect="1" noChangeArrowheads="1"/>
          </p:cNvPicPr>
          <p:nvPr/>
        </p:nvPicPr>
        <p:blipFill>
          <a:blip r:embed="rId2"/>
          <a:srcRect/>
          <a:stretch>
            <a:fillRect/>
          </a:stretch>
        </p:blipFill>
        <p:spPr bwMode="auto">
          <a:xfrm>
            <a:off x="144462" y="144463"/>
            <a:ext cx="7927999" cy="4719637"/>
          </a:xfrm>
          <a:prstGeom prst="rect">
            <a:avLst/>
          </a:prstGeom>
          <a:noFill/>
          <a:ln w="9525">
            <a:noFill/>
            <a:miter lim="800000"/>
            <a:headEnd/>
            <a:tailEnd/>
          </a:ln>
          <a:effectLst/>
        </p:spPr>
      </p:pic>
      <p:sp>
        <p:nvSpPr>
          <p:cNvPr id="6" name="Rectangle 5"/>
          <p:cNvSpPr/>
          <p:nvPr/>
        </p:nvSpPr>
        <p:spPr>
          <a:xfrm>
            <a:off x="214282" y="5143512"/>
            <a:ext cx="6858048" cy="1200329"/>
          </a:xfrm>
          <a:prstGeom prst="rect">
            <a:avLst/>
          </a:prstGeom>
        </p:spPr>
        <p:txBody>
          <a:bodyPr wrap="square">
            <a:spAutoFit/>
          </a:bodyPr>
          <a:lstStyle/>
          <a:p>
            <a:r>
              <a:rPr lang="en-US" b="1" dirty="0" smtClean="0"/>
              <a:t>Memory :</a:t>
            </a:r>
            <a:r>
              <a:rPr lang="en-US" dirty="0" smtClean="0"/>
              <a:t> Stores information being processed by the CPU</a:t>
            </a:r>
          </a:p>
          <a:p>
            <a:endParaRPr lang="en-US" dirty="0" smtClean="0"/>
          </a:p>
          <a:p>
            <a:r>
              <a:rPr lang="en-US" b="1" dirty="0" smtClean="0"/>
              <a:t>Output devices: </a:t>
            </a:r>
            <a:r>
              <a:rPr lang="en-US" dirty="0" smtClean="0"/>
              <a:t>Allows people to receive information from computers</a:t>
            </a:r>
            <a:endParaRPr lang="en-US" dirty="0"/>
          </a:p>
        </p:txBody>
      </p:sp>
    </p:spTree>
    <p:extLst>
      <p:ext uri="{BB962C8B-B14F-4D97-AF65-F5344CB8AC3E}">
        <p14:creationId xmlns="" xmlns:p14="http://schemas.microsoft.com/office/powerpoint/2010/main" val="266083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Copyright © Pearson, Inc. 2013. All Rights Reserved.</a:t>
            </a:r>
            <a:endParaRPr lang="en-US"/>
          </a:p>
        </p:txBody>
      </p:sp>
      <p:sp>
        <p:nvSpPr>
          <p:cNvPr id="4"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6</a:t>
            </a:fld>
            <a:r>
              <a:rPr lang="en-US" b="1" i="1" dirty="0" smtClean="0"/>
              <a:t>	Copyright © Pearson, Inc. 2013. All Rights Reserved.</a:t>
            </a:r>
            <a:endParaRPr lang="en-US" b="1" i="1" dirty="0"/>
          </a:p>
        </p:txBody>
      </p:sp>
      <p:pic>
        <p:nvPicPr>
          <p:cNvPr id="4098" name="Picture 2"/>
          <p:cNvPicPr>
            <a:picLocks noChangeAspect="1" noChangeArrowheads="1"/>
          </p:cNvPicPr>
          <p:nvPr/>
        </p:nvPicPr>
        <p:blipFill>
          <a:blip r:embed="rId2"/>
          <a:srcRect/>
          <a:stretch>
            <a:fillRect/>
          </a:stretch>
        </p:blipFill>
        <p:spPr bwMode="auto">
          <a:xfrm>
            <a:off x="144462" y="144463"/>
            <a:ext cx="7927999" cy="3998917"/>
          </a:xfrm>
          <a:prstGeom prst="rect">
            <a:avLst/>
          </a:prstGeom>
          <a:noFill/>
          <a:ln w="9525">
            <a:noFill/>
            <a:miter lim="800000"/>
            <a:headEnd/>
            <a:tailEnd/>
          </a:ln>
          <a:effectLst/>
        </p:spPr>
      </p:pic>
      <p:sp>
        <p:nvSpPr>
          <p:cNvPr id="6" name="TextBox 5"/>
          <p:cNvSpPr txBox="1"/>
          <p:nvPr/>
        </p:nvSpPr>
        <p:spPr>
          <a:xfrm>
            <a:off x="214282" y="4214818"/>
            <a:ext cx="7929618" cy="2308324"/>
          </a:xfrm>
          <a:prstGeom prst="rect">
            <a:avLst/>
          </a:prstGeom>
          <a:noFill/>
        </p:spPr>
        <p:txBody>
          <a:bodyPr wrap="square" rtlCol="0">
            <a:spAutoFit/>
          </a:bodyPr>
          <a:lstStyle/>
          <a:p>
            <a:r>
              <a:rPr lang="en-US" b="1" dirty="0" smtClean="0"/>
              <a:t>Arithmetic Logic Unit </a:t>
            </a:r>
            <a:r>
              <a:rPr lang="en-US" dirty="0" smtClean="0"/>
              <a:t>: It performs mathematical operations on binary numbers. The ALU uses to operands and code that tells it which operations to perform for input data. the ALU is divided into an AU and LU. The AU performs the arithmetic operations, and the LU performs the logical operations.</a:t>
            </a:r>
            <a:endParaRPr lang="en-US" b="1" dirty="0" smtClean="0"/>
          </a:p>
          <a:p>
            <a:r>
              <a:rPr lang="en-US" b="1" dirty="0" smtClean="0"/>
              <a:t>CPU : </a:t>
            </a:r>
            <a:r>
              <a:rPr lang="en-US" dirty="0" smtClean="0"/>
              <a:t>the </a:t>
            </a:r>
            <a:r>
              <a:rPr lang="en-US" b="1" dirty="0" smtClean="0"/>
              <a:t>brain of the computer</a:t>
            </a:r>
            <a:r>
              <a:rPr lang="en-US" dirty="0" smtClean="0"/>
              <a:t>, The computer CPU is responsible for handling all instructions it receives from hardware and software running on the computer.</a:t>
            </a:r>
            <a:endParaRPr lang="en-US" dirty="0"/>
          </a:p>
        </p:txBody>
      </p:sp>
    </p:spTree>
    <p:extLst>
      <p:ext uri="{BB962C8B-B14F-4D97-AF65-F5344CB8AC3E}">
        <p14:creationId xmlns="" xmlns:p14="http://schemas.microsoft.com/office/powerpoint/2010/main" val="266291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Copyright © Pearson, Inc. 2013. All Rights Reserved.</a:t>
            </a:r>
            <a:endParaRPr lang="en-US"/>
          </a:p>
        </p:txBody>
      </p:sp>
      <p:sp>
        <p:nvSpPr>
          <p:cNvPr id="4"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7</a:t>
            </a:fld>
            <a:r>
              <a:rPr lang="en-US" b="1" i="1" dirty="0" smtClean="0"/>
              <a:t>	Copyright © Pearson, Inc. 2013. All Rights Reserved.</a:t>
            </a:r>
            <a:endParaRPr lang="en-US" b="1" i="1" dirty="0"/>
          </a:p>
        </p:txBody>
      </p:sp>
      <p:pic>
        <p:nvPicPr>
          <p:cNvPr id="5122" name="Picture 2"/>
          <p:cNvPicPr>
            <a:picLocks noChangeAspect="1" noChangeArrowheads="1"/>
          </p:cNvPicPr>
          <p:nvPr/>
        </p:nvPicPr>
        <p:blipFill>
          <a:blip r:embed="rId2"/>
          <a:srcRect/>
          <a:stretch>
            <a:fillRect/>
          </a:stretch>
        </p:blipFill>
        <p:spPr bwMode="auto">
          <a:xfrm>
            <a:off x="144462" y="144462"/>
            <a:ext cx="7856562" cy="4284669"/>
          </a:xfrm>
          <a:prstGeom prst="rect">
            <a:avLst/>
          </a:prstGeom>
          <a:noFill/>
          <a:ln w="9525">
            <a:noFill/>
            <a:miter lim="800000"/>
            <a:headEnd/>
            <a:tailEnd/>
          </a:ln>
          <a:effectLst/>
        </p:spPr>
      </p:pic>
      <p:sp>
        <p:nvSpPr>
          <p:cNvPr id="7" name="Rectangle 6"/>
          <p:cNvSpPr/>
          <p:nvPr/>
        </p:nvSpPr>
        <p:spPr>
          <a:xfrm>
            <a:off x="142844" y="4666316"/>
            <a:ext cx="7215238" cy="1477328"/>
          </a:xfrm>
          <a:prstGeom prst="rect">
            <a:avLst/>
          </a:prstGeom>
        </p:spPr>
        <p:txBody>
          <a:bodyPr wrap="square">
            <a:spAutoFit/>
          </a:bodyPr>
          <a:lstStyle/>
          <a:p>
            <a:r>
              <a:rPr lang="en-US" b="1" dirty="0" smtClean="0"/>
              <a:t>Secondary storage Unit : </a:t>
            </a:r>
            <a:r>
              <a:rPr lang="en-US" dirty="0" smtClean="0"/>
              <a:t>external memory that holds data until it is deleted or overwritten. Secondary storage is about two orders of magnitude cheaper than primary storage. hard drives (a prime example of secondary storage) are the go-to solution for nearly all data kept on today's computers.</a:t>
            </a:r>
            <a:endParaRPr lang="en-US" dirty="0"/>
          </a:p>
        </p:txBody>
      </p:sp>
    </p:spTree>
    <p:extLst>
      <p:ext uri="{BB962C8B-B14F-4D97-AF65-F5344CB8AC3E}">
        <p14:creationId xmlns="" xmlns:p14="http://schemas.microsoft.com/office/powerpoint/2010/main" val="174095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1"/>
                </a:solidFill>
                <a:latin typeface="Arial"/>
              </a:rPr>
              <a:t>1.3</a:t>
            </a:r>
            <a:r>
              <a:rPr lang="en-US" dirty="0" smtClean="0">
                <a:solidFill>
                  <a:srgbClr val="24B5A1"/>
                </a:solidFill>
                <a:latin typeface="Arial"/>
              </a:rPr>
              <a:t>  </a:t>
            </a:r>
            <a:r>
              <a:rPr lang="en-US" dirty="0" smtClean="0">
                <a:solidFill>
                  <a:srgbClr val="3380E6"/>
                </a:solidFill>
                <a:latin typeface="Arial"/>
              </a:rPr>
              <a:t>C Standard Library</a:t>
            </a:r>
          </a:p>
        </p:txBody>
      </p:sp>
      <p:sp>
        <p:nvSpPr>
          <p:cNvPr id="54275" name="Text Placeholder 2"/>
          <p:cNvSpPr>
            <a:spLocks noGrp="1"/>
          </p:cNvSpPr>
          <p:nvPr>
            <p:ph type="body" idx="1"/>
          </p:nvPr>
        </p:nvSpPr>
        <p:spPr/>
        <p:txBody>
          <a:bodyPr/>
          <a:lstStyle/>
          <a:p>
            <a:pPr>
              <a:lnSpc>
                <a:spcPct val="90000"/>
              </a:lnSpc>
            </a:pPr>
            <a:r>
              <a:rPr lang="en-US" altLang="en-US" sz="2500" dirty="0" smtClean="0">
                <a:solidFill>
                  <a:srgbClr val="000000"/>
                </a:solidFill>
                <a:latin typeface="Times New Roman" pitchFamily="18" charset="0"/>
              </a:rPr>
              <a:t>As you’ll learn later, C programs consist of pieces called </a:t>
            </a:r>
            <a:r>
              <a:rPr lang="en-US" altLang="en-US" sz="2500" dirty="0" smtClean="0">
                <a:solidFill>
                  <a:srgbClr val="0000FF"/>
                </a:solidFill>
                <a:latin typeface="Times New Roman" pitchFamily="18" charset="0"/>
              </a:rPr>
              <a:t>functions</a:t>
            </a:r>
            <a:r>
              <a:rPr lang="en-US" altLang="en-US" sz="2500" dirty="0" smtClean="0">
                <a:solidFill>
                  <a:srgbClr val="000000"/>
                </a:solidFill>
                <a:latin typeface="Times New Roman" pitchFamily="18" charset="0"/>
              </a:rPr>
              <a:t>.</a:t>
            </a:r>
          </a:p>
          <a:p>
            <a:pPr>
              <a:lnSpc>
                <a:spcPct val="90000"/>
              </a:lnSpc>
            </a:pPr>
            <a:r>
              <a:rPr lang="en-US" altLang="en-US" sz="2500" dirty="0" smtClean="0">
                <a:solidFill>
                  <a:srgbClr val="000000"/>
                </a:solidFill>
                <a:latin typeface="Times New Roman" pitchFamily="18" charset="0"/>
              </a:rPr>
              <a:t>You can program all the functions you need to form a C program, but most C programmers take advantage of the rich collection of existing functions called the </a:t>
            </a:r>
            <a:r>
              <a:rPr lang="en-US" altLang="en-US" sz="2500" dirty="0" smtClean="0">
                <a:solidFill>
                  <a:srgbClr val="0000FF"/>
                </a:solidFill>
                <a:latin typeface="Times New Roman" pitchFamily="18" charset="0"/>
              </a:rPr>
              <a:t>C Standard Library</a:t>
            </a:r>
            <a:r>
              <a:rPr lang="en-US" altLang="en-US" sz="2500" dirty="0" smtClean="0">
                <a:solidFill>
                  <a:srgbClr val="000000"/>
                </a:solidFill>
                <a:latin typeface="Times New Roman" pitchFamily="18" charset="0"/>
              </a:rPr>
              <a:t>.</a:t>
            </a:r>
          </a:p>
          <a:p>
            <a:r>
              <a:rPr lang="en-US" altLang="en-US" dirty="0">
                <a:solidFill>
                  <a:srgbClr val="000000"/>
                </a:solidFill>
                <a:latin typeface="Times New Roman" pitchFamily="18" charset="0"/>
              </a:rPr>
              <a:t>When programming in C you’ll typically use the following building blocks:</a:t>
            </a:r>
          </a:p>
          <a:p>
            <a:pPr lvl="1"/>
            <a:r>
              <a:rPr lang="en-US" altLang="en-US" dirty="0">
                <a:solidFill>
                  <a:srgbClr val="000000"/>
                </a:solidFill>
                <a:latin typeface="Times New Roman" pitchFamily="18" charset="0"/>
              </a:rPr>
              <a:t>C Standard Library functions</a:t>
            </a:r>
          </a:p>
          <a:p>
            <a:pPr lvl="1"/>
            <a:r>
              <a:rPr lang="en-US" altLang="en-US" dirty="0">
                <a:solidFill>
                  <a:srgbClr val="000000"/>
                </a:solidFill>
                <a:latin typeface="Times New Roman" pitchFamily="18" charset="0"/>
              </a:rPr>
              <a:t>Functions you create yourself</a:t>
            </a:r>
          </a:p>
          <a:p>
            <a:pPr lvl="1"/>
            <a:r>
              <a:rPr lang="en-US" altLang="en-US" dirty="0">
                <a:solidFill>
                  <a:srgbClr val="000000"/>
                </a:solidFill>
                <a:latin typeface="Times New Roman" pitchFamily="18" charset="0"/>
              </a:rPr>
              <a:t>Functions other people (whom you trust) have created and made available to you</a:t>
            </a:r>
          </a:p>
          <a:p>
            <a:pPr>
              <a:lnSpc>
                <a:spcPct val="90000"/>
              </a:lnSpc>
            </a:pPr>
            <a:endParaRPr lang="en-US" altLang="en-US" sz="2500" dirty="0" smtClean="0">
              <a:solidFill>
                <a:srgbClr val="000000"/>
              </a:solidFill>
              <a:latin typeface="Times New Roman" pitchFamily="18" charset="0"/>
            </a:endParaRPr>
          </a:p>
        </p:txBody>
      </p:sp>
      <p:sp>
        <p:nvSpPr>
          <p:cNvPr id="43012"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Copyright © Pearson, Inc. 2013. All Rights Reserved.</a:t>
            </a:r>
          </a:p>
        </p:txBody>
      </p:sp>
      <p:sp>
        <p:nvSpPr>
          <p:cNvPr id="5"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8</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3928413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20040"/>
            <a:ext cx="8208912" cy="1143000"/>
          </a:xfrm>
        </p:spPr>
        <p:txBody>
          <a:bodyPr>
            <a:noAutofit/>
          </a:bodyPr>
          <a:lstStyle/>
          <a:p>
            <a:pPr fontAlgn="auto">
              <a:spcAft>
                <a:spcPts val="0"/>
              </a:spcAft>
              <a:defRPr/>
            </a:pPr>
            <a:r>
              <a:rPr lang="en-US" dirty="0" smtClean="0">
                <a:solidFill>
                  <a:schemeClr val="tx1"/>
                </a:solidFill>
                <a:latin typeface="Arial"/>
              </a:rPr>
              <a:t>1.4.1</a:t>
            </a:r>
            <a:r>
              <a:rPr lang="en-US" dirty="0" smtClean="0">
                <a:solidFill>
                  <a:srgbClr val="24B5A1"/>
                </a:solidFill>
                <a:latin typeface="Arial"/>
              </a:rPr>
              <a:t>  </a:t>
            </a:r>
            <a:r>
              <a:rPr lang="en-US" dirty="0">
                <a:solidFill>
                  <a:srgbClr val="3380E6"/>
                </a:solidFill>
                <a:latin typeface="Arial"/>
              </a:rPr>
              <a:t>C program development </a:t>
            </a:r>
            <a:r>
              <a:rPr lang="en-US" dirty="0" smtClean="0">
                <a:solidFill>
                  <a:srgbClr val="3380E6"/>
                </a:solidFill>
                <a:latin typeface="Arial"/>
              </a:rPr>
              <a:t>steps: </a:t>
            </a:r>
            <a:r>
              <a:rPr lang="en-US" sz="2800" cap="sm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rPr>
              <a:t>Editing</a:t>
            </a:r>
            <a:endParaRPr lang="en-US" sz="2800" cap="small" dirty="0" smtClean="0">
              <a:solidFill>
                <a:srgbClr val="3380E6"/>
              </a:solidFill>
              <a:latin typeface="Arial"/>
            </a:endParaRPr>
          </a:p>
        </p:txBody>
      </p:sp>
      <p:sp>
        <p:nvSpPr>
          <p:cNvPr id="76803" name="Text Placeholder 2"/>
          <p:cNvSpPr>
            <a:spLocks noGrp="1"/>
          </p:cNvSpPr>
          <p:nvPr>
            <p:ph type="body" idx="1"/>
          </p:nvPr>
        </p:nvSpPr>
        <p:spPr/>
        <p:txBody>
          <a:bodyPr>
            <a:normAutofit/>
          </a:bodyPr>
          <a:lstStyle/>
          <a:p>
            <a:r>
              <a:rPr lang="en-US" altLang="en-US" sz="2500" dirty="0" smtClean="0">
                <a:solidFill>
                  <a:srgbClr val="000000"/>
                </a:solidFill>
                <a:latin typeface="Times New Roman" pitchFamily="18" charset="0"/>
              </a:rPr>
              <a:t>The first step consists of editing a file</a:t>
            </a:r>
            <a:r>
              <a:rPr lang="en-US" altLang="en-US" sz="2500" dirty="0">
                <a:solidFill>
                  <a:srgbClr val="000000"/>
                </a:solidFill>
                <a:latin typeface="Times New Roman" pitchFamily="18" charset="0"/>
              </a:rPr>
              <a:t> </a:t>
            </a:r>
            <a:r>
              <a:rPr lang="en-US" altLang="en-US" sz="2500" dirty="0" smtClean="0">
                <a:solidFill>
                  <a:srgbClr val="000000"/>
                </a:solidFill>
                <a:latin typeface="Times New Roman" pitchFamily="18" charset="0"/>
              </a:rPr>
              <a:t>with an </a:t>
            </a:r>
            <a:r>
              <a:rPr lang="en-US" altLang="en-US" sz="2500" dirty="0" smtClean="0">
                <a:solidFill>
                  <a:srgbClr val="0000FF"/>
                </a:solidFill>
                <a:latin typeface="Times New Roman" pitchFamily="18" charset="0"/>
              </a:rPr>
              <a:t>editor program</a:t>
            </a:r>
            <a:r>
              <a:rPr lang="en-US" altLang="en-US" sz="2500" dirty="0" smtClean="0">
                <a:solidFill>
                  <a:srgbClr val="000000"/>
                </a:solidFill>
                <a:latin typeface="Times New Roman" pitchFamily="18" charset="0"/>
              </a:rPr>
              <a:t>.</a:t>
            </a:r>
          </a:p>
          <a:p>
            <a:pPr>
              <a:lnSpc>
                <a:spcPct val="90000"/>
              </a:lnSpc>
            </a:pPr>
            <a:r>
              <a:rPr lang="en-US" altLang="en-US" sz="2400" dirty="0" smtClean="0">
                <a:solidFill>
                  <a:srgbClr val="000000"/>
                </a:solidFill>
                <a:latin typeface="Times New Roman" pitchFamily="18" charset="0"/>
              </a:rPr>
              <a:t>You type a C program with the editor, make corrections if necessary, then store the program on a secondary storage device such as a hard disk.</a:t>
            </a:r>
          </a:p>
          <a:p>
            <a:pPr>
              <a:lnSpc>
                <a:spcPct val="90000"/>
              </a:lnSpc>
            </a:pPr>
            <a:r>
              <a:rPr lang="en-US" altLang="en-US" sz="2400" dirty="0" smtClean="0">
                <a:solidFill>
                  <a:srgbClr val="000000"/>
                </a:solidFill>
                <a:latin typeface="Times New Roman" pitchFamily="18" charset="0"/>
              </a:rPr>
              <a:t>C program file names should end with the </a:t>
            </a:r>
            <a:r>
              <a:rPr lang="en-US" altLang="en-US" sz="2400" dirty="0" smtClean="0">
                <a:solidFill>
                  <a:srgbClr val="000000"/>
                </a:solidFill>
                <a:latin typeface="Lucida Console" pitchFamily="49" charset="0"/>
              </a:rPr>
              <a:t>.c</a:t>
            </a:r>
            <a:r>
              <a:rPr lang="en-US" altLang="en-US" sz="2400" dirty="0" smtClean="0">
                <a:solidFill>
                  <a:srgbClr val="000000"/>
                </a:solidFill>
                <a:latin typeface="Times New Roman" pitchFamily="18" charset="0"/>
              </a:rPr>
              <a:t> extension.</a:t>
            </a:r>
          </a:p>
        </p:txBody>
      </p:sp>
      <p:sp>
        <p:nvSpPr>
          <p:cNvPr id="66564" name="Footer Placeholder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smtClean="0"/>
              <a:t>Copyright © Pearson, Inc. 2013. All Rights Reserved.</a:t>
            </a:r>
          </a:p>
        </p:txBody>
      </p:sp>
      <p:sp>
        <p:nvSpPr>
          <p:cNvPr id="5" name="Footer Placeholder 3"/>
          <p:cNvSpPr txBox="1">
            <a:spLocks/>
          </p:cNvSpPr>
          <p:nvPr/>
        </p:nvSpPr>
        <p:spPr bwMode="auto">
          <a:xfrm>
            <a:off x="179512" y="6557946"/>
            <a:ext cx="8064896" cy="228600"/>
          </a:xfrm>
          <a:prstGeom prst="rect">
            <a:avLst/>
          </a:prstGeom>
          <a:solidFill>
            <a:srgbClr val="FFFF00"/>
          </a:solidFill>
          <a:ln>
            <a:solidFill>
              <a:schemeClr val="tx2"/>
            </a:solidFill>
          </a:ln>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kumimoji="0" sz="1000" kern="1200">
                <a:solidFill>
                  <a:schemeClr val="tx1"/>
                </a:solidFill>
                <a:latin typeface="Lucida Sans Unicode" pitchFamily="34" charset="0"/>
                <a:ea typeface="+mn-ea"/>
                <a:cs typeface="+mn-cs"/>
              </a:defRPr>
            </a:lvl1pPr>
            <a:lvl2pPr marL="742950" indent="-285750" algn="l" defTabSz="914400" rtl="0" eaLnBrk="1" latinLnBrk="0" hangingPunct="1">
              <a:defRPr sz="1800" kern="1200">
                <a:solidFill>
                  <a:schemeClr val="tx1"/>
                </a:solidFill>
                <a:latin typeface="Lucida Sans Unicode" pitchFamily="34" charset="0"/>
                <a:ea typeface="+mn-ea"/>
                <a:cs typeface="+mn-cs"/>
              </a:defRPr>
            </a:lvl2pPr>
            <a:lvl3pPr marL="1143000" indent="-228600" algn="l" defTabSz="914400" rtl="0" eaLnBrk="1" latinLnBrk="0" hangingPunct="1">
              <a:defRPr sz="1800" kern="1200">
                <a:solidFill>
                  <a:schemeClr val="tx1"/>
                </a:solidFill>
                <a:latin typeface="Lucida Sans Unicode" pitchFamily="34" charset="0"/>
                <a:ea typeface="+mn-ea"/>
                <a:cs typeface="+mn-cs"/>
              </a:defRPr>
            </a:lvl3pPr>
            <a:lvl4pPr marL="1600200" indent="-228600" algn="l" defTabSz="914400" rtl="0" eaLnBrk="1" latinLnBrk="0" hangingPunct="1">
              <a:defRPr sz="1800" kern="1200">
                <a:solidFill>
                  <a:schemeClr val="tx1"/>
                </a:solidFill>
                <a:latin typeface="Lucida Sans Unicode" pitchFamily="34" charset="0"/>
                <a:ea typeface="+mn-ea"/>
                <a:cs typeface="+mn-cs"/>
              </a:defRPr>
            </a:lvl4pPr>
            <a:lvl5pPr marL="2057400" indent="-228600" algn="l" defTabSz="914400" rtl="0" eaLnBrk="1" latinLnBrk="0" hangingPunct="1">
              <a:defRPr sz="1800" kern="1200">
                <a:solidFill>
                  <a:schemeClr val="tx1"/>
                </a:solidFill>
                <a:latin typeface="Lucida Sans Unicode"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Lucida Sans Unicode" pitchFamily="34" charset="0"/>
                <a:ea typeface="+mn-ea"/>
                <a:cs typeface="+mn-cs"/>
              </a:defRPr>
            </a:lvl9pPr>
          </a:lstStyle>
          <a:p>
            <a:pPr algn="l" fontAlgn="base">
              <a:spcBef>
                <a:spcPct val="0"/>
              </a:spcBef>
              <a:spcAft>
                <a:spcPct val="0"/>
              </a:spcAft>
              <a:defRPr/>
            </a:pPr>
            <a:r>
              <a:rPr lang="en-US" b="1" i="1" dirty="0" smtClean="0"/>
              <a:t>Dr. Soha S. Zaghloul			</a:t>
            </a:r>
            <a:fld id="{A78AF262-4140-4D4D-8678-3253B67A36CE}" type="slidenum">
              <a:rPr lang="en-US" b="1" i="1" smtClean="0"/>
              <a:pPr algn="l" fontAlgn="base">
                <a:spcBef>
                  <a:spcPct val="0"/>
                </a:spcBef>
                <a:spcAft>
                  <a:spcPct val="0"/>
                </a:spcAft>
                <a:defRPr/>
              </a:pPr>
              <a:t>9</a:t>
            </a:fld>
            <a:r>
              <a:rPr lang="en-US" b="1" i="1" dirty="0" smtClean="0"/>
              <a:t>	Copyright © Pearson, Inc. 2013. All Rights Reserved.</a:t>
            </a:r>
            <a:endParaRPr lang="en-US" b="1" i="1" dirty="0"/>
          </a:p>
        </p:txBody>
      </p:sp>
    </p:spTree>
    <p:extLst>
      <p:ext uri="{BB962C8B-B14F-4D97-AF65-F5344CB8AC3E}">
        <p14:creationId xmlns="" xmlns:p14="http://schemas.microsoft.com/office/powerpoint/2010/main" val="656769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227</TotalTime>
  <Words>1880</Words>
  <Application>Microsoft Office PowerPoint</Application>
  <PresentationFormat>On-screen Show (4:3)</PresentationFormat>
  <Paragraphs>182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Opulent</vt:lpstr>
      <vt:lpstr>CSC201: Computer Programming</vt:lpstr>
      <vt:lpstr>1.1  Computers:  Hardware and Software</vt:lpstr>
      <vt:lpstr>1.2   Computer organization</vt:lpstr>
      <vt:lpstr>Slide 4</vt:lpstr>
      <vt:lpstr>Slide 5</vt:lpstr>
      <vt:lpstr>Slide 6</vt:lpstr>
      <vt:lpstr>Slide 7</vt:lpstr>
      <vt:lpstr>1.3  C Standard Library</vt:lpstr>
      <vt:lpstr>1.4.1  C program development steps: Editing</vt:lpstr>
      <vt:lpstr>1.4.2  C PROGRAM DEVELOPMENT STEPS: Preprocessing</vt:lpstr>
      <vt:lpstr>1.4.3  c PROGRAM DEVELOPMENT steps: Compiling</vt:lpstr>
      <vt:lpstr>1.4.4  c program development steps: Linking</vt:lpstr>
      <vt:lpstr>1.4.5  c PROGRAM DEVELOPMENT STEPS: Loading</vt:lpstr>
      <vt:lpstr>1.4.6  C program development steps: Execution</vt:lpstr>
      <vt:lpstr>Slide 15</vt:lpstr>
      <vt:lpstr>Slide 16</vt:lpstr>
      <vt:lpstr>Slide 17</vt:lpstr>
      <vt:lpstr>1.5  A Simple C Program: Printing a Line of Text</vt:lpstr>
      <vt:lpstr>Slide 19</vt:lpstr>
      <vt:lpstr>1.5  A Simple C Program: Printing a Line of Text (Cont.)</vt:lpstr>
      <vt:lpstr>2.2  A Simple C Program: Printing a Line of Text (Cont.)</vt:lpstr>
      <vt:lpstr>2.2  A Simple C Program: Printing a Line of Text (Cont.)</vt:lpstr>
      <vt:lpstr>2.2  A Simple C Program: Printing a Line of Text (Cont.)</vt:lpstr>
      <vt:lpstr>2.2  A Simple C Program: Printing a Line of Text (Cont.)</vt:lpstr>
      <vt:lpstr>2.2  A Simple C Program: Printing a Line of Text (Cont.)</vt:lpstr>
      <vt:lpstr>Slide 26</vt:lpstr>
      <vt:lpstr>2.2  A Simple C Program: Printing a Line of Text (Cont.)</vt:lpstr>
      <vt:lpstr>2.2  A Simple C Program: Printing a Line of Text (Cont.)</vt:lpstr>
      <vt:lpstr>2.2  A Simple C Program: Printing a Line of Text (Cont.)</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CSC201: Computer Programming</dc:title>
  <dc:creator>Soha S.Zaghloul</dc:creator>
  <cp:lastModifiedBy>Ghadah</cp:lastModifiedBy>
  <cp:revision>17</cp:revision>
  <dcterms:created xsi:type="dcterms:W3CDTF">2014-09-06T16:44:50Z</dcterms:created>
  <dcterms:modified xsi:type="dcterms:W3CDTF">2015-02-01T07:56:40Z</dcterms:modified>
</cp:coreProperties>
</file>