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6" r:id="rId26"/>
    <p:sldId id="287" r:id="rId27"/>
    <p:sldId id="288" r:id="rId28"/>
    <p:sldId id="290" r:id="rId29"/>
    <p:sldId id="272" r:id="rId30"/>
    <p:sldId id="289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F0D2-A38D-40BF-9126-64E64A97E78E}" type="datetime1">
              <a:rPr lang="en-US" smtClean="0"/>
              <a:pPr>
                <a:defRPr/>
              </a:pPr>
              <a:t>15/2/2015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©1992-2013 by Pearson Education, Inc. All Rights Reserved.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7E2E2-9FDC-4D3B-A379-D9D3EBB518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665D39-42B6-4C01-9730-838D2149F831}" type="datetimeFigureOut">
              <a:rPr lang="en-US" smtClean="0"/>
              <a:pPr/>
              <a:t>15/2/2015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  <p:sldLayoutId id="2147483925" r:id="rId18"/>
    <p:sldLayoutId id="2147483926" r:id="rId19"/>
    <p:sldLayoutId id="2147483927" r:id="rId20"/>
    <p:sldLayoutId id="2147483928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If.. else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grade; //declaration of grade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grade: \n”); //prompt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//read grade from 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2708920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421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grade: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f (grade &gt;=60)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(“passed \n”); // if condition is true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if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(“failed \n”); // if condition is false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//end else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692696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Condition false: </a:t>
              </a: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672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grade: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f (grade &gt;=60)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(“passed \n”); // if condition is true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} // end if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else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(“failed \n”); // if condition is false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} //end else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(“Good bye \n”);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692696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false: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230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908720"/>
            <a:ext cx="604867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grade: \n”); //prompt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(grade &gt;=60)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{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(“passed \n”); // if condition is true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} // end if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else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(“failed \n”); // if condition is false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} //end else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(“Good bye 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576064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 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70388" y="836712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false: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402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AND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Logical operators are used to combined multiple condition statements.</a:t>
            </a:r>
          </a:p>
          <a:p>
            <a:r>
              <a:rPr lang="en-US" dirty="0" smtClean="0"/>
              <a:t>The AND Operator is written as &amp;&amp; in C</a:t>
            </a:r>
          </a:p>
          <a:p>
            <a:r>
              <a:rPr lang="en-US" dirty="0" smtClean="0"/>
              <a:t>It is a binary operator</a:t>
            </a:r>
          </a:p>
          <a:p>
            <a:r>
              <a:rPr lang="en-US" dirty="0" smtClean="0"/>
              <a:t>Its truth table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dirty="0" smtClean="0"/>
              <a:t>The result of an AND operation is TRUE only when both operands are TRUE; otherwise it is FALSE.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21521"/>
              </p:ext>
            </p:extLst>
          </p:nvPr>
        </p:nvGraphicFramePr>
        <p:xfrm>
          <a:off x="1142976" y="307499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6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5.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OR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The OR Operator is written as || in C</a:t>
            </a:r>
          </a:p>
          <a:p>
            <a:r>
              <a:rPr lang="en-US" dirty="0" smtClean="0"/>
              <a:t>It is a binary operator</a:t>
            </a:r>
          </a:p>
          <a:p>
            <a:r>
              <a:rPr lang="en-US" dirty="0" smtClean="0"/>
              <a:t>Its truth table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dirty="0" smtClean="0"/>
              <a:t>The result of an OR operation is FALSE only when both operands are FALSE; otherwise it is TRUE.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85926"/>
              </p:ext>
            </p:extLst>
          </p:nvPr>
        </p:nvGraphicFramePr>
        <p:xfrm>
          <a:off x="111561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474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6.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NOT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The NOT Operator is written as ! in C</a:t>
            </a:r>
          </a:p>
          <a:p>
            <a:r>
              <a:rPr lang="en-US" dirty="0" smtClean="0"/>
              <a:t>It is a unary operator</a:t>
            </a:r>
          </a:p>
          <a:p>
            <a:r>
              <a:rPr lang="en-US" dirty="0" smtClean="0"/>
              <a:t>Its truth table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56257"/>
              </p:ext>
            </p:extLst>
          </p:nvPr>
        </p:nvGraphicFramePr>
        <p:xfrm>
          <a:off x="1115616" y="2420888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259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Write a program that outputs the letter grade of a student given his score.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95536" y="1844824"/>
            <a:ext cx="7704856" cy="3528392"/>
            <a:chOff x="179512" y="1196752"/>
            <a:chExt cx="7704856" cy="3960440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7704856" cy="367240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score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90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‘A’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80 and less than 90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‘B’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70 and less than 80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‘C’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60 and less than 70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‘D’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less than 60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‘F’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770485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068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>
            <a:spLocks/>
          </p:cNvSpPr>
          <p:nvPr/>
        </p:nvSpPr>
        <p:spPr>
          <a:xfrm>
            <a:off x="457200" y="188640"/>
            <a:ext cx="8435280" cy="58868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The logical 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188640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2411760" y="764704"/>
            <a:ext cx="1224136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READ SCORE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267744" y="1446277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SCORE &gt;= 90?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267744" y="2670413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SCORE &gt;= 80 AND &lt;90?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2267744" y="3894549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SCORE &gt;= 70 AND &lt;80?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2267744" y="5118685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SCORE &gt;= 60 AND &lt;70?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560" y="5353962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GRADE=‘F’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Flowchart: Data 14"/>
          <p:cNvSpPr/>
          <p:nvPr/>
        </p:nvSpPr>
        <p:spPr>
          <a:xfrm>
            <a:off x="6156176" y="3140968"/>
            <a:ext cx="1728192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GRADE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08204" y="3933056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4" idx="2"/>
            <a:endCxn id="5" idx="1"/>
          </p:cNvCxnSpPr>
          <p:nvPr/>
        </p:nvCxnSpPr>
        <p:spPr>
          <a:xfrm>
            <a:off x="3023828" y="548680"/>
            <a:ext cx="0" cy="216024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6" idx="0"/>
          </p:cNvCxnSpPr>
          <p:nvPr/>
        </p:nvCxnSpPr>
        <p:spPr>
          <a:xfrm>
            <a:off x="3023828" y="1268760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8" idx="0"/>
          </p:cNvCxnSpPr>
          <p:nvPr/>
        </p:nvCxnSpPr>
        <p:spPr>
          <a:xfrm>
            <a:off x="3023828" y="2492896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2"/>
            <a:endCxn id="10" idx="0"/>
          </p:cNvCxnSpPr>
          <p:nvPr/>
        </p:nvCxnSpPr>
        <p:spPr>
          <a:xfrm>
            <a:off x="3023828" y="3717032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2"/>
            <a:endCxn id="12" idx="0"/>
          </p:cNvCxnSpPr>
          <p:nvPr/>
        </p:nvCxnSpPr>
        <p:spPr>
          <a:xfrm>
            <a:off x="3023828" y="4941168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1"/>
            <a:endCxn id="13" idx="3"/>
          </p:cNvCxnSpPr>
          <p:nvPr/>
        </p:nvCxnSpPr>
        <p:spPr>
          <a:xfrm flipH="1" flipV="1">
            <a:off x="1835696" y="5641994"/>
            <a:ext cx="432048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39952" y="1681554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GRADE=‘A’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39952" y="2905690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GRADE=‘B’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39952" y="4129826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GRADE=‘C’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39952" y="5353962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GRADE=‘D’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6" idx="3"/>
            <a:endCxn id="44" idx="1"/>
          </p:cNvCxnSpPr>
          <p:nvPr/>
        </p:nvCxnSpPr>
        <p:spPr>
          <a:xfrm flipV="1">
            <a:off x="3779912" y="1969586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3"/>
            <a:endCxn id="45" idx="1"/>
          </p:cNvCxnSpPr>
          <p:nvPr/>
        </p:nvCxnSpPr>
        <p:spPr>
          <a:xfrm flipV="1">
            <a:off x="3779912" y="3193722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3"/>
            <a:endCxn id="46" idx="1"/>
          </p:cNvCxnSpPr>
          <p:nvPr/>
        </p:nvCxnSpPr>
        <p:spPr>
          <a:xfrm flipV="1">
            <a:off x="3779912" y="4417858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2" idx="3"/>
            <a:endCxn id="47" idx="1"/>
          </p:cNvCxnSpPr>
          <p:nvPr/>
        </p:nvCxnSpPr>
        <p:spPr>
          <a:xfrm flipV="1">
            <a:off x="3779912" y="5641994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3"/>
          </p:cNvCxnSpPr>
          <p:nvPr/>
        </p:nvCxnSpPr>
        <p:spPr>
          <a:xfrm>
            <a:off x="5364088" y="1969586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364088" y="3212976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364088" y="4437112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364088" y="5661248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3" idx="2"/>
          </p:cNvCxnSpPr>
          <p:nvPr/>
        </p:nvCxnSpPr>
        <p:spPr>
          <a:xfrm>
            <a:off x="1223628" y="5930026"/>
            <a:ext cx="0" cy="379294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223628" y="6309320"/>
            <a:ext cx="4356484" cy="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80112" y="1969586"/>
            <a:ext cx="0" cy="4339734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580112" y="2492896"/>
            <a:ext cx="14401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15" idx="1"/>
          </p:cNvCxnSpPr>
          <p:nvPr/>
        </p:nvCxnSpPr>
        <p:spPr>
          <a:xfrm>
            <a:off x="7020272" y="249289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5" idx="4"/>
            <a:endCxn id="16" idx="0"/>
          </p:cNvCxnSpPr>
          <p:nvPr/>
        </p:nvCxnSpPr>
        <p:spPr>
          <a:xfrm>
            <a:off x="7020272" y="3645024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Process 75"/>
          <p:cNvSpPr/>
          <p:nvPr/>
        </p:nvSpPr>
        <p:spPr>
          <a:xfrm>
            <a:off x="5760132" y="5661248"/>
            <a:ext cx="2520280" cy="2566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7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8" name="Rectangle 37"/>
          <p:cNvSpPr/>
          <p:nvPr/>
        </p:nvSpPr>
        <p:spPr>
          <a:xfrm>
            <a:off x="2143108" y="250030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43108" y="3714752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3108" y="485776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28794" y="535782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28992" y="285749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00430" y="414338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00430" y="535782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5536" y="908720"/>
            <a:ext cx="7704856" cy="2448272"/>
            <a:chOff x="179512" y="1196752"/>
            <a:chExt cx="7704856" cy="3960440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7704856" cy="367240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score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90) then grade = ‘A’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80) and (score &lt; 90) then grade = ‘B’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70) and (score &lt; 80) then grade = ‘C’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60) and (score &lt; 70) then grade = ‘D’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&lt; 60) then grade = ‘F’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770485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745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 vert="horz" lIns="45720" tIns="0" rIns="45720" bIns="0" anchor="b" anchorCtr="0"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3600" dirty="0" smtClean="0">
                <a:solidFill>
                  <a:srgbClr val="3380E6"/>
                </a:solidFill>
                <a:latin typeface="Arial"/>
              </a:rPr>
              <a:t>Decision making – fig. 1</a:t>
            </a:r>
            <a:endParaRPr lang="en-US" sz="3600" dirty="0">
              <a:solidFill>
                <a:srgbClr val="3380E6"/>
              </a:solidFill>
              <a:latin typeface="Arial"/>
            </a:endParaRPr>
          </a:p>
        </p:txBody>
      </p:sp>
      <p:cxnSp>
        <p:nvCxnSpPr>
          <p:cNvPr id="35" name="Straight Connector 34"/>
          <p:cNvCxnSpPr>
            <a:stCxn id="6" idx="3"/>
          </p:cNvCxnSpPr>
          <p:nvPr/>
        </p:nvCxnSpPr>
        <p:spPr>
          <a:xfrm>
            <a:off x="5023385" y="2204864"/>
            <a:ext cx="1384819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72200" y="2204864"/>
            <a:ext cx="0" cy="432048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1"/>
          </p:cNvCxnSpPr>
          <p:nvPr/>
        </p:nvCxnSpPr>
        <p:spPr>
          <a:xfrm flipH="1">
            <a:off x="1223628" y="2204864"/>
            <a:ext cx="1423493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59632" y="2204864"/>
            <a:ext cx="0" cy="432048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07504" y="1196752"/>
            <a:ext cx="7416824" cy="4104456"/>
            <a:chOff x="107504" y="1196752"/>
            <a:chExt cx="7416824" cy="4104456"/>
          </a:xfrm>
        </p:grpSpPr>
        <p:sp>
          <p:nvSpPr>
            <p:cNvPr id="24" name="Flowchart: Terminator 23"/>
            <p:cNvSpPr/>
            <p:nvPr/>
          </p:nvSpPr>
          <p:spPr>
            <a:xfrm>
              <a:off x="3239852" y="4869160"/>
              <a:ext cx="1152128" cy="432048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END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7504" y="1556792"/>
              <a:ext cx="7416824" cy="1728192"/>
              <a:chOff x="107504" y="3284984"/>
              <a:chExt cx="7416824" cy="17281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07504" y="3284984"/>
                <a:ext cx="7416824" cy="1728192"/>
                <a:chOff x="107504" y="4149080"/>
                <a:chExt cx="7416824" cy="1728192"/>
              </a:xfrm>
            </p:grpSpPr>
            <p:sp>
              <p:nvSpPr>
                <p:cNvPr id="6" name="Flowchart: Decision 5"/>
                <p:cNvSpPr/>
                <p:nvPr/>
              </p:nvSpPr>
              <p:spPr>
                <a:xfrm>
                  <a:off x="2647121" y="4149080"/>
                  <a:ext cx="2376264" cy="1296144"/>
                </a:xfrm>
                <a:prstGeom prst="flowChartDecisio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Condition?</a:t>
                  </a:r>
                  <a:endParaRPr lang="en-US" sz="1600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292080" y="5229200"/>
                  <a:ext cx="2232248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Block of Statements (2)</a:t>
                  </a:r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07504" y="5229200"/>
                  <a:ext cx="2232248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Block of Statements (1)</a:t>
                  </a:r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Flowchart: Process 25"/>
              <p:cNvSpPr/>
              <p:nvPr/>
            </p:nvSpPr>
            <p:spPr>
              <a:xfrm>
                <a:off x="1475656" y="3573016"/>
                <a:ext cx="1008112" cy="288032"/>
              </a:xfrm>
              <a:prstGeom prst="flowChartProcess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True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>
              <a:xfrm>
                <a:off x="5292080" y="3573016"/>
                <a:ext cx="1008112" cy="288032"/>
              </a:xfrm>
              <a:prstGeom prst="flowChartProcess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False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2699792" y="3789040"/>
              <a:ext cx="2232248" cy="648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Block of Statements (3)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>
              <a:endCxn id="22" idx="1"/>
            </p:cNvCxnSpPr>
            <p:nvPr/>
          </p:nvCxnSpPr>
          <p:spPr>
            <a:xfrm>
              <a:off x="1223628" y="4113076"/>
              <a:ext cx="1476164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22" idx="3"/>
            </p:cNvCxnSpPr>
            <p:nvPr/>
          </p:nvCxnSpPr>
          <p:spPr>
            <a:xfrm flipH="1">
              <a:off x="4932040" y="4113076"/>
              <a:ext cx="1476164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2"/>
              <a:endCxn id="24" idx="0"/>
            </p:cNvCxnSpPr>
            <p:nvPr/>
          </p:nvCxnSpPr>
          <p:spPr>
            <a:xfrm>
              <a:off x="3815916" y="4437112"/>
              <a:ext cx="0" cy="432048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6" idx="0"/>
            </p:cNvCxnSpPr>
            <p:nvPr/>
          </p:nvCxnSpPr>
          <p:spPr>
            <a:xfrm>
              <a:off x="3835253" y="1196752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5" idx="2"/>
            </p:cNvCxnSpPr>
            <p:nvPr/>
          </p:nvCxnSpPr>
          <p:spPr>
            <a:xfrm>
              <a:off x="1223628" y="32849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2"/>
            </p:cNvCxnSpPr>
            <p:nvPr/>
          </p:nvCxnSpPr>
          <p:spPr>
            <a:xfrm>
              <a:off x="6408204" y="32849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44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// This program calculates the letter grade given the score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score; // student’s score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char grade; // </a:t>
            </a:r>
            <a:r>
              <a:rPr lang="en-US" dirty="0" err="1" smtClean="0">
                <a:solidFill>
                  <a:schemeClr val="bg1"/>
                </a:solidFill>
              </a:rPr>
              <a:t>stduent’s</a:t>
            </a:r>
            <a:r>
              <a:rPr lang="en-US" dirty="0" smtClean="0">
                <a:solidFill>
                  <a:schemeClr val="bg1"/>
                </a:solidFill>
              </a:rPr>
              <a:t> letter grade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(“Enter student’s score \n”); //prompt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&amp;score); //get score from user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//end of main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924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// This program calculates the letter grade given the score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score; // student’s score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char grade; // </a:t>
            </a:r>
            <a:r>
              <a:rPr lang="en-US" dirty="0" err="1" smtClean="0">
                <a:solidFill>
                  <a:srgbClr val="FFFF00"/>
                </a:solidFill>
              </a:rPr>
              <a:t>stduent’s</a:t>
            </a:r>
            <a:r>
              <a:rPr lang="en-US" dirty="0" smtClean="0">
                <a:solidFill>
                  <a:srgbClr val="FFFF00"/>
                </a:solidFill>
              </a:rPr>
              <a:t> letter grade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(“Enter student’s score \n”); //prompt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&amp;score); //get score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if (score &gt;= 90)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grade = ‘A’;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} //end (score &gt;=90)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 //end of main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039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692696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// This program calculates the letter grade given the score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score; // student’s score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char grade; // </a:t>
            </a:r>
            <a:r>
              <a:rPr lang="en-US" dirty="0" err="1" smtClean="0">
                <a:solidFill>
                  <a:srgbClr val="FFFF00"/>
                </a:solidFill>
              </a:rPr>
              <a:t>stduent’s</a:t>
            </a:r>
            <a:r>
              <a:rPr lang="en-US" dirty="0" smtClean="0">
                <a:solidFill>
                  <a:srgbClr val="FFFF00"/>
                </a:solidFill>
              </a:rPr>
              <a:t> letter grade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(“Enter student’s score \n”); //prompt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&amp;score); //get score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(score &gt;= 90)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grade = ‘A’;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} //end (score &gt;=90)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if ((score &gt;=80) &amp;&amp; (score &lt; 90))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grade = ‘B’;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} // end ((score &gt;=80) &amp;&amp; (score &lt; 90))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 //end of main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990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((score &gt;= 80) &amp;&amp; (score &lt; 90))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grade = ‘B’;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} // end ((score &gt;=80) &amp;&amp; (score &lt; 90))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((score &gt;= 70) &amp;&amp; (score &lt; 80))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grade = ‘C’;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} // end ((score &gt;= 70) &amp;&amp; (score &lt; 80))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if ((score &gt;= 60) &amp;&amp; (score &lt; 70))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‘D’;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((score &gt;= 60) &amp;&amp; (score &lt; 70))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if (score &lt; 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‘F’;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(score &lt; 60)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540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grade corresponding to %d is %c”, score, grade);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 //end of main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016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8.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 an alternative solution 1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((score &gt;= 80) &amp;&amp; (score &lt; 90))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grade = ‘B’;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} // end ((score &gt;=80) &amp;&amp; (score &lt; 90))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((score &gt;= 70) &amp;&amp; (score &lt; 80))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grade = ‘C’;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} // end ((score &gt;= 70) &amp;&amp; (score &lt; 80))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if ((score &gt;= 60) &amp;&amp; (score &lt; 70))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‘D’;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((score &gt;= 60) &amp;&amp; (score &lt; 70))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trike="sngStrike" dirty="0" smtClean="0">
                <a:solidFill>
                  <a:schemeClr val="bg1"/>
                </a:solidFill>
              </a:rPr>
              <a:t>if (score &lt; 60)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‘F’;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of else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268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 an alternative solution 2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64704"/>
            <a:ext cx="748883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score;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char grade;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student’s score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&amp;score);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(score &gt;= 90) { grade = ‘A’; 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80) &amp;&amp; (score &lt; 90))  { grade = ‘B’;} 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rgbClr val="00B05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70) &amp;&amp; (score &lt; 80)) { grade = ‘C’;} </a:t>
            </a: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else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60) &amp;&amp; (score &lt; 70)) { grade = ‘D’;}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{ grade = ‘C’ };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grade corresponding to %d is %c”, score, grade);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r>
              <a:rPr lang="en-US" dirty="0" smtClean="0">
                <a:solidFill>
                  <a:schemeClr val="bg1"/>
                </a:solidFill>
              </a:rPr>
              <a:t> //end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501008"/>
            <a:ext cx="612068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981531" y="4478491"/>
            <a:ext cx="233589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One Statement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97352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1817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 NESTED IF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64704"/>
            <a:ext cx="748883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score;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char grade;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student’s score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&amp;score);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(score &gt;= 90) { grade = ‘A’; 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80) &amp;&amp; (score &lt; 90))  { grade = ‘B’;} 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rgbClr val="00B05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70) &amp;&amp; (score &lt; 80)) { grade = ‘C’;} </a:t>
            </a: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else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60) &amp;&amp; (score &lt; 70)) { grade = ‘D’;}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{ grade = ‘C’ };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grade corresponding to %d is %c”, score, grade);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r>
              <a:rPr lang="en-US" dirty="0" smtClean="0">
                <a:solidFill>
                  <a:schemeClr val="bg1"/>
                </a:solidFill>
              </a:rPr>
              <a:t> //end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501008"/>
            <a:ext cx="612068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6283699" y="4478491"/>
            <a:ext cx="1731564" cy="46166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NESTED  IF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97352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6561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568952" cy="660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11.  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nested if - syntax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Nested if statements are used for multiple-alternative decision.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Syntax:</a:t>
            </a:r>
          </a:p>
          <a:p>
            <a:pPr marL="292608" lvl="1" indent="0" algn="just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</a:rPr>
              <a:t>i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f (condition 1)</a:t>
            </a:r>
          </a:p>
          <a:p>
            <a:pPr marL="530352" lvl="2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Statement 1</a:t>
            </a:r>
            <a:endParaRPr lang="en-US" altLang="en-US" dirty="0">
              <a:solidFill>
                <a:srgbClr val="0000CC"/>
              </a:solidFill>
              <a:latin typeface="Times New Roman" pitchFamily="18" charset="0"/>
            </a:endParaRPr>
          </a:p>
          <a:p>
            <a:pPr marL="292608" lvl="1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else if (condition 2)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Statement 2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…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…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…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else if (condition n)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	statement n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955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040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12.  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NESTED IF - EXAMPLE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7715200" cy="569103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Consider the following code segment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um_pos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counts the number of positive numbers.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um_neg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counts the number of negative numbers.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um_zero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counts the number of zeroes.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268760"/>
            <a:ext cx="54006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f (x &gt; 0) </a:t>
            </a:r>
            <a:r>
              <a:rPr lang="en-US" dirty="0" err="1" smtClean="0">
                <a:solidFill>
                  <a:schemeClr val="bg1"/>
                </a:solidFill>
              </a:rPr>
              <a:t>num_pos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num_pos</a:t>
            </a:r>
            <a:r>
              <a:rPr lang="en-US" dirty="0" smtClean="0">
                <a:solidFill>
                  <a:schemeClr val="bg1"/>
                </a:solidFill>
              </a:rPr>
              <a:t> +1;</a:t>
            </a:r>
          </a:p>
          <a:p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if (x &lt; 0) </a:t>
            </a:r>
            <a:r>
              <a:rPr lang="en-US" dirty="0" err="1" smtClean="0">
                <a:solidFill>
                  <a:schemeClr val="bg1"/>
                </a:solidFill>
              </a:rPr>
              <a:t>num_neg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num_neg</a:t>
            </a:r>
            <a:r>
              <a:rPr lang="en-US" dirty="0" smtClean="0">
                <a:solidFill>
                  <a:schemeClr val="bg1"/>
                </a:solidFill>
              </a:rPr>
              <a:t> +1;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else /* x equals zero */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>
                <a:solidFill>
                  <a:schemeClr val="bg1"/>
                </a:solidFill>
              </a:rPr>
              <a:t>num_zero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num_zero</a:t>
            </a:r>
            <a:r>
              <a:rPr lang="en-US" dirty="0" smtClean="0">
                <a:solidFill>
                  <a:schemeClr val="bg1"/>
                </a:solidFill>
              </a:rPr>
              <a:t> +1;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844824"/>
            <a:ext cx="360040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840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92888" cy="6263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7643192" cy="5475008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else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selection statement allows you to specify that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different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actions are to be performed when the condition is true and when it is false.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is also called 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two way selection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Syntax: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if (condition)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{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    block of statements 1;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}// end if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else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{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    block of statements 2;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}//end else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block of statements 3;</a:t>
            </a:r>
            <a:endParaRPr lang="en-US" sz="25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455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568952" cy="660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13.  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The ternary “?” conditional operator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 provides 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conditional operator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en-US" dirty="0" smtClean="0">
                <a:solidFill>
                  <a:srgbClr val="0000FF"/>
                </a:solidFill>
                <a:latin typeface="LucidaSansTypewriter" pitchFamily="49" charset="0"/>
              </a:rPr>
              <a:t>?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) which is closely related to the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else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statement.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conditional operator is C’s only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ternary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operator—</a:t>
            </a:r>
            <a:r>
              <a:rPr lang="en-US" altLang="en-US" i="1" u="sng" dirty="0" smtClean="0">
                <a:solidFill>
                  <a:srgbClr val="000000"/>
                </a:solidFill>
                <a:latin typeface="Times New Roman" pitchFamily="18" charset="0"/>
              </a:rPr>
              <a:t>it takes three operands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These together with the conditional operator form a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conditional expression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first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operand is a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second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operand is the value for the entire conditional expression if the condition is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true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third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operand is the value for the entire conditional expression if the condition is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false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529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08720"/>
            <a:ext cx="604867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grade; //declaration of grade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grade: \n”); //prompt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(grade &gt;=60)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(“P \n”); // if condition is true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} // end if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(“F \n”); // if condition is false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} //end else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(“Good bye 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356992"/>
            <a:ext cx="5040560" cy="2376264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52120" y="3356992"/>
            <a:ext cx="3384376" cy="23762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Char Res;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 =((grade &gt;=60)? “P”:”F”);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 (“Result = %c \n”, Res);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320040"/>
            <a:ext cx="8568952" cy="6606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13.  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The “?” operator - example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242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chtp7_03_Page_0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46779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indentation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27569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If ( grade&gt;=60);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568952" cy="588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7992888" cy="5403000"/>
          </a:xfrm>
        </p:spPr>
        <p:txBody>
          <a:bodyPr/>
          <a:lstStyle/>
          <a:p>
            <a:pPr algn="just"/>
            <a:r>
              <a:rPr lang="en-US" dirty="0" smtClean="0"/>
              <a:t>Write a program that prints “Passed” or “Failed” depending on the student’s grade. The program should finally print a “Good bye” message.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95536" y="2492896"/>
            <a:ext cx="5184576" cy="1728192"/>
            <a:chOff x="179512" y="1196752"/>
            <a:chExt cx="5184576" cy="1728192"/>
          </a:xfrm>
        </p:grpSpPr>
        <p:sp>
          <p:nvSpPr>
            <p:cNvPr id="5" name="Flowchart: Process 4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grade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grade is greater than or equal to 60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print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print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Print a “Good bye” message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330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Flowchart</a:t>
            </a:r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3491880" y="5445224"/>
            <a:ext cx="1512168" cy="64807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2852192" y="6177305"/>
            <a:ext cx="2943944" cy="34803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79512" y="764704"/>
            <a:ext cx="7920880" cy="3456384"/>
            <a:chOff x="179512" y="1412776"/>
            <a:chExt cx="7920880" cy="3456384"/>
          </a:xfrm>
        </p:grpSpPr>
        <p:sp>
          <p:nvSpPr>
            <p:cNvPr id="8" name="Flowchart: Terminator 7"/>
            <p:cNvSpPr/>
            <p:nvPr/>
          </p:nvSpPr>
          <p:spPr>
            <a:xfrm>
              <a:off x="3419872" y="1412776"/>
              <a:ext cx="1512168" cy="570063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START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Data 8"/>
            <p:cNvSpPr/>
            <p:nvPr/>
          </p:nvSpPr>
          <p:spPr>
            <a:xfrm>
              <a:off x="2987824" y="2172377"/>
              <a:ext cx="2376264" cy="576064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READ grade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2879812" y="2996952"/>
              <a:ext cx="2592288" cy="1296144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grade &gt;= 60?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10" idx="1"/>
            </p:cNvCxnSpPr>
            <p:nvPr/>
          </p:nvCxnSpPr>
          <p:spPr>
            <a:xfrm flipH="1">
              <a:off x="2051720" y="3645024"/>
              <a:ext cx="828092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51720" y="3645024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ata 12"/>
            <p:cNvSpPr/>
            <p:nvPr/>
          </p:nvSpPr>
          <p:spPr>
            <a:xfrm>
              <a:off x="179512" y="4005064"/>
              <a:ext cx="2916324" cy="46805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Print “passed”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051720" y="4509120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>
            <a:xfrm>
              <a:off x="4175956" y="1982839"/>
              <a:ext cx="0" cy="189538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175956" y="2748441"/>
              <a:ext cx="0" cy="248511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Process 20"/>
            <p:cNvSpPr/>
            <p:nvPr/>
          </p:nvSpPr>
          <p:spPr>
            <a:xfrm>
              <a:off x="1907704" y="3284984"/>
              <a:ext cx="1008112" cy="288032"/>
            </a:xfrm>
            <a:prstGeom prst="flowChartProcess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5508104" y="3284984"/>
              <a:ext cx="1008112" cy="288032"/>
            </a:xfrm>
            <a:prstGeom prst="flowChartProcess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436096" y="3645024"/>
              <a:ext cx="828092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28184" y="3645024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Data 26"/>
            <p:cNvSpPr/>
            <p:nvPr/>
          </p:nvSpPr>
          <p:spPr>
            <a:xfrm>
              <a:off x="5184068" y="4005064"/>
              <a:ext cx="2916324" cy="46805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Print “failed”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016288" y="4473116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H="1">
            <a:off x="4175956" y="4149080"/>
            <a:ext cx="18403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51720" y="4185084"/>
            <a:ext cx="2124236" cy="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75956" y="4221088"/>
            <a:ext cx="0" cy="36004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ata 40"/>
          <p:cNvSpPr/>
          <p:nvPr/>
        </p:nvSpPr>
        <p:spPr>
          <a:xfrm>
            <a:off x="2339752" y="4617132"/>
            <a:ext cx="3672408" cy="468052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 “Good bye”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4"/>
          </p:cNvCxnSpPr>
          <p:nvPr/>
        </p:nvCxnSpPr>
        <p:spPr>
          <a:xfrm>
            <a:off x="4175956" y="5085184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208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err="1" smtClean="0">
                <a:solidFill>
                  <a:srgbClr val="3380E6"/>
                </a:solidFill>
                <a:latin typeface="Arial"/>
              </a:rPr>
              <a:t>pseudocode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5536" y="1484784"/>
            <a:ext cx="7272808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33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023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//read grade from 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1988840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878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grade: \n”); // prompt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 read grade from 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2636912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527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myTheme</Template>
  <TotalTime>283</TotalTime>
  <Words>2648</Words>
  <Application>Microsoft Office PowerPoint</Application>
  <PresentationFormat>On-screen Show (4:3)</PresentationFormat>
  <Paragraphs>498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myTheme</vt:lpstr>
      <vt:lpstr>Decision making</vt:lpstr>
      <vt:lpstr>1. Decision making – fig. 1</vt:lpstr>
      <vt:lpstr>2.  The if…else Statement</vt:lpstr>
      <vt:lpstr>PowerPoint Presentation</vt:lpstr>
      <vt:lpstr>3.  if…else - EXAMPLE</vt:lpstr>
      <vt:lpstr>3.if…else – EXAMPLE Flowchart</vt:lpstr>
      <vt:lpstr>3.if…else – EXAMPLE pseudocode</vt:lpstr>
      <vt:lpstr>3.if…else – EXAMPLE code</vt:lpstr>
      <vt:lpstr>3.if…else – EXAMPLE code</vt:lpstr>
      <vt:lpstr>3.if…else – EXAMPLE code</vt:lpstr>
      <vt:lpstr>3.if…else – EXAMPLE code</vt:lpstr>
      <vt:lpstr>3.if…else – EXAMPLE code</vt:lpstr>
      <vt:lpstr>3.if…else – EXAMPLE code</vt:lpstr>
      <vt:lpstr>4. The logical operators - AND</vt:lpstr>
      <vt:lpstr>5. The logical operators - OR</vt:lpstr>
      <vt:lpstr>6. The logical operators - NOT</vt:lpstr>
      <vt:lpstr>7. The logical operators - example</vt:lpstr>
      <vt:lpstr>PowerPoint Presentation</vt:lpstr>
      <vt:lpstr>7. The logical operators - example</vt:lpstr>
      <vt:lpstr>7. The logical operators - example</vt:lpstr>
      <vt:lpstr>7. The logical operators - example</vt:lpstr>
      <vt:lpstr>7. The logical operators - example</vt:lpstr>
      <vt:lpstr>7. The logical operators - example</vt:lpstr>
      <vt:lpstr>7. The logical operators - example</vt:lpstr>
      <vt:lpstr>8.  an alternative solution 1</vt:lpstr>
      <vt:lpstr>9.  an alternative solution 2</vt:lpstr>
      <vt:lpstr>10.  NESTED IF</vt:lpstr>
      <vt:lpstr>11.  nested if - syntax</vt:lpstr>
      <vt:lpstr>12.  NESTED IF - EXAMPLE</vt:lpstr>
      <vt:lpstr>13.  The ternary “?” conditional operator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Soha S.Zaghloul</dc:creator>
  <cp:lastModifiedBy>User</cp:lastModifiedBy>
  <cp:revision>28</cp:revision>
  <dcterms:created xsi:type="dcterms:W3CDTF">2014-09-14T18:14:44Z</dcterms:created>
  <dcterms:modified xsi:type="dcterms:W3CDTF">2015-02-15T07:50:44Z</dcterms:modified>
</cp:coreProperties>
</file>