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91" r:id="rId34"/>
    <p:sldId id="284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4D8E-4F0C-8649-B7E5-40A6F51FD36B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24172-0DC4-B948-A06A-84A0CB3D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8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EB0CF-EA1B-434C-9E0A-6248E497D32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C48D-5589-564B-85D0-D47FB847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3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530D357-8FDC-3D4C-9AE5-3B0F0794570A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8B9B-CA80-3344-B4E8-6A781BFFB8C4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C16-C42B-A540-9A78-27939EC025AE}" type="datetime1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FA41-20EC-B848-962E-E3136C62DAF8}" type="datetime1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F4D316C-0E9C-D74F-BF27-E1897AE7856F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CF47691-E282-B141-9AD7-29A32DA0F2B5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B75-92D5-4A41-A434-3CE020C55D12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5820E9-D61F-CC44-968A-D782FB66DDBE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C78E56-07BC-E54B-A7B8-F03D3230C595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025F9BE-715A-E344-B2BF-0DA846A96CA0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BA9-75BB-C640-9D57-FA30840FA288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100A-FE0C-EB49-A98D-CF1831D3A1CD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F693-E195-754C-9A7D-F21723486BD7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539-83CF-0046-A669-DEB2FD1FA99A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73BDFAB-247B-D74B-A4A2-76A1AD9F360E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4A9C34F-915B-DF4D-9C86-65367389C271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2DB0-7FA7-F84A-8EA1-57311FAFA971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FC3-4C95-7444-8894-7ADBA246795C}" type="datetime1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62A-4143-AA49-B14F-4A5C1707A7FA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783D-1465-6E42-8937-EC4B4E646DF3}" type="datetime1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F18625-FBB6-0B42-BD43-E00617426F25}" type="datetime1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Repetition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5373216"/>
            <a:ext cx="4038600" cy="7485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statement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1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8. 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for statement executes a number of statements many times using a loop control variable (counter).</a:t>
            </a:r>
          </a:p>
          <a:p>
            <a:r>
              <a:rPr lang="en-US" dirty="0" smtClean="0"/>
              <a:t>The counter defines three main parts:</a:t>
            </a:r>
          </a:p>
          <a:p>
            <a:pPr lvl="1"/>
            <a:r>
              <a:rPr lang="en-US" dirty="0" smtClean="0"/>
              <a:t>The initial value</a:t>
            </a:r>
          </a:p>
          <a:p>
            <a:pPr lvl="1"/>
            <a:r>
              <a:rPr lang="en-US" dirty="0" smtClean="0"/>
              <a:t>The condition</a:t>
            </a:r>
          </a:p>
          <a:p>
            <a:pPr lvl="1"/>
            <a:r>
              <a:rPr lang="en-US" dirty="0" smtClean="0"/>
              <a:t>The step</a:t>
            </a:r>
          </a:p>
          <a:p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for (</a:t>
            </a:r>
            <a:r>
              <a:rPr lang="en-US" sz="24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 = 0; </a:t>
            </a:r>
            <a:r>
              <a:rPr lang="en-US" sz="24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 &lt; 5; </a:t>
            </a:r>
            <a:r>
              <a:rPr lang="en-US" sz="2400" dirty="0" err="1" smtClean="0">
                <a:solidFill>
                  <a:srgbClr val="00B0F0"/>
                </a:solidFill>
              </a:rPr>
              <a:t>i</a:t>
            </a:r>
            <a:r>
              <a:rPr lang="en-US" sz="2400" dirty="0" smtClean="0">
                <a:solidFill>
                  <a:srgbClr val="00B0F0"/>
                </a:solidFill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err="1" smtClean="0">
                <a:solidFill>
                  <a:srgbClr val="00B0F0"/>
                </a:solidFill>
              </a:rPr>
              <a:t>printf</a:t>
            </a:r>
            <a:r>
              <a:rPr lang="en-US" dirty="0" smtClean="0">
                <a:solidFill>
                  <a:srgbClr val="00B0F0"/>
                </a:solidFill>
              </a:rPr>
              <a:t> (“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= %3d\n”,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}</a:t>
            </a:r>
          </a:p>
          <a:p>
            <a:r>
              <a:rPr lang="en-US" dirty="0" smtClean="0"/>
              <a:t>The counter used in the previous loop is the variable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43608" y="3717032"/>
            <a:ext cx="720080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1403648" y="2420888"/>
            <a:ext cx="216024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75856" y="2060848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value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835696" y="3717032"/>
            <a:ext cx="720080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9792" y="2492896"/>
            <a:ext cx="2304256" cy="1368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60032" y="213285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Condition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627784" y="3717032"/>
            <a:ext cx="504056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347864" y="3140968"/>
            <a:ext cx="122413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83968" y="2780928"/>
            <a:ext cx="9361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Step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11560" y="4725144"/>
            <a:ext cx="3240360" cy="57606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500264" y="3933056"/>
            <a:ext cx="122413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355976" y="3573016"/>
            <a:ext cx="32403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Statements to be repeated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9.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cont’d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initial value</a:t>
            </a:r>
            <a:r>
              <a:rPr lang="en-US" dirty="0" smtClean="0"/>
              <a:t> of the counter determines the first value to be used when executing the statements.</a:t>
            </a:r>
          </a:p>
          <a:p>
            <a:pPr algn="just"/>
            <a:r>
              <a:rPr lang="en-US" dirty="0" smtClean="0"/>
              <a:t>The loop repeats as long as the </a:t>
            </a:r>
            <a:r>
              <a:rPr lang="en-US" dirty="0" smtClean="0">
                <a:solidFill>
                  <a:srgbClr val="FF0000"/>
                </a:solidFill>
              </a:rPr>
              <a:t>condition</a:t>
            </a:r>
            <a:r>
              <a:rPr lang="en-US" dirty="0" smtClean="0"/>
              <a:t> is true.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step</a:t>
            </a:r>
            <a:r>
              <a:rPr lang="en-US" dirty="0" smtClean="0"/>
              <a:t> is the change (or update) in the value of the counter.</a:t>
            </a:r>
          </a:p>
          <a:p>
            <a:pPr algn="just"/>
            <a:r>
              <a:rPr lang="en-US" dirty="0" smtClean="0"/>
              <a:t>The loop counter should be always of type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3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1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fragment 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&lt;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%3d \n”,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09351"/>
              </p:ext>
            </p:extLst>
          </p:nvPr>
        </p:nvGraphicFramePr>
        <p:xfrm>
          <a:off x="683568" y="3429000"/>
          <a:ext cx="81369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988332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5?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</a:t>
                      </a:r>
                      <a:r>
                        <a:rPr lang="en-US" baseline="0" dirty="0" smtClean="0"/>
                        <a:t>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fragment 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&gt;=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--)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%3d \n”,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97476"/>
              </p:ext>
            </p:extLst>
          </p:nvPr>
        </p:nvGraphicFramePr>
        <p:xfrm>
          <a:off x="683568" y="3429000"/>
          <a:ext cx="813690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988332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</a:t>
                      </a:r>
                      <a:r>
                        <a:rPr lang="en-US" baseline="0" dirty="0" smtClean="0"/>
                        <a:t> 0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 0?</a:t>
                      </a:r>
                      <a:r>
                        <a:rPr lang="en-US" baseline="0" dirty="0" smtClean="0"/>
                        <a:t>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-1 &gt;= 0?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3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fragment 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&lt;=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doubled = %3d \n”, 2*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10633"/>
              </p:ext>
            </p:extLst>
          </p:nvPr>
        </p:nvGraphicFramePr>
        <p:xfrm>
          <a:off x="683568" y="3429000"/>
          <a:ext cx="813690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840"/>
                <a:gridCol w="1795840"/>
                <a:gridCol w="2638137"/>
                <a:gridCol w="953543"/>
                <a:gridCol w="9535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&lt;=</a:t>
                      </a:r>
                      <a:r>
                        <a:rPr lang="en-US" baseline="0" dirty="0" smtClean="0"/>
                        <a:t> 5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2*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</a:t>
                      </a:r>
                      <a:r>
                        <a:rPr lang="en-US" baseline="0" dirty="0" smtClean="0"/>
                        <a:t>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6 &lt;=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the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5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Write a complete program that calculates the factorial of an integer number </a:t>
            </a:r>
            <a:r>
              <a:rPr lang="en-US" i="1" dirty="0" smtClean="0"/>
              <a:t>n </a:t>
            </a:r>
            <a:r>
              <a:rPr lang="en-US" dirty="0" smtClean="0"/>
              <a:t>such that </a:t>
            </a:r>
            <a:r>
              <a:rPr lang="en-US" i="1" dirty="0" smtClean="0"/>
              <a:t>n </a:t>
            </a:r>
            <a:r>
              <a:rPr lang="en-US" dirty="0" smtClean="0"/>
              <a:t>is greater than zero.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83568" y="1844824"/>
            <a:ext cx="1368152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Input?</a:t>
            </a:r>
          </a:p>
          <a:p>
            <a:r>
              <a:rPr lang="en-US" b="1" dirty="0"/>
              <a:t>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35696" y="1844824"/>
            <a:ext cx="1368152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Type?</a:t>
            </a:r>
          </a:p>
          <a:p>
            <a:r>
              <a:rPr lang="en-US" b="1" dirty="0" smtClean="0"/>
              <a:t>integer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915816" y="1844824"/>
            <a:ext cx="2016224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Value?</a:t>
            </a:r>
          </a:p>
          <a:p>
            <a:r>
              <a:rPr lang="en-US" b="1" dirty="0" smtClean="0"/>
              <a:t>Through </a:t>
            </a:r>
            <a:r>
              <a:rPr lang="en-US" b="1" dirty="0" err="1" smtClean="0"/>
              <a:t>scanf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4008" y="1844824"/>
            <a:ext cx="2016224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Restriction?</a:t>
            </a:r>
          </a:p>
          <a:p>
            <a:r>
              <a:rPr lang="en-US" b="1" dirty="0" smtClean="0"/>
              <a:t>n &gt; 0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3068960"/>
            <a:ext cx="1368152" cy="1152128"/>
          </a:xfrm>
          <a:prstGeom prst="round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Output?</a:t>
            </a:r>
          </a:p>
          <a:p>
            <a:r>
              <a:rPr lang="en-US" b="1" dirty="0" smtClean="0"/>
              <a:t>n!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3568" y="4293096"/>
            <a:ext cx="612068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1! = 1</a:t>
            </a:r>
          </a:p>
          <a:p>
            <a:r>
              <a:rPr lang="en-US" b="1" dirty="0" smtClean="0"/>
              <a:t>2! = 2 x 1 </a:t>
            </a:r>
            <a:r>
              <a:rPr lang="en-US" b="1" dirty="0" smtClean="0">
                <a:solidFill>
                  <a:srgbClr val="00B0F0"/>
                </a:solidFill>
              </a:rPr>
              <a:t>= 2 x 1!</a:t>
            </a:r>
          </a:p>
          <a:p>
            <a:r>
              <a:rPr lang="en-US" b="1" dirty="0" smtClean="0"/>
              <a:t>3! = 3 x 2 x 1 </a:t>
            </a:r>
            <a:r>
              <a:rPr lang="en-US" b="1" dirty="0" smtClean="0">
                <a:solidFill>
                  <a:srgbClr val="00B0F0"/>
                </a:solidFill>
              </a:rPr>
              <a:t>= 3 x 2!</a:t>
            </a:r>
          </a:p>
          <a:p>
            <a:r>
              <a:rPr lang="en-US" b="1" dirty="0" smtClean="0"/>
              <a:t>4! = 4 x 3 x 2 x 1 </a:t>
            </a:r>
            <a:r>
              <a:rPr lang="en-US" b="1" dirty="0" smtClean="0">
                <a:solidFill>
                  <a:srgbClr val="00B0F0"/>
                </a:solidFill>
              </a:rPr>
              <a:t>= 4 x 3!</a:t>
            </a:r>
          </a:p>
          <a:p>
            <a:r>
              <a:rPr lang="en-US" b="1" dirty="0" smtClean="0"/>
              <a:t>5! = 5 x 4 x 3 x 2 x 1 </a:t>
            </a:r>
            <a:r>
              <a:rPr lang="en-US" b="1" dirty="0" smtClean="0">
                <a:solidFill>
                  <a:srgbClr val="00B0F0"/>
                </a:solidFill>
              </a:rPr>
              <a:t>= 5 x 4!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3568" y="5949280"/>
            <a:ext cx="6120680" cy="51244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n! = n * (n – 1) * (n – 2) * (n – 3) * … 1 </a:t>
            </a:r>
            <a:r>
              <a:rPr lang="en-US" b="1" dirty="0" smtClean="0">
                <a:solidFill>
                  <a:srgbClr val="C00000"/>
                </a:solidFill>
              </a:rPr>
              <a:t>= n * (n-1)!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3140968"/>
            <a:ext cx="6120680" cy="51244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n! = n * (n – 1) * (n – 2) * (n – 3) * … 1 </a:t>
            </a:r>
            <a:r>
              <a:rPr lang="en-US" b="1" dirty="0" smtClean="0">
                <a:solidFill>
                  <a:srgbClr val="C00000"/>
                </a:solidFill>
              </a:rPr>
              <a:t>= n * (n – 1)!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1560" y="3789040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Initial value: 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11560" y="4365104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Step: -1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560" y="4869160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Condition: n &gt;= 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11560" y="5373216"/>
            <a:ext cx="6120680" cy="108012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for (</a:t>
            </a:r>
            <a:r>
              <a:rPr lang="en-US" b="1" dirty="0" err="1" smtClean="0"/>
              <a:t>i</a:t>
            </a:r>
            <a:r>
              <a:rPr lang="en-US" b="1" dirty="0" smtClean="0"/>
              <a:t> = n; </a:t>
            </a:r>
            <a:r>
              <a:rPr lang="en-US" b="1" dirty="0" err="1" smtClean="0"/>
              <a:t>i</a:t>
            </a:r>
            <a:r>
              <a:rPr lang="en-US" b="1" dirty="0" smtClean="0"/>
              <a:t> &gt;= 1; </a:t>
            </a:r>
            <a:r>
              <a:rPr lang="en-US" b="1" dirty="0" err="1" smtClean="0"/>
              <a:t>i</a:t>
            </a:r>
            <a:r>
              <a:rPr lang="en-US" b="1" dirty="0" smtClean="0"/>
              <a:t>--)</a:t>
            </a:r>
          </a:p>
          <a:p>
            <a:r>
              <a:rPr lang="en-US" b="1" dirty="0" smtClean="0"/>
              <a:t>   {</a:t>
            </a:r>
          </a:p>
          <a:p>
            <a:r>
              <a:rPr lang="en-US" b="1" dirty="0" smtClean="0"/>
              <a:t>   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(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= n;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&gt;= 1;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--)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}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11560" y="4293096"/>
            <a:ext cx="6120680" cy="1368152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for (</a:t>
            </a:r>
            <a:r>
              <a:rPr lang="en-US" b="1" dirty="0" err="1" smtClean="0"/>
              <a:t>i</a:t>
            </a:r>
            <a:r>
              <a:rPr lang="en-US" b="1" dirty="0" smtClean="0"/>
              <a:t> = n; </a:t>
            </a:r>
            <a:r>
              <a:rPr lang="en-US" b="1" dirty="0" err="1" smtClean="0"/>
              <a:t>i</a:t>
            </a:r>
            <a:r>
              <a:rPr lang="en-US" b="1" dirty="0" smtClean="0"/>
              <a:t> &gt;= 1; </a:t>
            </a:r>
            <a:r>
              <a:rPr lang="en-US" b="1" dirty="0" err="1" smtClean="0"/>
              <a:t>i</a:t>
            </a:r>
            <a:r>
              <a:rPr lang="en-US" b="1" dirty="0" smtClean="0"/>
              <a:t>--)</a:t>
            </a:r>
          </a:p>
          <a:p>
            <a:r>
              <a:rPr lang="en-US" b="1" dirty="0" smtClean="0"/>
              <a:t>   {</a:t>
            </a:r>
          </a:p>
          <a:p>
            <a:r>
              <a:rPr lang="en-US" b="1" dirty="0" smtClean="0"/>
              <a:t>      product = product * </a:t>
            </a:r>
            <a:r>
              <a:rPr lang="en-US" b="1" dirty="0" err="1" smtClean="0"/>
              <a:t>i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product;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product = 1;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n; </a:t>
            </a:r>
            <a:r>
              <a:rPr lang="en-US" dirty="0" err="1" smtClean="0"/>
              <a:t>i</a:t>
            </a:r>
            <a:r>
              <a:rPr lang="en-US" dirty="0" smtClean="0"/>
              <a:t> &gt;= 1; </a:t>
            </a:r>
            <a:r>
              <a:rPr lang="en-US" dirty="0" err="1" smtClean="0"/>
              <a:t>i</a:t>
            </a:r>
            <a:r>
              <a:rPr lang="en-US" dirty="0" smtClean="0"/>
              <a:t>--)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FF00"/>
                </a:solidFill>
              </a:rPr>
              <a:t>product = product *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; // or product *=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(“factorial of %3d = %6d\n”, n, product);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5085184"/>
            <a:ext cx="6120680" cy="79208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What if the user entered a number less than 1?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5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561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n,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product;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an integer number: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(n &gt;= 1)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 product = 1;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n;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&gt;= 1;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--)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product = product *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 // or product *=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} //end of for loop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/>
              <a:t>printf</a:t>
            </a:r>
            <a:r>
              <a:rPr lang="en-US" dirty="0" smtClean="0"/>
              <a:t> (“factorial of %3d = %6d\n”, n, product);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rgbClr val="FFFF00"/>
                </a:solidFill>
              </a:rPr>
              <a:t>} // if (n &gt;= 1)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(“invalid input\n”);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//end of main function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4B5A1"/>
                </a:solidFill>
                <a:latin typeface="Arial"/>
              </a:rPr>
              <a:t>Compound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 assignment 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operators </a:t>
            </a:r>
          </a:p>
          <a:p>
            <a:pPr lvl="1"/>
            <a:r>
              <a:rPr lang="en-US" dirty="0" smtClean="0">
                <a:solidFill>
                  <a:srgbClr val="24B5A1"/>
                </a:solidFill>
                <a:latin typeface="Arial"/>
              </a:rPr>
              <a:t>Increment/decrement operators</a:t>
            </a:r>
          </a:p>
          <a:p>
            <a:pPr lvl="1"/>
            <a:r>
              <a:rPr lang="en-US" dirty="0">
                <a:solidFill>
                  <a:srgbClr val="24B5A1"/>
                </a:solidFill>
                <a:latin typeface="Arial"/>
              </a:rPr>
              <a:t>The postfix and prefix operators</a:t>
            </a:r>
            <a:endParaRPr lang="en-US" dirty="0" smtClean="0">
              <a:solidFill>
                <a:srgbClr val="24B5A1"/>
              </a:solidFill>
              <a:latin typeface="Arial"/>
            </a:endParaRPr>
          </a:p>
          <a:p>
            <a:r>
              <a:rPr lang="en-US" b="1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 statement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4 - trace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74269"/>
              </p:ext>
            </p:extLst>
          </p:nvPr>
        </p:nvGraphicFramePr>
        <p:xfrm>
          <a:off x="323530" y="548680"/>
          <a:ext cx="7488830" cy="121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563"/>
                <a:gridCol w="1910493"/>
                <a:gridCol w="2071381"/>
                <a:gridCol w="1060201"/>
                <a:gridCol w="1728192"/>
              </a:tblGrid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&gt;=</a:t>
                      </a:r>
                      <a:r>
                        <a:rPr lang="en-US" baseline="0" dirty="0" smtClean="0"/>
                        <a:t> 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invalid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61808"/>
              </p:ext>
            </p:extLst>
          </p:nvPr>
        </p:nvGraphicFramePr>
        <p:xfrm>
          <a:off x="323528" y="1700808"/>
          <a:ext cx="7488832" cy="319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470"/>
                <a:gridCol w="1726792"/>
                <a:gridCol w="1872210"/>
                <a:gridCol w="1512168"/>
                <a:gridCol w="17281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</a:t>
                      </a:r>
                      <a:r>
                        <a:rPr lang="en-US" baseline="0" dirty="0" smtClean="0"/>
                        <a:t>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* 1 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* 4</a:t>
                      </a:r>
                      <a:r>
                        <a:rPr lang="en-US" baseline="0" dirty="0" smtClean="0"/>
                        <a:t> =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* 12 = 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* 24 = 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 =1?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factorial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4 =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~~~~</a:t>
                      </a:r>
                      <a:r>
                        <a:rPr lang="en-US" baseline="0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42229"/>
              </p:ext>
            </p:extLst>
          </p:nvPr>
        </p:nvGraphicFramePr>
        <p:xfrm>
          <a:off x="323528" y="4941168"/>
          <a:ext cx="7488830" cy="185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563"/>
                <a:gridCol w="1657701"/>
                <a:gridCol w="1872208"/>
                <a:gridCol w="1512166"/>
                <a:gridCol w="1728192"/>
              </a:tblGrid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</a:t>
                      </a:r>
                      <a:r>
                        <a:rPr lang="en-US" baseline="0" dirty="0" smtClean="0"/>
                        <a:t>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&gt;= 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factorial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1 =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~~~~~</a:t>
                      </a:r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2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Nested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715200" cy="5907056"/>
          </a:xfrm>
        </p:spPr>
        <p:txBody>
          <a:bodyPr/>
          <a:lstStyle/>
          <a:p>
            <a:pPr algn="just"/>
            <a:r>
              <a:rPr lang="en-US" dirty="0" smtClean="0"/>
              <a:t>Nested loops consist of an outer loop with one or more inner loops.</a:t>
            </a:r>
          </a:p>
          <a:p>
            <a:pPr algn="just"/>
            <a:r>
              <a:rPr lang="en-US" dirty="0" smtClean="0"/>
              <a:t>Each time the outer loop is repeated, the inner loop restarts from the initial value of its counter.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4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Nested loops – simple example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476672"/>
            <a:ext cx="46805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= 0;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&lt; 3;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for (j = 0; j &lt; 5; j++)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%3d /t j = %3d /n”,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, j);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713594"/>
              </p:ext>
            </p:extLst>
          </p:nvPr>
        </p:nvGraphicFramePr>
        <p:xfrm>
          <a:off x="251520" y="1484784"/>
          <a:ext cx="871297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353750"/>
                <a:gridCol w="1800200"/>
                <a:gridCol w="1368152"/>
                <a:gridCol w="24482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3?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&lt; 5?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</a:t>
                      </a:r>
                      <a:r>
                        <a:rPr lang="en-US" baseline="0" dirty="0" smtClean="0"/>
                        <a:t>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&lt; 5? false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Nested loops – simple example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09634"/>
              </p:ext>
            </p:extLst>
          </p:nvPr>
        </p:nvGraphicFramePr>
        <p:xfrm>
          <a:off x="179512" y="1732776"/>
          <a:ext cx="871297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353750"/>
                <a:gridCol w="1800200"/>
                <a:gridCol w="1368152"/>
                <a:gridCol w="24482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&lt; 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3?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3 false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outer loop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51520" y="476672"/>
            <a:ext cx="46805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= 0;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&lt; 3;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for (j = 0; j &lt; 5; j++)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%3d /t j = %3d /n”,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, j);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/>
              <a:t>Write a complete program that produces the following output: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We need two counters:-</a:t>
            </a:r>
          </a:p>
          <a:p>
            <a:pPr lvl="2"/>
            <a:r>
              <a:rPr lang="en-US" dirty="0" smtClean="0"/>
              <a:t>The first counter </a:t>
            </a:r>
            <a:r>
              <a:rPr lang="en-US" i="1" dirty="0" smtClean="0">
                <a:solidFill>
                  <a:srgbClr val="00B0F0"/>
                </a:solidFill>
              </a:rPr>
              <a:t>line</a:t>
            </a:r>
            <a:r>
              <a:rPr lang="en-US" i="1" dirty="0" smtClean="0"/>
              <a:t> </a:t>
            </a:r>
            <a:r>
              <a:rPr lang="en-US" dirty="0" smtClean="0"/>
              <a:t>counts the lines from 1 to 5</a:t>
            </a:r>
          </a:p>
          <a:p>
            <a:pPr lvl="2"/>
            <a:r>
              <a:rPr lang="en-US" dirty="0" smtClean="0"/>
              <a:t>The second counter </a:t>
            </a:r>
            <a:r>
              <a:rPr lang="en-US" i="1" dirty="0" smtClean="0">
                <a:solidFill>
                  <a:srgbClr val="00B0F0"/>
                </a:solidFill>
              </a:rPr>
              <a:t>asterisks</a:t>
            </a:r>
            <a:r>
              <a:rPr lang="en-US" dirty="0" smtClean="0"/>
              <a:t> counts the number of asterisks in each 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1556792"/>
            <a:ext cx="324036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*****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1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548680"/>
            <a:ext cx="324036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*****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3658"/>
              </p:ext>
            </p:extLst>
          </p:nvPr>
        </p:nvGraphicFramePr>
        <p:xfrm>
          <a:off x="2148408" y="620688"/>
          <a:ext cx="6096000" cy="5852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048000"/>
                <a:gridCol w="3048000"/>
              </a:tblGrid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Asterisks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79655"/>
              </p:ext>
            </p:extLst>
          </p:nvPr>
        </p:nvGraphicFramePr>
        <p:xfrm>
          <a:off x="179512" y="548680"/>
          <a:ext cx="2592288" cy="5933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44709"/>
                <a:gridCol w="13475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Line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Asterisks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915816" y="1484784"/>
            <a:ext cx="4896544" cy="1512168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rgbClr val="002060"/>
                </a:solidFill>
              </a:rPr>
              <a:t>line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Initial Value: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Final Value: 5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condition is (line &lt;= 5)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Step: +1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5816" y="548680"/>
            <a:ext cx="4896544" cy="864096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en-US" i="1" u="sng" dirty="0">
                <a:solidFill>
                  <a:srgbClr val="002060"/>
                </a:solidFill>
                <a:sym typeface="Wingdings" panose="05000000000000000000" pitchFamily="2" charset="2"/>
              </a:rPr>
              <a:t>l</a:t>
            </a:r>
            <a:r>
              <a:rPr lang="en-US" i="1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ine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is the counter of the </a:t>
            </a:r>
            <a:r>
              <a:rPr lang="en-US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outer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 loop, and </a:t>
            </a:r>
            <a:r>
              <a:rPr lang="en-US" i="1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asterisks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is the counter of the </a:t>
            </a:r>
            <a:r>
              <a:rPr lang="en-US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inner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 loop.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15816" y="3068960"/>
            <a:ext cx="4896544" cy="1512168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rgbClr val="002060"/>
                </a:solidFill>
              </a:rPr>
              <a:t>asterisks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Initial Value: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Final Value: </a:t>
            </a:r>
            <a:r>
              <a:rPr lang="en-US" i="1" dirty="0" smtClean="0">
                <a:solidFill>
                  <a:srgbClr val="002060"/>
                </a:solidFill>
              </a:rPr>
              <a:t>line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condition is 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(asterisks &lt;= line)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Step: +1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15816" y="4653136"/>
            <a:ext cx="5760640" cy="1800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(line = 1; line &lt;= 5; line++)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for (asterisks = 1; asterisks &lt;= line; asterisks++)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(“*”);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}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60040"/>
          </a:xfrm>
        </p:spPr>
        <p:txBody>
          <a:bodyPr>
            <a:normAutofit fontScale="90000"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complete program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520" y="620688"/>
            <a:ext cx="7776864" cy="547260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line, asterisks;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for (line = 1; line &lt;= 5; line++)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for (asterisks = 1; asterisks &lt;= line; asterisks++)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(“*”);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(“\n”);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} </a:t>
            </a:r>
            <a:r>
              <a:rPr lang="en-US" dirty="0" smtClean="0">
                <a:solidFill>
                  <a:srgbClr val="0070C0"/>
                </a:solidFill>
              </a:rPr>
              <a:t>// end (line = 1; line &lt;= 5; line++)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return (0);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} </a:t>
            </a:r>
            <a:r>
              <a:rPr lang="en-US" dirty="0" smtClean="0">
                <a:solidFill>
                  <a:srgbClr val="0070C0"/>
                </a:solidFill>
              </a:rPr>
              <a:t>// end of main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Soha</a:t>
            </a:r>
            <a:r>
              <a:rPr lang="en-US" dirty="0" smtClean="0"/>
              <a:t> S. </a:t>
            </a:r>
            <a:r>
              <a:rPr lang="en-US" dirty="0" err="1" smtClean="0"/>
              <a:t>Zaghloul</a:t>
            </a:r>
            <a:r>
              <a:rPr lang="en-US" dirty="0" smtClean="0"/>
              <a:t>			updated by </a:t>
            </a:r>
            <a:r>
              <a:rPr lang="en-US" dirty="0" err="1" smtClean="0"/>
              <a:t>Rasha</a:t>
            </a:r>
            <a:r>
              <a:rPr lang="en-US" dirty="0" smtClean="0"/>
              <a:t> </a:t>
            </a:r>
            <a:r>
              <a:rPr lang="en-US" dirty="0" err="1" smtClean="0"/>
              <a:t>ALEidan</a:t>
            </a:r>
            <a:r>
              <a:rPr lang="en-US" dirty="0" smtClean="0"/>
              <a:t> 2015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9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ten consecutive years. The program should also write a message “over population” if the population exceeds 30,000.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ten consecutive years. 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The program should also write a message “over population” if the population exceeds 30,000.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Compound assignment operators</a:t>
            </a:r>
            <a:endParaRPr lang="en-US" sz="28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4968552"/>
          </a:xfrm>
        </p:spPr>
        <p:txBody>
          <a:bodyPr/>
          <a:lstStyle/>
          <a:p>
            <a:r>
              <a:rPr lang="en-US" dirty="0" smtClean="0"/>
              <a:t>We have seen before this statement: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= </a:t>
            </a: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+ </a:t>
            </a:r>
            <a:r>
              <a:rPr lang="en-US" dirty="0" err="1" smtClean="0">
                <a:solidFill>
                  <a:srgbClr val="00B0F0"/>
                </a:solidFill>
              </a:rPr>
              <a:t>paper_order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/>
              <a:t>C provides a more concise notation for such statements: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+=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paper_order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/>
              <a:t>In general: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variable1 = variable1 op expression</a:t>
            </a:r>
          </a:p>
          <a:p>
            <a:r>
              <a:rPr lang="en-US" dirty="0" smtClean="0"/>
              <a:t>Can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variable1 op= expression</a:t>
            </a:r>
          </a:p>
          <a:p>
            <a:pPr marL="0" indent="0">
              <a:buNone/>
            </a:pPr>
            <a:r>
              <a:rPr lang="en-US" dirty="0" smtClean="0"/>
              <a:t>where op can be +, -, *, / and %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75656" y="1268760"/>
            <a:ext cx="1800200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47864" y="1268760"/>
            <a:ext cx="1800200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7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</a:t>
            </a:r>
            <a:r>
              <a:rPr lang="en-US" u="sng" dirty="0" smtClean="0"/>
              <a:t>ten consecutive years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Counter = years</a:t>
            </a:r>
          </a:p>
          <a:p>
            <a:pPr lvl="1" algn="just"/>
            <a:r>
              <a:rPr lang="en-US" dirty="0" smtClean="0"/>
              <a:t>Initial value = 0</a:t>
            </a:r>
          </a:p>
          <a:p>
            <a:pPr lvl="1" algn="just"/>
            <a:r>
              <a:rPr lang="en-US" dirty="0" smtClean="0"/>
              <a:t>Final value = 9 </a:t>
            </a:r>
            <a:r>
              <a:rPr lang="en-US" dirty="0" smtClean="0">
                <a:sym typeface="Wingdings" panose="05000000000000000000" pitchFamily="2" charset="2"/>
              </a:rPr>
              <a:t> condition is (years &lt;= 9)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Step = +1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411760" y="4149080"/>
            <a:ext cx="4320480" cy="50405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7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</a:t>
            </a:r>
            <a:r>
              <a:rPr lang="en-US" u="sng" dirty="0" smtClean="0"/>
              <a:t>9,870 people</a:t>
            </a:r>
            <a:r>
              <a:rPr lang="en-US" dirty="0" smtClean="0"/>
              <a:t> in a town whose </a:t>
            </a:r>
            <a:r>
              <a:rPr lang="en-US" u="sng" dirty="0" smtClean="0"/>
              <a:t>population increases by 10 percent each year</a:t>
            </a:r>
            <a:r>
              <a:rPr lang="en-US" dirty="0" smtClean="0"/>
              <a:t>. Write a loop that </a:t>
            </a:r>
            <a:r>
              <a:rPr lang="en-US" u="sng" dirty="0" smtClean="0"/>
              <a:t>displays the annual population</a:t>
            </a:r>
            <a:r>
              <a:rPr lang="en-US" dirty="0" smtClean="0"/>
              <a:t> for ten consecutive years. </a:t>
            </a:r>
          </a:p>
          <a:p>
            <a:pPr algn="just"/>
            <a:r>
              <a:rPr lang="en-US" dirty="0" smtClean="0"/>
              <a:t>Initial value of </a:t>
            </a:r>
            <a:r>
              <a:rPr lang="en-US" i="1" dirty="0" smtClean="0"/>
              <a:t>people </a:t>
            </a:r>
            <a:r>
              <a:rPr lang="en-US" dirty="0" smtClean="0"/>
              <a:t>is 9870</a:t>
            </a:r>
          </a:p>
          <a:p>
            <a:pPr algn="just"/>
            <a:r>
              <a:rPr lang="en-US" dirty="0" smtClean="0"/>
              <a:t>Ten percent of </a:t>
            </a:r>
            <a:r>
              <a:rPr lang="en-US" i="1" dirty="0" smtClean="0"/>
              <a:t>people </a:t>
            </a:r>
            <a:r>
              <a:rPr lang="en-US" dirty="0" smtClean="0"/>
              <a:t>is (</a:t>
            </a:r>
            <a:r>
              <a:rPr lang="en-US" i="1" dirty="0" smtClean="0"/>
              <a:t>people * 0.01)</a:t>
            </a:r>
          </a:p>
          <a:p>
            <a:pPr algn="just"/>
            <a:r>
              <a:rPr lang="en-US" i="1" dirty="0"/>
              <a:t>p</a:t>
            </a:r>
            <a:r>
              <a:rPr lang="en-US" i="1" dirty="0" smtClean="0"/>
              <a:t>eople </a:t>
            </a:r>
            <a:r>
              <a:rPr lang="en-US" dirty="0" smtClean="0"/>
              <a:t>increases by 0.01 each year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</a:p>
          <a:p>
            <a:pPr algn="just"/>
            <a:r>
              <a:rPr lang="en-US" i="1" dirty="0">
                <a:sym typeface="Wingdings" panose="05000000000000000000" pitchFamily="2" charset="2"/>
              </a:rPr>
              <a:t>p</a:t>
            </a:r>
            <a:r>
              <a:rPr lang="en-US" i="1" dirty="0" smtClean="0">
                <a:sym typeface="Wingdings" panose="05000000000000000000" pitchFamily="2" charset="2"/>
              </a:rPr>
              <a:t>eople = people + (people * 0.01);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Display the annual population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4437112"/>
            <a:ext cx="7704856" cy="194421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people = 9870;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people = people + (0.01 * people); </a:t>
            </a:r>
            <a:r>
              <a:rPr lang="en-US" b="1" dirty="0" smtClean="0">
                <a:solidFill>
                  <a:srgbClr val="FFFF00"/>
                </a:solidFill>
              </a:rPr>
              <a:t>// or people += (0.01 * people)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(“Annual Population = %7.1f”, people);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}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9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FF"/>
                </a:solidFill>
              </a:rPr>
              <a:t>The program should also write a message “over population” </a:t>
            </a:r>
            <a:r>
              <a:rPr lang="en-US" u="sng" dirty="0" smtClean="0">
                <a:solidFill>
                  <a:srgbClr val="0000FF"/>
                </a:solidFill>
              </a:rPr>
              <a:t>if the population exceeds 30,000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Condition: (people &gt; 30,000)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2204864"/>
            <a:ext cx="5904656" cy="280831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people = 9870;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people = people + (0.01 * people);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(“annual population = %7.1f”, people);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(people &gt; 30000)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(“over population \n”);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6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115616" y="908720"/>
            <a:ext cx="6912768" cy="561662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years;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people;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people = 9870;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for (years = 0; years &lt;= 9; years++)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people = people + (0.01 * people);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(“annual population = %7.1f”, people);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} //end for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if (people &gt; 30000)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(“over population \n”);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return (0);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} // end main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57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" y="116632"/>
            <a:ext cx="8219256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18. Example (2) – 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54461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to enter 1000 observed </a:t>
            </a:r>
            <a:r>
              <a:rPr lang="en-US" sz="2400" dirty="0">
                <a:solidFill>
                  <a:srgbClr val="0000FF"/>
                </a:solidFill>
                <a:latin typeface="Bell MT" panose="02020503060305020303" pitchFamily="18" charset="0"/>
              </a:rPr>
              <a:t>boiling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points </a:t>
            </a:r>
            <a:r>
              <a:rPr lang="en-US" sz="2400" dirty="0">
                <a:solidFill>
                  <a:srgbClr val="0000FF"/>
                </a:solidFill>
                <a:latin typeface="Bell MT" panose="02020503060305020303" pitchFamily="18" charset="0"/>
              </a:rPr>
              <a:t>of a substance in ºC</a:t>
            </a:r>
            <a:r>
              <a:rPr lang="en-US" sz="2400" dirty="0">
                <a:latin typeface="Bell MT" panose="02020503060305020303" pitchFamily="18" charset="0"/>
              </a:rPr>
              <a:t>. The program then identifies the substance if the observed boiling point is within 5% (more or less) of the expected boiling point. If the data input is more than 5% higher or lower than any of the boiling points in the table, the program should output the message “Substance unknown”</a:t>
            </a:r>
            <a:r>
              <a:rPr lang="en-US" sz="2400" dirty="0" smtClean="0">
                <a:latin typeface="Bell MT" panose="02020503060305020303" pitchFamily="18" charset="0"/>
              </a:rPr>
              <a:t>.</a:t>
            </a:r>
          </a:p>
          <a:p>
            <a:pPr marL="0" lvl="0" indent="0" algn="just" hangingPunct="0">
              <a:buNone/>
            </a:pPr>
            <a:r>
              <a:rPr lang="en-US" sz="2400" dirty="0" smtClean="0">
                <a:latin typeface="Bell MT" panose="02020503060305020303" pitchFamily="18" charset="0"/>
              </a:rPr>
              <a:t>Substance</a:t>
            </a:r>
            <a:r>
              <a:rPr lang="en-US" sz="2400" dirty="0">
                <a:latin typeface="Bell MT" panose="02020503060305020303" pitchFamily="18" charset="0"/>
              </a:rPr>
              <a:t>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Soha</a:t>
            </a:r>
            <a:r>
              <a:rPr lang="en-US" dirty="0" smtClean="0"/>
              <a:t> S. </a:t>
            </a:r>
            <a:r>
              <a:rPr lang="en-US" dirty="0" err="1" smtClean="0"/>
              <a:t>Zaghloul</a:t>
            </a:r>
            <a:r>
              <a:rPr lang="en-US" dirty="0" smtClean="0"/>
              <a:t>			updated by </a:t>
            </a:r>
            <a:r>
              <a:rPr lang="en-US" dirty="0" err="1" smtClean="0"/>
              <a:t>Rasha</a:t>
            </a:r>
            <a:r>
              <a:rPr lang="en-US" dirty="0" smtClean="0"/>
              <a:t> </a:t>
            </a:r>
            <a:r>
              <a:rPr lang="en-US" dirty="0" err="1" smtClean="0"/>
              <a:t>ALEidan</a:t>
            </a:r>
            <a:r>
              <a:rPr lang="en-US" dirty="0" smtClean="0"/>
              <a:t> 2015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6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19. Example (3) – self-check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 lnSpcReduction="10000"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</a:t>
            </a:r>
            <a:r>
              <a:rPr lang="en-US" sz="2400" dirty="0" smtClean="0">
                <a:latin typeface="Bell MT" panose="02020503060305020303" pitchFamily="18" charset="0"/>
              </a:rPr>
              <a:t>consumption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for 100 customers</a:t>
            </a:r>
            <a:r>
              <a:rPr lang="en-US" sz="2400" dirty="0" smtClean="0">
                <a:latin typeface="Bell MT" panose="02020503060305020303" pitchFamily="18" charset="0"/>
              </a:rPr>
              <a:t>. </a:t>
            </a:r>
            <a:r>
              <a:rPr lang="en-US" sz="2400" dirty="0">
                <a:latin typeface="Bell MT" panose="02020503060305020303" pitchFamily="18" charset="0"/>
              </a:rPr>
              <a:t>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35280" cy="51667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 Compound assignment operators - example</a:t>
            </a:r>
            <a:endParaRPr lang="en-US" sz="28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54107"/>
              </p:ext>
            </p:extLst>
          </p:nvPr>
        </p:nvGraphicFramePr>
        <p:xfrm>
          <a:off x="251520" y="1397000"/>
          <a:ext cx="8424936" cy="351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65"/>
                <a:gridCol w="36496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 with Simple Assignment Operator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</a:t>
                      </a:r>
                      <a:r>
                        <a:rPr lang="en-US" baseline="0" dirty="0" smtClean="0"/>
                        <a:t> statement with Compound Assignment Operator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+=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= time –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-=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total_time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total_time</a:t>
                      </a:r>
                      <a:r>
                        <a:rPr lang="en-US" baseline="0" dirty="0" smtClean="0"/>
                        <a:t> +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total_time</a:t>
                      </a:r>
                      <a:r>
                        <a:rPr lang="en-US" dirty="0" smtClean="0"/>
                        <a:t> +=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= product *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*=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= n * (x + 1);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*= x</a:t>
                      </a:r>
                      <a:r>
                        <a:rPr lang="en-US" baseline="0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x / y;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/= y;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= a % b;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%= b;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444664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3. 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The Increment operator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547016"/>
          </a:xfrm>
        </p:spPr>
        <p:txBody>
          <a:bodyPr/>
          <a:lstStyle/>
          <a:p>
            <a:r>
              <a:rPr lang="en-US" dirty="0" smtClean="0"/>
              <a:t>This is another concise notation for writing C statements.</a:t>
            </a:r>
          </a:p>
          <a:p>
            <a:r>
              <a:rPr lang="en-US" dirty="0" smtClean="0"/>
              <a:t>The statement: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= counter + 1;</a:t>
            </a:r>
          </a:p>
          <a:p>
            <a:pPr marL="0" indent="0">
              <a:buNone/>
            </a:pPr>
            <a:r>
              <a:rPr lang="en-US" dirty="0" smtClean="0"/>
              <a:t>may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+= 1; </a:t>
            </a:r>
          </a:p>
          <a:p>
            <a:pPr marL="0" indent="0">
              <a:buNone/>
            </a:pPr>
            <a:r>
              <a:rPr lang="en-US" dirty="0" smtClean="0"/>
              <a:t>or just simply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counter++; </a:t>
            </a:r>
            <a:r>
              <a:rPr lang="en-US" dirty="0" smtClean="0"/>
              <a:t>// postfix increment (after the operand)</a:t>
            </a:r>
          </a:p>
          <a:p>
            <a:pPr marL="0" indent="0">
              <a:buNone/>
            </a:pPr>
            <a:r>
              <a:rPr lang="en-US" dirty="0" smtClean="0"/>
              <a:t>or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++counter</a:t>
            </a:r>
            <a:r>
              <a:rPr lang="en-US" dirty="0" smtClean="0"/>
              <a:t>; // prefix increment (before the operand)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444664"/>
          </a:xfrm>
        </p:spPr>
        <p:txBody>
          <a:bodyPr>
            <a:normAutofit fontScale="90000"/>
          </a:bodyPr>
          <a:lstStyle/>
          <a:p>
            <a:r>
              <a:rPr lang="en-US" sz="2500" dirty="0" smtClean="0">
                <a:solidFill>
                  <a:srgbClr val="24B5A1"/>
                </a:solidFill>
                <a:latin typeface="Arial"/>
              </a:rPr>
              <a:t>4. The decrement operator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547016"/>
          </a:xfrm>
        </p:spPr>
        <p:txBody>
          <a:bodyPr/>
          <a:lstStyle/>
          <a:p>
            <a:r>
              <a:rPr lang="en-US" dirty="0" smtClean="0"/>
              <a:t>This is another concise notation for writing C statements.</a:t>
            </a:r>
          </a:p>
          <a:p>
            <a:r>
              <a:rPr lang="en-US" dirty="0" smtClean="0"/>
              <a:t>The statement: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= counter - 1;</a:t>
            </a:r>
          </a:p>
          <a:p>
            <a:pPr marL="0" indent="0">
              <a:buNone/>
            </a:pPr>
            <a:r>
              <a:rPr lang="en-US" dirty="0" smtClean="0"/>
              <a:t>may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-= 1; </a:t>
            </a:r>
          </a:p>
          <a:p>
            <a:pPr marL="0" indent="0">
              <a:buNone/>
            </a:pPr>
            <a:r>
              <a:rPr lang="en-US" dirty="0" smtClean="0"/>
              <a:t>or just simply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counter--; </a:t>
            </a:r>
            <a:r>
              <a:rPr lang="en-US" dirty="0" smtClean="0"/>
              <a:t>// postfix decrement (after the operand)</a:t>
            </a:r>
          </a:p>
          <a:p>
            <a:pPr marL="0" indent="0">
              <a:buNone/>
            </a:pPr>
            <a:r>
              <a:rPr lang="en-US" dirty="0" smtClean="0"/>
              <a:t>or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--counter</a:t>
            </a:r>
            <a:r>
              <a:rPr lang="en-US" dirty="0" smtClean="0"/>
              <a:t>; // prefix decrement (before the operand)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3232" cy="444664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. The postfix and prefix operators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7848872" cy="5547016"/>
          </a:xfrm>
        </p:spPr>
        <p:txBody>
          <a:bodyPr/>
          <a:lstStyle/>
          <a:p>
            <a:pPr algn="just"/>
            <a:r>
              <a:rPr lang="en-US" dirty="0" smtClean="0"/>
              <a:t>When the ++ is placed immediately in </a:t>
            </a:r>
            <a:r>
              <a:rPr lang="en-US" b="1" dirty="0" smtClean="0"/>
              <a:t>front</a:t>
            </a:r>
            <a:r>
              <a:rPr lang="en-US" dirty="0" smtClean="0"/>
              <a:t> of its operand (</a:t>
            </a:r>
            <a:r>
              <a:rPr lang="en-US" u="sng" dirty="0" smtClean="0">
                <a:solidFill>
                  <a:srgbClr val="00B0F0"/>
                </a:solidFill>
              </a:rPr>
              <a:t>prefix</a:t>
            </a:r>
            <a:r>
              <a:rPr lang="en-US" dirty="0" smtClean="0"/>
              <a:t> increment), then increment the operand first, then use it.</a:t>
            </a:r>
          </a:p>
          <a:p>
            <a:pPr algn="just"/>
            <a:r>
              <a:rPr lang="en-US" dirty="0" smtClean="0"/>
              <a:t>When the ++ is placed immediately </a:t>
            </a:r>
            <a:r>
              <a:rPr lang="en-US" b="1" dirty="0" smtClean="0"/>
              <a:t>after</a:t>
            </a:r>
            <a:r>
              <a:rPr lang="en-US" dirty="0" smtClean="0"/>
              <a:t> its operand (</a:t>
            </a:r>
            <a:r>
              <a:rPr lang="en-US" u="sng" dirty="0" smtClean="0">
                <a:solidFill>
                  <a:srgbClr val="00B0F0"/>
                </a:solidFill>
              </a:rPr>
              <a:t>postfix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increment), then use the operand first, then increment it.</a:t>
            </a:r>
          </a:p>
          <a:p>
            <a:pPr algn="just"/>
            <a:r>
              <a:rPr lang="en-US" dirty="0" smtClean="0"/>
              <a:t>The same applies for the prefix and postfix decrement operators.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Soha</a:t>
            </a:r>
            <a:r>
              <a:rPr lang="en-US" dirty="0" smtClean="0"/>
              <a:t> S. </a:t>
            </a:r>
            <a:r>
              <a:rPr lang="en-US" dirty="0" err="1" smtClean="0"/>
              <a:t>Zaghloul</a:t>
            </a:r>
            <a:r>
              <a:rPr lang="en-US" dirty="0" smtClean="0"/>
              <a:t>			updated by </a:t>
            </a:r>
            <a:r>
              <a:rPr lang="en-US" dirty="0" err="1" smtClean="0"/>
              <a:t>Rasha</a:t>
            </a:r>
            <a:r>
              <a:rPr lang="en-US" dirty="0" smtClean="0"/>
              <a:t> </a:t>
            </a:r>
            <a:r>
              <a:rPr lang="en-US" dirty="0" err="1" smtClean="0"/>
              <a:t>ALEidan</a:t>
            </a:r>
            <a:r>
              <a:rPr lang="en-US" dirty="0" smtClean="0"/>
              <a:t> 2015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0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444664"/>
          </a:xfrm>
        </p:spPr>
        <p:txBody>
          <a:bodyPr>
            <a:normAutofit fontScale="90000"/>
          </a:bodyPr>
          <a:lstStyle/>
          <a:p>
            <a:r>
              <a:rPr lang="en-US" sz="2500" dirty="0" smtClean="0">
                <a:solidFill>
                  <a:srgbClr val="24B5A1"/>
                </a:solidFill>
                <a:latin typeface="Arial"/>
              </a:rPr>
              <a:t>6. The postfix and prefix operators – example 1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147248" cy="61206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Assume the initial value of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2. Consider the following expressions: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22538"/>
              </p:ext>
            </p:extLst>
          </p:nvPr>
        </p:nvGraphicFramePr>
        <p:xfrm>
          <a:off x="251520" y="1556792"/>
          <a:ext cx="83529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497"/>
                <a:gridCol w="2778975"/>
                <a:gridCol w="223224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to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r>
                        <a:rPr lang="en-US" baseline="0" dirty="0" smtClean="0"/>
                        <a:t> after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= ++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then use (assign)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+ 1;</a:t>
                      </a:r>
                    </a:p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3</a:t>
                      </a:r>
                    </a:p>
                    <a:p>
                      <a:r>
                        <a:rPr lang="en-US" dirty="0" smtClean="0"/>
                        <a:t>j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(assign)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then increment 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</a:p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= 2</a:t>
                      </a:r>
                    </a:p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9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24936" cy="444664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. The postfix and prefix operators – example 2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147248" cy="61206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Assume the initial value of </a:t>
            </a:r>
            <a:r>
              <a:rPr lang="en-US" i="1" dirty="0" smtClean="0"/>
              <a:t>n </a:t>
            </a:r>
            <a:r>
              <a:rPr lang="en-US" dirty="0" smtClean="0"/>
              <a:t>is 4. Consider the following code fragments: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Assume that the statement: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printf</a:t>
            </a:r>
            <a:r>
              <a:rPr lang="en-US" dirty="0" smtClean="0">
                <a:solidFill>
                  <a:srgbClr val="00B0F0"/>
                </a:solidFill>
              </a:rPr>
              <a:t> (“n = %3d”, n);</a:t>
            </a:r>
          </a:p>
          <a:p>
            <a:pPr marL="0" indent="0" algn="just">
              <a:buNone/>
            </a:pPr>
            <a:r>
              <a:rPr lang="en-US" dirty="0" smtClean="0"/>
              <a:t>Comes next to each of the above statements. What will be the output?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33407"/>
              </p:ext>
            </p:extLst>
          </p:nvPr>
        </p:nvGraphicFramePr>
        <p:xfrm>
          <a:off x="251520" y="1556792"/>
          <a:ext cx="83529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232248"/>
                <a:gridCol w="2016224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to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 (“%3d”, --n);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decrement n then use (print)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n – 1;</a:t>
                      </a:r>
                    </a:p>
                    <a:p>
                      <a:r>
                        <a:rPr lang="en-US" dirty="0" err="1" smtClean="0"/>
                        <a:t>printf</a:t>
                      </a:r>
                      <a:r>
                        <a:rPr lang="en-US" baseline="0" dirty="0" smtClean="0"/>
                        <a:t> (“%3d”, n);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baseline="0" dirty="0" smtClean="0"/>
                        <a:t> (“%3d”, n--);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(print) n then decrement 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 (“%3d”, n);</a:t>
                      </a:r>
                    </a:p>
                    <a:p>
                      <a:r>
                        <a:rPr lang="en-US" dirty="0" smtClean="0"/>
                        <a:t>n = n –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59632" y="5517232"/>
            <a:ext cx="61926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both cases, the output is </a:t>
            </a:r>
            <a:r>
              <a:rPr lang="en-US" b="1" dirty="0" smtClean="0">
                <a:solidFill>
                  <a:srgbClr val="FFFF00"/>
                </a:solidFill>
              </a:rPr>
              <a:t>n = ~~3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		updated by Rasha ALEidan 2015	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516</TotalTime>
  <Words>3981</Words>
  <Application>Microsoft Macintosh PowerPoint</Application>
  <PresentationFormat>On-screen Show (4:3)</PresentationFormat>
  <Paragraphs>673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Advantage</vt:lpstr>
      <vt:lpstr>Repetition statements</vt:lpstr>
      <vt:lpstr>outline</vt:lpstr>
      <vt:lpstr>1. Compound assignment operators</vt:lpstr>
      <vt:lpstr>2. Compound assignment operators - example</vt:lpstr>
      <vt:lpstr>3. The Increment operator</vt:lpstr>
      <vt:lpstr>4. The decrement operator</vt:lpstr>
      <vt:lpstr>5. The postfix and prefix operators</vt:lpstr>
      <vt:lpstr>6. The postfix and prefix operators – example 1</vt:lpstr>
      <vt:lpstr>7. The postfix and prefix operators – example 2</vt:lpstr>
      <vt:lpstr>8. The for statement</vt:lpstr>
      <vt:lpstr>9. The for statement – cont’d</vt:lpstr>
      <vt:lpstr>10. The for statement – example 1</vt:lpstr>
      <vt:lpstr>11. The for statement – example 2</vt:lpstr>
      <vt:lpstr>12. The for statement – example 3</vt:lpstr>
      <vt:lpstr>13. The for statement – example 4</vt:lpstr>
      <vt:lpstr>13. The for statement – example 4 (cont’d)</vt:lpstr>
      <vt:lpstr>13. The for statement – example 4 (cont’d)</vt:lpstr>
      <vt:lpstr>13. The for statement – example 4 (cont’d)</vt:lpstr>
      <vt:lpstr>13. The for statement – example 4 (cont’d)</vt:lpstr>
      <vt:lpstr>13. The for statement – example 4 - trace</vt:lpstr>
      <vt:lpstr>14. Nested loops</vt:lpstr>
      <vt:lpstr>15. Nested loops – simple example</vt:lpstr>
      <vt:lpstr>15. Nested loops – simple example (cont’d)</vt:lpstr>
      <vt:lpstr>16. Nested for – example 1</vt:lpstr>
      <vt:lpstr>16. Nested for – example 1 (cont’d)</vt:lpstr>
      <vt:lpstr>16. Nested for – example 1 (cont’d)</vt:lpstr>
      <vt:lpstr>16. Nested for – complete program</vt:lpstr>
      <vt:lpstr>17. Example (1)</vt:lpstr>
      <vt:lpstr>17. Example (1) – solution (cnt’d)</vt:lpstr>
      <vt:lpstr>17. Example (1) – solution (cnt’d)</vt:lpstr>
      <vt:lpstr>17. Example (1) – solution (cnt’d)</vt:lpstr>
      <vt:lpstr>17. Example (1) – solution (cnt’d)</vt:lpstr>
      <vt:lpstr>PowerPoint Presentation</vt:lpstr>
      <vt:lpstr>18. Example (2) – Self-check exercise</vt:lpstr>
      <vt:lpstr>19. Example (3) – self-check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statements</dc:title>
  <dc:creator>Soha S.Zaghloul</dc:creator>
  <cp:lastModifiedBy>رشا</cp:lastModifiedBy>
  <cp:revision>50</cp:revision>
  <dcterms:created xsi:type="dcterms:W3CDTF">2014-09-28T17:12:31Z</dcterms:created>
  <dcterms:modified xsi:type="dcterms:W3CDTF">2015-02-17T19:54:37Z</dcterms:modified>
</cp:coreProperties>
</file>