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0" r:id="rId4"/>
    <p:sldId id="261" r:id="rId5"/>
    <p:sldId id="282" r:id="rId6"/>
    <p:sldId id="283" r:id="rId7"/>
    <p:sldId id="284" r:id="rId8"/>
    <p:sldId id="285" r:id="rId9"/>
    <p:sldId id="286" r:id="rId10"/>
    <p:sldId id="287" r:id="rId11"/>
    <p:sldId id="289" r:id="rId12"/>
    <p:sldId id="288" r:id="rId13"/>
    <p:sldId id="290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1" r:id="rId22"/>
    <p:sldId id="299" r:id="rId23"/>
    <p:sldId id="300" r:id="rId24"/>
    <p:sldId id="301" r:id="rId25"/>
    <p:sldId id="303" r:id="rId26"/>
    <p:sldId id="278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02"/>
  </p:normalViewPr>
  <p:slideViewPr>
    <p:cSldViewPr snapToGrid="0" snapToObjects="1">
      <p:cViewPr varScale="1">
        <p:scale>
          <a:sx n="64" d="100"/>
          <a:sy n="64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70CF5C-7B79-4D6C-8C08-DD0E4B6FA3C6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B3E177-FE3A-411A-B96D-824E70E6C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97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912203-75F0-CC45-88E9-1E3E155C8F08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4239DF-EA38-864B-8DC3-B6BF0018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8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2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3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2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8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9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8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C0279-CBDD-6547-AD2B-1373B02FC7EB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B50E-4393-7741-835F-C4C5378ED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580" y="14471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Unit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XI: Data Analysis in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nursing research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580" y="4159599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Prepared by: NUR 500 Research team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1</a:t>
            </a:r>
            <a:r>
              <a:rPr lang="en-US" sz="3600" b="1" baseline="30000" dirty="0" smtClean="0">
                <a:solidFill>
                  <a:srgbClr val="00B0F0"/>
                </a:solidFill>
              </a:rPr>
              <a:t>ST</a:t>
            </a:r>
            <a:r>
              <a:rPr lang="en-US" sz="3600" b="1" dirty="0" smtClean="0">
                <a:solidFill>
                  <a:srgbClr val="00B0F0"/>
                </a:solidFill>
              </a:rPr>
              <a:t> semester 38/39. H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Choosing a Statistical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22363"/>
            <a:ext cx="10954109" cy="56148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appropriate statistical procedure is a function of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data provided by the data collection instrument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The Research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62" y="836348"/>
            <a:ext cx="10954109" cy="56148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Descriptive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Exploratory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Designs (case studies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Correlational Designs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 Statistics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Designs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Comparative Designs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Quasi-Experimental Designs</a:t>
            </a:r>
            <a:endParaRPr lang="en-US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Levels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562" y="836348"/>
            <a:ext cx="10954109" cy="58577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Nominal Measurement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Ordinal Measurement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 Measurement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Measurement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an instrument determine your level of data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Nominal </a:t>
            </a:r>
            <a:r>
              <a:rPr lang="en-US" b="1" dirty="0">
                <a:solidFill>
                  <a:schemeClr val="tx2"/>
                </a:solidFill>
              </a:rPr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44" y="1286005"/>
            <a:ext cx="10954109" cy="50015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assignment of numbers to simply classify characteristics into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“dummy variables” (Used to quantify variables) 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No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Yes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Female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Male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Ordinal </a:t>
            </a:r>
            <a:r>
              <a:rPr lang="en-US" b="1" dirty="0">
                <a:solidFill>
                  <a:schemeClr val="tx2"/>
                </a:solidFill>
              </a:rPr>
              <a:t>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44" y="1286005"/>
            <a:ext cx="10954109" cy="500156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sorting of objects on the basis of their standing on an attribute relative to each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score is better (or worse), but how much better (or worse) is not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  <p:pic>
        <p:nvPicPr>
          <p:cNvPr id="10" name="Picture 9" descr="Image result for ordinal measureme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86" y="4339087"/>
            <a:ext cx="5667554" cy="22083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73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Interval Measurement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973792"/>
            <a:ext cx="11371599" cy="547742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the rank ordering of objects on an attribute and the distance between those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an intelligence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Ratio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Determines the rank ordering of objects on the attribute and the absolute magnitude of the attribute for the object as there is a rational, absolute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(0,1,2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Length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confidently say that an object is twice as long as another object</a:t>
            </a:r>
            <a:endParaRPr lang="en-US" sz="2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Robustness of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 of the test to analyze data that is critically accepted than other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violated when you run tests on data that is not </a:t>
            </a:r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</a:p>
          <a:p>
            <a:pPr lvl="1">
              <a:lnSpc>
                <a:spcPct val="2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Parametric vs. Parametric Statistics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3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Non- Parametric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as robust as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parametric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Observations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independent – each member of the sample is their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Ordinal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Nominal data</a:t>
            </a:r>
            <a:endParaRPr lang="en-US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837758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Parametric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80" y="773464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powerful/ robust of statistical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Assumptions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normally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Populations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homogeneous- are in all other ways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alike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Ratio data</a:t>
            </a:r>
            <a:endParaRPr lang="en-US" sz="28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90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0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1"/>
            <a:ext cx="10515600" cy="1325563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OBJECTIVES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897" y="1325563"/>
            <a:ext cx="10515600" cy="5342866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completion of this module, </a:t>
            </a: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levels of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method for determining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appropriate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 and 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 statistic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50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705447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Statistical Choices Matrix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96" y="1122362"/>
            <a:ext cx="9402792" cy="5571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88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75" y="142302"/>
            <a:ext cx="10515600" cy="837758"/>
          </a:xfrm>
        </p:spPr>
        <p:txBody>
          <a:bodyPr>
            <a:normAutofit/>
          </a:bodyPr>
          <a:lstStyle/>
          <a:p>
            <a:pPr marL="0" indent="0"/>
            <a:r>
              <a:rPr lang="en-US" sz="4000" b="1" dirty="0">
                <a:solidFill>
                  <a:schemeClr val="tx2"/>
                </a:solidFill>
              </a:rPr>
              <a:t>Case Studies, Exploratory </a:t>
            </a:r>
            <a:r>
              <a:rPr lang="en-US" sz="4000" b="1" dirty="0" smtClean="0">
                <a:solidFill>
                  <a:schemeClr val="tx2"/>
                </a:solidFill>
              </a:rPr>
              <a:t>Descriptive Design </a:t>
            </a:r>
            <a:endParaRPr lang="en-US" sz="40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653359"/>
              </p:ext>
            </p:extLst>
          </p:nvPr>
        </p:nvGraphicFramePr>
        <p:xfrm>
          <a:off x="342120" y="999470"/>
          <a:ext cx="9440236" cy="558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544"/>
                <a:gridCol w="3140015"/>
                <a:gridCol w="3355677"/>
              </a:tblGrid>
              <a:tr h="892889"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Case Studies, Exploratory Descriptive Designs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Example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9613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or Categorical Data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Frequencies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Percentiles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female, 45 male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9937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Ordinal Data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Measures of Central Tendency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Mean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Median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above / 50%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below 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frequent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9937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or Ratio Data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Measures of Variation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Deviation 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Error of the Mean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Majority of the population fell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around the mean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6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705447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Correlational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99" y="899913"/>
            <a:ext cx="11371599" cy="592063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these are correlational techniques, and come to a single number that can give you the strength of the relationship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20280"/>
              </p:ext>
            </p:extLst>
          </p:nvPr>
        </p:nvGraphicFramePr>
        <p:xfrm>
          <a:off x="566911" y="1319842"/>
          <a:ext cx="10786888" cy="370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444"/>
                <a:gridCol w="5393444"/>
              </a:tblGrid>
              <a:tr h="103664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Correlational Designs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or Categorical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Tetrachloric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Biserial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Spearman’s rho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Kentall’s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Tau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08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or Ratio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Pearson’s Moment Correlation (r)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Coefficient of Determination(r2)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5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99" y="68017"/>
            <a:ext cx="10943600" cy="705447"/>
          </a:xfrm>
        </p:spPr>
        <p:txBody>
          <a:bodyPr>
            <a:normAutofit/>
          </a:bodyPr>
          <a:lstStyle/>
          <a:p>
            <a:pPr marL="0" indent="0"/>
            <a:r>
              <a:rPr lang="en-US" sz="3600" b="1" dirty="0">
                <a:solidFill>
                  <a:schemeClr val="tx2"/>
                </a:solidFill>
              </a:rPr>
              <a:t>Comparative Designs</a:t>
            </a: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877244" y="212282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609965"/>
              </p:ext>
            </p:extLst>
          </p:nvPr>
        </p:nvGraphicFramePr>
        <p:xfrm>
          <a:off x="566911" y="1319842"/>
          <a:ext cx="10786888" cy="50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3444"/>
                <a:gridCol w="5393444"/>
              </a:tblGrid>
              <a:tr h="103664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Designs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or Categorical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 Groups: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Mann-Whitney U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Wilcoxin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Rank </a:t>
                      </a:r>
                    </a:p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or More Groups: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Kruskall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-Wallis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08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or Ratio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 Groups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t-test </a:t>
                      </a:r>
                    </a:p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or More Groups: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 of Variance (ANOVA)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199" y="68017"/>
            <a:ext cx="10943600" cy="705447"/>
          </a:xfrm>
        </p:spPr>
        <p:txBody>
          <a:bodyPr>
            <a:normAutofit/>
          </a:bodyPr>
          <a:lstStyle/>
          <a:p>
            <a:pPr marL="0" indent="0"/>
            <a:r>
              <a:rPr lang="en-US" sz="3600" b="1" dirty="0">
                <a:solidFill>
                  <a:schemeClr val="tx2"/>
                </a:solidFill>
              </a:rPr>
              <a:t>Experimental and </a:t>
            </a:r>
            <a:r>
              <a:rPr lang="en-US" sz="3600" b="1" dirty="0" smtClean="0">
                <a:solidFill>
                  <a:schemeClr val="tx2"/>
                </a:solidFill>
              </a:rPr>
              <a:t>Quasi- Experimental Designs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877244" y="212282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1257"/>
              </p:ext>
            </p:extLst>
          </p:nvPr>
        </p:nvGraphicFramePr>
        <p:xfrm>
          <a:off x="566911" y="1319842"/>
          <a:ext cx="10786888" cy="507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980"/>
                <a:gridCol w="6686908"/>
              </a:tblGrid>
              <a:tr h="103664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Experimental and Quasi- Experimental Designs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Nominal or Categorical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Chi-Square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71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Ordinal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 Groups: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Mann-Whitney U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Wilcoxin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Rank </a:t>
                      </a:r>
                    </a:p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or More Groups: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Kruskall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-Wallis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085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Interval or Ratio Data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 Groups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t-test </a:t>
                      </a:r>
                    </a:p>
                    <a:p>
                      <a:pPr algn="ctr"/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or More Groups: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Analysis of Variance (ANOVA)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03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8017"/>
            <a:ext cx="10515600" cy="705447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Conclusion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14" y="684253"/>
            <a:ext cx="11371599" cy="592063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analysis may be quantitative or qualitative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uses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procedures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Inferential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test is a function of: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of data provided by your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989388" y="0"/>
            <a:ext cx="2202611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2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659" y="2391633"/>
            <a:ext cx="3696730" cy="13255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21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411"/>
            <a:ext cx="10515600" cy="110990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tx2"/>
                </a:solidFill>
              </a:rPr>
              <a:t>Data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8725"/>
            <a:ext cx="10515600" cy="48684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is: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 methodology by which individual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points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rendered into meaningful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intelligible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of data analysis in research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knowledge</a:t>
            </a:r>
            <a:endParaRPr lang="en-US" sz="1800" dirty="0" smtClean="0">
              <a:solidFill>
                <a:srgbClr val="5B9BD5">
                  <a:lumMod val="75000"/>
                </a:srgbClr>
              </a:solidFill>
            </a:endParaRPr>
          </a:p>
          <a:p>
            <a:pPr marL="0" lvl="0" indent="0" algn="r">
              <a:buNone/>
            </a:pPr>
            <a:endParaRPr lang="en-US" sz="1800" dirty="0" smtClean="0">
              <a:solidFill>
                <a:srgbClr val="5B9BD5">
                  <a:lumMod val="75000"/>
                </a:srgbClr>
              </a:solidFill>
            </a:endParaRPr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210431" y="6488668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72" y="246169"/>
            <a:ext cx="10515600" cy="98633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Categories </a:t>
            </a:r>
            <a:r>
              <a:rPr lang="en-US" b="1" dirty="0">
                <a:solidFill>
                  <a:schemeClr val="tx2"/>
                </a:solidFill>
              </a:rPr>
              <a:t>of </a:t>
            </a:r>
            <a:r>
              <a:rPr lang="en-US" b="1" dirty="0" smtClean="0">
                <a:solidFill>
                  <a:schemeClr val="tx2"/>
                </a:solidFill>
              </a:rPr>
              <a:t>Data Analysis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Analysis: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The systematic, rational process by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narrative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(written data) are organized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meaningful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descriptions, of themes,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patterns, models or theories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Uses statistical procedures to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reduce, summarize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organize,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evaluate, interpret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communicate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 information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Qualitative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different depending on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qualitative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design- see Module 8 for </a:t>
            </a: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Qualitative Designs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include: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Reduction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Display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drawing/ Verification</a:t>
            </a:r>
            <a:endParaRPr lang="en-US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50000"/>
              </a:lnSpc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Qualitative: Data Reduction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500"/>
            <a:ext cx="10515600" cy="5332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selecting, focusing, simplifying, abstracting and transforming the “raw data” (written narratives) into categories or themes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5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>
                <a:solidFill>
                  <a:schemeClr val="tx2"/>
                </a:solidFill>
              </a:rPr>
              <a:t>Qualitative: Data Display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6148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 </a:t>
            </a:r>
            <a:r>
              <a:rPr lang="en-US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assembly of the information using such forms such as tables or matching</a:t>
            </a:r>
            <a:endParaRPr lang="en-US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1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24" y="499283"/>
            <a:ext cx="8602248" cy="986331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>
                <a:solidFill>
                  <a:schemeClr val="tx2"/>
                </a:solidFill>
              </a:rPr>
              <a:t>Qualitative: Conclusion Qualitative: Conclusion Drawing/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3359"/>
            <a:ext cx="10515600" cy="56148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attaching meaning to the </a:t>
            </a: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be a linear findings or may occur together</a:t>
            </a:r>
            <a:endParaRPr lang="en-US" sz="3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00011" y="267418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032"/>
            <a:ext cx="10515600" cy="986331"/>
          </a:xfrm>
        </p:spPr>
        <p:txBody>
          <a:bodyPr/>
          <a:lstStyle/>
          <a:p>
            <a:pPr marL="0" indent="0"/>
            <a:r>
              <a:rPr lang="en-US" b="1" dirty="0" smtClean="0">
                <a:solidFill>
                  <a:schemeClr val="tx2"/>
                </a:solidFill>
              </a:rPr>
              <a:t>Quantitative Analysis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2363"/>
            <a:ext cx="10515600" cy="56148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different depending on the quantitative design- see Module 9 and 10 for Quantitative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Quantitative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falls into two statistical categories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Descriptive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describe and synthesis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Inferential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a statistic created from a smaller group (sample) to draw a conclusion about a population</a:t>
            </a:r>
            <a:endParaRPr lang="en-US" sz="24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Joel\Desktop\KSU CON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b="4996"/>
          <a:stretch/>
        </p:blipFill>
        <p:spPr bwMode="auto">
          <a:xfrm>
            <a:off x="9577648" y="0"/>
            <a:ext cx="261435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61004" y="6451215"/>
            <a:ext cx="182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>
                <a:solidFill>
                  <a:srgbClr val="5B9BD5">
                    <a:lumMod val="75000"/>
                  </a:srgbClr>
                </a:solidFill>
              </a:rPr>
              <a:t>Polit &amp; Beck 2017</a:t>
            </a:r>
            <a:endParaRPr lang="en-US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962</Words>
  <Application>Microsoft Office PowerPoint</Application>
  <PresentationFormat>ملء الشاشة</PresentationFormat>
  <Paragraphs>192</Paragraphs>
  <Slides>26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Office Theme</vt:lpstr>
      <vt:lpstr>Unit XI: Data Analysis in nursing research  </vt:lpstr>
      <vt:lpstr>OBJECTIVES</vt:lpstr>
      <vt:lpstr>Data Analysis </vt:lpstr>
      <vt:lpstr>Categories of Data Analysis</vt:lpstr>
      <vt:lpstr>Qualitative Analysis</vt:lpstr>
      <vt:lpstr>Qualitative: Data Reduction</vt:lpstr>
      <vt:lpstr>Qualitative: Data Display</vt:lpstr>
      <vt:lpstr>Qualitative: Conclusion Qualitative: Conclusion Drawing/ Verification</vt:lpstr>
      <vt:lpstr>Quantitative Analysis</vt:lpstr>
      <vt:lpstr>Choosing a Statistical Test </vt:lpstr>
      <vt:lpstr>The Research Design</vt:lpstr>
      <vt:lpstr>Levels of Data</vt:lpstr>
      <vt:lpstr>Nominal Measurement</vt:lpstr>
      <vt:lpstr>Ordinal Measurement</vt:lpstr>
      <vt:lpstr>Interval Measurement </vt:lpstr>
      <vt:lpstr>Ratio Measurement</vt:lpstr>
      <vt:lpstr>Robustness of Test</vt:lpstr>
      <vt:lpstr>Non- Parametric</vt:lpstr>
      <vt:lpstr>Parametric</vt:lpstr>
      <vt:lpstr>Statistical Choices Matrix</vt:lpstr>
      <vt:lpstr>Case Studies, Exploratory Descriptive Design </vt:lpstr>
      <vt:lpstr>Correlational Designs</vt:lpstr>
      <vt:lpstr>Comparative Designs</vt:lpstr>
      <vt:lpstr>Experimental and Quasi- Experimental Designs</vt:lpstr>
      <vt:lpstr>Conclusion 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Manal . Alwahbi</dc:creator>
  <cp:lastModifiedBy>Abdualrahman Saeed Alshehri</cp:lastModifiedBy>
  <cp:revision>113</cp:revision>
  <cp:lastPrinted>2017-12-03T04:31:46Z</cp:lastPrinted>
  <dcterms:created xsi:type="dcterms:W3CDTF">2017-10-01T16:18:08Z</dcterms:created>
  <dcterms:modified xsi:type="dcterms:W3CDTF">2018-04-01T08:23:35Z</dcterms:modified>
</cp:coreProperties>
</file>