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3" r:id="rId4"/>
    <p:sldId id="264" r:id="rId5"/>
    <p:sldId id="258" r:id="rId6"/>
    <p:sldId id="271" r:id="rId7"/>
    <p:sldId id="269" r:id="rId8"/>
    <p:sldId id="270" r:id="rId9"/>
    <p:sldId id="259" r:id="rId10"/>
    <p:sldId id="260" r:id="rId11"/>
    <p:sldId id="261" r:id="rId12"/>
    <p:sldId id="262" r:id="rId13"/>
    <p:sldId id="265" r:id="rId14"/>
    <p:sldId id="266" r:id="rId15"/>
    <p:sldId id="267" r:id="rId16"/>
    <p:sldId id="268"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6"/>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606" autoAdjust="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12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586613D8-9ED2-4052-B75F-43E23CF0CA2C}" type="datetimeFigureOut">
              <a:rPr lang="ar-SA" smtClean="0"/>
              <a:pPr/>
              <a:t>4/11/1433</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3EBE0B9-2409-4CB4-9BE5-6DBD2148DFF8}"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613D8-9ED2-4052-B75F-43E23CF0CA2C}" type="datetimeFigureOut">
              <a:rPr lang="ar-SA" smtClean="0"/>
              <a:pPr/>
              <a:t>4/11/1433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3EBE0B9-2409-4CB4-9BE5-6DBD2148DFF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43EBE0B9-2409-4CB4-9BE5-6DBD2148DFF8}"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613D8-9ED2-4052-B75F-43E23CF0CA2C}" type="datetimeFigureOut">
              <a:rPr lang="ar-SA" smtClean="0"/>
              <a:pPr/>
              <a:t>4/11/1433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86613D8-9ED2-4052-B75F-43E23CF0CA2C}" type="datetimeFigureOut">
              <a:rPr lang="ar-SA" smtClean="0"/>
              <a:pPr/>
              <a:t>4/11/1433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43EBE0B9-2409-4CB4-9BE5-6DBD2148DFF8}"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586613D8-9ED2-4052-B75F-43E23CF0CA2C}" type="datetimeFigureOut">
              <a:rPr lang="ar-SA" smtClean="0"/>
              <a:pPr/>
              <a:t>4/11/1433</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3EBE0B9-2409-4CB4-9BE5-6DBD2148DFF8}"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586613D8-9ED2-4052-B75F-43E23CF0CA2C}" type="datetimeFigureOut">
              <a:rPr lang="ar-SA" smtClean="0"/>
              <a:pPr/>
              <a:t>4/11/1433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3EBE0B9-2409-4CB4-9BE5-6DBD2148DFF8}"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586613D8-9ED2-4052-B75F-43E23CF0CA2C}" type="datetimeFigureOut">
              <a:rPr lang="ar-SA" smtClean="0"/>
              <a:pPr/>
              <a:t>4/11/1433</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43EBE0B9-2409-4CB4-9BE5-6DBD2148DFF8}"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86613D8-9ED2-4052-B75F-43E23CF0CA2C}" type="datetimeFigureOut">
              <a:rPr lang="ar-SA" smtClean="0"/>
              <a:pPr/>
              <a:t>4/11/1433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43EBE0B9-2409-4CB4-9BE5-6DBD2148DFF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586613D8-9ED2-4052-B75F-43E23CF0CA2C}" type="datetimeFigureOut">
              <a:rPr lang="ar-SA" smtClean="0"/>
              <a:pPr/>
              <a:t>4/11/1433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3EBE0B9-2409-4CB4-9BE5-6DBD2148DFF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3EBE0B9-2409-4CB4-9BE5-6DBD2148DFF8}"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586613D8-9ED2-4052-B75F-43E23CF0CA2C}" type="datetimeFigureOut">
              <a:rPr lang="ar-SA" smtClean="0"/>
              <a:pPr/>
              <a:t>4/11/1433</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43EBE0B9-2409-4CB4-9BE5-6DBD2148DFF8}"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586613D8-9ED2-4052-B75F-43E23CF0CA2C}" type="datetimeFigureOut">
              <a:rPr lang="ar-SA" smtClean="0"/>
              <a:pPr/>
              <a:t>4/11/1433</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86613D8-9ED2-4052-B75F-43E23CF0CA2C}" type="datetimeFigureOut">
              <a:rPr lang="ar-SA" smtClean="0"/>
              <a:pPr/>
              <a:t>4/11/1433</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3EBE0B9-2409-4CB4-9BE5-6DBD2148DFF8}"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3200" spc="0" dirty="0" err="1" smtClean="0">
                <a:ln w="0"/>
                <a:solidFill>
                  <a:schemeClr val="accent5">
                    <a:lumMod val="50000"/>
                  </a:schemeClr>
                </a:solidFill>
                <a:effectLst>
                  <a:reflection blurRad="12700" stA="50000" endPos="50000" dist="5000" dir="5400000" sy="-100000" rotWithShape="0"/>
                </a:effectLst>
                <a:latin typeface="Segoe UI" pitchFamily="34" charset="0"/>
                <a:ea typeface="Segoe UI" pitchFamily="34" charset="0"/>
                <a:cs typeface="Segoe UI" pitchFamily="34" charset="0"/>
              </a:rPr>
              <a:t>إعداد </a:t>
            </a:r>
            <a:r>
              <a:rPr lang="ar-SA" sz="3200" spc="0" dirty="0" smtClean="0">
                <a:ln w="0"/>
                <a:solidFill>
                  <a:schemeClr val="accent5">
                    <a:lumMod val="50000"/>
                  </a:schemeClr>
                </a:solidFill>
                <a:effectLst>
                  <a:reflection blurRad="12700" stA="50000" endPos="50000" dist="5000" dir="5400000" sy="-100000" rotWithShape="0"/>
                </a:effectLst>
                <a:latin typeface="Segoe UI" pitchFamily="34" charset="0"/>
                <a:ea typeface="Segoe UI" pitchFamily="34" charset="0"/>
                <a:cs typeface="Segoe UI" pitchFamily="34" charset="0"/>
              </a:rPr>
              <a:t>/ المجموعة الثالثة</a:t>
            </a:r>
            <a:endParaRPr lang="ar-SA" sz="3200" spc="0" dirty="0">
              <a:ln w="0"/>
              <a:solidFill>
                <a:schemeClr val="accent5">
                  <a:lumMod val="50000"/>
                </a:schemeClr>
              </a:solidFill>
              <a:effectLst>
                <a:reflection blurRad="12700" stA="50000" endPos="50000" dist="5000" dir="5400000" sy="-100000" rotWithShape="0"/>
              </a:effectLst>
              <a:latin typeface="Segoe UI" pitchFamily="34" charset="0"/>
              <a:ea typeface="Segoe UI" pitchFamily="34" charset="0"/>
              <a:cs typeface="Segoe UI" pitchFamily="34" charset="0"/>
            </a:endParaRPr>
          </a:p>
        </p:txBody>
      </p:sp>
      <p:sp>
        <p:nvSpPr>
          <p:cNvPr id="2" name="عنوان 1"/>
          <p:cNvSpPr>
            <a:spLocks noGrp="1"/>
          </p:cNvSpPr>
          <p:nvPr>
            <p:ph type="ctrTitle"/>
          </p:nvPr>
        </p:nvSpPr>
        <p:spPr>
          <a:xfrm>
            <a:off x="685800" y="381000"/>
            <a:ext cx="7772400" cy="1391816"/>
          </a:xfrm>
        </p:spPr>
        <p:txBody>
          <a:bodyPr>
            <a:normAutofit/>
          </a:bodyPr>
          <a:lstStyle/>
          <a:p>
            <a:r>
              <a:rPr lang="ar-SA" sz="5400" b="1" dirty="0" smtClean="0">
                <a:ln w="19050">
                  <a:solidFill>
                    <a:schemeClr val="accent5">
                      <a:lumMod val="75000"/>
                    </a:schemeClr>
                  </a:solidFill>
                  <a:prstDash val="solid"/>
                </a:ln>
                <a:solidFill>
                  <a:schemeClr val="accent3">
                    <a:lumMod val="75000"/>
                  </a:schemeClr>
                </a:solidFill>
                <a:effectLst>
                  <a:outerShdw blurRad="50000" dist="50800" dir="7500000" algn="tl">
                    <a:srgbClr val="000000">
                      <a:shade val="5000"/>
                      <a:alpha val="35000"/>
                    </a:srgbClr>
                  </a:outerShdw>
                </a:effectLst>
              </a:rPr>
              <a:t>الرشـــوة </a:t>
            </a:r>
            <a:endParaRPr lang="ar-SA" sz="5400" b="1" dirty="0">
              <a:ln w="19050">
                <a:solidFill>
                  <a:schemeClr val="accent5">
                    <a:lumMod val="75000"/>
                  </a:schemeClr>
                </a:solidFill>
                <a:prstDash val="solid"/>
              </a:ln>
              <a:solidFill>
                <a:schemeClr val="accent3">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اضرار الرشوة</a:t>
            </a:r>
            <a:endParaRPr lang="ar-SA" b="1" dirty="0"/>
          </a:p>
        </p:txBody>
      </p:sp>
      <p:sp>
        <p:nvSpPr>
          <p:cNvPr id="3" name="عنصر نائب للمحتوى 2"/>
          <p:cNvSpPr>
            <a:spLocks noGrp="1"/>
          </p:cNvSpPr>
          <p:nvPr>
            <p:ph sz="quarter" idx="1"/>
          </p:nvPr>
        </p:nvSpPr>
        <p:spPr>
          <a:xfrm>
            <a:off x="301752" y="1556792"/>
            <a:ext cx="8503920" cy="4824536"/>
          </a:xfrm>
        </p:spPr>
        <p:txBody>
          <a:bodyPr>
            <a:normAutofit fontScale="85000" lnSpcReduction="10000"/>
          </a:bodyPr>
          <a:lstStyle/>
          <a:p>
            <a:pPr indent="274320" algn="justLow">
              <a:buNone/>
            </a:pPr>
            <a:r>
              <a:rPr lang="ar-SA" sz="2800" b="1" dirty="0" smtClean="0">
                <a:solidFill>
                  <a:schemeClr val="accent3">
                    <a:lumMod val="50000"/>
                  </a:schemeClr>
                </a:solidFill>
              </a:rPr>
              <a:t>للرشوة أثرها في إفساد العلاقات </a:t>
            </a:r>
            <a:r>
              <a:rPr lang="ar-SA" sz="2800" b="1" dirty="0" err="1" smtClean="0">
                <a:solidFill>
                  <a:schemeClr val="accent3">
                    <a:lumMod val="50000"/>
                  </a:schemeClr>
                </a:solidFill>
              </a:rPr>
              <a:t>الاجتماعية.</a:t>
            </a:r>
            <a:r>
              <a:rPr lang="ar-SA" sz="2800" b="1" dirty="0" smtClean="0">
                <a:solidFill>
                  <a:schemeClr val="accent3">
                    <a:lumMod val="50000"/>
                  </a:schemeClr>
                </a:solidFill>
              </a:rPr>
              <a:t> لا شك أن الرشوة تعد مرضًا اجتماعيًا خطيرًا، يتسبب تفشيه في إفساد حياة الأفراد والجماعات، واضطراب نظامهم، ومن آثارها السيئة ما </a:t>
            </a:r>
            <a:r>
              <a:rPr lang="ar-SA" sz="2800" b="1" dirty="0" err="1" smtClean="0">
                <a:solidFill>
                  <a:schemeClr val="accent3">
                    <a:lumMod val="50000"/>
                  </a:schemeClr>
                </a:solidFill>
              </a:rPr>
              <a:t>يلي :-</a:t>
            </a:r>
            <a:endParaRPr lang="ar-SA" sz="2800" b="1" dirty="0" smtClean="0">
              <a:solidFill>
                <a:schemeClr val="accent3">
                  <a:lumMod val="50000"/>
                </a:schemeClr>
              </a:solidFill>
            </a:endParaRPr>
          </a:p>
          <a:p>
            <a:pPr indent="274320" algn="justLow">
              <a:buNone/>
            </a:pPr>
            <a:endParaRPr lang="ar-SA" sz="1400" b="1" dirty="0" smtClean="0">
              <a:solidFill>
                <a:schemeClr val="accent3">
                  <a:lumMod val="50000"/>
                </a:schemeClr>
              </a:solidFill>
            </a:endParaRPr>
          </a:p>
          <a:p>
            <a:r>
              <a:rPr lang="ar-SA" sz="2800" dirty="0" smtClean="0">
                <a:solidFill>
                  <a:schemeClr val="accent3">
                    <a:lumMod val="50000"/>
                  </a:schemeClr>
                </a:solidFill>
              </a:rPr>
              <a:t>إهدار القيم الإسلامية العليا، كالعدل، فينتشر الظلم.</a:t>
            </a:r>
          </a:p>
          <a:p>
            <a:r>
              <a:rPr lang="ar-SA" sz="2800" dirty="0" smtClean="0">
                <a:solidFill>
                  <a:schemeClr val="accent3">
                    <a:lumMod val="50000"/>
                  </a:schemeClr>
                </a:solidFill>
              </a:rPr>
              <a:t>تولية الوظائف العامة والمراكز المهمة في الدولة لغير مستحقيها، وانتشر الحقد بين الناس، واستيلاء الخوف على قلوب</a:t>
            </a:r>
          </a:p>
          <a:p>
            <a:r>
              <a:rPr lang="ar-SA" sz="2800" dirty="0" smtClean="0">
                <a:solidFill>
                  <a:schemeClr val="accent3">
                    <a:lumMod val="50000"/>
                  </a:schemeClr>
                </a:solidFill>
              </a:rPr>
              <a:t>الضعفاء.</a:t>
            </a:r>
          </a:p>
          <a:p>
            <a:r>
              <a:rPr lang="ar-SA" sz="2800" dirty="0" smtClean="0">
                <a:solidFill>
                  <a:schemeClr val="accent3">
                    <a:lumMod val="50000"/>
                  </a:schemeClr>
                </a:solidFill>
              </a:rPr>
              <a:t>أكل المال بالباطل، وانحصار المصالح ورؤوس الأموال لدى فئة معينة من الناس.</a:t>
            </a:r>
          </a:p>
          <a:p>
            <a:r>
              <a:rPr lang="ar-SA" sz="2800" dirty="0" smtClean="0">
                <a:solidFill>
                  <a:schemeClr val="accent3">
                    <a:lumMod val="50000"/>
                  </a:schemeClr>
                </a:solidFill>
              </a:rPr>
              <a:t>الإعانة على ضياع حقوق من لا يقدر على الرشوة لصالح الذي تعود أن لا تنجز الحقوق إلا بالرشوة.</a:t>
            </a:r>
          </a:p>
          <a:p>
            <a:r>
              <a:rPr lang="ar-SA" sz="2800" dirty="0" smtClean="0">
                <a:solidFill>
                  <a:schemeClr val="accent3">
                    <a:lumMod val="50000"/>
                  </a:schemeClr>
                </a:solidFill>
              </a:rPr>
              <a:t>الإعانة على ضياع حقوق من لا يقدر على الرشوة لصالح الذي تعود أن لا تنجز الحقوق إلا بالرشوة.</a:t>
            </a:r>
            <a:endParaRPr lang="ar-SA" sz="28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720080"/>
          </a:xfrm>
        </p:spPr>
        <p:txBody>
          <a:bodyPr/>
          <a:lstStyle/>
          <a:p>
            <a:r>
              <a:rPr lang="ar-SA" b="1" dirty="0" smtClean="0"/>
              <a:t>جريمة الرشوة</a:t>
            </a:r>
            <a:endParaRPr lang="ar-SA" b="1" dirty="0"/>
          </a:p>
        </p:txBody>
      </p:sp>
      <p:sp>
        <p:nvSpPr>
          <p:cNvPr id="3" name="عنصر نائب للمحتوى 2"/>
          <p:cNvSpPr>
            <a:spLocks noGrp="1"/>
          </p:cNvSpPr>
          <p:nvPr>
            <p:ph sz="quarter" idx="1"/>
          </p:nvPr>
        </p:nvSpPr>
        <p:spPr>
          <a:xfrm>
            <a:off x="457200" y="1772816"/>
            <a:ext cx="8229600" cy="4801720"/>
          </a:xfrm>
        </p:spPr>
        <p:txBody>
          <a:bodyPr>
            <a:normAutofit/>
          </a:bodyPr>
          <a:lstStyle/>
          <a:p>
            <a:r>
              <a:rPr lang="ar-SA" sz="2800" b="1" dirty="0" smtClean="0">
                <a:solidFill>
                  <a:schemeClr val="accent6">
                    <a:lumMod val="50000"/>
                  </a:schemeClr>
                </a:solidFill>
              </a:rPr>
              <a:t>تنقسم التشريعات الحديثة في نظرتها إلى الرشوة إلى </a:t>
            </a:r>
            <a:r>
              <a:rPr lang="ar-SA" sz="2800" b="1" dirty="0" err="1" smtClean="0">
                <a:solidFill>
                  <a:schemeClr val="accent6">
                    <a:lumMod val="50000"/>
                  </a:schemeClr>
                </a:solidFill>
              </a:rPr>
              <a:t>اتجاهين:</a:t>
            </a:r>
            <a:endParaRPr lang="ar-SA" sz="2800" b="1" dirty="0" smtClean="0">
              <a:solidFill>
                <a:schemeClr val="accent6">
                  <a:lumMod val="50000"/>
                </a:schemeClr>
              </a:solidFill>
            </a:endParaRPr>
          </a:p>
          <a:p>
            <a:pPr lvl="1" algn="justLow">
              <a:lnSpc>
                <a:spcPct val="150000"/>
              </a:lnSpc>
            </a:pPr>
            <a:r>
              <a:rPr lang="ar-SA" sz="2800" b="1" dirty="0" smtClean="0">
                <a:solidFill>
                  <a:schemeClr val="accent5">
                    <a:lumMod val="50000"/>
                  </a:schemeClr>
                </a:solidFill>
              </a:rPr>
              <a:t>الاتجاه الأول يرى هدا الاتجاه أن الرشوة تتكون من جريمتين مستقلتين أحدهما يرتكبها الراشي و الأخرى يرتكبها المرتشي، وهدا يعني أن كل جريمة يصح فيها العقاب مستقلة ومنفصلة عن الأخرى, فكل منهما تعتبر جريمة تامة بكل عناصرها و أوصافها وعقوبتها، وعله فان فعل الراشي لا يعد اشتراكا في جريمة المرتشي بل هو فعل مستقل يعاقب عليه القانون منفردا</a:t>
            </a:r>
            <a:endParaRPr lang="ar-SA" sz="28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628800"/>
            <a:ext cx="8229600" cy="4497363"/>
          </a:xfrm>
        </p:spPr>
        <p:txBody>
          <a:bodyPr>
            <a:normAutofit/>
          </a:bodyPr>
          <a:lstStyle/>
          <a:p>
            <a:pPr algn="justLow">
              <a:lnSpc>
                <a:spcPct val="150000"/>
              </a:lnSpc>
            </a:pPr>
            <a:r>
              <a:rPr lang="ar-SA" sz="2800" b="1" dirty="0" smtClean="0">
                <a:solidFill>
                  <a:schemeClr val="accent5">
                    <a:lumMod val="50000"/>
                  </a:schemeClr>
                </a:solidFill>
              </a:rPr>
              <a:t>والاتجاه الثاني يرى هدا الاتجاه أن جريمة الرشوة هي جريمة واحدة، جريمة موظف يتاجر بوظيفته، فالفاعل الأصلي هو الموظف أو القاضي المرتشي أما الراشي فهو شريك له يستعير منه </a:t>
            </a:r>
            <a:r>
              <a:rPr lang="ar-SA" sz="2800" b="1" dirty="0" err="1" smtClean="0">
                <a:solidFill>
                  <a:schemeClr val="accent5">
                    <a:lumMod val="50000"/>
                  </a:schemeClr>
                </a:solidFill>
              </a:rPr>
              <a:t>إجرامه.</a:t>
            </a:r>
            <a:r>
              <a:rPr lang="ar-SA" sz="2800" b="1" dirty="0" smtClean="0">
                <a:solidFill>
                  <a:schemeClr val="accent5">
                    <a:lumMod val="50000"/>
                  </a:schemeClr>
                </a:solidFill>
              </a:rPr>
              <a:t> ويصطلح على تسمية جريمة </a:t>
            </a:r>
            <a:r>
              <a:rPr lang="ar-SA" sz="2800" b="1" dirty="0" err="1" smtClean="0">
                <a:solidFill>
                  <a:schemeClr val="accent5">
                    <a:lumMod val="50000"/>
                  </a:schemeClr>
                </a:solidFill>
              </a:rPr>
              <a:t>الراشي </a:t>
            </a:r>
            <a:r>
              <a:rPr lang="ar-SA" sz="2800" b="1" dirty="0" smtClean="0">
                <a:solidFill>
                  <a:schemeClr val="accent5">
                    <a:lumMod val="50000"/>
                  </a:schemeClr>
                </a:solidFill>
              </a:rPr>
              <a:t>" جريمة الرشوة </a:t>
            </a:r>
            <a:r>
              <a:rPr lang="ar-SA" sz="2800" b="1" dirty="0" err="1" smtClean="0">
                <a:solidFill>
                  <a:schemeClr val="accent5">
                    <a:lumMod val="50000"/>
                  </a:schemeClr>
                </a:solidFill>
              </a:rPr>
              <a:t>الايجابية </a:t>
            </a:r>
            <a:r>
              <a:rPr lang="ar-SA" sz="2800" b="1" dirty="0" smtClean="0">
                <a:solidFill>
                  <a:schemeClr val="accent5">
                    <a:lumMod val="50000"/>
                  </a:schemeClr>
                </a:solidFill>
              </a:rPr>
              <a:t>" وجريمة </a:t>
            </a:r>
            <a:r>
              <a:rPr lang="ar-SA" sz="2800" b="1" dirty="0" err="1" smtClean="0">
                <a:solidFill>
                  <a:schemeClr val="accent5">
                    <a:lumMod val="50000"/>
                  </a:schemeClr>
                </a:solidFill>
              </a:rPr>
              <a:t>المرتشي </a:t>
            </a:r>
            <a:r>
              <a:rPr lang="ar-SA" sz="2800" b="1" dirty="0" smtClean="0">
                <a:solidFill>
                  <a:schemeClr val="accent5">
                    <a:lumMod val="50000"/>
                  </a:schemeClr>
                </a:solidFill>
              </a:rPr>
              <a:t>"الرشوة السلبية.</a:t>
            </a:r>
            <a:endParaRPr lang="ar-SA" sz="28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792088"/>
          </a:xfrm>
        </p:spPr>
        <p:txBody>
          <a:bodyPr>
            <a:normAutofit/>
          </a:bodyPr>
          <a:lstStyle/>
          <a:p>
            <a:r>
              <a:rPr lang="ar-SA" b="1" dirty="0" smtClean="0"/>
              <a:t>نظام مكافحة الرشوة في السعودية </a:t>
            </a:r>
            <a:endParaRPr lang="ar-SA" b="1" dirty="0"/>
          </a:p>
        </p:txBody>
      </p:sp>
      <p:sp>
        <p:nvSpPr>
          <p:cNvPr id="3" name="عنصر نائب للمحتوى 2"/>
          <p:cNvSpPr>
            <a:spLocks noGrp="1"/>
          </p:cNvSpPr>
          <p:nvPr>
            <p:ph sz="quarter" idx="1"/>
          </p:nvPr>
        </p:nvSpPr>
        <p:spPr>
          <a:xfrm>
            <a:off x="395536" y="1340768"/>
            <a:ext cx="8424936" cy="4464496"/>
          </a:xfrm>
        </p:spPr>
        <p:txBody>
          <a:bodyPr>
            <a:normAutofit lnSpcReduction="10000"/>
          </a:bodyPr>
          <a:lstStyle/>
          <a:p>
            <a:pPr indent="342900" algn="ctr">
              <a:buNone/>
            </a:pPr>
            <a:endParaRPr lang="ar-SA" sz="2800" b="1" dirty="0" smtClean="0"/>
          </a:p>
          <a:p>
            <a:pPr indent="342900" algn="justLow">
              <a:lnSpc>
                <a:spcPct val="150000"/>
              </a:lnSpc>
              <a:buNone/>
            </a:pPr>
            <a:r>
              <a:rPr lang="ar-SA" b="1" dirty="0" smtClean="0"/>
              <a:t>	</a:t>
            </a:r>
            <a:r>
              <a:rPr lang="ar-SA" b="1" dirty="0" smtClean="0">
                <a:solidFill>
                  <a:schemeClr val="accent6">
                    <a:lumMod val="50000"/>
                  </a:schemeClr>
                </a:solidFill>
              </a:rPr>
              <a:t>وقد صدر </a:t>
            </a:r>
            <a:r>
              <a:rPr lang="ar-SA" b="1" dirty="0">
                <a:solidFill>
                  <a:schemeClr val="accent6">
                    <a:lumMod val="50000"/>
                  </a:schemeClr>
                </a:solidFill>
              </a:rPr>
              <a:t>المرسوم الملكي رقم م/36 وتاريخ 29/12/</a:t>
            </a:r>
            <a:r>
              <a:rPr lang="ar-SA" b="1" dirty="0" err="1">
                <a:solidFill>
                  <a:schemeClr val="accent6">
                    <a:lumMod val="50000"/>
                  </a:schemeClr>
                </a:solidFill>
              </a:rPr>
              <a:t>1412هـ</a:t>
            </a:r>
            <a:r>
              <a:rPr lang="ar-SA" b="1" dirty="0">
                <a:solidFill>
                  <a:schemeClr val="accent6">
                    <a:lumMod val="50000"/>
                  </a:schemeClr>
                </a:solidFill>
              </a:rPr>
              <a:t> بالموافقة على </a:t>
            </a:r>
            <a:r>
              <a:rPr lang="ar-SA" b="1" dirty="0" smtClean="0">
                <a:solidFill>
                  <a:schemeClr val="accent6">
                    <a:lumMod val="50000"/>
                  </a:schemeClr>
                </a:solidFill>
              </a:rPr>
              <a:t>نظام مكافحة الرشوة وذلك بقرار </a:t>
            </a:r>
            <a:r>
              <a:rPr lang="ar-SA" b="1" dirty="0">
                <a:solidFill>
                  <a:schemeClr val="accent6">
                    <a:lumMod val="50000"/>
                  </a:schemeClr>
                </a:solidFill>
              </a:rPr>
              <a:t>مجلس </a:t>
            </a:r>
            <a:r>
              <a:rPr lang="ar-SA" b="1" dirty="0" smtClean="0">
                <a:solidFill>
                  <a:schemeClr val="accent6">
                    <a:lumMod val="50000"/>
                  </a:schemeClr>
                </a:solidFill>
              </a:rPr>
              <a:t>الوزراء رقم </a:t>
            </a:r>
            <a:r>
              <a:rPr lang="ar-SA" b="1" dirty="0">
                <a:solidFill>
                  <a:schemeClr val="accent6">
                    <a:lumMod val="50000"/>
                  </a:schemeClr>
                </a:solidFill>
              </a:rPr>
              <a:t>175 وتاريخ 28/12/</a:t>
            </a:r>
            <a:r>
              <a:rPr lang="ar-SA" b="1" dirty="0" err="1">
                <a:solidFill>
                  <a:schemeClr val="accent6">
                    <a:lumMod val="50000"/>
                  </a:schemeClr>
                </a:solidFill>
              </a:rPr>
              <a:t>1412هـ</a:t>
            </a:r>
            <a:r>
              <a:rPr lang="ar-SA" b="1" dirty="0">
                <a:solidFill>
                  <a:schemeClr val="accent6">
                    <a:lumMod val="50000"/>
                  </a:schemeClr>
                </a:solidFill>
              </a:rPr>
              <a:t> </a:t>
            </a:r>
            <a:r>
              <a:rPr lang="ar-SA" b="1" dirty="0" err="1" smtClean="0">
                <a:solidFill>
                  <a:schemeClr val="accent6">
                    <a:lumMod val="50000"/>
                  </a:schemeClr>
                </a:solidFill>
              </a:rPr>
              <a:t>.</a:t>
            </a:r>
            <a:endParaRPr lang="ar-SA" b="1" dirty="0" smtClean="0">
              <a:solidFill>
                <a:schemeClr val="accent6">
                  <a:lumMod val="50000"/>
                </a:schemeClr>
              </a:solidFill>
            </a:endParaRPr>
          </a:p>
          <a:p>
            <a:pPr indent="342900" algn="justLow">
              <a:lnSpc>
                <a:spcPct val="150000"/>
              </a:lnSpc>
              <a:buNone/>
            </a:pPr>
            <a:r>
              <a:rPr lang="ar-SA" b="1" dirty="0" smtClean="0">
                <a:solidFill>
                  <a:schemeClr val="accent6">
                    <a:lumMod val="50000"/>
                  </a:schemeClr>
                </a:solidFill>
              </a:rPr>
              <a:t>وقد نص المرسوم على مواد تهتم ببعض الأمور والعقوبات المترتبة على جريمة الرشوة ونذكر </a:t>
            </a:r>
            <a:r>
              <a:rPr lang="ar-SA" b="1" dirty="0" err="1" smtClean="0">
                <a:solidFill>
                  <a:schemeClr val="accent6">
                    <a:lumMod val="50000"/>
                  </a:schemeClr>
                </a:solidFill>
              </a:rPr>
              <a:t>منها :-</a:t>
            </a:r>
            <a:endParaRPr lang="ar-SA" b="1" dirty="0" smtClean="0">
              <a:solidFill>
                <a:schemeClr val="accent6">
                  <a:lumMod val="50000"/>
                </a:schemeClr>
              </a:solidFill>
            </a:endParaRPr>
          </a:p>
          <a:p>
            <a:pPr indent="342900" algn="ctr">
              <a:buNone/>
            </a:pPr>
            <a:r>
              <a:rPr lang="ar-SA" sz="2800" b="1" dirty="0"/>
              <a:t/>
            </a:r>
            <a:br>
              <a:rPr lang="ar-SA" sz="2800" b="1" dirty="0"/>
            </a:br>
            <a:endParaRPr lang="ar-SA"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20688"/>
            <a:ext cx="8229600" cy="5760640"/>
          </a:xfrm>
        </p:spPr>
        <p:txBody>
          <a:bodyPr>
            <a:normAutofit/>
          </a:bodyPr>
          <a:lstStyle/>
          <a:p>
            <a:pPr indent="342900" algn="justLow"/>
            <a:r>
              <a:rPr lang="ar-SA" b="1" dirty="0">
                <a:solidFill>
                  <a:schemeClr val="accent3">
                    <a:lumMod val="50000"/>
                  </a:schemeClr>
                </a:solidFill>
              </a:rPr>
              <a:t>المادة </a:t>
            </a:r>
            <a:r>
              <a:rPr lang="ar-SA" b="1" dirty="0" err="1">
                <a:solidFill>
                  <a:schemeClr val="accent3">
                    <a:lumMod val="50000"/>
                  </a:schemeClr>
                </a:solidFill>
              </a:rPr>
              <a:t>الأولى </a:t>
            </a:r>
            <a:r>
              <a:rPr lang="ar-SA" b="1" dirty="0" err="1" smtClean="0">
                <a:solidFill>
                  <a:schemeClr val="accent3">
                    <a:lumMod val="50000"/>
                  </a:schemeClr>
                </a:solidFill>
              </a:rPr>
              <a:t>:</a:t>
            </a:r>
            <a:endParaRPr lang="ar-SA" b="1" dirty="0" smtClean="0">
              <a:solidFill>
                <a:schemeClr val="accent3">
                  <a:lumMod val="50000"/>
                </a:schemeClr>
              </a:solidFill>
            </a:endParaRPr>
          </a:p>
          <a:p>
            <a:pPr indent="342900" algn="justLow">
              <a:lnSpc>
                <a:spcPct val="150000"/>
              </a:lnSpc>
              <a:buNone/>
            </a:pPr>
            <a:endParaRPr lang="ar-SA" sz="1800" b="1" dirty="0" smtClean="0"/>
          </a:p>
          <a:p>
            <a:pPr indent="342900" algn="justLow">
              <a:lnSpc>
                <a:spcPct val="150000"/>
              </a:lnSpc>
              <a:buNone/>
            </a:pPr>
            <a:r>
              <a:rPr lang="ar-SA" b="1" dirty="0" smtClean="0">
                <a:solidFill>
                  <a:schemeClr val="accent6">
                    <a:lumMod val="50000"/>
                  </a:schemeClr>
                </a:solidFill>
              </a:rPr>
              <a:t>كل </a:t>
            </a:r>
            <a:r>
              <a:rPr lang="ar-SA" b="1" dirty="0">
                <a:solidFill>
                  <a:schemeClr val="accent6">
                    <a:lumMod val="50000"/>
                  </a:schemeClr>
                </a:solidFill>
              </a:rPr>
              <a:t>موظف عام طلب لنفسه أو لغيره أو قبل أو أخذ وعداً أو عطية لأداء عمل من أعمال وظيفته أو يزعم أنه من أعمال وظيفته ولو كان هذا العمل مشروعاً يعد مرتشياً ويعاقب بالسجن مدة لا تتجاوز عشر سنوات وبغرامة لا تزيد عن مليون ريال أو بإحدى هاتين العقوبتين ولا يؤثر في قيام الجريمة تجاه قصد الموظف إلى عدم القيام بالعمل الذي وعد </a:t>
            </a:r>
            <a:r>
              <a:rPr lang="ar-SA" b="1" dirty="0" err="1">
                <a:solidFill>
                  <a:schemeClr val="accent6">
                    <a:lumMod val="50000"/>
                  </a:schemeClr>
                </a:solidFill>
              </a:rPr>
              <a:t>به</a:t>
            </a:r>
            <a:r>
              <a:rPr lang="ar-SA" b="1" dirty="0" err="1" smtClean="0">
                <a:solidFill>
                  <a:schemeClr val="accent6">
                    <a:lumMod val="50000"/>
                  </a:schemeClr>
                </a:solidFill>
              </a:rPr>
              <a:t>.</a:t>
            </a:r>
            <a:endParaRPr lang="ar-SA" b="1" dirty="0" smtClean="0">
              <a:solidFill>
                <a:schemeClr val="accent6">
                  <a:lumMod val="50000"/>
                </a:schemeClr>
              </a:solidFill>
            </a:endParaRPr>
          </a:p>
          <a:p>
            <a:pPr indent="342900" algn="justLow">
              <a:buNone/>
            </a:pP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692696"/>
            <a:ext cx="8229600" cy="5688632"/>
          </a:xfrm>
        </p:spPr>
        <p:txBody>
          <a:bodyPr>
            <a:normAutofit/>
          </a:bodyPr>
          <a:lstStyle/>
          <a:p>
            <a:pPr algn="justLow"/>
            <a:r>
              <a:rPr lang="ar-SA" b="1" dirty="0">
                <a:solidFill>
                  <a:schemeClr val="accent3">
                    <a:lumMod val="50000"/>
                  </a:schemeClr>
                </a:solidFill>
              </a:rPr>
              <a:t>المادة </a:t>
            </a:r>
            <a:r>
              <a:rPr lang="ar-SA" b="1" dirty="0" err="1">
                <a:solidFill>
                  <a:schemeClr val="accent3">
                    <a:lumMod val="50000"/>
                  </a:schemeClr>
                </a:solidFill>
              </a:rPr>
              <a:t>الثانية </a:t>
            </a:r>
            <a:r>
              <a:rPr lang="ar-SA" b="1" dirty="0" err="1" smtClean="0">
                <a:solidFill>
                  <a:schemeClr val="accent3">
                    <a:lumMod val="50000"/>
                  </a:schemeClr>
                </a:solidFill>
              </a:rPr>
              <a:t>:</a:t>
            </a:r>
            <a:endParaRPr lang="ar-SA" b="1" dirty="0" smtClean="0">
              <a:solidFill>
                <a:schemeClr val="accent3">
                  <a:lumMod val="50000"/>
                </a:schemeClr>
              </a:solidFill>
            </a:endParaRPr>
          </a:p>
          <a:p>
            <a:pPr algn="justLow">
              <a:lnSpc>
                <a:spcPct val="150000"/>
              </a:lnSpc>
              <a:buNone/>
            </a:pPr>
            <a:r>
              <a:rPr lang="ar-SA" sz="2400" b="1" dirty="0"/>
              <a:t/>
            </a:r>
            <a:br>
              <a:rPr lang="ar-SA" sz="2400" b="1" dirty="0"/>
            </a:br>
            <a:r>
              <a:rPr lang="ar-SA" b="1" dirty="0" smtClean="0"/>
              <a:t>	</a:t>
            </a:r>
            <a:r>
              <a:rPr lang="ar-SA" b="1" dirty="0" smtClean="0">
                <a:solidFill>
                  <a:schemeClr val="accent6">
                    <a:lumMod val="50000"/>
                  </a:schemeClr>
                </a:solidFill>
              </a:rPr>
              <a:t>كل </a:t>
            </a:r>
            <a:r>
              <a:rPr lang="ar-SA" b="1" dirty="0">
                <a:solidFill>
                  <a:schemeClr val="accent6">
                    <a:lumMod val="50000"/>
                  </a:schemeClr>
                </a:solidFill>
              </a:rPr>
              <a:t>موظف عام طلب لنفسه أو لغيره أو قبل أو أخذ وعداً أو عطية للامتناع عن عمل من أعمال وظيفته أو يزعم أنه من أعمال وظيفته ولو كان هذا الامتناع مشروعاً يعد مرتشياً ويعاقب بالعقوبة المنصوص عليها في المادة الأولى من هذا النِظام ولا يؤثر في قيام الجريمة اتجاه قصد الموظف إلى عدم القيام بما وعد </a:t>
            </a:r>
            <a:r>
              <a:rPr lang="ar-SA" b="1" dirty="0" err="1">
                <a:solidFill>
                  <a:schemeClr val="accent6">
                    <a:lumMod val="50000"/>
                  </a:schemeClr>
                </a:solidFill>
              </a:rPr>
              <a:t>به</a:t>
            </a:r>
            <a:r>
              <a:rPr lang="ar-SA" b="1" dirty="0" err="1" smtClean="0">
                <a:solidFill>
                  <a:schemeClr val="accent6">
                    <a:lumMod val="50000"/>
                  </a:schemeClr>
                </a:solidFill>
              </a:rPr>
              <a:t>.</a:t>
            </a:r>
            <a:endParaRPr lang="ar-SA" b="1" dirty="0" smtClean="0">
              <a:solidFill>
                <a:schemeClr val="accent6">
                  <a:lumMod val="50000"/>
                </a:schemeClr>
              </a:solidFill>
            </a:endParaRPr>
          </a:p>
          <a:p>
            <a:pPr algn="justLow">
              <a:buNone/>
            </a:pPr>
            <a:r>
              <a:rPr lang="ar-SA" b="1" dirty="0"/>
              <a:t/>
            </a:r>
            <a:br>
              <a:rPr lang="ar-SA" b="1" dirty="0"/>
            </a:b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20688"/>
            <a:ext cx="8229600" cy="5505475"/>
          </a:xfrm>
        </p:spPr>
        <p:txBody>
          <a:bodyPr>
            <a:normAutofit/>
          </a:bodyPr>
          <a:lstStyle/>
          <a:p>
            <a:pPr indent="342900" algn="justLow">
              <a:lnSpc>
                <a:spcPct val="150000"/>
              </a:lnSpc>
            </a:pPr>
            <a:r>
              <a:rPr lang="ar-SA" b="1" dirty="0">
                <a:solidFill>
                  <a:schemeClr val="accent3">
                    <a:lumMod val="50000"/>
                  </a:schemeClr>
                </a:solidFill>
              </a:rPr>
              <a:t>المادة </a:t>
            </a:r>
            <a:r>
              <a:rPr lang="ar-SA" b="1" dirty="0" err="1">
                <a:solidFill>
                  <a:schemeClr val="accent3">
                    <a:lumMod val="50000"/>
                  </a:schemeClr>
                </a:solidFill>
              </a:rPr>
              <a:t>الثالثة </a:t>
            </a:r>
            <a:r>
              <a:rPr lang="ar-SA" b="1" dirty="0" err="1" smtClean="0">
                <a:solidFill>
                  <a:schemeClr val="accent3">
                    <a:lumMod val="50000"/>
                  </a:schemeClr>
                </a:solidFill>
              </a:rPr>
              <a:t>:</a:t>
            </a:r>
            <a:endParaRPr lang="ar-SA" b="1" dirty="0">
              <a:solidFill>
                <a:schemeClr val="accent3">
                  <a:lumMod val="50000"/>
                </a:schemeClr>
              </a:solidFill>
            </a:endParaRPr>
          </a:p>
          <a:p>
            <a:pPr indent="342900" algn="justLow">
              <a:lnSpc>
                <a:spcPct val="150000"/>
              </a:lnSpc>
              <a:buNone/>
            </a:pPr>
            <a:r>
              <a:rPr lang="ar-SA" sz="100" b="1" dirty="0"/>
              <a:t/>
            </a:r>
            <a:br>
              <a:rPr lang="ar-SA" sz="100" b="1" dirty="0"/>
            </a:br>
            <a:r>
              <a:rPr lang="ar-SA" sz="1400" b="1" dirty="0"/>
              <a:t/>
            </a:r>
            <a:br>
              <a:rPr lang="ar-SA" sz="1400" b="1" dirty="0"/>
            </a:br>
            <a:r>
              <a:rPr lang="ar-SA" sz="1400" b="1" dirty="0" smtClean="0"/>
              <a:t>	</a:t>
            </a:r>
            <a:r>
              <a:rPr lang="ar-SA" b="1" dirty="0" smtClean="0">
                <a:solidFill>
                  <a:schemeClr val="accent6">
                    <a:lumMod val="50000"/>
                  </a:schemeClr>
                </a:solidFill>
              </a:rPr>
              <a:t>كل </a:t>
            </a:r>
            <a:r>
              <a:rPr lang="ar-SA" b="1" dirty="0">
                <a:solidFill>
                  <a:schemeClr val="accent6">
                    <a:lumMod val="50000"/>
                  </a:schemeClr>
                </a:solidFill>
              </a:rPr>
              <a:t>موظف عام طلب لنفسه أو لغيره أو قبل أو أخذ وعداً أو عطية للإخلال بواجبات وظيفته أو لمكافأته على ما وقع منه ولو كان ذلك بدون اتفاق سابق يعد مرتشياً ويعاقب بالعقوبة المنصوص عليها في المادة الأولى من هذا النِظام</a:t>
            </a:r>
            <a:r>
              <a:rPr lang="ar-SA" b="1" dirty="0" smtClean="0">
                <a:solidFill>
                  <a:schemeClr val="accent6">
                    <a:lumMod val="50000"/>
                  </a:schemeClr>
                </a:solidFill>
              </a:rPr>
              <a:t>.</a:t>
            </a:r>
          </a:p>
          <a:p>
            <a:pPr indent="342900" algn="justLow">
              <a:lnSpc>
                <a:spcPct val="150000"/>
              </a:lnSpc>
              <a:buNone/>
            </a:pPr>
            <a:r>
              <a:rPr lang="ar-SA" dirty="0"/>
              <a:t/>
            </a:r>
            <a:br>
              <a:rPr lang="ar-SA" dirty="0"/>
            </a:b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smtClean="0">
                <a:solidFill>
                  <a:schemeClr val="accent3">
                    <a:lumMod val="50000"/>
                  </a:schemeClr>
                </a:solidFill>
              </a:rPr>
              <a:t>وفي الختام</a:t>
            </a:r>
            <a:endParaRPr lang="ar-SA" sz="4000" b="1" dirty="0">
              <a:solidFill>
                <a:schemeClr val="accent3">
                  <a:lumMod val="50000"/>
                </a:schemeClr>
              </a:solidFill>
            </a:endParaRPr>
          </a:p>
        </p:txBody>
      </p:sp>
      <p:sp>
        <p:nvSpPr>
          <p:cNvPr id="3" name="عنصر نائب للمحتوى 2"/>
          <p:cNvSpPr>
            <a:spLocks noGrp="1"/>
          </p:cNvSpPr>
          <p:nvPr>
            <p:ph sz="quarter" idx="1"/>
          </p:nvPr>
        </p:nvSpPr>
        <p:spPr/>
        <p:txBody>
          <a:bodyPr/>
          <a:lstStyle/>
          <a:p>
            <a:pPr indent="274320" algn="justLow">
              <a:buNone/>
            </a:pPr>
            <a:endParaRPr lang="ar-SA" dirty="0" smtClean="0"/>
          </a:p>
          <a:p>
            <a:pPr indent="274320" algn="justLow">
              <a:lnSpc>
                <a:spcPct val="150000"/>
              </a:lnSpc>
              <a:buNone/>
            </a:pPr>
            <a:r>
              <a:rPr lang="ar-SA" dirty="0" smtClean="0"/>
              <a:t>	</a:t>
            </a:r>
            <a:r>
              <a:rPr lang="ar-SA" b="1" dirty="0" smtClean="0">
                <a:solidFill>
                  <a:schemeClr val="accent6">
                    <a:lumMod val="50000"/>
                  </a:schemeClr>
                </a:solidFill>
              </a:rPr>
              <a:t>إن </a:t>
            </a:r>
            <a:r>
              <a:rPr lang="ar-SA" b="1" dirty="0" smtClean="0">
                <a:solidFill>
                  <a:schemeClr val="accent6">
                    <a:lumMod val="50000"/>
                  </a:schemeClr>
                </a:solidFill>
              </a:rPr>
              <a:t>الرشوة تجعل الحق باطلاً والباطل حقاً وهي مرض خطير، فالإسلام حرمها بأي اسم كانت وبأي صورة سواء سميت هدية أو مكافأة أو غير ذلك فالاسم لا يغير الحقيقة، فما خالطت الرشوة عملا إلا أفسدته ولا نظاما إلا قلبته ولا قلبا إلا أظلمته وما فشت في أمة إلا وكان الغش محل النصح والخيانة محل الأمانة والخوف محل الأمن والظلم محل </a:t>
            </a:r>
            <a:r>
              <a:rPr lang="ar-SA" b="1" dirty="0" err="1" smtClean="0">
                <a:solidFill>
                  <a:schemeClr val="accent6">
                    <a:lumMod val="50000"/>
                  </a:schemeClr>
                </a:solidFill>
              </a:rPr>
              <a:t>العدل.</a:t>
            </a:r>
            <a:r>
              <a:rPr lang="ar-SA" b="1" dirty="0" smtClean="0">
                <a:solidFill>
                  <a:schemeClr val="accent6">
                    <a:lumMod val="50000"/>
                  </a:schemeClr>
                </a:solidFill>
              </a:rPr>
              <a:t/>
            </a:r>
            <a:br>
              <a:rPr lang="ar-SA" b="1" dirty="0" smtClean="0">
                <a:solidFill>
                  <a:schemeClr val="accent6">
                    <a:lumMod val="50000"/>
                  </a:schemeClr>
                </a:solidFill>
              </a:rPr>
            </a:br>
            <a:endParaRPr lang="ar-SA" b="1"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792088"/>
          </a:xfrm>
        </p:spPr>
        <p:txBody>
          <a:bodyPr>
            <a:normAutofit/>
          </a:bodyPr>
          <a:lstStyle/>
          <a:p>
            <a:r>
              <a:rPr lang="ar-SA" sz="4000" b="1" dirty="0" smtClean="0"/>
              <a:t>مقدمـــة </a:t>
            </a:r>
            <a:endParaRPr lang="ar-SA" sz="4000" b="1" dirty="0"/>
          </a:p>
        </p:txBody>
      </p:sp>
      <p:sp>
        <p:nvSpPr>
          <p:cNvPr id="3" name="عنصر نائب للمحتوى 2"/>
          <p:cNvSpPr>
            <a:spLocks noGrp="1"/>
          </p:cNvSpPr>
          <p:nvPr>
            <p:ph sz="quarter" idx="1"/>
          </p:nvPr>
        </p:nvSpPr>
        <p:spPr>
          <a:xfrm>
            <a:off x="457200" y="1916832"/>
            <a:ext cx="8229600" cy="4209331"/>
          </a:xfrm>
        </p:spPr>
        <p:txBody>
          <a:bodyPr/>
          <a:lstStyle/>
          <a:p>
            <a:pPr indent="342900" algn="justLow">
              <a:lnSpc>
                <a:spcPct val="150000"/>
              </a:lnSpc>
              <a:buNone/>
            </a:pPr>
            <a:r>
              <a:rPr lang="ar-SA" b="1" dirty="0" smtClean="0">
                <a:solidFill>
                  <a:schemeClr val="accent3">
                    <a:lumMod val="50000"/>
                  </a:schemeClr>
                </a:solidFill>
              </a:rPr>
              <a:t>تعتبر الرشوة من بين المشاكل الاقتصادية و الاجتماعية، فهي مال يدفعه شخص ليأخذ ما لا يستحق و لحرمان شخص أخر مما يستحق </a:t>
            </a:r>
            <a:endParaRPr lang="ar-SA"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792088"/>
          </a:xfrm>
        </p:spPr>
        <p:txBody>
          <a:bodyPr/>
          <a:lstStyle/>
          <a:p>
            <a:r>
              <a:rPr lang="ar-SA" b="1" dirty="0" smtClean="0"/>
              <a:t>حكم الرشوة في الاسلام</a:t>
            </a:r>
            <a:endParaRPr lang="ar-SA" b="1" dirty="0"/>
          </a:p>
        </p:txBody>
      </p:sp>
      <p:sp>
        <p:nvSpPr>
          <p:cNvPr id="3" name="عنصر نائب للمحتوى 2"/>
          <p:cNvSpPr>
            <a:spLocks noGrp="1"/>
          </p:cNvSpPr>
          <p:nvPr>
            <p:ph sz="quarter" idx="1"/>
          </p:nvPr>
        </p:nvSpPr>
        <p:spPr>
          <a:xfrm>
            <a:off x="323528" y="1412776"/>
            <a:ext cx="8496944" cy="4968552"/>
          </a:xfrm>
        </p:spPr>
        <p:txBody>
          <a:bodyPr>
            <a:noAutofit/>
          </a:bodyPr>
          <a:lstStyle/>
          <a:p>
            <a:pPr indent="342900" algn="justLow">
              <a:lnSpc>
                <a:spcPct val="170000"/>
              </a:lnSpc>
              <a:buNone/>
            </a:pPr>
            <a:r>
              <a:rPr lang="ar-SA" sz="2400" b="1" dirty="0" smtClean="0">
                <a:solidFill>
                  <a:schemeClr val="accent3">
                    <a:lumMod val="50000"/>
                  </a:schemeClr>
                </a:solidFill>
              </a:rPr>
              <a:t>عن أبى حميد الساعدى رضي الله عنه قال: استعمل النبي صلي الله علية وسلم رجلا من الأزد يقال </a:t>
            </a:r>
            <a:r>
              <a:rPr lang="ar-SA" sz="2400" b="1" dirty="0" err="1" smtClean="0">
                <a:solidFill>
                  <a:schemeClr val="accent3">
                    <a:lumMod val="50000"/>
                  </a:schemeClr>
                </a:solidFill>
              </a:rPr>
              <a:t>له: </a:t>
            </a:r>
            <a:r>
              <a:rPr lang="ar-SA" sz="2400" b="1" dirty="0" smtClean="0">
                <a:solidFill>
                  <a:schemeClr val="accent3">
                    <a:lumMod val="50000"/>
                  </a:schemeClr>
                </a:solidFill>
              </a:rPr>
              <a:t>"ابن </a:t>
            </a:r>
            <a:r>
              <a:rPr lang="ar-SA" sz="2400" b="1" dirty="0" err="1" smtClean="0">
                <a:solidFill>
                  <a:schemeClr val="accent3">
                    <a:lumMod val="50000"/>
                  </a:schemeClr>
                </a:solidFill>
              </a:rPr>
              <a:t>اللتبية</a:t>
            </a:r>
            <a:r>
              <a:rPr lang="ar-SA" sz="2400" b="1" dirty="0" smtClean="0">
                <a:solidFill>
                  <a:schemeClr val="accent3">
                    <a:lumMod val="50000"/>
                  </a:schemeClr>
                </a:solidFill>
              </a:rPr>
              <a:t> " على الصدقة، فلما قدم قال: هذا </a:t>
            </a:r>
            <a:r>
              <a:rPr lang="ar-SA" sz="2400" b="1" dirty="0" err="1" smtClean="0">
                <a:solidFill>
                  <a:schemeClr val="accent3">
                    <a:lumMod val="50000"/>
                  </a:schemeClr>
                </a:solidFill>
              </a:rPr>
              <a:t>لكم </a:t>
            </a:r>
            <a:r>
              <a:rPr lang="ar-SA" sz="2400" b="1" dirty="0" smtClean="0">
                <a:solidFill>
                  <a:schemeClr val="accent3">
                    <a:lumMod val="50000"/>
                  </a:schemeClr>
                </a:solidFill>
              </a:rPr>
              <a:t>، وهذا أهدى إلى, </a:t>
            </a:r>
            <a:r>
              <a:rPr lang="ar-SA" sz="2400" b="1" dirty="0" err="1" smtClean="0">
                <a:solidFill>
                  <a:schemeClr val="accent3">
                    <a:lumMod val="50000"/>
                  </a:schemeClr>
                </a:solidFill>
              </a:rPr>
              <a:t>قال </a:t>
            </a:r>
            <a:r>
              <a:rPr lang="ar-SA" sz="2400" b="1" dirty="0" smtClean="0">
                <a:solidFill>
                  <a:schemeClr val="accent3">
                    <a:lumMod val="50000"/>
                  </a:schemeClr>
                </a:solidFill>
              </a:rPr>
              <a:t>: فقام رسول الله صلي الله علية وسلم، فحمد الله وأثنى عليه, ثم </a:t>
            </a:r>
            <a:r>
              <a:rPr lang="ar-SA" sz="2400" b="1" dirty="0" err="1" smtClean="0">
                <a:solidFill>
                  <a:schemeClr val="accent3">
                    <a:lumMod val="50000"/>
                  </a:schemeClr>
                </a:solidFill>
              </a:rPr>
              <a:t>قال:</a:t>
            </a:r>
            <a:r>
              <a:rPr lang="ar-SA" sz="2400" b="1" dirty="0" err="1">
                <a:solidFill>
                  <a:schemeClr val="accent3">
                    <a:lumMod val="50000"/>
                  </a:schemeClr>
                </a:solidFill>
              </a:rPr>
              <a:t> </a:t>
            </a:r>
            <a:r>
              <a:rPr lang="ar-SA" sz="2400" b="1" dirty="0" smtClean="0">
                <a:solidFill>
                  <a:schemeClr val="accent3">
                    <a:lumMod val="50000"/>
                  </a:schemeClr>
                </a:solidFill>
              </a:rPr>
              <a:t>"أما بعد:</a:t>
            </a:r>
            <a:r>
              <a:rPr lang="ar-SA" sz="2400" b="1" dirty="0">
                <a:solidFill>
                  <a:schemeClr val="accent3">
                    <a:lumMod val="50000"/>
                  </a:schemeClr>
                </a:solidFill>
              </a:rPr>
              <a:t> </a:t>
            </a:r>
            <a:r>
              <a:rPr lang="ar-SA" sz="2400" b="1" dirty="0" smtClean="0">
                <a:solidFill>
                  <a:schemeClr val="accent3">
                    <a:lumMod val="50000"/>
                  </a:schemeClr>
                </a:solidFill>
              </a:rPr>
              <a:t>فإني أستعمل الرجل منكم على العمل مما ولاني الله فيأتي فيقول: هذا لكم وهذا هدية أهديت </a:t>
            </a:r>
            <a:r>
              <a:rPr lang="ar-SA" sz="2400" b="1" dirty="0" err="1" smtClean="0">
                <a:solidFill>
                  <a:schemeClr val="accent3">
                    <a:lumMod val="50000"/>
                  </a:schemeClr>
                </a:solidFill>
              </a:rPr>
              <a:t>لي </a:t>
            </a:r>
            <a:r>
              <a:rPr lang="ar-SA" sz="2400" b="1" dirty="0" smtClean="0">
                <a:solidFill>
                  <a:schemeClr val="accent3">
                    <a:lumMod val="50000"/>
                  </a:schemeClr>
                </a:solidFill>
              </a:rPr>
              <a:t>، أفلا جلس في بيت أبيه وأمه حتى تأتيه هديته إن كان </a:t>
            </a:r>
            <a:r>
              <a:rPr lang="ar-SA" sz="2400" b="1" dirty="0" err="1" smtClean="0">
                <a:solidFill>
                  <a:schemeClr val="accent3">
                    <a:lumMod val="50000"/>
                  </a:schemeClr>
                </a:solidFill>
              </a:rPr>
              <a:t>صادقا؟</a:t>
            </a:r>
            <a:r>
              <a:rPr lang="ar-SA" sz="2400" b="1" dirty="0" smtClean="0">
                <a:solidFill>
                  <a:schemeClr val="accent3">
                    <a:lumMod val="50000"/>
                  </a:schemeClr>
                </a:solidFill>
              </a:rPr>
              <a:t> والله لا يأخذ أحد منكم شيئا بغير حقه إلا لقي الله بحمله يوم القيامة فلا أعرفن أحدكم منكم لقي الله يحمل بعيرا له رغاء، أو بقرة لها خوار، أو شاة </a:t>
            </a:r>
            <a:r>
              <a:rPr lang="ar-SA" sz="2400" b="1" dirty="0" err="1" smtClean="0">
                <a:solidFill>
                  <a:schemeClr val="accent3">
                    <a:lumMod val="50000"/>
                  </a:schemeClr>
                </a:solidFill>
              </a:rPr>
              <a:t>تيعر</a:t>
            </a:r>
            <a:r>
              <a:rPr lang="ar-SA" sz="2400" b="1" dirty="0" smtClean="0">
                <a:solidFill>
                  <a:schemeClr val="accent3">
                    <a:lumMod val="50000"/>
                  </a:schemeClr>
                </a:solidFill>
              </a:rPr>
              <a:t> "، ثم رفع يديه حتى رؤى بياض إبطيه </a:t>
            </a:r>
            <a:r>
              <a:rPr lang="ar-SA" sz="2400" b="1" dirty="0" err="1" smtClean="0">
                <a:solidFill>
                  <a:schemeClr val="accent3">
                    <a:lumMod val="50000"/>
                  </a:schemeClr>
                </a:solidFill>
              </a:rPr>
              <a:t>يقول: </a:t>
            </a:r>
            <a:r>
              <a:rPr lang="ar-SA" sz="2400" b="1" dirty="0" smtClean="0">
                <a:solidFill>
                  <a:schemeClr val="accent3">
                    <a:lumMod val="50000"/>
                  </a:schemeClr>
                </a:solidFill>
              </a:rPr>
              <a:t>"اللهم هل </a:t>
            </a:r>
            <a:r>
              <a:rPr lang="ar-SA" sz="2400" b="1" dirty="0" err="1" smtClean="0">
                <a:solidFill>
                  <a:schemeClr val="accent3">
                    <a:lumMod val="50000"/>
                  </a:schemeClr>
                </a:solidFill>
              </a:rPr>
              <a:t>بلغت".</a:t>
            </a:r>
            <a:r>
              <a:rPr lang="ar-SA" sz="2400" b="1" dirty="0" smtClean="0">
                <a:solidFill>
                  <a:schemeClr val="accent3">
                    <a:lumMod val="50000"/>
                  </a:schemeClr>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484784"/>
            <a:ext cx="8229600" cy="4641379"/>
          </a:xfrm>
        </p:spPr>
        <p:txBody>
          <a:bodyPr/>
          <a:lstStyle/>
          <a:p>
            <a:pPr indent="342900" algn="justLow">
              <a:lnSpc>
                <a:spcPct val="150000"/>
              </a:lnSpc>
              <a:buNone/>
            </a:pPr>
            <a:r>
              <a:rPr lang="ar-SA" b="1" dirty="0" smtClean="0">
                <a:solidFill>
                  <a:schemeClr val="accent3">
                    <a:lumMod val="50000"/>
                  </a:schemeClr>
                </a:solidFill>
              </a:rPr>
              <a:t>أخي </a:t>
            </a:r>
            <a:r>
              <a:rPr lang="ar-SA" b="1" dirty="0" err="1" smtClean="0">
                <a:solidFill>
                  <a:schemeClr val="accent3">
                    <a:lumMod val="50000"/>
                  </a:schemeClr>
                </a:solidFill>
              </a:rPr>
              <a:t>المسلم </a:t>
            </a:r>
            <a:r>
              <a:rPr lang="ar-SA" b="1" dirty="0" smtClean="0">
                <a:solidFill>
                  <a:schemeClr val="accent3">
                    <a:lumMod val="50000"/>
                  </a:schemeClr>
                </a:solidFill>
              </a:rPr>
              <a:t>: في </a:t>
            </a:r>
            <a:r>
              <a:rPr lang="ar-SA" b="1" dirty="0" err="1" smtClean="0">
                <a:solidFill>
                  <a:schemeClr val="accent3">
                    <a:lumMod val="50000"/>
                  </a:schemeClr>
                </a:solidFill>
              </a:rPr>
              <a:t>هذه </a:t>
            </a:r>
            <a:r>
              <a:rPr lang="ar-SA" b="1" dirty="0" smtClean="0">
                <a:solidFill>
                  <a:schemeClr val="accent3">
                    <a:lumMod val="50000"/>
                  </a:schemeClr>
                </a:solidFill>
              </a:rPr>
              <a:t>" </a:t>
            </a:r>
            <a:r>
              <a:rPr lang="ar-SA" b="1" dirty="0" err="1" smtClean="0">
                <a:solidFill>
                  <a:schemeClr val="accent3">
                    <a:lumMod val="50000"/>
                  </a:schemeClr>
                </a:solidFill>
              </a:rPr>
              <a:t>الوصية </a:t>
            </a:r>
            <a:r>
              <a:rPr lang="ar-SA" b="1" dirty="0" smtClean="0">
                <a:solidFill>
                  <a:schemeClr val="accent3">
                    <a:lumMod val="50000"/>
                  </a:schemeClr>
                </a:solidFill>
              </a:rPr>
              <a:t>" يحذر النبي الكريم صلي الله عليه وسلم من استغلال </a:t>
            </a:r>
            <a:r>
              <a:rPr lang="ar-SA" b="1" dirty="0" err="1" smtClean="0">
                <a:solidFill>
                  <a:schemeClr val="accent3">
                    <a:lumMod val="50000"/>
                  </a:schemeClr>
                </a:solidFill>
              </a:rPr>
              <a:t>المناصب </a:t>
            </a:r>
            <a:r>
              <a:rPr lang="ar-SA" b="1" dirty="0" smtClean="0">
                <a:solidFill>
                  <a:schemeClr val="accent3">
                    <a:lumMod val="50000"/>
                  </a:schemeClr>
                </a:solidFill>
              </a:rPr>
              <a:t>، ويكبح </a:t>
            </a:r>
            <a:r>
              <a:rPr lang="ar-SA" b="1" dirty="0" err="1" smtClean="0">
                <a:solidFill>
                  <a:schemeClr val="accent3">
                    <a:lumMod val="50000"/>
                  </a:schemeClr>
                </a:solidFill>
              </a:rPr>
              <a:t>جماح</a:t>
            </a:r>
            <a:r>
              <a:rPr lang="ar-SA" b="1" dirty="0" smtClean="0">
                <a:solidFill>
                  <a:schemeClr val="accent3">
                    <a:lumMod val="50000"/>
                  </a:schemeClr>
                </a:solidFill>
              </a:rPr>
              <a:t> كل من ولاه الله تعالى منصبا عن أموال الناس </a:t>
            </a:r>
            <a:r>
              <a:rPr lang="ar-SA" b="1" dirty="0" err="1" smtClean="0">
                <a:solidFill>
                  <a:schemeClr val="accent3">
                    <a:lumMod val="50000"/>
                  </a:schemeClr>
                </a:solidFill>
              </a:rPr>
              <a:t>وهداياهم </a:t>
            </a:r>
            <a:r>
              <a:rPr lang="ar-SA" b="1" dirty="0" smtClean="0">
                <a:solidFill>
                  <a:schemeClr val="accent3">
                    <a:lumMod val="50000"/>
                  </a:schemeClr>
                </a:solidFill>
              </a:rPr>
              <a:t>، ويبين </a:t>
            </a:r>
            <a:r>
              <a:rPr lang="ar-SA" b="1" dirty="0" err="1" smtClean="0">
                <a:solidFill>
                  <a:schemeClr val="accent3">
                    <a:lumMod val="50000"/>
                  </a:schemeClr>
                </a:solidFill>
              </a:rPr>
              <a:t>فيها </a:t>
            </a:r>
            <a:r>
              <a:rPr lang="ar-SA" b="1" dirty="0" smtClean="0">
                <a:solidFill>
                  <a:schemeClr val="accent3">
                    <a:lumMod val="50000"/>
                  </a:schemeClr>
                </a:solidFill>
              </a:rPr>
              <a:t>: أن من استعمل على عمل فمد يده لهدايا الناس أو أموالهم فهو آثم ومرتش</a:t>
            </a:r>
            <a:endParaRPr lang="ar-SA"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accent3">
                    <a:lumMod val="50000"/>
                  </a:schemeClr>
                </a:solidFill>
              </a:rPr>
              <a:t>تعريف الرشوة</a:t>
            </a:r>
            <a:endParaRPr lang="ar-SA" b="1" dirty="0">
              <a:solidFill>
                <a:schemeClr val="accent3">
                  <a:lumMod val="50000"/>
                </a:schemeClr>
              </a:solidFill>
            </a:endParaRPr>
          </a:p>
        </p:txBody>
      </p:sp>
      <p:sp>
        <p:nvSpPr>
          <p:cNvPr id="3" name="عنصر نائب للمحتوى 2"/>
          <p:cNvSpPr>
            <a:spLocks noGrp="1"/>
          </p:cNvSpPr>
          <p:nvPr>
            <p:ph sz="quarter" idx="1"/>
          </p:nvPr>
        </p:nvSpPr>
        <p:spPr>
          <a:xfrm>
            <a:off x="301752" y="1527048"/>
            <a:ext cx="8503920" cy="4926288"/>
          </a:xfrm>
        </p:spPr>
        <p:txBody>
          <a:bodyPr>
            <a:normAutofit/>
          </a:bodyPr>
          <a:lstStyle/>
          <a:p>
            <a:pPr>
              <a:buNone/>
            </a:pPr>
            <a:r>
              <a:rPr lang="ar-SA" sz="3600" b="1" u="sng" dirty="0" err="1" smtClean="0">
                <a:solidFill>
                  <a:schemeClr val="accent3">
                    <a:lumMod val="50000"/>
                  </a:schemeClr>
                </a:solidFill>
              </a:rPr>
              <a:t>الرشوة </a:t>
            </a:r>
            <a:r>
              <a:rPr lang="ar-SA" sz="3600" b="1" u="sng" dirty="0" smtClean="0">
                <a:solidFill>
                  <a:schemeClr val="accent3">
                    <a:lumMod val="50000"/>
                  </a:schemeClr>
                </a:solidFill>
              </a:rPr>
              <a:t>: ـ </a:t>
            </a:r>
          </a:p>
          <a:p>
            <a:pPr indent="274320" algn="justLow">
              <a:buNone/>
            </a:pPr>
            <a:r>
              <a:rPr lang="ar-SA" sz="3200" dirty="0" smtClean="0">
                <a:solidFill>
                  <a:schemeClr val="accent5">
                    <a:lumMod val="50000"/>
                  </a:schemeClr>
                </a:solidFill>
              </a:rPr>
              <a:t>بفتح الراء وكسرها ـ هي ما يمده المحتاج من مصانعة ومال ونحوه لنيل حاجة </a:t>
            </a:r>
            <a:r>
              <a:rPr lang="ar-SA" sz="3200" dirty="0" err="1" smtClean="0">
                <a:solidFill>
                  <a:schemeClr val="accent5">
                    <a:lumMod val="50000"/>
                  </a:schemeClr>
                </a:solidFill>
              </a:rPr>
              <a:t>متعذرة </a:t>
            </a:r>
            <a:r>
              <a:rPr lang="ar-SA" sz="3200" dirty="0" smtClean="0">
                <a:solidFill>
                  <a:schemeClr val="accent5">
                    <a:lumMod val="50000"/>
                  </a:schemeClr>
                </a:solidFill>
              </a:rPr>
              <a:t>,أو </a:t>
            </a:r>
            <a:r>
              <a:rPr lang="ar-SA" sz="3200" dirty="0" err="1" smtClean="0">
                <a:solidFill>
                  <a:schemeClr val="accent5">
                    <a:lumMod val="50000"/>
                  </a:schemeClr>
                </a:solidFill>
              </a:rPr>
              <a:t>هي </a:t>
            </a:r>
            <a:r>
              <a:rPr lang="ar-SA" sz="3200" dirty="0" smtClean="0">
                <a:solidFill>
                  <a:schemeClr val="accent5">
                    <a:lumMod val="50000"/>
                  </a:schemeClr>
                </a:solidFill>
              </a:rPr>
              <a:t>:ما يدفعه ظالم لأخذ حق ليس </a:t>
            </a:r>
            <a:r>
              <a:rPr lang="ar-SA" sz="3200" dirty="0" err="1" smtClean="0">
                <a:solidFill>
                  <a:schemeClr val="accent5">
                    <a:lumMod val="50000"/>
                  </a:schemeClr>
                </a:solidFill>
              </a:rPr>
              <a:t>له </a:t>
            </a:r>
            <a:r>
              <a:rPr lang="ar-SA" sz="3200" dirty="0" smtClean="0">
                <a:solidFill>
                  <a:schemeClr val="accent5">
                    <a:lumMod val="50000"/>
                  </a:schemeClr>
                </a:solidFill>
              </a:rPr>
              <a:t>، أو لتفويت حق علي صاحبه انتقاما منه ومكرا </a:t>
            </a:r>
            <a:r>
              <a:rPr lang="ar-SA" sz="3200" dirty="0" err="1" smtClean="0">
                <a:solidFill>
                  <a:schemeClr val="accent5">
                    <a:lumMod val="50000"/>
                  </a:schemeClr>
                </a:solidFill>
              </a:rPr>
              <a:t>به</a:t>
            </a:r>
            <a:r>
              <a:rPr lang="ar-SA" sz="3200" dirty="0" smtClean="0">
                <a:solidFill>
                  <a:schemeClr val="accent5">
                    <a:lumMod val="50000"/>
                  </a:schemeClr>
                </a:solidFill>
              </a:rPr>
              <a:t> ، وللحصول علي مناصب ليس جديرا </a:t>
            </a:r>
            <a:r>
              <a:rPr lang="ar-SA" sz="3200" dirty="0" err="1" smtClean="0">
                <a:solidFill>
                  <a:schemeClr val="accent5">
                    <a:lumMod val="50000"/>
                  </a:schemeClr>
                </a:solidFill>
              </a:rPr>
              <a:t>به</a:t>
            </a:r>
            <a:r>
              <a:rPr lang="ar-SA" sz="3200" dirty="0" smtClean="0">
                <a:solidFill>
                  <a:schemeClr val="accent5">
                    <a:lumMod val="50000"/>
                  </a:schemeClr>
                </a:solidFill>
              </a:rPr>
              <a:t> ، أو عمل ليس أهلا </a:t>
            </a:r>
            <a:r>
              <a:rPr lang="ar-SA" sz="3200" dirty="0" err="1" smtClean="0">
                <a:solidFill>
                  <a:schemeClr val="accent5">
                    <a:lumMod val="50000"/>
                  </a:schemeClr>
                </a:solidFill>
              </a:rPr>
              <a:t>له .</a:t>
            </a:r>
            <a:endParaRPr lang="ar-SA" sz="3200" dirty="0" smtClean="0">
              <a:solidFill>
                <a:schemeClr val="accent5">
                  <a:lumMod val="50000"/>
                </a:schemeClr>
              </a:solidFill>
            </a:endParaRPr>
          </a:p>
          <a:p>
            <a:pPr indent="274320" algn="justLow">
              <a:buNone/>
            </a:pPr>
            <a:r>
              <a:rPr lang="ar-SA" sz="3200" dirty="0" smtClean="0"/>
              <a:t/>
            </a:r>
            <a:br>
              <a:rPr lang="ar-SA" sz="3200" dirty="0" smtClean="0"/>
            </a:br>
            <a:endParaRPr lang="ar-SA" sz="3200" dirty="0" smtClean="0"/>
          </a:p>
          <a:p>
            <a:pPr>
              <a:buNone/>
            </a:pPr>
            <a:endParaRPr lang="ar-SA" sz="28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accent3">
                    <a:lumMod val="50000"/>
                  </a:schemeClr>
                </a:solidFill>
              </a:rPr>
              <a:t>تابع معنى الرشوة</a:t>
            </a:r>
            <a:endParaRPr lang="ar-SA" b="1" dirty="0">
              <a:solidFill>
                <a:schemeClr val="accent3">
                  <a:lumMod val="50000"/>
                </a:schemeClr>
              </a:solidFill>
            </a:endParaRPr>
          </a:p>
        </p:txBody>
      </p:sp>
      <p:sp>
        <p:nvSpPr>
          <p:cNvPr id="3" name="عنصر نائب للمحتوى 2"/>
          <p:cNvSpPr>
            <a:spLocks noGrp="1"/>
          </p:cNvSpPr>
          <p:nvPr>
            <p:ph sz="quarter" idx="1"/>
          </p:nvPr>
        </p:nvSpPr>
        <p:spPr/>
        <p:txBody>
          <a:bodyPr>
            <a:normAutofit fontScale="92500" lnSpcReduction="10000"/>
          </a:bodyPr>
          <a:lstStyle/>
          <a:p>
            <a:pPr>
              <a:lnSpc>
                <a:spcPct val="150000"/>
              </a:lnSpc>
            </a:pPr>
            <a:r>
              <a:rPr lang="ar-SA" sz="2800" b="1" u="sng" dirty="0" err="1" smtClean="0">
                <a:solidFill>
                  <a:schemeClr val="accent3">
                    <a:lumMod val="50000"/>
                  </a:schemeClr>
                </a:solidFill>
              </a:rPr>
              <a:t>والرشوة</a:t>
            </a:r>
            <a:r>
              <a:rPr lang="ar-SA" sz="2800" b="1" u="sng" dirty="0" err="1" smtClean="0"/>
              <a:t> </a:t>
            </a:r>
            <a:r>
              <a:rPr lang="ar-SA" sz="2800" b="1" u="sng" dirty="0" smtClean="0">
                <a:solidFill>
                  <a:schemeClr val="accent5">
                    <a:lumMod val="50000"/>
                  </a:schemeClr>
                </a:solidFill>
              </a:rPr>
              <a:t>:</a:t>
            </a:r>
            <a:r>
              <a:rPr lang="ar-SA" sz="2800" dirty="0" smtClean="0">
                <a:solidFill>
                  <a:schemeClr val="accent5">
                    <a:lumMod val="50000"/>
                  </a:schemeClr>
                </a:solidFill>
              </a:rPr>
              <a:t> مأخوذة من الرشا أو </a:t>
            </a:r>
            <a:r>
              <a:rPr lang="ar-SA" sz="2800" dirty="0" err="1" smtClean="0">
                <a:solidFill>
                  <a:schemeClr val="accent5">
                    <a:lumMod val="50000"/>
                  </a:schemeClr>
                </a:solidFill>
              </a:rPr>
              <a:t>الرشاء</a:t>
            </a:r>
            <a:r>
              <a:rPr lang="ar-SA" sz="2800" dirty="0" smtClean="0">
                <a:solidFill>
                  <a:schemeClr val="accent5">
                    <a:lumMod val="50000"/>
                  </a:schemeClr>
                </a:solidFill>
              </a:rPr>
              <a:t> </a:t>
            </a:r>
            <a:r>
              <a:rPr lang="ar-SA" sz="2800" dirty="0" err="1" smtClean="0">
                <a:solidFill>
                  <a:schemeClr val="accent5">
                    <a:lumMod val="50000"/>
                  </a:schemeClr>
                </a:solidFill>
              </a:rPr>
              <a:t>وهو </a:t>
            </a:r>
            <a:r>
              <a:rPr lang="ar-SA" sz="2800" dirty="0" smtClean="0">
                <a:solidFill>
                  <a:schemeClr val="accent5">
                    <a:lumMod val="50000"/>
                  </a:schemeClr>
                </a:solidFill>
              </a:rPr>
              <a:t>" </a:t>
            </a:r>
            <a:r>
              <a:rPr lang="ar-SA" sz="2800" dirty="0" err="1" smtClean="0">
                <a:solidFill>
                  <a:schemeClr val="accent5">
                    <a:lumMod val="50000"/>
                  </a:schemeClr>
                </a:solidFill>
              </a:rPr>
              <a:t>الدلو </a:t>
            </a:r>
            <a:r>
              <a:rPr lang="ar-SA" sz="2800" dirty="0" smtClean="0">
                <a:solidFill>
                  <a:schemeClr val="accent5">
                    <a:lumMod val="50000"/>
                  </a:schemeClr>
                </a:solidFill>
              </a:rPr>
              <a:t>" </a:t>
            </a:r>
            <a:r>
              <a:rPr lang="ar-SA" sz="2800" dirty="0" err="1" smtClean="0">
                <a:solidFill>
                  <a:schemeClr val="accent5">
                    <a:lumMod val="50000"/>
                  </a:schemeClr>
                </a:solidFill>
              </a:rPr>
              <a:t>أو </a:t>
            </a:r>
            <a:r>
              <a:rPr lang="ar-SA" sz="2800" dirty="0" smtClean="0">
                <a:solidFill>
                  <a:schemeClr val="accent5">
                    <a:lumMod val="50000"/>
                  </a:schemeClr>
                </a:solidFill>
              </a:rPr>
              <a:t>"الحبل الذي يدلى ف البئر من أجل الحصول علي الباقية, فهو يمد للحاكم حبال مودته الكاذبة من أجل أن ينال ما يريد منه بأيسر </a:t>
            </a:r>
            <a:r>
              <a:rPr lang="ar-SA" sz="2800" dirty="0" err="1" smtClean="0">
                <a:solidFill>
                  <a:schemeClr val="accent5">
                    <a:lumMod val="50000"/>
                  </a:schemeClr>
                </a:solidFill>
              </a:rPr>
              <a:t>طريق </a:t>
            </a:r>
            <a:r>
              <a:rPr lang="ar-SA" sz="2800" dirty="0" smtClean="0">
                <a:solidFill>
                  <a:schemeClr val="accent5">
                    <a:lumMod val="50000"/>
                  </a:schemeClr>
                </a:solidFill>
              </a:rPr>
              <a:t>، وأخس وسيلة غير مبال بما يترتب علي ذلك من العواقب المهلكة والجرائم المزرية بالأخلاق </a:t>
            </a:r>
            <a:r>
              <a:rPr lang="ar-SA" sz="2800" dirty="0" err="1" smtClean="0">
                <a:solidFill>
                  <a:schemeClr val="accent5">
                    <a:lumMod val="50000"/>
                  </a:schemeClr>
                </a:solidFill>
              </a:rPr>
              <a:t>والقيم </a:t>
            </a:r>
            <a:r>
              <a:rPr lang="ar-SA" sz="2800" dirty="0" smtClean="0">
                <a:solidFill>
                  <a:schemeClr val="accent5">
                    <a:lumMod val="50000"/>
                  </a:schemeClr>
                </a:solidFill>
              </a:rPr>
              <a:t>, </a:t>
            </a:r>
            <a:r>
              <a:rPr lang="ar-SA" sz="2800" dirty="0" err="1" smtClean="0">
                <a:solidFill>
                  <a:schemeClr val="accent5">
                    <a:lumMod val="50000"/>
                  </a:schemeClr>
                </a:solidFill>
              </a:rPr>
              <a:t>وهى </a:t>
            </a:r>
            <a:r>
              <a:rPr lang="ar-SA" sz="2800" dirty="0" smtClean="0">
                <a:solidFill>
                  <a:schemeClr val="accent5">
                    <a:lumMod val="50000"/>
                  </a:schemeClr>
                </a:solidFill>
              </a:rPr>
              <a:t>: ضرب من ضروب أكل أموال الناس </a:t>
            </a:r>
            <a:r>
              <a:rPr lang="ar-SA" sz="2800" dirty="0" err="1" smtClean="0">
                <a:solidFill>
                  <a:schemeClr val="accent5">
                    <a:lumMod val="50000"/>
                  </a:schemeClr>
                </a:solidFill>
              </a:rPr>
              <a:t>بالباطل </a:t>
            </a:r>
            <a:r>
              <a:rPr lang="ar-SA" sz="2800" dirty="0" smtClean="0">
                <a:solidFill>
                  <a:schemeClr val="accent5">
                    <a:lumMod val="50000"/>
                  </a:schemeClr>
                </a:solidFill>
              </a:rPr>
              <a:t>، وهى ماحقة للبركة ومزيلة </a:t>
            </a:r>
            <a:r>
              <a:rPr lang="ar-SA" sz="2800" dirty="0" err="1" smtClean="0">
                <a:solidFill>
                  <a:schemeClr val="accent5">
                    <a:lumMod val="50000"/>
                  </a:schemeClr>
                </a:solidFill>
              </a:rPr>
              <a:t>لها .</a:t>
            </a:r>
            <a:r>
              <a:rPr lang="ar-SA" sz="2800" dirty="0" smtClean="0"/>
              <a:t/>
            </a:r>
            <a:br>
              <a:rPr lang="ar-SA" sz="2800" dirty="0" smtClean="0"/>
            </a:br>
            <a:r>
              <a:rPr lang="ar-SA" sz="2800" b="1" dirty="0" smtClean="0">
                <a:solidFill>
                  <a:schemeClr val="accent3">
                    <a:lumMod val="50000"/>
                  </a:schemeClr>
                </a:solidFill>
              </a:rPr>
              <a:t>والراشي</a:t>
            </a:r>
            <a:r>
              <a:rPr lang="ar-SA" sz="2800" dirty="0" smtClean="0">
                <a:solidFill>
                  <a:schemeClr val="accent3">
                    <a:lumMod val="50000"/>
                  </a:schemeClr>
                </a:solidFill>
              </a:rPr>
              <a:t>:</a:t>
            </a:r>
            <a:r>
              <a:rPr lang="ar-SA" sz="2800" dirty="0" smtClean="0"/>
              <a:t> </a:t>
            </a:r>
            <a:r>
              <a:rPr lang="ar-SA" sz="2800" dirty="0" smtClean="0">
                <a:solidFill>
                  <a:schemeClr val="accent5">
                    <a:lumMod val="50000"/>
                  </a:schemeClr>
                </a:solidFill>
              </a:rPr>
              <a:t>المعطي </a:t>
            </a:r>
            <a:r>
              <a:rPr lang="ar-SA" sz="2800" dirty="0" err="1" smtClean="0">
                <a:solidFill>
                  <a:schemeClr val="accent5">
                    <a:lumMod val="50000"/>
                  </a:schemeClr>
                </a:solidFill>
              </a:rPr>
              <a:t>للرشوة .</a:t>
            </a:r>
            <a:r>
              <a:rPr lang="ar-SA" sz="2800" dirty="0" smtClean="0"/>
              <a:t/>
            </a:r>
            <a:br>
              <a:rPr lang="ar-SA" sz="2800" dirty="0" smtClean="0"/>
            </a:br>
            <a:r>
              <a:rPr lang="ar-SA" sz="2800" b="1" dirty="0" err="1" smtClean="0">
                <a:solidFill>
                  <a:schemeClr val="accent3">
                    <a:lumMod val="50000"/>
                  </a:schemeClr>
                </a:solidFill>
              </a:rPr>
              <a:t>والمرتشي </a:t>
            </a:r>
            <a:r>
              <a:rPr lang="ar-SA" sz="2800" dirty="0" smtClean="0">
                <a:solidFill>
                  <a:schemeClr val="accent3">
                    <a:lumMod val="50000"/>
                  </a:schemeClr>
                </a:solidFill>
              </a:rPr>
              <a:t>:</a:t>
            </a:r>
            <a:r>
              <a:rPr lang="ar-SA" sz="2800" dirty="0" smtClean="0"/>
              <a:t> </a:t>
            </a:r>
            <a:r>
              <a:rPr lang="ar-SA" sz="2800" dirty="0" smtClean="0">
                <a:solidFill>
                  <a:schemeClr val="accent5">
                    <a:lumMod val="50000"/>
                  </a:schemeClr>
                </a:solidFill>
              </a:rPr>
              <a:t>الآخذ </a:t>
            </a:r>
            <a:r>
              <a:rPr lang="ar-SA" sz="2800" dirty="0" err="1" smtClean="0">
                <a:solidFill>
                  <a:schemeClr val="accent5">
                    <a:lumMod val="50000"/>
                  </a:schemeClr>
                </a:solidFill>
              </a:rPr>
              <a:t>لها .</a:t>
            </a:r>
            <a:r>
              <a:rPr lang="ar-SA" sz="2800" dirty="0" smtClean="0"/>
              <a:t/>
            </a:r>
            <a:br>
              <a:rPr lang="ar-SA" sz="2800" dirty="0" smtClean="0"/>
            </a:br>
            <a:r>
              <a:rPr lang="ar-SA" sz="2800" b="1" dirty="0" err="1" smtClean="0">
                <a:solidFill>
                  <a:schemeClr val="accent3">
                    <a:lumMod val="50000"/>
                  </a:schemeClr>
                </a:solidFill>
              </a:rPr>
              <a:t>والرائش</a:t>
            </a:r>
            <a:r>
              <a:rPr lang="ar-SA" sz="2800" b="1" dirty="0" smtClean="0"/>
              <a:t> </a:t>
            </a:r>
            <a:r>
              <a:rPr lang="ar-SA" sz="2800" dirty="0" smtClean="0"/>
              <a:t>: </a:t>
            </a:r>
            <a:r>
              <a:rPr lang="ar-SA" sz="2800" dirty="0" smtClean="0">
                <a:solidFill>
                  <a:schemeClr val="accent5">
                    <a:lumMod val="50000"/>
                  </a:schemeClr>
                </a:solidFill>
              </a:rPr>
              <a:t>الوسيط </a:t>
            </a:r>
            <a:r>
              <a:rPr lang="ar-SA" sz="2800" dirty="0" err="1" smtClean="0">
                <a:solidFill>
                  <a:schemeClr val="accent5">
                    <a:lumMod val="50000"/>
                  </a:schemeClr>
                </a:solidFill>
              </a:rPr>
              <a:t>بينهما .</a:t>
            </a:r>
            <a:endParaRPr lang="ar-SA" sz="28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80120"/>
          </a:xfrm>
        </p:spPr>
        <p:txBody>
          <a:bodyPr/>
          <a:lstStyle/>
          <a:p>
            <a:r>
              <a:rPr lang="ar-SA" b="1" dirty="0" smtClean="0">
                <a:solidFill>
                  <a:schemeClr val="accent3">
                    <a:lumMod val="50000"/>
                  </a:schemeClr>
                </a:solidFill>
              </a:rPr>
              <a:t>أنواع الرشوة</a:t>
            </a:r>
            <a:endParaRPr lang="ar-SA" b="1" dirty="0">
              <a:solidFill>
                <a:schemeClr val="accent3">
                  <a:lumMod val="50000"/>
                </a:schemeClr>
              </a:solidFill>
            </a:endParaRPr>
          </a:p>
        </p:txBody>
      </p:sp>
      <p:sp>
        <p:nvSpPr>
          <p:cNvPr id="3" name="عنصر نائب للمحتوى 2"/>
          <p:cNvSpPr>
            <a:spLocks noGrp="1"/>
          </p:cNvSpPr>
          <p:nvPr>
            <p:ph sz="quarter" idx="1"/>
          </p:nvPr>
        </p:nvSpPr>
        <p:spPr>
          <a:xfrm>
            <a:off x="301752" y="1527048"/>
            <a:ext cx="8503920" cy="4782272"/>
          </a:xfrm>
        </p:spPr>
        <p:txBody>
          <a:bodyPr>
            <a:normAutofit lnSpcReduction="10000"/>
          </a:bodyPr>
          <a:lstStyle/>
          <a:p>
            <a:pPr algn="just">
              <a:lnSpc>
                <a:spcPct val="120000"/>
              </a:lnSpc>
            </a:pPr>
            <a:r>
              <a:rPr lang="ar-SA" b="1" u="sng" dirty="0" smtClean="0">
                <a:solidFill>
                  <a:schemeClr val="accent3">
                    <a:lumMod val="50000"/>
                  </a:schemeClr>
                </a:solidFill>
              </a:rPr>
              <a:t>النوع </a:t>
            </a:r>
            <a:r>
              <a:rPr lang="ar-SA" b="1" u="sng" dirty="0" err="1" smtClean="0">
                <a:solidFill>
                  <a:schemeClr val="accent3">
                    <a:lumMod val="50000"/>
                  </a:schemeClr>
                </a:solidFill>
              </a:rPr>
              <a:t>الأول </a:t>
            </a:r>
            <a:r>
              <a:rPr lang="ar-SA" dirty="0" smtClean="0"/>
              <a:t>: </a:t>
            </a:r>
            <a:r>
              <a:rPr lang="ar-SA" dirty="0" smtClean="0">
                <a:solidFill>
                  <a:schemeClr val="accent5">
                    <a:lumMod val="50000"/>
                  </a:schemeClr>
                </a:solidFill>
              </a:rPr>
              <a:t>ما يتوصل </a:t>
            </a:r>
            <a:r>
              <a:rPr lang="ar-SA" dirty="0" err="1" smtClean="0">
                <a:solidFill>
                  <a:schemeClr val="accent5">
                    <a:lumMod val="50000"/>
                  </a:schemeClr>
                </a:solidFill>
              </a:rPr>
              <a:t>به</a:t>
            </a:r>
            <a:r>
              <a:rPr lang="ar-SA" dirty="0" smtClean="0">
                <a:solidFill>
                  <a:schemeClr val="accent5">
                    <a:lumMod val="50000"/>
                  </a:schemeClr>
                </a:solidFill>
              </a:rPr>
              <a:t> إلى أخذ شيء بغير حق كالتي يدفعها الجاهل الآثم ن لحاكم أو مسئول من أجل الحصول علي إعفاء من شيء وجب عليه </a:t>
            </a:r>
            <a:r>
              <a:rPr lang="ar-SA" dirty="0" err="1" smtClean="0">
                <a:solidFill>
                  <a:schemeClr val="accent5">
                    <a:lumMod val="50000"/>
                  </a:schemeClr>
                </a:solidFill>
              </a:rPr>
              <a:t>أداؤه </a:t>
            </a:r>
            <a:r>
              <a:rPr lang="ar-SA" dirty="0" smtClean="0">
                <a:solidFill>
                  <a:schemeClr val="accent5">
                    <a:lumMod val="50000"/>
                  </a:schemeClr>
                </a:solidFill>
              </a:rPr>
              <a:t>، أو للحصول علي شيء قبل </a:t>
            </a:r>
            <a:r>
              <a:rPr lang="ar-SA" dirty="0" err="1" smtClean="0">
                <a:solidFill>
                  <a:schemeClr val="accent5">
                    <a:lumMod val="50000"/>
                  </a:schemeClr>
                </a:solidFill>
              </a:rPr>
              <a:t>أوانه </a:t>
            </a:r>
            <a:r>
              <a:rPr lang="ar-SA" dirty="0" smtClean="0">
                <a:solidFill>
                  <a:schemeClr val="accent5">
                    <a:lumMod val="50000"/>
                  </a:schemeClr>
                </a:solidFill>
              </a:rPr>
              <a:t>، أو من أجل ترويج سلعة </a:t>
            </a:r>
            <a:r>
              <a:rPr lang="ar-SA" dirty="0" err="1" smtClean="0">
                <a:solidFill>
                  <a:schemeClr val="accent5">
                    <a:lumMod val="50000"/>
                  </a:schemeClr>
                </a:solidFill>
              </a:rPr>
              <a:t>فاسدة </a:t>
            </a:r>
            <a:r>
              <a:rPr lang="ar-SA" dirty="0" smtClean="0">
                <a:solidFill>
                  <a:schemeClr val="accent5">
                    <a:lumMod val="50000"/>
                  </a:schemeClr>
                </a:solidFill>
              </a:rPr>
              <a:t>، أو من أجل أن يحظى بصيد ثمين في مزاد علني أو مناقصة </a:t>
            </a:r>
            <a:r>
              <a:rPr lang="ar-SA" dirty="0" err="1" smtClean="0">
                <a:solidFill>
                  <a:schemeClr val="accent5">
                    <a:lumMod val="50000"/>
                  </a:schemeClr>
                </a:solidFill>
              </a:rPr>
              <a:t>عالمية </a:t>
            </a:r>
            <a:r>
              <a:rPr lang="ar-SA" dirty="0" smtClean="0">
                <a:solidFill>
                  <a:schemeClr val="accent5">
                    <a:lumMod val="50000"/>
                  </a:schemeClr>
                </a:solidFill>
              </a:rPr>
              <a:t>، وما أشبه ذلك من الأمور التي يترتب عليها أكل أموال الناس </a:t>
            </a:r>
            <a:r>
              <a:rPr lang="ar-SA" dirty="0" err="1" smtClean="0">
                <a:solidFill>
                  <a:schemeClr val="accent5">
                    <a:lumMod val="50000"/>
                  </a:schemeClr>
                </a:solidFill>
              </a:rPr>
              <a:t>بالباطل .</a:t>
            </a:r>
            <a:r>
              <a:rPr lang="ar-SA" dirty="0" smtClean="0">
                <a:solidFill>
                  <a:schemeClr val="accent5">
                    <a:lumMod val="50000"/>
                  </a:schemeClr>
                </a:solidFill>
              </a:rPr>
              <a:t> وهذا النوع هو من أشد الأنواع جرما وأعظمها إثما وأكبرها خطرا على </a:t>
            </a:r>
            <a:r>
              <a:rPr lang="ar-SA" dirty="0" err="1" smtClean="0">
                <a:solidFill>
                  <a:schemeClr val="accent5">
                    <a:lumMod val="50000"/>
                  </a:schemeClr>
                </a:solidFill>
              </a:rPr>
              <a:t>المجتمع ..</a:t>
            </a:r>
            <a:r>
              <a:rPr lang="ar-SA" dirty="0" smtClean="0">
                <a:solidFill>
                  <a:schemeClr val="accent5">
                    <a:lumMod val="50000"/>
                  </a:schemeClr>
                </a:solidFill>
              </a:rPr>
              <a:t> قال الله </a:t>
            </a:r>
            <a:r>
              <a:rPr lang="ar-SA" dirty="0" err="1" smtClean="0">
                <a:solidFill>
                  <a:schemeClr val="accent5">
                    <a:lumMod val="50000"/>
                  </a:schemeClr>
                </a:solidFill>
              </a:rPr>
              <a:t>تعالى : </a:t>
            </a:r>
            <a:r>
              <a:rPr lang="ar-SA" dirty="0" smtClean="0">
                <a:solidFill>
                  <a:schemeClr val="accent5">
                    <a:lumMod val="50000"/>
                  </a:schemeClr>
                </a:solidFill>
              </a:rPr>
              <a:t>" ولا تأكلوا أموالكم بينكم بالباطل وتدلوا </a:t>
            </a:r>
            <a:r>
              <a:rPr lang="ar-SA" dirty="0" err="1" smtClean="0">
                <a:solidFill>
                  <a:schemeClr val="accent5">
                    <a:lumMod val="50000"/>
                  </a:schemeClr>
                </a:solidFill>
              </a:rPr>
              <a:t>بها</a:t>
            </a:r>
            <a:r>
              <a:rPr lang="ar-SA" dirty="0" smtClean="0">
                <a:solidFill>
                  <a:schemeClr val="accent5">
                    <a:lumMod val="50000"/>
                  </a:schemeClr>
                </a:solidFill>
              </a:rPr>
              <a:t> إلى الحاكم لتأكلوا فريقا من أموال الناس بالإثم وأنتم </a:t>
            </a:r>
            <a:r>
              <a:rPr lang="ar-SA" dirty="0" err="1" smtClean="0">
                <a:solidFill>
                  <a:schemeClr val="accent5">
                    <a:lumMod val="50000"/>
                  </a:schemeClr>
                </a:solidFill>
              </a:rPr>
              <a:t>تعلمون " .</a:t>
            </a:r>
            <a:r>
              <a:rPr lang="ar-SA" dirty="0" smtClean="0">
                <a:solidFill>
                  <a:schemeClr val="accent5">
                    <a:lumMod val="50000"/>
                  </a:schemeClr>
                </a:solidFill>
              </a:rPr>
              <a:t> </a:t>
            </a:r>
          </a:p>
          <a:p>
            <a:pPr algn="just">
              <a:lnSpc>
                <a:spcPct val="120000"/>
              </a:lnSpc>
              <a:buNone/>
            </a:pP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just">
              <a:lnSpc>
                <a:spcPct val="120000"/>
              </a:lnSpc>
            </a:pPr>
            <a:r>
              <a:rPr lang="ar-SA" b="1" u="sng" dirty="0" smtClean="0">
                <a:solidFill>
                  <a:schemeClr val="accent3">
                    <a:lumMod val="50000"/>
                  </a:schemeClr>
                </a:solidFill>
              </a:rPr>
              <a:t>النوع </a:t>
            </a:r>
            <a:r>
              <a:rPr lang="ar-SA" b="1" u="sng" dirty="0" err="1" smtClean="0">
                <a:solidFill>
                  <a:schemeClr val="accent3">
                    <a:lumMod val="50000"/>
                  </a:schemeClr>
                </a:solidFill>
              </a:rPr>
              <a:t>الثاني </a:t>
            </a:r>
            <a:r>
              <a:rPr lang="ar-SA" u="sng" dirty="0" smtClean="0"/>
              <a:t>:</a:t>
            </a:r>
            <a:r>
              <a:rPr lang="ar-SA" dirty="0" smtClean="0"/>
              <a:t> </a:t>
            </a:r>
            <a:r>
              <a:rPr lang="ar-SA" dirty="0" smtClean="0">
                <a:solidFill>
                  <a:schemeClr val="accent5">
                    <a:lumMod val="50000"/>
                  </a:schemeClr>
                </a:solidFill>
              </a:rPr>
              <a:t>ما يتوصل </a:t>
            </a:r>
            <a:r>
              <a:rPr lang="ar-SA" dirty="0" err="1" smtClean="0">
                <a:solidFill>
                  <a:schemeClr val="accent5">
                    <a:lumMod val="50000"/>
                  </a:schemeClr>
                </a:solidFill>
              </a:rPr>
              <a:t>به</a:t>
            </a:r>
            <a:r>
              <a:rPr lang="ar-SA" dirty="0" smtClean="0">
                <a:solidFill>
                  <a:schemeClr val="accent5">
                    <a:lumMod val="50000"/>
                  </a:schemeClr>
                </a:solidFill>
              </a:rPr>
              <a:t> إلى تفويت حق على صاحبه انتقاما منه بدافع من الغيرة والحسد وما إلى </a:t>
            </a:r>
            <a:r>
              <a:rPr lang="ar-SA" dirty="0" err="1" smtClean="0">
                <a:solidFill>
                  <a:schemeClr val="accent5">
                    <a:lumMod val="50000"/>
                  </a:schemeClr>
                </a:solidFill>
              </a:rPr>
              <a:t>ذلك .</a:t>
            </a:r>
            <a:r>
              <a:rPr lang="ar-SA" dirty="0" smtClean="0">
                <a:solidFill>
                  <a:schemeClr val="accent5">
                    <a:lumMod val="50000"/>
                  </a:schemeClr>
                </a:solidFill>
              </a:rPr>
              <a:t> وهو قريب من النوع الأول بل هو داخل </a:t>
            </a:r>
            <a:r>
              <a:rPr lang="ar-SA" dirty="0" err="1" smtClean="0">
                <a:solidFill>
                  <a:schemeClr val="accent5">
                    <a:lumMod val="50000"/>
                  </a:schemeClr>
                </a:solidFill>
              </a:rPr>
              <a:t>فيه .</a:t>
            </a:r>
            <a:r>
              <a:rPr lang="ar-SA" dirty="0" smtClean="0">
                <a:solidFill>
                  <a:schemeClr val="accent5">
                    <a:lumMod val="50000"/>
                  </a:schemeClr>
                </a:solidFill>
              </a:rPr>
              <a:t> وهل هناك شيء أكبر جرما من ظلم الأخ لأخيه بمثل هذه الوسيلة المخزية </a:t>
            </a:r>
            <a:r>
              <a:rPr lang="ar-SA" dirty="0" err="1" smtClean="0">
                <a:solidFill>
                  <a:schemeClr val="accent5">
                    <a:lumMod val="50000"/>
                  </a:schemeClr>
                </a:solidFill>
              </a:rPr>
              <a:t>المردية ؟!</a:t>
            </a:r>
            <a:r>
              <a:rPr lang="ar-SA" dirty="0" smtClean="0">
                <a:solidFill>
                  <a:schemeClr val="accent5">
                    <a:lumMod val="50000"/>
                  </a:schemeClr>
                </a:solidFill>
              </a:rPr>
              <a:t> ليس في العالمين أخبث </a:t>
            </a:r>
            <a:r>
              <a:rPr lang="ar-SA" dirty="0" err="1" smtClean="0">
                <a:solidFill>
                  <a:schemeClr val="accent5">
                    <a:lumMod val="50000"/>
                  </a:schemeClr>
                </a:solidFill>
              </a:rPr>
              <a:t>سريرة </a:t>
            </a:r>
            <a:r>
              <a:rPr lang="ar-SA" dirty="0" smtClean="0">
                <a:solidFill>
                  <a:schemeClr val="accent5">
                    <a:lumMod val="50000"/>
                  </a:schemeClr>
                </a:solidFill>
              </a:rPr>
              <a:t>، وأسوأ سيرة من ذلكم المحتال على </a:t>
            </a:r>
            <a:r>
              <a:rPr lang="ar-SA" dirty="0" err="1" smtClean="0">
                <a:solidFill>
                  <a:schemeClr val="accent5">
                    <a:lumMod val="50000"/>
                  </a:schemeClr>
                </a:solidFill>
              </a:rPr>
              <a:t>الحاكم </a:t>
            </a:r>
            <a:r>
              <a:rPr lang="ar-SA" dirty="0" smtClean="0">
                <a:solidFill>
                  <a:schemeClr val="accent5">
                    <a:lumMod val="50000"/>
                  </a:schemeClr>
                </a:solidFill>
              </a:rPr>
              <a:t>، لحماهم على تضييع </a:t>
            </a:r>
            <a:r>
              <a:rPr lang="ar-SA" dirty="0" err="1" smtClean="0">
                <a:solidFill>
                  <a:schemeClr val="accent5">
                    <a:lumMod val="50000"/>
                  </a:schemeClr>
                </a:solidFill>
              </a:rPr>
              <a:t>الأمانة </a:t>
            </a:r>
            <a:r>
              <a:rPr lang="ar-SA" dirty="0" smtClean="0">
                <a:solidFill>
                  <a:schemeClr val="accent5">
                    <a:lumMod val="50000"/>
                  </a:schemeClr>
                </a:solidFill>
              </a:rPr>
              <a:t>، وتفويت الحقوق على </a:t>
            </a:r>
            <a:r>
              <a:rPr lang="ar-SA" dirty="0" err="1" smtClean="0">
                <a:solidFill>
                  <a:schemeClr val="accent5">
                    <a:lumMod val="50000"/>
                  </a:schemeClr>
                </a:solidFill>
              </a:rPr>
              <a:t>مستحقيها .</a:t>
            </a:r>
            <a:r>
              <a:rPr lang="ar-SA" dirty="0" smtClean="0">
                <a:solidFill>
                  <a:schemeClr val="accent5">
                    <a:lumMod val="50000"/>
                  </a:schemeClr>
                </a:solidFill>
              </a:rPr>
              <a:t> </a:t>
            </a:r>
          </a:p>
          <a:p>
            <a:pPr algn="just">
              <a:lnSpc>
                <a:spcPct val="120000"/>
              </a:lnSpc>
            </a:pPr>
            <a:r>
              <a:rPr lang="ar-SA" b="1" u="sng" dirty="0" smtClean="0">
                <a:solidFill>
                  <a:schemeClr val="accent3">
                    <a:lumMod val="50000"/>
                  </a:schemeClr>
                </a:solidFill>
              </a:rPr>
              <a:t>النوع </a:t>
            </a:r>
            <a:r>
              <a:rPr lang="ar-SA" b="1" u="sng" dirty="0" err="1" smtClean="0">
                <a:solidFill>
                  <a:schemeClr val="accent3">
                    <a:lumMod val="50000"/>
                  </a:schemeClr>
                </a:solidFill>
              </a:rPr>
              <a:t>الثالث </a:t>
            </a:r>
            <a:r>
              <a:rPr lang="ar-SA" u="sng" dirty="0" smtClean="0"/>
              <a:t>: </a:t>
            </a:r>
            <a:r>
              <a:rPr lang="ar-SA" dirty="0" smtClean="0">
                <a:solidFill>
                  <a:schemeClr val="accent5">
                    <a:lumMod val="50000"/>
                  </a:schemeClr>
                </a:solidFill>
              </a:rPr>
              <a:t>ما يتوصل </a:t>
            </a:r>
            <a:r>
              <a:rPr lang="ar-SA" dirty="0" err="1" smtClean="0">
                <a:solidFill>
                  <a:schemeClr val="accent5">
                    <a:lumMod val="50000"/>
                  </a:schemeClr>
                </a:solidFill>
              </a:rPr>
              <a:t>به</a:t>
            </a:r>
            <a:r>
              <a:rPr lang="ar-SA" dirty="0" smtClean="0">
                <a:solidFill>
                  <a:schemeClr val="accent5">
                    <a:lumMod val="50000"/>
                  </a:schemeClr>
                </a:solidFill>
              </a:rPr>
              <a:t> إلى منصب أو عمل وهو حرام بإجماع </a:t>
            </a:r>
            <a:r>
              <a:rPr lang="ar-SA" dirty="0" err="1" smtClean="0">
                <a:solidFill>
                  <a:schemeClr val="accent5">
                    <a:lumMod val="50000"/>
                  </a:schemeClr>
                </a:solidFill>
              </a:rPr>
              <a:t>الأمة </a:t>
            </a:r>
            <a:r>
              <a:rPr lang="ar-SA" dirty="0" smtClean="0">
                <a:solidFill>
                  <a:schemeClr val="accent5">
                    <a:lumMod val="50000"/>
                  </a:schemeClr>
                </a:solidFill>
              </a:rPr>
              <a:t>....وتشتد الحرمة إذا كان الراشي ليس جديرا بهذا </a:t>
            </a:r>
            <a:r>
              <a:rPr lang="ar-SA" dirty="0" err="1" smtClean="0">
                <a:solidFill>
                  <a:schemeClr val="accent5">
                    <a:lumMod val="50000"/>
                  </a:schemeClr>
                </a:solidFill>
              </a:rPr>
              <a:t>المنصب </a:t>
            </a:r>
            <a:r>
              <a:rPr lang="ar-SA" dirty="0" smtClean="0">
                <a:solidFill>
                  <a:schemeClr val="accent5">
                    <a:lumMod val="50000"/>
                  </a:schemeClr>
                </a:solidFill>
              </a:rPr>
              <a:t>، ولا أهلا لذاك </a:t>
            </a:r>
            <a:r>
              <a:rPr lang="ar-SA" dirty="0" err="1" smtClean="0">
                <a:solidFill>
                  <a:schemeClr val="accent5">
                    <a:lumMod val="50000"/>
                  </a:schemeClr>
                </a:solidFill>
              </a:rPr>
              <a:t>العمل " .</a:t>
            </a:r>
            <a:endParaRPr lang="ar-SA" dirty="0" smtClean="0">
              <a:solidFill>
                <a:schemeClr val="accent5">
                  <a:lumMod val="50000"/>
                </a:schemeClr>
              </a:solidFill>
            </a:endParaRPr>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مظاهر الرشوة</a:t>
            </a:r>
            <a:endParaRPr lang="ar-SA" b="1" dirty="0"/>
          </a:p>
        </p:txBody>
      </p:sp>
      <p:sp>
        <p:nvSpPr>
          <p:cNvPr id="3" name="عنصر نائب للمحتوى 2"/>
          <p:cNvSpPr>
            <a:spLocks noGrp="1"/>
          </p:cNvSpPr>
          <p:nvPr>
            <p:ph sz="quarter" idx="1"/>
          </p:nvPr>
        </p:nvSpPr>
        <p:spPr>
          <a:xfrm>
            <a:off x="301752" y="1628800"/>
            <a:ext cx="8503920" cy="4470248"/>
          </a:xfrm>
        </p:spPr>
        <p:txBody>
          <a:bodyPr/>
          <a:lstStyle/>
          <a:p>
            <a:pPr indent="342900" algn="justLow">
              <a:lnSpc>
                <a:spcPct val="150000"/>
              </a:lnSpc>
              <a:buNone/>
            </a:pPr>
            <a:r>
              <a:rPr lang="ar-SA" b="1" dirty="0" smtClean="0">
                <a:solidFill>
                  <a:schemeClr val="accent3">
                    <a:lumMod val="50000"/>
                  </a:schemeClr>
                </a:solidFill>
              </a:rPr>
              <a:t>إعطاء الحكم مالا ليؤثر في نتيجة المباراة، أخد موظف من مواطن مالا ليسلمه وثيقة، تلقي الشاهد من المتهم مالا ليغير شهادته، دفع مبلغ مالي للنجاح في الامتحانات، إعطاء شرطي المرور مالا للمرور دون احترام قانون السير، تلقي القاضي من المتهم مالا لأجل براءته </a:t>
            </a:r>
            <a:endParaRPr lang="ar-SA" b="1" dirty="0">
              <a:solidFill>
                <a:schemeClr val="accent3">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C13ADE45C40BF04F94463A55316ECC3B" ma:contentTypeVersion="1" ma:contentTypeDescription="إنشاء مستند جديد." ma:contentTypeScope="" ma:versionID="6c4b55ce737b9ef9d93c98e6beacd5a5">
  <xsd:schema xmlns:xsd="http://www.w3.org/2001/XMLSchema" xmlns:xs="http://www.w3.org/2001/XMLSchema" xmlns:p="http://schemas.microsoft.com/office/2006/metadata/properties" xmlns:ns1="http://schemas.microsoft.com/sharepoint/v3" targetNamespace="http://schemas.microsoft.com/office/2006/metadata/properties" ma:root="true" ma:fieldsID="5b0644a7e13efc998d0e8f4d0158f56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جدولة تاريخ البدء" ma:description="" ma:hidden="true" ma:internalName="PublishingStartDate">
      <xsd:simpleType>
        <xsd:restriction base="dms:Unknown"/>
      </xsd:simpleType>
    </xsd:element>
    <xsd:element name="PublishingExpirationDate" ma:index="9" nillable="true" ma:displayName="جدولة تاريخ الانتهاء"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39662F4-9DEF-4880-97F2-09F3422D1713}"/>
</file>

<file path=customXml/itemProps2.xml><?xml version="1.0" encoding="utf-8"?>
<ds:datastoreItem xmlns:ds="http://schemas.openxmlformats.org/officeDocument/2006/customXml" ds:itemID="{FCB4E712-40BF-4874-8D7E-B9A8B974295F}"/>
</file>

<file path=customXml/itemProps3.xml><?xml version="1.0" encoding="utf-8"?>
<ds:datastoreItem xmlns:ds="http://schemas.openxmlformats.org/officeDocument/2006/customXml" ds:itemID="{E7F697CD-5E44-49B3-B5A9-1ED897B3E980}"/>
</file>

<file path=docProps/app.xml><?xml version="1.0" encoding="utf-8"?>
<Properties xmlns="http://schemas.openxmlformats.org/officeDocument/2006/extended-properties" xmlns:vt="http://schemas.openxmlformats.org/officeDocument/2006/docPropsVTypes">
  <Template>Civic</Template>
  <TotalTime>278</TotalTime>
  <Words>936</Words>
  <Application>Microsoft Office PowerPoint</Application>
  <PresentationFormat>عرض على الشاشة (3:4)‏</PresentationFormat>
  <Paragraphs>50</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مدني</vt:lpstr>
      <vt:lpstr>الرشـــوة </vt:lpstr>
      <vt:lpstr>مقدمـــة </vt:lpstr>
      <vt:lpstr>حكم الرشوة في الاسلام</vt:lpstr>
      <vt:lpstr>الشريحة 4</vt:lpstr>
      <vt:lpstr>تعريف الرشوة</vt:lpstr>
      <vt:lpstr>تابع معنى الرشوة</vt:lpstr>
      <vt:lpstr>أنواع الرشوة</vt:lpstr>
      <vt:lpstr>الشريحة 8</vt:lpstr>
      <vt:lpstr>مظاهر الرشوة</vt:lpstr>
      <vt:lpstr>اضرار الرشوة</vt:lpstr>
      <vt:lpstr>جريمة الرشوة</vt:lpstr>
      <vt:lpstr>الشريحة 12</vt:lpstr>
      <vt:lpstr>نظام مكافحة الرشوة في السعودية </vt:lpstr>
      <vt:lpstr>الشريحة 14</vt:lpstr>
      <vt:lpstr>الشريحة 15</vt:lpstr>
      <vt:lpstr>الشريحة 16</vt:lpstr>
      <vt:lpstr>وفي الختام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الرشوة</dc:title>
  <dc:creator>DELL</dc:creator>
  <cp:lastModifiedBy>DELL</cp:lastModifiedBy>
  <cp:revision>39</cp:revision>
  <dcterms:created xsi:type="dcterms:W3CDTF">2012-03-03T05:51:18Z</dcterms:created>
  <dcterms:modified xsi:type="dcterms:W3CDTF">2012-03-04T05:08:11Z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0x010100C13ADE45C40BF04F94463A55316ECC3B</vt:lpwstr>
  </property>
</Properties>
</file>